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80" r:id="rId9"/>
    <p:sldId id="265" r:id="rId10"/>
    <p:sldId id="281" r:id="rId11"/>
    <p:sldId id="287" r:id="rId12"/>
    <p:sldId id="266" r:id="rId13"/>
    <p:sldId id="268" r:id="rId14"/>
    <p:sldId id="282" r:id="rId15"/>
    <p:sldId id="283" r:id="rId16"/>
    <p:sldId id="269" r:id="rId17"/>
    <p:sldId id="285" r:id="rId18"/>
    <p:sldId id="286" r:id="rId19"/>
    <p:sldId id="270" r:id="rId20"/>
    <p:sldId id="264" r:id="rId21"/>
    <p:sldId id="271" r:id="rId22"/>
    <p:sldId id="272" r:id="rId23"/>
    <p:sldId id="273" r:id="rId24"/>
    <p:sldId id="274" r:id="rId25"/>
    <p:sldId id="275" r:id="rId26"/>
    <p:sldId id="276" r:id="rId27"/>
    <p:sldId id="277" r:id="rId28"/>
    <p:sldId id="27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50" d="100"/>
          <a:sy n="50" d="100"/>
        </p:scale>
        <p:origin x="222" y="4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7" name="Rectángulo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ángulo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ángulo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ítulo 7"/>
          <p:cNvSpPr>
            <a:spLocks noGrp="1"/>
          </p:cNvSpPr>
          <p:nvPr>
            <p:ph type="ctrTitle"/>
          </p:nvPr>
        </p:nvSpPr>
        <p:spPr>
          <a:xfrm>
            <a:off x="2362200" y="4038600"/>
            <a:ext cx="6477000" cy="1828800"/>
          </a:xfrm>
        </p:spPr>
        <p:txBody>
          <a:bodyPr anchor="b"/>
          <a:lstStyle>
            <a:lvl1pPr>
              <a:defRPr cap="all" baseline="0"/>
            </a:lvl1pPr>
          </a:lstStyle>
          <a:p>
            <a:r>
              <a:rPr kumimoji="0" lang="en-US" smtClean="0"/>
              <a:t>Clic para editar título</a:t>
            </a:r>
            <a:endParaRPr kumimoji="0" lang="en-US"/>
          </a:p>
        </p:txBody>
      </p:sp>
      <p:sp>
        <p:nvSpPr>
          <p:cNvPr id="9" name="Subtítulo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Haga clic para modificar el estilo de subtítulo del patrón</a:t>
            </a:r>
            <a:endParaRPr kumimoji="0" lang="en-US"/>
          </a:p>
        </p:txBody>
      </p:sp>
      <p:sp>
        <p:nvSpPr>
          <p:cNvPr id="28" name="Marcador de fecha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4/2/2019</a:t>
            </a:fld>
            <a:endParaRPr lang="en-US" sz="2000" dirty="0">
              <a:solidFill>
                <a:srgbClr val="FFFFFF"/>
              </a:solidFill>
            </a:endParaRPr>
          </a:p>
        </p:txBody>
      </p:sp>
      <p:sp>
        <p:nvSpPr>
          <p:cNvPr id="17" name="Marcador de pie de página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Marcador de número de diapositiva 28"/>
          <p:cNvSpPr>
            <a:spLocks noGrp="1"/>
          </p:cNvSpPr>
          <p:nvPr>
            <p:ph type="sldNum" sz="quarter" idx="12"/>
          </p:nvPr>
        </p:nvSpPr>
        <p:spPr>
          <a:xfrm>
            <a:off x="8001000" y="228600"/>
            <a:ext cx="838200" cy="381000"/>
          </a:xfrm>
        </p:spPr>
        <p:txBody>
          <a:bodyPr/>
          <a:lstStyle>
            <a:lvl1pPr>
              <a:defRPr>
                <a:solidFill>
                  <a:schemeClr val="tx2"/>
                </a:solidFill>
              </a:defRPr>
            </a:lvl1pPr>
          </a:lstStyle>
          <a:p>
            <a:pPr eaLnBrk="1" latinLnBrk="0" hangingPunct="1"/>
            <a:fld id="{F0C94032-CD4C-4C25-B0C2-CEC720522D92}" type="slidenum">
              <a:rPr kumimoji="0" lang="en-US" smtClean="0"/>
              <a:pPr eaLnBrk="1" latinLnBrk="0" hangingPunct="1"/>
              <a:t>‹Nº›</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en-US" smtClean="0"/>
              <a:t>Clic para editar título</a:t>
            </a:r>
            <a:endParaRPr kumimoji="0" lang="en-US"/>
          </a:p>
        </p:txBody>
      </p:sp>
      <p:sp>
        <p:nvSpPr>
          <p:cNvPr id="3" name="Marcador de texto vertical 2"/>
          <p:cNvSpPr>
            <a:spLocks noGrp="1"/>
          </p:cNvSpPr>
          <p:nvPr>
            <p:ph type="body" orient="vert" idx="1"/>
          </p:nvPr>
        </p:nvSpPr>
        <p:spPr/>
        <p:txBody>
          <a:bodyPr vert="eaVert"/>
          <a:lstStyle/>
          <a:p>
            <a:pPr lvl="0" eaLnBrk="1" latinLnBrk="0" hangingPunct="1"/>
            <a:r>
              <a:rPr lang="en-US" smtClean="0"/>
              <a:t>Haga clic para modificar el estilo de texto del patrón</a:t>
            </a:r>
          </a:p>
          <a:p>
            <a:pPr lvl="1" eaLnBrk="1" latinLnBrk="0" hangingPunct="1"/>
            <a:r>
              <a:rPr lang="en-US" smtClean="0"/>
              <a:t>Segundo nivel</a:t>
            </a:r>
          </a:p>
          <a:p>
            <a:pPr lvl="2" eaLnBrk="1" latinLnBrk="0" hangingPunct="1"/>
            <a:r>
              <a:rPr lang="en-US" smtClean="0"/>
              <a:t>Tercer nivel</a:t>
            </a:r>
          </a:p>
          <a:p>
            <a:pPr lvl="3" eaLnBrk="1" latinLnBrk="0" hangingPunct="1"/>
            <a:r>
              <a:rPr lang="en-US" smtClean="0"/>
              <a:t>Cuarto nivel</a:t>
            </a:r>
          </a:p>
          <a:p>
            <a:pPr lvl="4" eaLnBrk="1" latinLnBrk="0" hangingPunct="1"/>
            <a:r>
              <a:rPr lang="en-US" smtClean="0"/>
              <a:t>Quinto nivel</a:t>
            </a:r>
            <a:endParaRPr kumimoji="0" lang="en-US"/>
          </a:p>
        </p:txBody>
      </p:sp>
      <p:sp>
        <p:nvSpPr>
          <p:cNvPr id="4" name="Marcador de fecha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4/2/2019</a:t>
            </a:fld>
            <a:endParaRPr lang="en-US"/>
          </a:p>
        </p:txBody>
      </p:sp>
      <p:sp>
        <p:nvSpPr>
          <p:cNvPr id="5" name="Marcador de pie de página 4"/>
          <p:cNvSpPr>
            <a:spLocks noGrp="1"/>
          </p:cNvSpPr>
          <p:nvPr>
            <p:ph type="ftr" sz="quarter" idx="11"/>
          </p:nvPr>
        </p:nvSpPr>
        <p:spPr/>
        <p:txBody>
          <a:bodyPr/>
          <a:lstStyle/>
          <a:p>
            <a:endParaRPr kumimoji="0" lang="en-US"/>
          </a:p>
        </p:txBody>
      </p:sp>
      <p:sp>
        <p:nvSpPr>
          <p:cNvPr id="6" name="Marcador de número de diapositiva 5"/>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‹Nº›</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1"/>
      </p:bgRef>
    </p:bg>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53200" y="609600"/>
            <a:ext cx="2057400" cy="5516563"/>
          </a:xfrm>
        </p:spPr>
        <p:txBody>
          <a:bodyPr vert="eaVert"/>
          <a:lstStyle/>
          <a:p>
            <a:r>
              <a:rPr kumimoji="0" lang="en-US" smtClean="0"/>
              <a:t>Clic para editar título</a:t>
            </a:r>
            <a:endParaRPr kumimoji="0" lang="en-US"/>
          </a:p>
        </p:txBody>
      </p:sp>
      <p:sp>
        <p:nvSpPr>
          <p:cNvPr id="3" name="Marcador de texto vertical 2"/>
          <p:cNvSpPr>
            <a:spLocks noGrp="1"/>
          </p:cNvSpPr>
          <p:nvPr>
            <p:ph type="body" orient="vert" idx="1"/>
          </p:nvPr>
        </p:nvSpPr>
        <p:spPr>
          <a:xfrm>
            <a:off x="457200" y="609600"/>
            <a:ext cx="5562600" cy="5516564"/>
          </a:xfrm>
        </p:spPr>
        <p:txBody>
          <a:bodyPr vert="eaVert"/>
          <a:lstStyle/>
          <a:p>
            <a:pPr lvl="0" eaLnBrk="1" latinLnBrk="0" hangingPunct="1"/>
            <a:r>
              <a:rPr lang="en-US" smtClean="0"/>
              <a:t>Haga clic para modificar el estilo de texto del patrón</a:t>
            </a:r>
          </a:p>
          <a:p>
            <a:pPr lvl="1" eaLnBrk="1" latinLnBrk="0" hangingPunct="1"/>
            <a:r>
              <a:rPr lang="en-US" smtClean="0"/>
              <a:t>Segundo nivel</a:t>
            </a:r>
          </a:p>
          <a:p>
            <a:pPr lvl="2" eaLnBrk="1" latinLnBrk="0" hangingPunct="1"/>
            <a:r>
              <a:rPr lang="en-US" smtClean="0"/>
              <a:t>Tercer nivel</a:t>
            </a:r>
          </a:p>
          <a:p>
            <a:pPr lvl="3" eaLnBrk="1" latinLnBrk="0" hangingPunct="1"/>
            <a:r>
              <a:rPr lang="en-US" smtClean="0"/>
              <a:t>Cuarto nivel</a:t>
            </a:r>
          </a:p>
          <a:p>
            <a:pPr lvl="4" eaLnBrk="1" latinLnBrk="0" hangingPunct="1"/>
            <a:r>
              <a:rPr lang="en-US" smtClean="0"/>
              <a:t>Quinto nivel</a:t>
            </a:r>
            <a:endParaRPr kumimoji="0" lang="en-US"/>
          </a:p>
        </p:txBody>
      </p:sp>
      <p:sp>
        <p:nvSpPr>
          <p:cNvPr id="4" name="Marcador de fecha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4/2/2019</a:t>
            </a:fld>
            <a:endParaRPr lang="en-US" dirty="0"/>
          </a:p>
        </p:txBody>
      </p:sp>
      <p:sp>
        <p:nvSpPr>
          <p:cNvPr id="5" name="Marcador de pie de página 4"/>
          <p:cNvSpPr>
            <a:spLocks noGrp="1"/>
          </p:cNvSpPr>
          <p:nvPr>
            <p:ph type="ftr" sz="quarter" idx="11"/>
          </p:nvPr>
        </p:nvSpPr>
        <p:spPr>
          <a:xfrm>
            <a:off x="457201" y="6248207"/>
            <a:ext cx="5573483" cy="365125"/>
          </a:xfrm>
        </p:spPr>
        <p:txBody>
          <a:bodyPr/>
          <a:lstStyle/>
          <a:p>
            <a:endParaRPr kumimoji="0" lang="en-US" dirty="0"/>
          </a:p>
        </p:txBody>
      </p:sp>
      <p:sp>
        <p:nvSpPr>
          <p:cNvPr id="7" name="Rectángulo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ángulo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ángulo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Marcador de número de diapositiva 5"/>
          <p:cNvSpPr>
            <a:spLocks noGrp="1"/>
          </p:cNvSpPr>
          <p:nvPr>
            <p:ph type="sldNum" sz="quarter" idx="12"/>
          </p:nvPr>
        </p:nvSpPr>
        <p:spPr>
          <a:xfrm rot="5400000">
            <a:off x="5989638" y="144462"/>
            <a:ext cx="533400" cy="244476"/>
          </a:xfrm>
        </p:spPr>
        <p:txBody>
          <a:bodyPr/>
          <a:lstStyle/>
          <a:p>
            <a:pPr eaLnBrk="1" latinLnBrk="0" hangingPunct="1"/>
            <a:fld id="{F0C94032-CD4C-4C25-B0C2-CEC720522D92}" type="slidenum">
              <a:rPr kumimoji="0" lang="en-US" smtClean="0"/>
              <a:pPr eaLnBrk="1" latinLnBrk="0" hangingPunct="1"/>
              <a:t>‹Nº›</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612648" y="228600"/>
            <a:ext cx="8153400" cy="990600"/>
          </a:xfrm>
        </p:spPr>
        <p:txBody>
          <a:bodyPr/>
          <a:lstStyle/>
          <a:p>
            <a:r>
              <a:rPr kumimoji="0" lang="en-US" smtClean="0"/>
              <a:t>Clic para editar título</a:t>
            </a:r>
            <a:endParaRPr kumimoji="0" lang="en-US"/>
          </a:p>
        </p:txBody>
      </p:sp>
      <p:sp>
        <p:nvSpPr>
          <p:cNvPr id="4" name="Marcador de fecha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4/2/2019</a:t>
            </a:fld>
            <a:endParaRPr lang="en-US" dirty="0"/>
          </a:p>
        </p:txBody>
      </p:sp>
      <p:sp>
        <p:nvSpPr>
          <p:cNvPr id="5" name="Marcador de pie de página 4"/>
          <p:cNvSpPr>
            <a:spLocks noGrp="1"/>
          </p:cNvSpPr>
          <p:nvPr>
            <p:ph type="ftr" sz="quarter" idx="11"/>
          </p:nvPr>
        </p:nvSpPr>
        <p:spPr/>
        <p:txBody>
          <a:bodyPr/>
          <a:lstStyle/>
          <a:p>
            <a:endParaRPr kumimoji="0" lang="en-US"/>
          </a:p>
        </p:txBody>
      </p:sp>
      <p:sp>
        <p:nvSpPr>
          <p:cNvPr id="6" name="Marcador de número de diapositiva 5"/>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pPr eaLnBrk="1" latinLnBrk="0" hangingPunct="1"/>
              <a:t>‹Nº›</a:t>
            </a:fld>
            <a:endParaRPr kumimoji="0" lang="en-US" dirty="0">
              <a:solidFill>
                <a:srgbClr val="FFFFFF"/>
              </a:solidFill>
            </a:endParaRPr>
          </a:p>
        </p:txBody>
      </p:sp>
      <p:sp>
        <p:nvSpPr>
          <p:cNvPr id="8" name="Marcador de contenido 7"/>
          <p:cNvSpPr>
            <a:spLocks noGrp="1"/>
          </p:cNvSpPr>
          <p:nvPr>
            <p:ph sz="quarter" idx="1"/>
          </p:nvPr>
        </p:nvSpPr>
        <p:spPr>
          <a:xfrm>
            <a:off x="612648" y="1600200"/>
            <a:ext cx="8153400" cy="4495800"/>
          </a:xfrm>
        </p:spPr>
        <p:txBody>
          <a:bodyPr/>
          <a:lstStyle/>
          <a:p>
            <a:pPr lvl="0" eaLnBrk="1" latinLnBrk="0" hangingPunct="1"/>
            <a:r>
              <a:rPr lang="en-US" smtClean="0"/>
              <a:t>Haga clic para modificar el estilo de texto del patrón</a:t>
            </a:r>
          </a:p>
          <a:p>
            <a:pPr lvl="1" eaLnBrk="1" latinLnBrk="0" hangingPunct="1"/>
            <a:r>
              <a:rPr lang="en-US" smtClean="0"/>
              <a:t>Segundo nivel</a:t>
            </a:r>
          </a:p>
          <a:p>
            <a:pPr lvl="2" eaLnBrk="1" latinLnBrk="0" hangingPunct="1"/>
            <a:r>
              <a:rPr lang="en-US" smtClean="0"/>
              <a:t>Tercer nivel</a:t>
            </a:r>
          </a:p>
          <a:p>
            <a:pPr lvl="3" eaLnBrk="1" latinLnBrk="0" hangingPunct="1"/>
            <a:r>
              <a:rPr lang="en-US" smtClean="0"/>
              <a:t>Cuarto nivel</a:t>
            </a:r>
          </a:p>
          <a:p>
            <a:pPr lvl="4" eaLnBrk="1" latinLnBrk="0" hangingPunct="1"/>
            <a:r>
              <a:rPr lang="en-U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Haga clic para modificar el estilo de texto del patrón</a:t>
            </a:r>
          </a:p>
        </p:txBody>
      </p:sp>
      <p:sp>
        <p:nvSpPr>
          <p:cNvPr id="7" name="Rectángulo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ángulo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ángulo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ítulo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 para editar título</a:t>
            </a:r>
            <a:endParaRPr kumimoji="0" lang="en-US"/>
          </a:p>
        </p:txBody>
      </p:sp>
      <p:sp>
        <p:nvSpPr>
          <p:cNvPr id="12" name="Marcador de fecha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4/2/2019</a:t>
            </a:fld>
            <a:endParaRPr lang="en-US"/>
          </a:p>
        </p:txBody>
      </p:sp>
      <p:sp>
        <p:nvSpPr>
          <p:cNvPr id="13" name="Marcador de número de diapositiva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‹Nº›</a:t>
            </a:fld>
            <a:endParaRPr kumimoji="0" lang="en-US" sz="2400" dirty="0">
              <a:solidFill>
                <a:srgbClr val="FFFFFF"/>
              </a:solidFill>
            </a:endParaRPr>
          </a:p>
        </p:txBody>
      </p:sp>
      <p:sp>
        <p:nvSpPr>
          <p:cNvPr id="14" name="Marcador de pie de página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en-US" smtClean="0"/>
              <a:t>Clic para editar título</a:t>
            </a:r>
            <a:endParaRPr kumimoji="0" lang="en-US"/>
          </a:p>
        </p:txBody>
      </p:sp>
      <p:sp>
        <p:nvSpPr>
          <p:cNvPr id="9" name="Marcador de contenido 8"/>
          <p:cNvSpPr>
            <a:spLocks noGrp="1"/>
          </p:cNvSpPr>
          <p:nvPr>
            <p:ph sz="quarter" idx="1"/>
          </p:nvPr>
        </p:nvSpPr>
        <p:spPr>
          <a:xfrm>
            <a:off x="609600" y="1589567"/>
            <a:ext cx="3886200" cy="4572000"/>
          </a:xfrm>
        </p:spPr>
        <p:txBody>
          <a:bodyPr/>
          <a:lstStyle/>
          <a:p>
            <a:pPr lvl="0" eaLnBrk="1" latinLnBrk="0" hangingPunct="1"/>
            <a:r>
              <a:rPr lang="en-US" smtClean="0"/>
              <a:t>Haga clic para modificar el estilo de texto del patrón</a:t>
            </a:r>
          </a:p>
          <a:p>
            <a:pPr lvl="1" eaLnBrk="1" latinLnBrk="0" hangingPunct="1"/>
            <a:r>
              <a:rPr lang="en-US" smtClean="0"/>
              <a:t>Segundo nivel</a:t>
            </a:r>
          </a:p>
          <a:p>
            <a:pPr lvl="2" eaLnBrk="1" latinLnBrk="0" hangingPunct="1"/>
            <a:r>
              <a:rPr lang="en-US" smtClean="0"/>
              <a:t>Tercer nivel</a:t>
            </a:r>
          </a:p>
          <a:p>
            <a:pPr lvl="3" eaLnBrk="1" latinLnBrk="0" hangingPunct="1"/>
            <a:r>
              <a:rPr lang="en-US" smtClean="0"/>
              <a:t>Cuarto nivel</a:t>
            </a:r>
          </a:p>
          <a:p>
            <a:pPr lvl="4" eaLnBrk="1" latinLnBrk="0" hangingPunct="1"/>
            <a:r>
              <a:rPr lang="en-US" smtClean="0"/>
              <a:t>Quinto nivel</a:t>
            </a:r>
            <a:endParaRPr kumimoji="0" lang="en-US"/>
          </a:p>
        </p:txBody>
      </p:sp>
      <p:sp>
        <p:nvSpPr>
          <p:cNvPr id="11" name="Marcador de contenido 10"/>
          <p:cNvSpPr>
            <a:spLocks noGrp="1"/>
          </p:cNvSpPr>
          <p:nvPr>
            <p:ph sz="quarter" idx="2"/>
          </p:nvPr>
        </p:nvSpPr>
        <p:spPr>
          <a:xfrm>
            <a:off x="4844901" y="1589567"/>
            <a:ext cx="3886200" cy="4572000"/>
          </a:xfrm>
        </p:spPr>
        <p:txBody>
          <a:bodyPr/>
          <a:lstStyle/>
          <a:p>
            <a:pPr lvl="0" eaLnBrk="1" latinLnBrk="0" hangingPunct="1"/>
            <a:r>
              <a:rPr lang="en-US" smtClean="0"/>
              <a:t>Haga clic para modificar el estilo de texto del patrón</a:t>
            </a:r>
          </a:p>
          <a:p>
            <a:pPr lvl="1" eaLnBrk="1" latinLnBrk="0" hangingPunct="1"/>
            <a:r>
              <a:rPr lang="en-US" smtClean="0"/>
              <a:t>Segundo nivel</a:t>
            </a:r>
          </a:p>
          <a:p>
            <a:pPr lvl="2" eaLnBrk="1" latinLnBrk="0" hangingPunct="1"/>
            <a:r>
              <a:rPr lang="en-US" smtClean="0"/>
              <a:t>Tercer nivel</a:t>
            </a:r>
          </a:p>
          <a:p>
            <a:pPr lvl="3" eaLnBrk="1" latinLnBrk="0" hangingPunct="1"/>
            <a:r>
              <a:rPr lang="en-US" smtClean="0"/>
              <a:t>Cuarto nivel</a:t>
            </a:r>
          </a:p>
          <a:p>
            <a:pPr lvl="4" eaLnBrk="1" latinLnBrk="0" hangingPunct="1"/>
            <a:r>
              <a:rPr lang="en-US" smtClean="0"/>
              <a:t>Quinto nivel</a:t>
            </a:r>
            <a:endParaRPr kumimoji="0" lang="en-US"/>
          </a:p>
        </p:txBody>
      </p:sp>
      <p:sp>
        <p:nvSpPr>
          <p:cNvPr id="8" name="Marcador de fecha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4/2/2019</a:t>
            </a:fld>
            <a:endParaRPr lang="en-US"/>
          </a:p>
        </p:txBody>
      </p:sp>
      <p:sp>
        <p:nvSpPr>
          <p:cNvPr id="10" name="Marcador de número de diapositiva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‹Nº›</a:t>
            </a:fld>
            <a:endParaRPr kumimoji="0" lang="en-US"/>
          </a:p>
        </p:txBody>
      </p:sp>
      <p:sp>
        <p:nvSpPr>
          <p:cNvPr id="12" name="Marcador de pie de página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533400" y="273050"/>
            <a:ext cx="8153400" cy="869950"/>
          </a:xfrm>
        </p:spPr>
        <p:txBody>
          <a:bodyPr anchor="ctr"/>
          <a:lstStyle>
            <a:lvl1pPr>
              <a:defRPr/>
            </a:lvl1pPr>
          </a:lstStyle>
          <a:p>
            <a:r>
              <a:rPr kumimoji="0" lang="en-US" smtClean="0"/>
              <a:t>Clic para editar título</a:t>
            </a:r>
            <a:endParaRPr kumimoji="0" lang="en-US"/>
          </a:p>
        </p:txBody>
      </p:sp>
      <p:sp>
        <p:nvSpPr>
          <p:cNvPr id="11" name="Marcador de contenido 10"/>
          <p:cNvSpPr>
            <a:spLocks noGrp="1"/>
          </p:cNvSpPr>
          <p:nvPr>
            <p:ph sz="quarter" idx="2"/>
          </p:nvPr>
        </p:nvSpPr>
        <p:spPr>
          <a:xfrm>
            <a:off x="609600" y="2438400"/>
            <a:ext cx="3886200" cy="3581400"/>
          </a:xfrm>
        </p:spPr>
        <p:txBody>
          <a:bodyPr/>
          <a:lstStyle/>
          <a:p>
            <a:pPr lvl="0" eaLnBrk="1" latinLnBrk="0" hangingPunct="1"/>
            <a:r>
              <a:rPr lang="en-US" smtClean="0"/>
              <a:t>Haga clic para modificar el estilo de texto del patrón</a:t>
            </a:r>
          </a:p>
          <a:p>
            <a:pPr lvl="1" eaLnBrk="1" latinLnBrk="0" hangingPunct="1"/>
            <a:r>
              <a:rPr lang="en-US" smtClean="0"/>
              <a:t>Segundo nivel</a:t>
            </a:r>
          </a:p>
          <a:p>
            <a:pPr lvl="2" eaLnBrk="1" latinLnBrk="0" hangingPunct="1"/>
            <a:r>
              <a:rPr lang="en-US" smtClean="0"/>
              <a:t>Tercer nivel</a:t>
            </a:r>
          </a:p>
          <a:p>
            <a:pPr lvl="3" eaLnBrk="1" latinLnBrk="0" hangingPunct="1"/>
            <a:r>
              <a:rPr lang="en-US" smtClean="0"/>
              <a:t>Cuarto nivel</a:t>
            </a:r>
          </a:p>
          <a:p>
            <a:pPr lvl="4" eaLnBrk="1" latinLnBrk="0" hangingPunct="1"/>
            <a:r>
              <a:rPr lang="en-US" smtClean="0"/>
              <a:t>Quinto nivel</a:t>
            </a:r>
            <a:endParaRPr kumimoji="0" lang="en-US"/>
          </a:p>
        </p:txBody>
      </p:sp>
      <p:sp>
        <p:nvSpPr>
          <p:cNvPr id="13" name="Marcador de contenido 12"/>
          <p:cNvSpPr>
            <a:spLocks noGrp="1"/>
          </p:cNvSpPr>
          <p:nvPr>
            <p:ph sz="quarter" idx="4"/>
          </p:nvPr>
        </p:nvSpPr>
        <p:spPr>
          <a:xfrm>
            <a:off x="4800600" y="2438400"/>
            <a:ext cx="3886200" cy="3581400"/>
          </a:xfrm>
        </p:spPr>
        <p:txBody>
          <a:bodyPr/>
          <a:lstStyle/>
          <a:p>
            <a:pPr lvl="0" eaLnBrk="1" latinLnBrk="0" hangingPunct="1"/>
            <a:r>
              <a:rPr lang="en-US" smtClean="0"/>
              <a:t>Haga clic para modificar el estilo de texto del patrón</a:t>
            </a:r>
          </a:p>
          <a:p>
            <a:pPr lvl="1" eaLnBrk="1" latinLnBrk="0" hangingPunct="1"/>
            <a:r>
              <a:rPr lang="en-US" smtClean="0"/>
              <a:t>Segundo nivel</a:t>
            </a:r>
          </a:p>
          <a:p>
            <a:pPr lvl="2" eaLnBrk="1" latinLnBrk="0" hangingPunct="1"/>
            <a:r>
              <a:rPr lang="en-US" smtClean="0"/>
              <a:t>Tercer nivel</a:t>
            </a:r>
          </a:p>
          <a:p>
            <a:pPr lvl="3" eaLnBrk="1" latinLnBrk="0" hangingPunct="1"/>
            <a:r>
              <a:rPr lang="en-US" smtClean="0"/>
              <a:t>Cuarto nivel</a:t>
            </a:r>
          </a:p>
          <a:p>
            <a:pPr lvl="4" eaLnBrk="1" latinLnBrk="0" hangingPunct="1"/>
            <a:r>
              <a:rPr lang="en-US" smtClean="0"/>
              <a:t>Quinto nivel</a:t>
            </a:r>
            <a:endParaRPr kumimoji="0" lang="en-US"/>
          </a:p>
        </p:txBody>
      </p:sp>
      <p:sp>
        <p:nvSpPr>
          <p:cNvPr id="10" name="Marcador de fecha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4/2/2019</a:t>
            </a:fld>
            <a:endParaRPr lang="en-US"/>
          </a:p>
        </p:txBody>
      </p:sp>
      <p:sp>
        <p:nvSpPr>
          <p:cNvPr id="12" name="Marcador de número de diapositiva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‹Nº›</a:t>
            </a:fld>
            <a:endParaRPr kumimoji="0" lang="en-US"/>
          </a:p>
        </p:txBody>
      </p:sp>
      <p:sp>
        <p:nvSpPr>
          <p:cNvPr id="14" name="Marcador de pie de página 13"/>
          <p:cNvSpPr>
            <a:spLocks noGrp="1"/>
          </p:cNvSpPr>
          <p:nvPr>
            <p:ph type="ftr" sz="quarter" idx="17"/>
          </p:nvPr>
        </p:nvSpPr>
        <p:spPr/>
        <p:txBody>
          <a:bodyPr rtlCol="0"/>
          <a:lstStyle/>
          <a:p>
            <a:endParaRPr kumimoji="0" lang="en-US"/>
          </a:p>
        </p:txBody>
      </p:sp>
      <p:sp>
        <p:nvSpPr>
          <p:cNvPr id="16" name="Marcador de texto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Haga clic para modificar el estilo de texto del patrón</a:t>
            </a:r>
          </a:p>
        </p:txBody>
      </p:sp>
      <p:sp>
        <p:nvSpPr>
          <p:cNvPr id="15" name="Marcador de texto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en-US" smtClean="0"/>
              <a:t>Clic para editar título</a:t>
            </a:r>
            <a:endParaRPr kumimoji="0" lang="en-US"/>
          </a:p>
        </p:txBody>
      </p:sp>
      <p:sp>
        <p:nvSpPr>
          <p:cNvPr id="3" name="Marcador de fecha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4/2/2019</a:t>
            </a:fld>
            <a:endParaRPr lang="en-US"/>
          </a:p>
        </p:txBody>
      </p:sp>
      <p:sp>
        <p:nvSpPr>
          <p:cNvPr id="4" name="Marcador de pie de página 3"/>
          <p:cNvSpPr>
            <a:spLocks noGrp="1"/>
          </p:cNvSpPr>
          <p:nvPr>
            <p:ph type="ftr" sz="quarter" idx="11"/>
          </p:nvPr>
        </p:nvSpPr>
        <p:spPr/>
        <p:txBody>
          <a:bodyPr/>
          <a:lstStyle/>
          <a:p>
            <a:endParaRPr kumimoji="0" lang="en-US"/>
          </a:p>
        </p:txBody>
      </p:sp>
      <p:sp>
        <p:nvSpPr>
          <p:cNvPr id="5" name="Marcador de número de diapositiva 4"/>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pPr eaLnBrk="1" latinLnBrk="0" hangingPunct="1"/>
              <a:t>‹Nº›</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4/2/2019</a:t>
            </a:fld>
            <a:endParaRPr lang="en-US"/>
          </a:p>
        </p:txBody>
      </p:sp>
      <p:sp>
        <p:nvSpPr>
          <p:cNvPr id="3" name="Marcador de pie de página 2"/>
          <p:cNvSpPr>
            <a:spLocks noGrp="1"/>
          </p:cNvSpPr>
          <p:nvPr>
            <p:ph type="ftr" sz="quarter" idx="11"/>
          </p:nvPr>
        </p:nvSpPr>
        <p:spPr/>
        <p:txBody>
          <a:bodyPr/>
          <a:lstStyle/>
          <a:p>
            <a:endParaRPr kumimoji="0" lang="en-US" dirty="0"/>
          </a:p>
        </p:txBody>
      </p:sp>
      <p:sp>
        <p:nvSpPr>
          <p:cNvPr id="4" name="Marcador de número de diapositiva 3"/>
          <p:cNvSpPr>
            <a:spLocks noGrp="1"/>
          </p:cNvSpPr>
          <p:nvPr>
            <p:ph type="sldNum" sz="quarter" idx="12"/>
          </p:nvPr>
        </p:nvSpPr>
        <p:spPr>
          <a:xfrm>
            <a:off x="0" y="6248400"/>
            <a:ext cx="533400" cy="381000"/>
          </a:xfrm>
        </p:spPr>
        <p:txBody>
          <a:bodyPr/>
          <a:lstStyle>
            <a:lvl1pPr>
              <a:defRPr>
                <a:solidFill>
                  <a:schemeClr val="tx2"/>
                </a:solidFill>
              </a:defRPr>
            </a:lvl1pPr>
          </a:lstStyle>
          <a:p>
            <a:pPr eaLnBrk="1" latinLnBrk="0" hangingPunct="1"/>
            <a:fld id="{F0C94032-CD4C-4C25-B0C2-CEC720522D92}" type="slidenum">
              <a:rPr kumimoji="0" lang="en-US" smtClean="0"/>
              <a:pPr eaLnBrk="1" latinLnBrk="0" hangingPunct="1"/>
              <a:t>‹Nº›</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 para editar título</a:t>
            </a:r>
            <a:endParaRPr kumimoji="0" lang="en-US"/>
          </a:p>
        </p:txBody>
      </p:sp>
      <p:sp>
        <p:nvSpPr>
          <p:cNvPr id="5" name="Marcador de fecha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4/2/2019</a:t>
            </a:fld>
            <a:endParaRPr lang="en-US"/>
          </a:p>
        </p:txBody>
      </p:sp>
      <p:sp>
        <p:nvSpPr>
          <p:cNvPr id="6" name="Marcador de pie de página 5"/>
          <p:cNvSpPr>
            <a:spLocks noGrp="1"/>
          </p:cNvSpPr>
          <p:nvPr>
            <p:ph type="ftr" sz="quarter" idx="11"/>
          </p:nvPr>
        </p:nvSpPr>
        <p:spPr/>
        <p:txBody>
          <a:bodyPr/>
          <a:lstStyle/>
          <a:p>
            <a:endParaRPr kumimoji="0" lang="en-US"/>
          </a:p>
        </p:txBody>
      </p:sp>
      <p:sp>
        <p:nvSpPr>
          <p:cNvPr id="7" name="Marcador de número de diapositiva 6"/>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pPr eaLnBrk="1" latinLnBrk="0" hangingPunct="1"/>
              <a:t>‹Nº›</a:t>
            </a:fld>
            <a:endParaRPr kumimoji="0" lang="en-US" dirty="0">
              <a:solidFill>
                <a:srgbClr val="FFFFFF"/>
              </a:solidFill>
            </a:endParaRPr>
          </a:p>
        </p:txBody>
      </p:sp>
      <p:sp>
        <p:nvSpPr>
          <p:cNvPr id="3" name="Marcador de texto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Haga clic para modificar el estilo de texto del patrón</a:t>
            </a:r>
          </a:p>
        </p:txBody>
      </p:sp>
      <p:sp>
        <p:nvSpPr>
          <p:cNvPr id="9" name="Marcador de contenido 8"/>
          <p:cNvSpPr>
            <a:spLocks noGrp="1"/>
          </p:cNvSpPr>
          <p:nvPr>
            <p:ph sz="quarter" idx="1"/>
          </p:nvPr>
        </p:nvSpPr>
        <p:spPr>
          <a:xfrm>
            <a:off x="2362200" y="1752600"/>
            <a:ext cx="6400800" cy="4419600"/>
          </a:xfrm>
        </p:spPr>
        <p:txBody>
          <a:bodyPr/>
          <a:lstStyle/>
          <a:p>
            <a:pPr lvl="0" eaLnBrk="1" latinLnBrk="0" hangingPunct="1"/>
            <a:r>
              <a:rPr lang="en-US" smtClean="0"/>
              <a:t>Haga clic para modificar el estilo de texto del patrón</a:t>
            </a:r>
          </a:p>
          <a:p>
            <a:pPr lvl="1" eaLnBrk="1" latinLnBrk="0" hangingPunct="1"/>
            <a:r>
              <a:rPr lang="en-US" smtClean="0"/>
              <a:t>Segundo nivel</a:t>
            </a:r>
          </a:p>
          <a:p>
            <a:pPr lvl="2" eaLnBrk="1" latinLnBrk="0" hangingPunct="1"/>
            <a:r>
              <a:rPr lang="en-US" smtClean="0"/>
              <a:t>Tercer nivel</a:t>
            </a:r>
          </a:p>
          <a:p>
            <a:pPr lvl="3" eaLnBrk="1" latinLnBrk="0" hangingPunct="1"/>
            <a:r>
              <a:rPr lang="en-US" smtClean="0"/>
              <a:t>Cuarto nivel</a:t>
            </a:r>
          </a:p>
          <a:p>
            <a:pPr lvl="4" eaLnBrk="1" latinLnBrk="0" hangingPunct="1"/>
            <a:r>
              <a:rPr lang="en-U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3">
        <a:schemeClr val="bg2"/>
      </p:bgRef>
    </p:bg>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Haga clic para modificar el estilo de texto del patrón</a:t>
            </a:r>
          </a:p>
        </p:txBody>
      </p:sp>
      <p:sp>
        <p:nvSpPr>
          <p:cNvPr id="8" name="Rectángulo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ángulo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ángulo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ítulo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 para editar título</a:t>
            </a:r>
            <a:endParaRPr kumimoji="0" lang="en-US"/>
          </a:p>
        </p:txBody>
      </p:sp>
      <p:sp>
        <p:nvSpPr>
          <p:cNvPr id="11" name="Rectángulo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Marcador de fecha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4/2/2019</a:t>
            </a:fld>
            <a:endParaRPr lang="en-US"/>
          </a:p>
        </p:txBody>
      </p:sp>
      <p:sp>
        <p:nvSpPr>
          <p:cNvPr id="13" name="Marcador de número de diapositiva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‹Nº›</a:t>
            </a:fld>
            <a:endParaRPr kumimoji="0" lang="en-US" sz="2800" dirty="0"/>
          </a:p>
        </p:txBody>
      </p:sp>
      <p:sp>
        <p:nvSpPr>
          <p:cNvPr id="14" name="Marcador de pie de página 13"/>
          <p:cNvSpPr>
            <a:spLocks noGrp="1"/>
          </p:cNvSpPr>
          <p:nvPr>
            <p:ph type="ftr" sz="quarter" idx="12"/>
          </p:nvPr>
        </p:nvSpPr>
        <p:spPr>
          <a:xfrm>
            <a:off x="1600200" y="6248206"/>
            <a:ext cx="4572000" cy="365125"/>
          </a:xfrm>
        </p:spPr>
        <p:txBody>
          <a:bodyPr rtlCol="0"/>
          <a:lstStyle/>
          <a:p>
            <a:endParaRPr kumimoji="0" lang="en-US" dirty="0"/>
          </a:p>
        </p:txBody>
      </p:sp>
      <p:sp>
        <p:nvSpPr>
          <p:cNvPr id="3" name="Marcador de posición de imagen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Arrastre la imagen al marcador de posición o haga clic en el icono para agregar</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Marcador de título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 para editar título</a:t>
            </a:r>
            <a:endParaRPr kumimoji="0" lang="en-US"/>
          </a:p>
        </p:txBody>
      </p:sp>
      <p:sp>
        <p:nvSpPr>
          <p:cNvPr id="13" name="Marcador de texto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Haga clic para modificar el estilo de texto del patrón</a:t>
            </a:r>
          </a:p>
          <a:p>
            <a:pPr lvl="1" eaLnBrk="1" latinLnBrk="0" hangingPunct="1"/>
            <a:r>
              <a:rPr kumimoji="0" lang="en-US" smtClean="0"/>
              <a:t>Segundo nivel</a:t>
            </a:r>
          </a:p>
          <a:p>
            <a:pPr lvl="2" eaLnBrk="1" latinLnBrk="0" hangingPunct="1"/>
            <a:r>
              <a:rPr kumimoji="0" lang="en-US" smtClean="0"/>
              <a:t>Tercer nivel</a:t>
            </a:r>
          </a:p>
          <a:p>
            <a:pPr lvl="3" eaLnBrk="1" latinLnBrk="0" hangingPunct="1"/>
            <a:r>
              <a:rPr kumimoji="0" lang="en-US" smtClean="0"/>
              <a:t>Cuarto nivel</a:t>
            </a:r>
          </a:p>
          <a:p>
            <a:pPr lvl="4" eaLnBrk="1" latinLnBrk="0" hangingPunct="1"/>
            <a:r>
              <a:rPr kumimoji="0" lang="en-US" smtClean="0"/>
              <a:t>Quinto nivel</a:t>
            </a:r>
            <a:endParaRPr kumimoji="0" lang="en-US"/>
          </a:p>
        </p:txBody>
      </p:sp>
      <p:sp>
        <p:nvSpPr>
          <p:cNvPr id="14" name="Marcador de fecha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4/2/2019</a:t>
            </a:fld>
            <a:endParaRPr lang="en-US" sz="1400" dirty="0">
              <a:solidFill>
                <a:schemeClr val="tx2"/>
              </a:solidFill>
            </a:endParaRPr>
          </a:p>
        </p:txBody>
      </p:sp>
      <p:sp>
        <p:nvSpPr>
          <p:cNvPr id="3" name="Marcador de pie de página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ángulo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ángulo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ángulo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Marcador de número de diapositiva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‹Nº›</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Reto del perro</a:t>
            </a:r>
            <a:endParaRPr lang="es-ES" dirty="0"/>
          </a:p>
        </p:txBody>
      </p:sp>
      <p:sp>
        <p:nvSpPr>
          <p:cNvPr id="3" name="Subtítulo 2"/>
          <p:cNvSpPr>
            <a:spLocks noGrp="1"/>
          </p:cNvSpPr>
          <p:nvPr>
            <p:ph type="subTitle" idx="1"/>
          </p:nvPr>
        </p:nvSpPr>
        <p:spPr/>
        <p:txBody>
          <a:bodyPr/>
          <a:lstStyle/>
          <a:p>
            <a:r>
              <a:rPr lang="es-ES" dirty="0" smtClean="0"/>
              <a:t>Camilo Cruz, Johan </a:t>
            </a:r>
            <a:r>
              <a:rPr lang="es-ES" dirty="0" err="1" smtClean="0"/>
              <a:t>Garcia</a:t>
            </a:r>
            <a:r>
              <a:rPr lang="es-ES" dirty="0" smtClean="0"/>
              <a:t>, Esteban Casas</a:t>
            </a:r>
          </a:p>
        </p:txBody>
      </p:sp>
    </p:spTree>
    <p:extLst>
      <p:ext uri="{BB962C8B-B14F-4D97-AF65-F5344CB8AC3E}">
        <p14:creationId xmlns:p14="http://schemas.microsoft.com/office/powerpoint/2010/main" val="3994094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Codificación</a:t>
            </a:r>
            <a:endParaRPr lang="es-CO" dirty="0"/>
          </a:p>
        </p:txBody>
      </p:sp>
      <p:pic>
        <p:nvPicPr>
          <p:cNvPr id="6" name="Imagen 5"/>
          <p:cNvPicPr>
            <a:picLocks noChangeAspect="1"/>
          </p:cNvPicPr>
          <p:nvPr/>
        </p:nvPicPr>
        <p:blipFill rotWithShape="1">
          <a:blip r:embed="rId2"/>
          <a:srcRect l="29342" t="24337" r="25190" b="36539"/>
          <a:stretch/>
        </p:blipFill>
        <p:spPr>
          <a:xfrm>
            <a:off x="1949134" y="2147453"/>
            <a:ext cx="6099941" cy="2951020"/>
          </a:xfrm>
          <a:prstGeom prst="rect">
            <a:avLst/>
          </a:prstGeom>
        </p:spPr>
      </p:pic>
    </p:spTree>
    <p:extLst>
      <p:ext uri="{BB962C8B-B14F-4D97-AF65-F5344CB8AC3E}">
        <p14:creationId xmlns:p14="http://schemas.microsoft.com/office/powerpoint/2010/main" val="26972641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Puntos y contorno original e interpolado</a:t>
            </a:r>
            <a:endParaRPr lang="es-CO" dirty="0"/>
          </a:p>
        </p:txBody>
      </p:sp>
      <p:pic>
        <p:nvPicPr>
          <p:cNvPr id="5" name="Imagen 4"/>
          <p:cNvPicPr>
            <a:picLocks noChangeAspect="1"/>
          </p:cNvPicPr>
          <p:nvPr/>
        </p:nvPicPr>
        <p:blipFill rotWithShape="1">
          <a:blip r:embed="rId2"/>
          <a:srcRect l="29875" t="43763" r="45170" b="40056"/>
          <a:stretch/>
        </p:blipFill>
        <p:spPr>
          <a:xfrm>
            <a:off x="505953" y="5391150"/>
            <a:ext cx="3246898" cy="1183698"/>
          </a:xfrm>
          <a:prstGeom prst="rect">
            <a:avLst/>
          </a:prstGeom>
        </p:spPr>
      </p:pic>
      <p:pic>
        <p:nvPicPr>
          <p:cNvPr id="6" name="Marcador de contenido 5"/>
          <p:cNvPicPr>
            <a:picLocks noGrp="1" noChangeAspect="1"/>
          </p:cNvPicPr>
          <p:nvPr>
            <p:ph sz="quarter" idx="1"/>
          </p:nvPr>
        </p:nvPicPr>
        <p:blipFill rotWithShape="1">
          <a:blip r:embed="rId3"/>
          <a:srcRect l="1915" t="51112" r="52660" b="45215"/>
          <a:stretch/>
        </p:blipFill>
        <p:spPr>
          <a:xfrm>
            <a:off x="895350" y="2705101"/>
            <a:ext cx="6972300" cy="316908"/>
          </a:xfrm>
          <a:prstGeom prst="rect">
            <a:avLst/>
          </a:prstGeom>
        </p:spPr>
      </p:pic>
      <p:sp>
        <p:nvSpPr>
          <p:cNvPr id="8" name="CuadroTexto 7"/>
          <p:cNvSpPr txBox="1"/>
          <p:nvPr/>
        </p:nvSpPr>
        <p:spPr>
          <a:xfrm>
            <a:off x="612648" y="1943100"/>
            <a:ext cx="3785493" cy="646331"/>
          </a:xfrm>
          <a:prstGeom prst="rect">
            <a:avLst/>
          </a:prstGeom>
          <a:noFill/>
        </p:spPr>
        <p:txBody>
          <a:bodyPr wrap="square" rtlCol="0">
            <a:spAutoFit/>
          </a:bodyPr>
          <a:lstStyle/>
          <a:p>
            <a:pPr marL="285750" indent="-285750">
              <a:buFont typeface="Arial" panose="020B0604020202020204" pitchFamily="34" charset="0"/>
              <a:buChar char="•"/>
            </a:pPr>
            <a:r>
              <a:rPr lang="es-ES" dirty="0"/>
              <a:t>La </a:t>
            </a:r>
            <a:r>
              <a:rPr lang="es-ES" dirty="0" smtClean="0"/>
              <a:t>función </a:t>
            </a:r>
            <a:r>
              <a:rPr lang="es-ES" dirty="0" err="1"/>
              <a:t>interpolante</a:t>
            </a:r>
            <a:r>
              <a:rPr lang="es-ES" dirty="0"/>
              <a:t> tiene la forma :</a:t>
            </a:r>
            <a:endParaRPr lang="es-CO" dirty="0"/>
          </a:p>
        </p:txBody>
      </p:sp>
      <p:sp>
        <p:nvSpPr>
          <p:cNvPr id="10" name="CuadroTexto 9"/>
          <p:cNvSpPr txBox="1"/>
          <p:nvPr/>
        </p:nvSpPr>
        <p:spPr>
          <a:xfrm>
            <a:off x="596007" y="3145226"/>
            <a:ext cx="3785493" cy="369332"/>
          </a:xfrm>
          <a:prstGeom prst="rect">
            <a:avLst/>
          </a:prstGeom>
          <a:noFill/>
        </p:spPr>
        <p:txBody>
          <a:bodyPr wrap="square" rtlCol="0">
            <a:spAutoFit/>
          </a:bodyPr>
          <a:lstStyle/>
          <a:p>
            <a:pPr marL="285750" indent="-285750">
              <a:buFont typeface="Arial" panose="020B0604020202020204" pitchFamily="34" charset="0"/>
              <a:buChar char="•"/>
            </a:pPr>
            <a:r>
              <a:rPr lang="es-ES" dirty="0" smtClean="0"/>
              <a:t>Puntos y valores originales:</a:t>
            </a:r>
            <a:endParaRPr lang="es-CO" dirty="0"/>
          </a:p>
        </p:txBody>
      </p:sp>
      <p:pic>
        <p:nvPicPr>
          <p:cNvPr id="11" name="Imagen 10"/>
          <p:cNvPicPr>
            <a:picLocks noChangeAspect="1"/>
          </p:cNvPicPr>
          <p:nvPr/>
        </p:nvPicPr>
        <p:blipFill rotWithShape="1">
          <a:blip r:embed="rId4"/>
          <a:srcRect l="1611" t="42448" r="52928" b="44792"/>
          <a:stretch/>
        </p:blipFill>
        <p:spPr>
          <a:xfrm>
            <a:off x="612648" y="3691287"/>
            <a:ext cx="5915025" cy="933450"/>
          </a:xfrm>
          <a:prstGeom prst="rect">
            <a:avLst/>
          </a:prstGeom>
        </p:spPr>
      </p:pic>
      <p:sp>
        <p:nvSpPr>
          <p:cNvPr id="15" name="CuadroTexto 14"/>
          <p:cNvSpPr txBox="1"/>
          <p:nvPr/>
        </p:nvSpPr>
        <p:spPr>
          <a:xfrm>
            <a:off x="505953" y="4575435"/>
            <a:ext cx="3785493" cy="369332"/>
          </a:xfrm>
          <a:prstGeom prst="rect">
            <a:avLst/>
          </a:prstGeom>
          <a:noFill/>
        </p:spPr>
        <p:txBody>
          <a:bodyPr wrap="square" rtlCol="0">
            <a:spAutoFit/>
          </a:bodyPr>
          <a:lstStyle/>
          <a:p>
            <a:pPr marL="285750" indent="-285750">
              <a:buFont typeface="Arial" panose="020B0604020202020204" pitchFamily="34" charset="0"/>
              <a:buChar char="•"/>
            </a:pPr>
            <a:r>
              <a:rPr lang="es-ES" dirty="0" smtClean="0"/>
              <a:t>Puntos y valores interpolados:</a:t>
            </a:r>
            <a:endParaRPr lang="es-CO" dirty="0"/>
          </a:p>
        </p:txBody>
      </p:sp>
    </p:spTree>
    <p:extLst>
      <p:ext uri="{BB962C8B-B14F-4D97-AF65-F5344CB8AC3E}">
        <p14:creationId xmlns:p14="http://schemas.microsoft.com/office/powerpoint/2010/main" val="6284800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a:t>Validacion de resultado </a:t>
            </a:r>
            <a:r>
              <a:rPr lang="es-US" dirty="0"/>
              <a:t/>
            </a:r>
            <a:br>
              <a:rPr lang="es-US" dirty="0"/>
            </a:br>
            <a:endParaRPr lang="es-ES" dirty="0"/>
          </a:p>
        </p:txBody>
      </p:sp>
      <p:sp>
        <p:nvSpPr>
          <p:cNvPr id="3" name="Marcador de contenido 2"/>
          <p:cNvSpPr>
            <a:spLocks noGrp="1"/>
          </p:cNvSpPr>
          <p:nvPr>
            <p:ph sz="quarter" idx="1"/>
          </p:nvPr>
        </p:nvSpPr>
        <p:spPr/>
        <p:txBody>
          <a:bodyPr/>
          <a:lstStyle/>
          <a:p>
            <a:pPr algn="just"/>
            <a:r>
              <a:rPr lang="es-MX" dirty="0"/>
              <a:t>Es posible verificar el resultado por medio de la grafica generada por el metodo utilizado, debido a que no existe ningun tipo de deformacion en cuanto a la imagen del perro original. Lo cual permite verificar la forma del perro</a:t>
            </a:r>
            <a:r>
              <a:rPr lang="es-US" dirty="0"/>
              <a:t> </a:t>
            </a:r>
            <a:endParaRPr lang="es-ES" dirty="0"/>
          </a:p>
        </p:txBody>
      </p:sp>
    </p:spTree>
    <p:extLst>
      <p:ext uri="{BB962C8B-B14F-4D97-AF65-F5344CB8AC3E}">
        <p14:creationId xmlns:p14="http://schemas.microsoft.com/office/powerpoint/2010/main" val="21774909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lvl="0"/>
            <a:r>
              <a:rPr lang="es-MX" dirty="0"/>
              <a:t>Cota de error</a:t>
            </a:r>
            <a:r>
              <a:rPr lang="es-US" dirty="0"/>
              <a:t/>
            </a:r>
            <a:br>
              <a:rPr lang="es-US" dirty="0"/>
            </a:br>
            <a:endParaRPr lang="es-ES" dirty="0"/>
          </a:p>
        </p:txBody>
      </p:sp>
      <p:sp>
        <p:nvSpPr>
          <p:cNvPr id="3" name="Marcador de contenido 2"/>
          <p:cNvSpPr>
            <a:spLocks noGrp="1"/>
          </p:cNvSpPr>
          <p:nvPr>
            <p:ph sz="quarter" idx="1"/>
          </p:nvPr>
        </p:nvSpPr>
        <p:spPr/>
        <p:txBody>
          <a:bodyPr/>
          <a:lstStyle/>
          <a:p>
            <a:pPr algn="just"/>
            <a:r>
              <a:rPr lang="es-MX" dirty="0"/>
              <a:t>La fomula para calcular la cota de error del metodo spline cubico es la siguiente:</a:t>
            </a:r>
            <a:endParaRPr lang="es-US" dirty="0"/>
          </a:p>
          <a:p>
            <a:endParaRPr lang="es-ES" dirty="0"/>
          </a:p>
        </p:txBody>
      </p:sp>
      <p:pic>
        <p:nvPicPr>
          <p:cNvPr id="4" name="Imagen 3"/>
          <p:cNvPicPr>
            <a:picLocks noChangeAspect="1"/>
          </p:cNvPicPr>
          <p:nvPr/>
        </p:nvPicPr>
        <p:blipFill rotWithShape="1">
          <a:blip r:embed="rId2"/>
          <a:srcRect l="28491" t="42286" r="42654" b="53704"/>
          <a:stretch/>
        </p:blipFill>
        <p:spPr>
          <a:xfrm>
            <a:off x="211697" y="2838450"/>
            <a:ext cx="8079565" cy="761999"/>
          </a:xfrm>
          <a:prstGeom prst="rect">
            <a:avLst/>
          </a:prstGeom>
        </p:spPr>
      </p:pic>
      <p:pic>
        <p:nvPicPr>
          <p:cNvPr id="5" name="Imagen 4"/>
          <p:cNvPicPr>
            <a:picLocks noChangeAspect="1"/>
          </p:cNvPicPr>
          <p:nvPr/>
        </p:nvPicPr>
        <p:blipFill rotWithShape="1">
          <a:blip r:embed="rId3"/>
          <a:srcRect l="41381" t="68689" r="41178" b="20500"/>
          <a:stretch/>
        </p:blipFill>
        <p:spPr>
          <a:xfrm>
            <a:off x="612647" y="3981448"/>
            <a:ext cx="4045229" cy="1409701"/>
          </a:xfrm>
          <a:prstGeom prst="rect">
            <a:avLst/>
          </a:prstGeom>
        </p:spPr>
      </p:pic>
    </p:spTree>
    <p:extLst>
      <p:ext uri="{BB962C8B-B14F-4D97-AF65-F5344CB8AC3E}">
        <p14:creationId xmlns:p14="http://schemas.microsoft.com/office/powerpoint/2010/main" val="29945505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Valores Interpolados</a:t>
            </a:r>
            <a:endParaRPr lang="es-CO" dirty="0"/>
          </a:p>
        </p:txBody>
      </p:sp>
      <p:pic>
        <p:nvPicPr>
          <p:cNvPr id="7" name="Imagen 6"/>
          <p:cNvPicPr>
            <a:picLocks noChangeAspect="1"/>
          </p:cNvPicPr>
          <p:nvPr/>
        </p:nvPicPr>
        <p:blipFill rotWithShape="1">
          <a:blip r:embed="rId2"/>
          <a:srcRect l="27107" t="28978" r="21463" b="18654"/>
          <a:stretch/>
        </p:blipFill>
        <p:spPr>
          <a:xfrm>
            <a:off x="1343475" y="2209800"/>
            <a:ext cx="6691745" cy="3830781"/>
          </a:xfrm>
          <a:prstGeom prst="rect">
            <a:avLst/>
          </a:prstGeom>
        </p:spPr>
      </p:pic>
    </p:spTree>
    <p:extLst>
      <p:ext uri="{BB962C8B-B14F-4D97-AF65-F5344CB8AC3E}">
        <p14:creationId xmlns:p14="http://schemas.microsoft.com/office/powerpoint/2010/main" val="402757559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Valores originales</a:t>
            </a:r>
            <a:endParaRPr lang="es-CO" dirty="0"/>
          </a:p>
        </p:txBody>
      </p:sp>
      <p:pic>
        <p:nvPicPr>
          <p:cNvPr id="7" name="Imagen 6"/>
          <p:cNvPicPr>
            <a:picLocks noChangeAspect="1"/>
          </p:cNvPicPr>
          <p:nvPr/>
        </p:nvPicPr>
        <p:blipFill rotWithShape="1">
          <a:blip r:embed="rId2"/>
          <a:srcRect l="25829" t="20745" r="21356" b="32487"/>
          <a:stretch/>
        </p:blipFill>
        <p:spPr>
          <a:xfrm>
            <a:off x="881969" y="2019299"/>
            <a:ext cx="7614757" cy="3790951"/>
          </a:xfrm>
          <a:prstGeom prst="rect">
            <a:avLst/>
          </a:prstGeom>
        </p:spPr>
      </p:pic>
    </p:spTree>
    <p:extLst>
      <p:ext uri="{BB962C8B-B14F-4D97-AF65-F5344CB8AC3E}">
        <p14:creationId xmlns:p14="http://schemas.microsoft.com/office/powerpoint/2010/main" val="1542776095"/>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US" dirty="0" smtClean="0"/>
              <a:t>Error relativo</a:t>
            </a:r>
            <a:r>
              <a:rPr lang="es-US" dirty="0"/>
              <a:t/>
            </a:r>
            <a:br>
              <a:rPr lang="es-US" dirty="0"/>
            </a:br>
            <a:endParaRPr lang="es-ES" dirty="0"/>
          </a:p>
        </p:txBody>
      </p:sp>
      <p:sp>
        <p:nvSpPr>
          <p:cNvPr id="3" name="Marcador de contenido 2"/>
          <p:cNvSpPr>
            <a:spLocks noGrp="1"/>
          </p:cNvSpPr>
          <p:nvPr>
            <p:ph sz="quarter" idx="1"/>
          </p:nvPr>
        </p:nvSpPr>
        <p:spPr>
          <a:xfrm>
            <a:off x="612648" y="1600200"/>
            <a:ext cx="8153400" cy="3581400"/>
          </a:xfrm>
        </p:spPr>
        <p:txBody>
          <a:bodyPr>
            <a:normAutofit lnSpcReduction="10000"/>
          </a:bodyPr>
          <a:lstStyle/>
          <a:p>
            <a:pPr algn="just"/>
            <a:r>
              <a:rPr lang="es-MX" dirty="0"/>
              <a:t>Debido a que usamos la función spline en R esta nos genera los valores interpolados, mas no es posible sacar los coeficientes necesarios para formar el polinomio interpolador. Debido a esto, implementamos el algoritmo que calculara dichos coeficientes, con el fin de armar cada polinomio interpolador y poder sacar distintas conclusiones en cuanto a concavidad y puntos </a:t>
            </a:r>
            <a:r>
              <a:rPr lang="es-MX" dirty="0" smtClean="0"/>
              <a:t>críticos. </a:t>
            </a:r>
            <a:endParaRPr lang="es-ES" dirty="0"/>
          </a:p>
        </p:txBody>
      </p:sp>
      <p:pic>
        <p:nvPicPr>
          <p:cNvPr id="5" name="Imagen 4"/>
          <p:cNvPicPr>
            <a:picLocks noChangeAspect="1"/>
          </p:cNvPicPr>
          <p:nvPr/>
        </p:nvPicPr>
        <p:blipFill rotWithShape="1">
          <a:blip r:embed="rId2"/>
          <a:srcRect l="45331" t="30421" r="45591" b="55020"/>
          <a:stretch/>
        </p:blipFill>
        <p:spPr>
          <a:xfrm>
            <a:off x="3562350" y="4781550"/>
            <a:ext cx="1181100" cy="1065069"/>
          </a:xfrm>
          <a:prstGeom prst="rect">
            <a:avLst/>
          </a:prstGeom>
        </p:spPr>
      </p:pic>
      <p:pic>
        <p:nvPicPr>
          <p:cNvPr id="6" name="Imagen 5"/>
          <p:cNvPicPr>
            <a:picLocks noChangeAspect="1"/>
          </p:cNvPicPr>
          <p:nvPr/>
        </p:nvPicPr>
        <p:blipFill rotWithShape="1">
          <a:blip r:embed="rId2"/>
          <a:srcRect l="45477" t="66096" r="45445" b="27157"/>
          <a:stretch/>
        </p:blipFill>
        <p:spPr>
          <a:xfrm>
            <a:off x="3562350" y="5887315"/>
            <a:ext cx="1181100" cy="493569"/>
          </a:xfrm>
          <a:prstGeom prst="rect">
            <a:avLst/>
          </a:prstGeom>
        </p:spPr>
      </p:pic>
    </p:spTree>
    <p:extLst>
      <p:ext uri="{BB962C8B-B14F-4D97-AF65-F5344CB8AC3E}">
        <p14:creationId xmlns:p14="http://schemas.microsoft.com/office/powerpoint/2010/main" val="273442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Valores Interpolados</a:t>
            </a:r>
            <a:endParaRPr lang="es-CO" dirty="0"/>
          </a:p>
        </p:txBody>
      </p:sp>
      <p:pic>
        <p:nvPicPr>
          <p:cNvPr id="5" name="Marcador de contenido 4"/>
          <p:cNvPicPr>
            <a:picLocks noGrp="1" noChangeAspect="1"/>
          </p:cNvPicPr>
          <p:nvPr>
            <p:ph sz="quarter" idx="1"/>
          </p:nvPr>
        </p:nvPicPr>
        <p:blipFill rotWithShape="1">
          <a:blip r:embed="rId2"/>
          <a:srcRect l="29126" t="69492" r="36568" b="11094"/>
          <a:stretch/>
        </p:blipFill>
        <p:spPr>
          <a:xfrm>
            <a:off x="152400" y="1939636"/>
            <a:ext cx="8229603" cy="2618509"/>
          </a:xfrm>
          <a:prstGeom prst="rect">
            <a:avLst/>
          </a:prstGeom>
        </p:spPr>
      </p:pic>
    </p:spTree>
    <p:extLst>
      <p:ext uri="{BB962C8B-B14F-4D97-AF65-F5344CB8AC3E}">
        <p14:creationId xmlns:p14="http://schemas.microsoft.com/office/powerpoint/2010/main" val="22113301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Valores originales</a:t>
            </a:r>
            <a:endParaRPr lang="es-CO" dirty="0"/>
          </a:p>
        </p:txBody>
      </p:sp>
      <p:pic>
        <p:nvPicPr>
          <p:cNvPr id="4" name="Marcador de contenido 3"/>
          <p:cNvPicPr>
            <a:picLocks noGrp="1" noChangeAspect="1"/>
          </p:cNvPicPr>
          <p:nvPr>
            <p:ph sz="quarter" idx="1"/>
          </p:nvPr>
        </p:nvPicPr>
        <p:blipFill rotWithShape="1">
          <a:blip r:embed="rId2"/>
          <a:srcRect l="26354" t="19569" r="34489" b="6780"/>
          <a:stretch/>
        </p:blipFill>
        <p:spPr>
          <a:xfrm>
            <a:off x="2050472" y="1579417"/>
            <a:ext cx="4873554" cy="5153891"/>
          </a:xfrm>
          <a:prstGeom prst="rect">
            <a:avLst/>
          </a:prstGeom>
        </p:spPr>
      </p:pic>
    </p:spTree>
    <p:extLst>
      <p:ext uri="{BB962C8B-B14F-4D97-AF65-F5344CB8AC3E}">
        <p14:creationId xmlns:p14="http://schemas.microsoft.com/office/powerpoint/2010/main" val="2422990509"/>
      </p:ext>
    </p:extLst>
  </p:cSld>
  <p:clrMapOvr>
    <a:masterClrMapping/>
  </p:clrMapOvr>
  <p:transition spd="slow">
    <p:comb/>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lvl="0"/>
            <a:r>
              <a:rPr lang="es-ES" dirty="0"/>
              <a:t>Eficiencia de su método</a:t>
            </a:r>
            <a:r>
              <a:rPr lang="es-US" dirty="0"/>
              <a:t/>
            </a:r>
            <a:br>
              <a:rPr lang="es-US" dirty="0"/>
            </a:br>
            <a:endParaRPr lang="es-ES" dirty="0"/>
          </a:p>
        </p:txBody>
      </p:sp>
      <p:sp>
        <p:nvSpPr>
          <p:cNvPr id="3" name="Marcador de contenido 2"/>
          <p:cNvSpPr>
            <a:spLocks noGrp="1"/>
          </p:cNvSpPr>
          <p:nvPr>
            <p:ph sz="quarter" idx="1"/>
          </p:nvPr>
        </p:nvSpPr>
        <p:spPr/>
        <p:txBody>
          <a:bodyPr/>
          <a:lstStyle/>
          <a:p>
            <a:pPr algn="just"/>
            <a:r>
              <a:rPr lang="es-ES" dirty="0"/>
              <a:t>Para el análisis de la eficiencia del método implementado se realizó una comparación entre el número de operaciones que realiza nuestro método (</a:t>
            </a:r>
            <a:r>
              <a:rPr lang="es-ES" dirty="0" err="1"/>
              <a:t>Splines</a:t>
            </a:r>
            <a:r>
              <a:rPr lang="es-ES" dirty="0"/>
              <a:t> cúbicos) respecto al número de puntos con los que se quería interpolar</a:t>
            </a:r>
            <a:endParaRPr lang="es-US" dirty="0"/>
          </a:p>
          <a:p>
            <a:endParaRPr lang="es-ES" dirty="0"/>
          </a:p>
        </p:txBody>
      </p:sp>
      <p:pic>
        <p:nvPicPr>
          <p:cNvPr id="4" name="Marcador de contenido 3"/>
          <p:cNvPicPr>
            <a:picLocks noChangeAspect="1"/>
          </p:cNvPicPr>
          <p:nvPr/>
        </p:nvPicPr>
        <p:blipFill rotWithShape="1">
          <a:blip r:embed="rId2"/>
          <a:srcRect l="27221" t="34053" r="24014" b="23113"/>
          <a:stretch/>
        </p:blipFill>
        <p:spPr>
          <a:xfrm>
            <a:off x="2029276" y="3848100"/>
            <a:ext cx="5119670" cy="2528361"/>
          </a:xfrm>
          <a:prstGeom prst="rect">
            <a:avLst/>
          </a:prstGeom>
        </p:spPr>
      </p:pic>
    </p:spTree>
    <p:extLst>
      <p:ext uri="{BB962C8B-B14F-4D97-AF65-F5344CB8AC3E}">
        <p14:creationId xmlns:p14="http://schemas.microsoft.com/office/powerpoint/2010/main" val="20249938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US" dirty="0"/>
              <a:t>Metodología </a:t>
            </a:r>
            <a:br>
              <a:rPr lang="es-US" dirty="0"/>
            </a:br>
            <a:endParaRPr lang="es-ES" dirty="0"/>
          </a:p>
        </p:txBody>
      </p:sp>
      <p:sp>
        <p:nvSpPr>
          <p:cNvPr id="3" name="Marcador de contenido 2"/>
          <p:cNvSpPr>
            <a:spLocks noGrp="1"/>
          </p:cNvSpPr>
          <p:nvPr>
            <p:ph sz="quarter" idx="1"/>
          </p:nvPr>
        </p:nvSpPr>
        <p:spPr/>
        <p:txBody>
          <a:bodyPr>
            <a:normAutofit/>
          </a:bodyPr>
          <a:lstStyle/>
          <a:p>
            <a:pPr algn="just"/>
            <a:r>
              <a:rPr lang="es-ES" dirty="0"/>
              <a:t>Colocamos las coordenadas dadas por la profesora en </a:t>
            </a:r>
            <a:r>
              <a:rPr lang="es-ES" dirty="0" err="1"/>
              <a:t>Geogebra</a:t>
            </a:r>
            <a:r>
              <a:rPr lang="es-ES" dirty="0"/>
              <a:t> para luego hallar los puntos de abajo de la figura, y </a:t>
            </a:r>
            <a:r>
              <a:rPr lang="es-ES" dirty="0" smtClean="0"/>
              <a:t>así </a:t>
            </a:r>
            <a:r>
              <a:rPr lang="es-ES" dirty="0"/>
              <a:t>el perro quedara lo mas parecido posible a la imagen.</a:t>
            </a:r>
            <a:endParaRPr lang="es-US" dirty="0"/>
          </a:p>
          <a:p>
            <a:endParaRPr lang="es-ES" dirty="0"/>
          </a:p>
        </p:txBody>
      </p:sp>
      <p:pic>
        <p:nvPicPr>
          <p:cNvPr id="4" name="Imagen 3"/>
          <p:cNvPicPr/>
          <p:nvPr/>
        </p:nvPicPr>
        <p:blipFill rotWithShape="1">
          <a:blip r:embed="rId2"/>
          <a:srcRect t="18179" b="7645"/>
          <a:stretch/>
        </p:blipFill>
        <p:spPr>
          <a:xfrm>
            <a:off x="1651635" y="4100945"/>
            <a:ext cx="5612130" cy="2341419"/>
          </a:xfrm>
          <a:prstGeom prst="rect">
            <a:avLst/>
          </a:prstGeom>
        </p:spPr>
      </p:pic>
    </p:spTree>
    <p:extLst>
      <p:ext uri="{BB962C8B-B14F-4D97-AF65-F5344CB8AC3E}">
        <p14:creationId xmlns:p14="http://schemas.microsoft.com/office/powerpoint/2010/main" val="1043202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lvl="0"/>
            <a:r>
              <a:rPr lang="es-ES" dirty="0"/>
              <a:t>Índice </a:t>
            </a:r>
            <a:r>
              <a:rPr lang="es-ES" dirty="0" err="1"/>
              <a:t>Jaccard</a:t>
            </a:r>
            <a:r>
              <a:rPr lang="es-US" dirty="0"/>
              <a:t/>
            </a:r>
            <a:br>
              <a:rPr lang="es-US" dirty="0"/>
            </a:br>
            <a:endParaRPr lang="es-ES" dirty="0"/>
          </a:p>
        </p:txBody>
      </p:sp>
      <p:pic>
        <p:nvPicPr>
          <p:cNvPr id="4" name="Marcador de contenido 3"/>
          <p:cNvPicPr>
            <a:picLocks noGrp="1"/>
          </p:cNvPicPr>
          <p:nvPr>
            <p:ph sz="quarter" idx="1"/>
          </p:nvPr>
        </p:nvPicPr>
        <p:blipFill>
          <a:blip r:embed="rId2"/>
          <a:srcRect l="-35115" r="-35115"/>
          <a:stretch>
            <a:fillRect/>
          </a:stretch>
        </p:blipFill>
        <p:spPr>
          <a:prstGeom prst="rect">
            <a:avLst/>
          </a:prstGeom>
        </p:spPr>
      </p:pic>
    </p:spTree>
    <p:extLst>
      <p:ext uri="{BB962C8B-B14F-4D97-AF65-F5344CB8AC3E}">
        <p14:creationId xmlns:p14="http://schemas.microsoft.com/office/powerpoint/2010/main" val="9688972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i="1" dirty="0"/>
              <a:t>1)</a:t>
            </a:r>
            <a:r>
              <a:rPr lang="es-US" i="1" dirty="0"/>
              <a:t>El origen se puede modificar?</a:t>
            </a:r>
            <a:br>
              <a:rPr lang="es-US" i="1" dirty="0"/>
            </a:br>
            <a:endParaRPr lang="es-ES" dirty="0"/>
          </a:p>
        </p:txBody>
      </p:sp>
      <p:sp>
        <p:nvSpPr>
          <p:cNvPr id="3" name="Marcador de contenido 2"/>
          <p:cNvSpPr>
            <a:spLocks noGrp="1"/>
          </p:cNvSpPr>
          <p:nvPr>
            <p:ph sz="quarter" idx="1"/>
          </p:nvPr>
        </p:nvSpPr>
        <p:spPr/>
        <p:txBody>
          <a:bodyPr>
            <a:normAutofit fontScale="92500" lnSpcReduction="20000"/>
          </a:bodyPr>
          <a:lstStyle/>
          <a:p>
            <a:pPr algn="just"/>
            <a:r>
              <a:rPr lang="es-ES" dirty="0"/>
              <a:t>Para la realización de nuestra gráfica, tomamos como punto de inicio, el punto más extremo de la cola del perro, la figura obtenida fue a nuestro parecer muy aproximada a la buscada, a excepción de algunos puntos donde la figura original presentaba uno picos muy pronunciados muy difícil de reproducir por el método que estábamos usando:</a:t>
            </a:r>
            <a:endParaRPr lang="es-US" dirty="0"/>
          </a:p>
          <a:p>
            <a:pPr algn="just"/>
            <a:r>
              <a:rPr lang="es-CO" dirty="0"/>
              <a:t>Los puntos tomados inicialmente fueron:</a:t>
            </a:r>
            <a:endParaRPr lang="es-US" dirty="0"/>
          </a:p>
          <a:p>
            <a:r>
              <a:rPr lang="es-CO" dirty="0"/>
              <a:t>x=c(1.,2,6,7.5,13,17.6,20,24.5,28,25.51,4.88,12.43,11.15,9.32,8.37,9.03,7.76)</a:t>
            </a:r>
            <a:endParaRPr lang="es-US" dirty="0"/>
          </a:p>
          <a:p>
            <a:r>
              <a:rPr lang="es-CO" dirty="0"/>
              <a:t>y=c(3,3.7,4.5,5,7.6.7,4.45,7,5.6,4.3,0.47,1.37,1.18,1.65,1.22,1.7,2.02,2.36)</a:t>
            </a:r>
            <a:endParaRPr lang="es-US" dirty="0"/>
          </a:p>
          <a:p>
            <a:endParaRPr lang="es-ES" dirty="0"/>
          </a:p>
        </p:txBody>
      </p:sp>
    </p:spTree>
    <p:extLst>
      <p:ext uri="{BB962C8B-B14F-4D97-AF65-F5344CB8AC3E}">
        <p14:creationId xmlns:p14="http://schemas.microsoft.com/office/powerpoint/2010/main" val="35281110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Imagen con los puntos originales</a:t>
            </a:r>
            <a:endParaRPr lang="es-ES" dirty="0"/>
          </a:p>
        </p:txBody>
      </p:sp>
      <p:pic>
        <p:nvPicPr>
          <p:cNvPr id="4" name="Marcador de contenido 3" descr="https://lh5.googleusercontent.com/eWjgfeWgu0_B5oAqta3KkIcEDY4zWYotQfkoNrugCPlAg-ads5qcXINBL03lksQV2mywrnB917sD9OVlVVJljnre_93QDNVeSDb6GqBEPjxiMiRlYXnTRInDZjJSyOgQpMxWNP2R"/>
          <p:cNvPicPr>
            <a:picLocks noGrp="1"/>
          </p:cNvPicPr>
          <p:nvPr>
            <p:ph sz="quarter" idx="1"/>
          </p:nvPr>
        </p:nvPicPr>
        <p:blipFill>
          <a:blip r:embed="rId2">
            <a:extLst>
              <a:ext uri="{28A0092B-C50C-407E-A947-70E740481C1C}">
                <a14:useLocalDpi xmlns:a14="http://schemas.microsoft.com/office/drawing/2010/main" val="0"/>
              </a:ext>
            </a:extLst>
          </a:blip>
          <a:srcRect t="-22754" b="-22754"/>
          <a:stretch>
            <a:fillRect/>
          </a:stretch>
        </p:blipFill>
        <p:spPr bwMode="auto">
          <a:prstGeom prst="rect">
            <a:avLst/>
          </a:prstGeom>
          <a:noFill/>
          <a:ln>
            <a:noFill/>
          </a:ln>
        </p:spPr>
      </p:pic>
    </p:spTree>
    <p:extLst>
      <p:ext uri="{BB962C8B-B14F-4D97-AF65-F5344CB8AC3E}">
        <p14:creationId xmlns:p14="http://schemas.microsoft.com/office/powerpoint/2010/main" val="159258828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
          </p:nvPr>
        </p:nvSpPr>
        <p:spPr/>
        <p:txBody>
          <a:bodyPr/>
          <a:lstStyle/>
          <a:p>
            <a:pPr algn="just"/>
            <a:r>
              <a:rPr lang="es-CO" dirty="0"/>
              <a:t>Ahora bien, cambiamos el origen de los puntos, pero manteniendo un orden lógico</a:t>
            </a:r>
            <a:endParaRPr lang="es-US" dirty="0"/>
          </a:p>
          <a:p>
            <a:r>
              <a:rPr lang="es-CO" dirty="0"/>
              <a:t>x=c(13,17.6,20,24.5,28,25.51,4.88,12.43,11.15,9.32,8.37,9.03,7.76,1.,2,6,7.5)</a:t>
            </a:r>
            <a:endParaRPr lang="es-US" dirty="0"/>
          </a:p>
          <a:p>
            <a:r>
              <a:rPr lang="es-CO" dirty="0"/>
              <a:t>y=c(5,7.6.7,4.45,7,5.6,4.3,0.47,1.37,1.18,1.65,1.22,1.7,2.02,2.36, 3,3.7,4.5)</a:t>
            </a:r>
            <a:endParaRPr lang="es-US" dirty="0"/>
          </a:p>
          <a:p>
            <a:endParaRPr lang="es-ES" dirty="0"/>
          </a:p>
        </p:txBody>
      </p:sp>
    </p:spTree>
    <p:extLst>
      <p:ext uri="{BB962C8B-B14F-4D97-AF65-F5344CB8AC3E}">
        <p14:creationId xmlns:p14="http://schemas.microsoft.com/office/powerpoint/2010/main" val="114984717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Imagen con un cambio en el origen</a:t>
            </a:r>
            <a:endParaRPr lang="es-ES" dirty="0"/>
          </a:p>
        </p:txBody>
      </p:sp>
      <p:pic>
        <p:nvPicPr>
          <p:cNvPr id="4" name="Marcador de contenido 3" descr="https://lh6.googleusercontent.com/6Iuy9HroAw9bMjTQEMlGYmVwakih-ml_ZT547sBQqIcnBEUj2qIBLurFZ3D-6SRkxtPVwVuwLmHsYUu3AxBGkJhwI6XwsDBnW9Dq1DsX2KXxK8D18k4VoxD0O2VlaaO7-Vn9gJyp"/>
          <p:cNvPicPr>
            <a:picLocks noGrp="1"/>
          </p:cNvPicPr>
          <p:nvPr>
            <p:ph sz="quarter" idx="1"/>
          </p:nvPr>
        </p:nvPicPr>
        <p:blipFill>
          <a:blip r:embed="rId2">
            <a:extLst>
              <a:ext uri="{28A0092B-C50C-407E-A947-70E740481C1C}">
                <a14:useLocalDpi xmlns:a14="http://schemas.microsoft.com/office/drawing/2010/main" val="0"/>
              </a:ext>
            </a:extLst>
          </a:blip>
          <a:srcRect t="-22754" b="-22754"/>
          <a:stretch>
            <a:fillRect/>
          </a:stretch>
        </p:blipFill>
        <p:spPr bwMode="auto">
          <a:prstGeom prst="rect">
            <a:avLst/>
          </a:prstGeom>
          <a:noFill/>
          <a:ln>
            <a:noFill/>
          </a:ln>
        </p:spPr>
      </p:pic>
    </p:spTree>
    <p:extLst>
      <p:ext uri="{BB962C8B-B14F-4D97-AF65-F5344CB8AC3E}">
        <p14:creationId xmlns:p14="http://schemas.microsoft.com/office/powerpoint/2010/main" val="26727340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US" sz="3300" i="1" dirty="0" smtClean="0"/>
              <a:t/>
            </a:r>
            <a:br>
              <a:rPr lang="es-US" sz="3300" i="1" dirty="0" smtClean="0"/>
            </a:br>
            <a:r>
              <a:rPr lang="es-US" sz="3300" i="1" dirty="0" smtClean="0"/>
              <a:t>2</a:t>
            </a:r>
            <a:r>
              <a:rPr lang="es-US" sz="3300" i="1" dirty="0"/>
              <a:t>)Si tenemos nueva información osea nodos como podemos implementar esa información en el algoritmo de interpolación?</a:t>
            </a:r>
            <a:r>
              <a:rPr lang="es-US" i="1" dirty="0"/>
              <a:t/>
            </a:r>
            <a:br>
              <a:rPr lang="es-US" i="1" dirty="0"/>
            </a:br>
            <a:endParaRPr lang="es-ES" dirty="0"/>
          </a:p>
        </p:txBody>
      </p:sp>
      <p:sp>
        <p:nvSpPr>
          <p:cNvPr id="3" name="Marcador de contenido 2"/>
          <p:cNvSpPr>
            <a:spLocks noGrp="1"/>
          </p:cNvSpPr>
          <p:nvPr>
            <p:ph sz="quarter" idx="1"/>
          </p:nvPr>
        </p:nvSpPr>
        <p:spPr/>
        <p:txBody>
          <a:bodyPr/>
          <a:lstStyle/>
          <a:p>
            <a:pPr algn="just"/>
            <a:r>
              <a:rPr lang="es-ES" dirty="0"/>
              <a:t>A Partir de realizar cierto número de pruebas, encontramos que nuestra imagen original no sufre cambios al ingresar los nuevos puntos si estos están sobre la curva generada por el método de </a:t>
            </a:r>
            <a:r>
              <a:rPr lang="es-ES" dirty="0" err="1"/>
              <a:t>spline</a:t>
            </a:r>
            <a:r>
              <a:rPr lang="es-ES" dirty="0"/>
              <a:t> cúbico en la imagen original, cabe aclarar que se debe tener muy en cuenta el orden de inserción de estos puntos ya que si se pasa esto por alto, la imagen puede quedar muy distinta a la deseada</a:t>
            </a:r>
            <a:r>
              <a:rPr lang="es-US" dirty="0"/>
              <a:t> </a:t>
            </a:r>
            <a:endParaRPr lang="es-ES" dirty="0"/>
          </a:p>
        </p:txBody>
      </p:sp>
    </p:spTree>
    <p:extLst>
      <p:ext uri="{BB962C8B-B14F-4D97-AF65-F5344CB8AC3E}">
        <p14:creationId xmlns:p14="http://schemas.microsoft.com/office/powerpoint/2010/main" val="206860998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US" sz="3000" i="1" dirty="0"/>
              <a:t>3)Su método es robusto, en el sentido que si se tienen más puntos la exactitud no disminuye?</a:t>
            </a:r>
            <a:br>
              <a:rPr lang="es-US" sz="3000" i="1" dirty="0"/>
            </a:br>
            <a:endParaRPr lang="es-ES" sz="3000" dirty="0"/>
          </a:p>
        </p:txBody>
      </p:sp>
      <p:sp>
        <p:nvSpPr>
          <p:cNvPr id="3" name="Marcador de contenido 2"/>
          <p:cNvSpPr>
            <a:spLocks noGrp="1"/>
          </p:cNvSpPr>
          <p:nvPr>
            <p:ph sz="quarter" idx="1"/>
          </p:nvPr>
        </p:nvSpPr>
        <p:spPr/>
        <p:txBody>
          <a:bodyPr/>
          <a:lstStyle/>
          <a:p>
            <a:pPr algn="just"/>
            <a:r>
              <a:rPr lang="es-US" dirty="0"/>
              <a:t>La exactitud no disminuiria si se tienen mas puntos que antes, solo decaeria la exactitud si los puntos no estuvieran en orden, las abscisas no estuvieran de menor a mayor por ejemplo, otra forma la cual decaeria la exactitud seria si utlizamos un unico polinomio que pase exactamente por dichos puntos, lo que puede ocurrir es que al representar dicha trayectoria se observen oscilaciones indeseadas.</a:t>
            </a:r>
          </a:p>
          <a:p>
            <a:endParaRPr lang="es-ES" dirty="0"/>
          </a:p>
        </p:txBody>
      </p:sp>
    </p:spTree>
    <p:extLst>
      <p:ext uri="{BB962C8B-B14F-4D97-AF65-F5344CB8AC3E}">
        <p14:creationId xmlns:p14="http://schemas.microsoft.com/office/powerpoint/2010/main" val="10999348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Grafica Polinomio interpolador con oscilaciones indeseadas.</a:t>
            </a:r>
            <a:endParaRPr lang="es-ES" dirty="0"/>
          </a:p>
        </p:txBody>
      </p:sp>
      <p:pic>
        <p:nvPicPr>
          <p:cNvPr id="4" name="Marcador de contenido 3"/>
          <p:cNvPicPr>
            <a:picLocks noGrp="1"/>
          </p:cNvPicPr>
          <p:nvPr>
            <p:ph sz="quarter" idx="1"/>
          </p:nvPr>
        </p:nvPicPr>
        <p:blipFill>
          <a:blip r:embed="rId2" cstate="email">
            <a:extLst>
              <a:ext uri="{28A0092B-C50C-407E-A947-70E740481C1C}">
                <a14:useLocalDpi xmlns:a14="http://schemas.microsoft.com/office/drawing/2010/main" val="0"/>
              </a:ext>
            </a:extLst>
          </a:blip>
          <a:srcRect l="-17824" r="-17824"/>
          <a:stretch>
            <a:fillRect/>
          </a:stretch>
        </p:blipFill>
        <p:spPr>
          <a:prstGeom prst="rect">
            <a:avLst/>
          </a:prstGeom>
        </p:spPr>
      </p:pic>
    </p:spTree>
    <p:extLst>
      <p:ext uri="{BB962C8B-B14F-4D97-AF65-F5344CB8AC3E}">
        <p14:creationId xmlns:p14="http://schemas.microsoft.com/office/powerpoint/2010/main" val="1698533498"/>
      </p:ext>
    </p:extLst>
  </p:cSld>
  <p:clrMapOvr>
    <a:masterClrMapping/>
  </p:clrMapOvr>
  <p:transition spd="slow">
    <p:wheel spokes="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US" sz="2800" i="1" dirty="0"/>
              <a:t>4)Suponga que tiene más puntos con más cifras significativas como se comporta su algoritmo ? la exactitud decae?</a:t>
            </a:r>
            <a:r>
              <a:rPr lang="es-US" i="1" dirty="0"/>
              <a:t/>
            </a:r>
            <a:br>
              <a:rPr lang="es-US" i="1" dirty="0"/>
            </a:br>
            <a:endParaRPr lang="es-ES" dirty="0"/>
          </a:p>
        </p:txBody>
      </p:sp>
      <p:sp>
        <p:nvSpPr>
          <p:cNvPr id="3" name="Marcador de contenido 2"/>
          <p:cNvSpPr>
            <a:spLocks noGrp="1"/>
          </p:cNvSpPr>
          <p:nvPr>
            <p:ph sz="quarter" idx="1"/>
          </p:nvPr>
        </p:nvSpPr>
        <p:spPr/>
        <p:txBody>
          <a:bodyPr>
            <a:normAutofit lnSpcReduction="10000"/>
          </a:bodyPr>
          <a:lstStyle/>
          <a:p>
            <a:pPr algn="just"/>
            <a:r>
              <a:rPr lang="es-US" dirty="0"/>
              <a:t>La exactitud no decaeria, al contrario la exactitud aumentaria debido a que la ubicación de los puntos en el grafica fueran más precisas por lo que la imagen del perro podria ser aun mas parecida. </a:t>
            </a:r>
            <a:r>
              <a:rPr lang="es-ES" dirty="0"/>
              <a:t>Si se tienen aún más puntos puede mejorar la exactitud de la interpolación si se sabe bien dónde ubicar los puntos de forma estratégica en el </a:t>
            </a:r>
            <a:r>
              <a:rPr lang="es-ES" dirty="0" err="1"/>
              <a:t>Spline</a:t>
            </a:r>
            <a:r>
              <a:rPr lang="es-ES" dirty="0"/>
              <a:t> que le corresponde, y si además los puntos tienen más cifras significativas podría mejorarse un poco más la exactitud.</a:t>
            </a:r>
            <a:endParaRPr lang="es-US" dirty="0"/>
          </a:p>
          <a:p>
            <a:endParaRPr lang="es-ES" dirty="0"/>
          </a:p>
        </p:txBody>
      </p:sp>
    </p:spTree>
    <p:extLst>
      <p:ext uri="{BB962C8B-B14F-4D97-AF65-F5344CB8AC3E}">
        <p14:creationId xmlns:p14="http://schemas.microsoft.com/office/powerpoint/2010/main" val="62029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sz="quarter" idx="1"/>
          </p:nvPr>
        </p:nvSpPr>
        <p:spPr/>
        <p:txBody>
          <a:bodyPr>
            <a:normAutofit/>
          </a:bodyPr>
          <a:lstStyle/>
          <a:p>
            <a:pPr lvl="0" algn="just"/>
            <a:r>
              <a:rPr lang="fr-FR" dirty="0" err="1"/>
              <a:t>Utilizamos</a:t>
            </a:r>
            <a:r>
              <a:rPr lang="fr-FR" dirty="0"/>
              <a:t> </a:t>
            </a:r>
            <a:r>
              <a:rPr lang="fr-FR" dirty="0" err="1"/>
              <a:t>trayectorias</a:t>
            </a:r>
            <a:r>
              <a:rPr lang="fr-FR" dirty="0"/>
              <a:t> suaves con </a:t>
            </a:r>
            <a:r>
              <a:rPr lang="fr-FR" dirty="0" err="1"/>
              <a:t>funciones</a:t>
            </a:r>
            <a:r>
              <a:rPr lang="fr-FR" dirty="0"/>
              <a:t> </a:t>
            </a:r>
            <a:r>
              <a:rPr lang="fr-FR" dirty="0" err="1"/>
              <a:t>polinomicas</a:t>
            </a:r>
            <a:r>
              <a:rPr lang="fr-FR" dirty="0"/>
              <a:t> a </a:t>
            </a:r>
            <a:r>
              <a:rPr lang="fr-FR" dirty="0" err="1"/>
              <a:t>trozos</a:t>
            </a:r>
            <a:r>
              <a:rPr lang="fr-FR" dirty="0"/>
              <a:t>(</a:t>
            </a:r>
            <a:r>
              <a:rPr lang="fr-FR" dirty="0" err="1"/>
              <a:t>splines</a:t>
            </a:r>
            <a:r>
              <a:rPr lang="fr-FR" dirty="0"/>
              <a:t>) a partir de las </a:t>
            </a:r>
            <a:r>
              <a:rPr lang="fr-FR" dirty="0" err="1"/>
              <a:t>coordenadas</a:t>
            </a:r>
            <a:r>
              <a:rPr lang="fr-FR" dirty="0"/>
              <a:t> de </a:t>
            </a:r>
            <a:r>
              <a:rPr lang="fr-FR" dirty="0" err="1"/>
              <a:t>geogebra</a:t>
            </a:r>
            <a:r>
              <a:rPr lang="fr-FR" dirty="0"/>
              <a:t>.</a:t>
            </a:r>
            <a:endParaRPr lang="es-US" dirty="0"/>
          </a:p>
          <a:p>
            <a:pPr lvl="0" algn="just"/>
            <a:r>
              <a:rPr lang="fr-FR" dirty="0"/>
              <a:t>Determinamos un polinomio distinto entre cada par de puntos consecutivos del conjunto de datos iniciales</a:t>
            </a:r>
            <a:r>
              <a:rPr lang="fr-FR" dirty="0" smtClean="0"/>
              <a:t>.</a:t>
            </a:r>
          </a:p>
          <a:p>
            <a:pPr lvl="0" algn="just"/>
            <a:endParaRPr lang="es-US" dirty="0"/>
          </a:p>
        </p:txBody>
      </p:sp>
      <p:pic>
        <p:nvPicPr>
          <p:cNvPr id="4" name="Marcador de contenido 5"/>
          <p:cNvPicPr>
            <a:picLocks noChangeAspect="1"/>
          </p:cNvPicPr>
          <p:nvPr/>
        </p:nvPicPr>
        <p:blipFill rotWithShape="1">
          <a:blip r:embed="rId2"/>
          <a:srcRect l="23632" t="38368" r="22047" b="36915"/>
          <a:stretch/>
        </p:blipFill>
        <p:spPr>
          <a:xfrm>
            <a:off x="612648" y="4433455"/>
            <a:ext cx="7148945" cy="1828800"/>
          </a:xfrm>
          <a:prstGeom prst="rect">
            <a:avLst/>
          </a:prstGeom>
        </p:spPr>
      </p:pic>
    </p:spTree>
    <p:extLst>
      <p:ext uri="{BB962C8B-B14F-4D97-AF65-F5344CB8AC3E}">
        <p14:creationId xmlns:p14="http://schemas.microsoft.com/office/powerpoint/2010/main" val="106683085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Diagrama con los  puntos dados.</a:t>
            </a:r>
            <a:endParaRPr lang="es-ES" dirty="0"/>
          </a:p>
        </p:txBody>
      </p:sp>
      <p:pic>
        <p:nvPicPr>
          <p:cNvPr id="4" name="Marcador de contenido 3"/>
          <p:cNvPicPr>
            <a:picLocks noGrp="1"/>
          </p:cNvPicPr>
          <p:nvPr>
            <p:ph sz="quarter" idx="1"/>
          </p:nvPr>
        </p:nvPicPr>
        <p:blipFill>
          <a:blip r:embed="rId2">
            <a:extLst>
              <a:ext uri="{28A0092B-C50C-407E-A947-70E740481C1C}">
                <a14:useLocalDpi xmlns:a14="http://schemas.microsoft.com/office/drawing/2010/main" val="0"/>
              </a:ext>
            </a:extLst>
          </a:blip>
          <a:srcRect l="-33055" r="-33055"/>
          <a:stretch>
            <a:fillRect/>
          </a:stretch>
        </p:blipFill>
        <p:spPr>
          <a:prstGeom prst="rect">
            <a:avLst/>
          </a:prstGeom>
        </p:spPr>
      </p:pic>
    </p:spTree>
    <p:extLst>
      <p:ext uri="{BB962C8B-B14F-4D97-AF65-F5344CB8AC3E}">
        <p14:creationId xmlns:p14="http://schemas.microsoft.com/office/powerpoint/2010/main" val="1989674272"/>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Diagrama con el método </a:t>
            </a:r>
            <a:r>
              <a:rPr lang="es-ES" dirty="0" err="1" smtClean="0"/>
              <a:t>lagrange</a:t>
            </a:r>
            <a:endParaRPr lang="es-ES" dirty="0"/>
          </a:p>
        </p:txBody>
      </p:sp>
      <p:pic>
        <p:nvPicPr>
          <p:cNvPr id="4" name="Marcador de contenido 3"/>
          <p:cNvPicPr>
            <a:picLocks noGrp="1"/>
          </p:cNvPicPr>
          <p:nvPr>
            <p:ph sz="quarter" idx="1"/>
          </p:nvPr>
        </p:nvPicPr>
        <p:blipFill>
          <a:blip r:embed="rId2">
            <a:extLst>
              <a:ext uri="{28A0092B-C50C-407E-A947-70E740481C1C}">
                <a14:useLocalDpi xmlns:a14="http://schemas.microsoft.com/office/drawing/2010/main" val="0"/>
              </a:ext>
            </a:extLst>
          </a:blip>
          <a:srcRect l="-33578" r="-33578"/>
          <a:stretch>
            <a:fillRect/>
          </a:stretch>
        </p:blipFill>
        <p:spPr>
          <a:prstGeom prst="rect">
            <a:avLst/>
          </a:prstGeom>
        </p:spPr>
      </p:pic>
    </p:spTree>
    <p:extLst>
      <p:ext uri="{BB962C8B-B14F-4D97-AF65-F5344CB8AC3E}">
        <p14:creationId xmlns:p14="http://schemas.microsoft.com/office/powerpoint/2010/main" val="42249349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Diagrama final método </a:t>
            </a:r>
            <a:r>
              <a:rPr lang="es-ES" dirty="0" err="1" smtClean="0"/>
              <a:t>spline</a:t>
            </a:r>
            <a:endParaRPr lang="es-ES" dirty="0"/>
          </a:p>
        </p:txBody>
      </p:sp>
      <p:pic>
        <p:nvPicPr>
          <p:cNvPr id="4" name="Marcador de contenido 3"/>
          <p:cNvPicPr>
            <a:picLocks noGrp="1"/>
          </p:cNvPicPr>
          <p:nvPr>
            <p:ph sz="quarter" idx="1"/>
          </p:nvPr>
        </p:nvPicPr>
        <p:blipFill>
          <a:blip r:embed="rId2">
            <a:extLst>
              <a:ext uri="{28A0092B-C50C-407E-A947-70E740481C1C}">
                <a14:useLocalDpi xmlns:a14="http://schemas.microsoft.com/office/drawing/2010/main" val="0"/>
              </a:ext>
            </a:extLst>
          </a:blip>
          <a:srcRect l="-25809" r="-25809"/>
          <a:stretch>
            <a:fillRect/>
          </a:stretch>
        </p:blipFill>
        <p:spPr>
          <a:prstGeom prst="rect">
            <a:avLst/>
          </a:prstGeom>
        </p:spPr>
      </p:pic>
    </p:spTree>
    <p:extLst>
      <p:ext uri="{BB962C8B-B14F-4D97-AF65-F5344CB8AC3E}">
        <p14:creationId xmlns:p14="http://schemas.microsoft.com/office/powerpoint/2010/main" val="22183158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lvl="0"/>
            <a:r>
              <a:rPr lang="es-ES" dirty="0"/>
              <a:t>Algoritmo utilizado</a:t>
            </a:r>
            <a:r>
              <a:rPr lang="es-US" dirty="0"/>
              <a:t/>
            </a:r>
            <a:br>
              <a:rPr lang="es-US" dirty="0"/>
            </a:br>
            <a:endParaRPr lang="es-ES" dirty="0"/>
          </a:p>
        </p:txBody>
      </p:sp>
      <p:sp>
        <p:nvSpPr>
          <p:cNvPr id="3" name="Marcador de contenido 2"/>
          <p:cNvSpPr>
            <a:spLocks noGrp="1"/>
          </p:cNvSpPr>
          <p:nvPr>
            <p:ph sz="quarter" idx="1"/>
          </p:nvPr>
        </p:nvSpPr>
        <p:spPr/>
        <p:txBody>
          <a:bodyPr/>
          <a:lstStyle/>
          <a:p>
            <a:pPr algn="just"/>
            <a:r>
              <a:rPr lang="es-ES" dirty="0"/>
              <a:t>Para la solución del problema del perro, nuestro grupo encontró conveniente usar una interpolación por el método de </a:t>
            </a:r>
            <a:r>
              <a:rPr lang="es-ES" dirty="0" err="1"/>
              <a:t>spline</a:t>
            </a:r>
            <a:r>
              <a:rPr lang="es-ES" dirty="0"/>
              <a:t> cúbico</a:t>
            </a:r>
            <a:r>
              <a:rPr lang="es-US" dirty="0"/>
              <a:t> </a:t>
            </a:r>
            <a:endParaRPr lang="es-ES" dirty="0"/>
          </a:p>
        </p:txBody>
      </p:sp>
      <p:pic>
        <p:nvPicPr>
          <p:cNvPr id="5" name="Imagen 4"/>
          <p:cNvPicPr>
            <a:picLocks noChangeAspect="1"/>
          </p:cNvPicPr>
          <p:nvPr/>
        </p:nvPicPr>
        <p:blipFill>
          <a:blip r:embed="rId2"/>
          <a:stretch>
            <a:fillRect/>
          </a:stretch>
        </p:blipFill>
        <p:spPr>
          <a:xfrm>
            <a:off x="1651000" y="4883150"/>
            <a:ext cx="5575300" cy="1460500"/>
          </a:xfrm>
          <a:prstGeom prst="rect">
            <a:avLst/>
          </a:prstGeom>
        </p:spPr>
      </p:pic>
      <p:pic>
        <p:nvPicPr>
          <p:cNvPr id="7" name="Imagen 6"/>
          <p:cNvPicPr/>
          <p:nvPr/>
        </p:nvPicPr>
        <p:blipFill>
          <a:blip r:embed="rId3"/>
          <a:stretch>
            <a:fillRect/>
          </a:stretch>
        </p:blipFill>
        <p:spPr>
          <a:xfrm>
            <a:off x="1021714" y="3067050"/>
            <a:ext cx="3893185" cy="1530350"/>
          </a:xfrm>
          <a:prstGeom prst="rect">
            <a:avLst/>
          </a:prstGeom>
        </p:spPr>
      </p:pic>
    </p:spTree>
    <p:extLst>
      <p:ext uri="{BB962C8B-B14F-4D97-AF65-F5344CB8AC3E}">
        <p14:creationId xmlns:p14="http://schemas.microsoft.com/office/powerpoint/2010/main" val="1447008606"/>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Coeficientes generadores del </a:t>
            </a:r>
            <a:r>
              <a:rPr lang="es-ES" dirty="0" err="1" smtClean="0"/>
              <a:t>spline</a:t>
            </a:r>
            <a:r>
              <a:rPr lang="es-ES" dirty="0" smtClean="0"/>
              <a:t> cubico</a:t>
            </a:r>
            <a:endParaRPr lang="es-CO" dirty="0"/>
          </a:p>
        </p:txBody>
      </p:sp>
      <p:pic>
        <p:nvPicPr>
          <p:cNvPr id="6" name="Marcador de contenido 3"/>
          <p:cNvPicPr>
            <a:picLocks noGrp="1" noChangeAspect="1"/>
          </p:cNvPicPr>
          <p:nvPr>
            <p:ph sz="quarter" idx="1"/>
          </p:nvPr>
        </p:nvPicPr>
        <p:blipFill rotWithShape="1">
          <a:blip r:embed="rId2"/>
          <a:srcRect l="22390" t="28198" r="27711" b="17442"/>
          <a:stretch/>
        </p:blipFill>
        <p:spPr>
          <a:xfrm>
            <a:off x="540327" y="1967346"/>
            <a:ext cx="6913418" cy="4488872"/>
          </a:xfrm>
          <a:prstGeom prst="rect">
            <a:avLst/>
          </a:prstGeom>
        </p:spPr>
      </p:pic>
    </p:spTree>
    <p:extLst>
      <p:ext uri="{BB962C8B-B14F-4D97-AF65-F5344CB8AC3E}">
        <p14:creationId xmlns:p14="http://schemas.microsoft.com/office/powerpoint/2010/main" val="35535640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Algoritmo</a:t>
            </a:r>
            <a:r>
              <a:rPr lang="es-US" dirty="0"/>
              <a:t/>
            </a:r>
            <a:br>
              <a:rPr lang="es-US" dirty="0"/>
            </a:br>
            <a:endParaRPr lang="es-ES" dirty="0"/>
          </a:p>
        </p:txBody>
      </p:sp>
      <p:pic>
        <p:nvPicPr>
          <p:cNvPr id="5" name="Imagen 4"/>
          <p:cNvPicPr/>
          <p:nvPr/>
        </p:nvPicPr>
        <p:blipFill rotWithShape="1">
          <a:blip r:embed="rId2"/>
          <a:srcRect l="1086" t="11829" r="58995" b="62824"/>
          <a:stretch/>
        </p:blipFill>
        <p:spPr bwMode="auto">
          <a:xfrm>
            <a:off x="374073" y="1773382"/>
            <a:ext cx="8132618" cy="317598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6325629"/>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a">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Mediana.thmx</Template>
  <TotalTime>75</TotalTime>
  <Words>715</Words>
  <Application>Microsoft Office PowerPoint</Application>
  <PresentationFormat>Presentación en pantalla (4:3)</PresentationFormat>
  <Paragraphs>48</Paragraphs>
  <Slides>28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Arial</vt:lpstr>
      <vt:lpstr>Tw Cen MT</vt:lpstr>
      <vt:lpstr>Wingdings</vt:lpstr>
      <vt:lpstr>Wingdings 2</vt:lpstr>
      <vt:lpstr>Mediana</vt:lpstr>
      <vt:lpstr>Reto del perro</vt:lpstr>
      <vt:lpstr>Metodología  </vt:lpstr>
      <vt:lpstr>Presentación de PowerPoint</vt:lpstr>
      <vt:lpstr>Diagrama con los  puntos dados.</vt:lpstr>
      <vt:lpstr>Diagrama con el método lagrange</vt:lpstr>
      <vt:lpstr>Diagrama final método spline</vt:lpstr>
      <vt:lpstr>Algoritmo utilizado </vt:lpstr>
      <vt:lpstr>Coeficientes generadores del spline cubico</vt:lpstr>
      <vt:lpstr>Algoritmo </vt:lpstr>
      <vt:lpstr>Codificación</vt:lpstr>
      <vt:lpstr>Puntos y contorno original e interpolado</vt:lpstr>
      <vt:lpstr>Validacion de resultado  </vt:lpstr>
      <vt:lpstr>Cota de error </vt:lpstr>
      <vt:lpstr>Valores Interpolados</vt:lpstr>
      <vt:lpstr>Valores originales</vt:lpstr>
      <vt:lpstr>Error relativo </vt:lpstr>
      <vt:lpstr>Valores Interpolados</vt:lpstr>
      <vt:lpstr>Valores originales</vt:lpstr>
      <vt:lpstr>Eficiencia de su método </vt:lpstr>
      <vt:lpstr>Índice Jaccard </vt:lpstr>
      <vt:lpstr>1)El origen se puede modificar? </vt:lpstr>
      <vt:lpstr>Imagen con los puntos originales</vt:lpstr>
      <vt:lpstr>Presentación de PowerPoint</vt:lpstr>
      <vt:lpstr>Imagen con un cambio en el origen</vt:lpstr>
      <vt:lpstr> 2)Si tenemos nueva información osea nodos como podemos implementar esa información en el algoritmo de interpolación? </vt:lpstr>
      <vt:lpstr>3)Su método es robusto, en el sentido que si se tienen más puntos la exactitud no disminuye? </vt:lpstr>
      <vt:lpstr>Grafica Polinomio interpolador con oscilaciones indeseadas.</vt:lpstr>
      <vt:lpstr>4)Suponga que tiene más puntos con más cifras significativas como se comporta su algoritmo ? la exactitud decae? </vt:lpstr>
    </vt:vector>
  </TitlesOfParts>
  <Company>SHELL COLOMBIA 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Reto del perro</dc:title>
  <dc:creator>Patricia Garzon</dc:creator>
  <cp:lastModifiedBy>Auditorio Pontificia Universidad Javeriana</cp:lastModifiedBy>
  <cp:revision>10</cp:revision>
  <dcterms:created xsi:type="dcterms:W3CDTF">2019-04-02T11:02:58Z</dcterms:created>
  <dcterms:modified xsi:type="dcterms:W3CDTF">2019-04-02T13:13:20Z</dcterms:modified>
</cp:coreProperties>
</file>