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19"/>
  </p:notesMasterIdLst>
  <p:handoutMasterIdLst>
    <p:handoutMasterId r:id="rId20"/>
  </p:handoutMasterIdLst>
  <p:sldIdLst>
    <p:sldId id="256" r:id="rId2"/>
    <p:sldId id="261" r:id="rId3"/>
    <p:sldId id="275" r:id="rId4"/>
    <p:sldId id="262" r:id="rId5"/>
    <p:sldId id="263" r:id="rId6"/>
    <p:sldId id="264" r:id="rId7"/>
    <p:sldId id="266" r:id="rId8"/>
    <p:sldId id="265" r:id="rId9"/>
    <p:sldId id="267" r:id="rId10"/>
    <p:sldId id="268" r:id="rId11"/>
    <p:sldId id="269" r:id="rId12"/>
    <p:sldId id="271" r:id="rId13"/>
    <p:sldId id="270" r:id="rId14"/>
    <p:sldId id="272" r:id="rId15"/>
    <p:sldId id="273" r:id="rId16"/>
    <p:sldId id="274" r:id="rId17"/>
    <p:sldId id="276" r:id="rId18"/>
  </p:sldIdLst>
  <p:sldSz cx="9144000" cy="6858000" type="screen4x3"/>
  <p:notesSz cx="7010400" cy="9296400"/>
  <p:defaultTextStyle>
    <a:defPPr>
      <a:defRPr lang="es-CO"/>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9900"/>
    <a:srgbClr val="FFFF00"/>
    <a:srgbClr val="008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42" autoAdjust="0"/>
    <p:restoredTop sz="99828" autoAdjust="0"/>
  </p:normalViewPr>
  <p:slideViewPr>
    <p:cSldViewPr>
      <p:cViewPr varScale="1">
        <p:scale>
          <a:sx n="75" d="100"/>
          <a:sy n="75" d="100"/>
        </p:scale>
        <p:origin x="160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84"/>
    </p:cViewPr>
  </p:sorterViewPr>
  <p:notesViewPr>
    <p:cSldViewPr>
      <p:cViewPr varScale="1">
        <p:scale>
          <a:sx n="36" d="100"/>
          <a:sy n="36" d="100"/>
        </p:scale>
        <p:origin x="-858"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s-ES"/>
          </a:p>
        </p:txBody>
      </p:sp>
      <p:sp>
        <p:nvSpPr>
          <p:cNvPr id="4096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C29A4E3F-B204-4652-AB51-B18C0186FCD9}" type="datetimeFigureOut">
              <a:rPr lang="es-ES"/>
              <a:pPr/>
              <a:t>22/10/2021</a:t>
            </a:fld>
            <a:endParaRPr lang="es-ES"/>
          </a:p>
        </p:txBody>
      </p:sp>
      <p:sp>
        <p:nvSpPr>
          <p:cNvPr id="4096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s-ES"/>
          </a:p>
        </p:txBody>
      </p:sp>
      <p:sp>
        <p:nvSpPr>
          <p:cNvPr id="4096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41438648-DB90-4837-8006-ECE9DE5B466E}" type="slidenum">
              <a:rPr lang="es-ES"/>
              <a:pPr/>
              <a:t>‹Nº›</a:t>
            </a:fld>
            <a:endParaRPr lang="es-E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defTabSz="931863">
              <a:defRPr sz="1200"/>
            </a:lvl1pPr>
          </a:lstStyle>
          <a:p>
            <a:endParaRPr lang="es-ES"/>
          </a:p>
        </p:txBody>
      </p:sp>
      <p:sp>
        <p:nvSpPr>
          <p:cNvPr id="3" name="2 Marcador de fecha"/>
          <p:cNvSpPr>
            <a:spLocks noGrp="1"/>
          </p:cNvSpPr>
          <p:nvPr>
            <p:ph type="dt" idx="1"/>
          </p:nvPr>
        </p:nvSpPr>
        <p:spPr bwMode="auto">
          <a:xfrm>
            <a:off x="3970338"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defTabSz="931863">
              <a:defRPr sz="1200"/>
            </a:lvl1pPr>
          </a:lstStyle>
          <a:p>
            <a:fld id="{D08FDB51-AF5D-4074-90F9-C48E3EE40EFC}" type="datetimeFigureOut">
              <a:rPr lang="es-CO"/>
              <a:pPr/>
              <a:t>22/10/2021</a:t>
            </a:fld>
            <a:endParaRPr lang="es-CO"/>
          </a:p>
        </p:txBody>
      </p:sp>
      <p:sp>
        <p:nvSpPr>
          <p:cNvPr id="4" name="3 Marcador de imagen de diapositiva"/>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s-CO" noProof="0"/>
          </a:p>
        </p:txBody>
      </p:sp>
      <p:sp>
        <p:nvSpPr>
          <p:cNvPr id="5" name="4 Marcador de notas"/>
          <p:cNvSpPr>
            <a:spLocks noGrp="1"/>
          </p:cNvSpPr>
          <p:nvPr>
            <p:ph type="body" sz="quarter" idx="3"/>
          </p:nvPr>
        </p:nvSpPr>
        <p:spPr bwMode="auto">
          <a:xfrm>
            <a:off x="701675" y="4416425"/>
            <a:ext cx="5607050" cy="4183063"/>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CO" noProof="0"/>
          </a:p>
        </p:txBody>
      </p:sp>
      <p:sp>
        <p:nvSpPr>
          <p:cNvPr id="6" name="5 Marcador de pie de página"/>
          <p:cNvSpPr>
            <a:spLocks noGrp="1"/>
          </p:cNvSpPr>
          <p:nvPr>
            <p:ph type="ftr" sz="quarter" idx="4"/>
          </p:nvPr>
        </p:nvSpPr>
        <p:spPr bwMode="auto">
          <a:xfrm>
            <a:off x="0" y="8829675"/>
            <a:ext cx="3038475" cy="465138"/>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defTabSz="931863">
              <a:defRPr sz="1200"/>
            </a:lvl1pPr>
          </a:lstStyle>
          <a:p>
            <a:endParaRPr lang="es-ES"/>
          </a:p>
        </p:txBody>
      </p:sp>
      <p:sp>
        <p:nvSpPr>
          <p:cNvPr id="7" name="6 Marcador de número de diapositiva"/>
          <p:cNvSpPr>
            <a:spLocks noGrp="1"/>
          </p:cNvSpPr>
          <p:nvPr>
            <p:ph type="sldNum" sz="quarter" idx="5"/>
          </p:nvPr>
        </p:nvSpPr>
        <p:spPr bwMode="auto">
          <a:xfrm>
            <a:off x="3970338" y="8829675"/>
            <a:ext cx="3038475" cy="465138"/>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defTabSz="931863">
              <a:defRPr sz="1200"/>
            </a:lvl1pPr>
          </a:lstStyle>
          <a:p>
            <a:fld id="{5CE0B6AC-377F-4957-A6F7-DED21F0BDD37}" type="slidenum">
              <a:rPr lang="es-CO"/>
              <a:pPr/>
              <a:t>‹Nº›</a:t>
            </a:fld>
            <a:endParaRPr lang="es-CO"/>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O"/>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reserve="1">
  <p:cSld name="Título, texto y clip multimedi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O"/>
          </a:p>
        </p:txBody>
      </p:sp>
      <p:sp>
        <p:nvSpPr>
          <p:cNvPr id="3" name="2 Marcador de texto"/>
          <p:cNvSpPr>
            <a:spLocks noGrp="1"/>
          </p:cNvSpPr>
          <p:nvPr>
            <p:ph type="body" sz="half" idx="1"/>
          </p:nvPr>
        </p:nvSpPr>
        <p:spPr>
          <a:xfrm>
            <a:off x="457200" y="1600200"/>
            <a:ext cx="4038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medios"/>
          <p:cNvSpPr>
            <a:spLocks noGrp="1"/>
          </p:cNvSpPr>
          <p:nvPr>
            <p:ph type="media" sz="half" idx="2"/>
          </p:nvPr>
        </p:nvSpPr>
        <p:spPr>
          <a:xfrm>
            <a:off x="4648200" y="1600200"/>
            <a:ext cx="4038600" cy="4525963"/>
          </a:xfrm>
          <a:prstGeom prst="rect">
            <a:avLst/>
          </a:prstGeom>
        </p:spPr>
        <p:txBody>
          <a:bodyPr/>
          <a:lstStyle/>
          <a:p>
            <a:pPr lvl="0"/>
            <a:r>
              <a:rPr lang="es-ES" noProof="0"/>
              <a:t>Haga clic en el icno para agregar medios</a:t>
            </a:r>
            <a:endParaRPr lang="es-CO"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4638"/>
            <a:ext cx="8229600" cy="5851525"/>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O"/>
          </a:p>
        </p:txBody>
      </p:sp>
      <p:sp>
        <p:nvSpPr>
          <p:cNvPr id="3" name="2 Marcador de tabla"/>
          <p:cNvSpPr>
            <a:spLocks noGrp="1"/>
          </p:cNvSpPr>
          <p:nvPr>
            <p:ph type="tbl" idx="1"/>
          </p:nvPr>
        </p:nvSpPr>
        <p:spPr>
          <a:xfrm>
            <a:off x="457200" y="1600200"/>
            <a:ext cx="8229600" cy="4525963"/>
          </a:xfrm>
          <a:prstGeom prst="rect">
            <a:avLst/>
          </a:prstGeom>
        </p:spPr>
        <p:txBody>
          <a:bodyPr/>
          <a:lstStyle/>
          <a:p>
            <a:pPr lvl="0"/>
            <a:r>
              <a:rPr lang="es-ES" noProof="0"/>
              <a:t>Haga clic en el icono para agregar una tabla</a:t>
            </a:r>
            <a:endParaRPr lang="es-CO"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O"/>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s-CO" noProof="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002"/>
          <p:cNvPicPr>
            <a:picLocks noChangeAspect="1" noChangeArrowheads="1"/>
          </p:cNvPicPr>
          <p:nvPr/>
        </p:nvPicPr>
        <p:blipFill>
          <a:blip r:embed="rId16" cstate="print"/>
          <a:srcRect/>
          <a:stretch>
            <a:fillRect/>
          </a:stretch>
        </p:blipFill>
        <p:spPr bwMode="auto">
          <a:xfrm>
            <a:off x="0" y="0"/>
            <a:ext cx="9144000" cy="68548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41" r:id="rId1"/>
    <p:sldLayoutId id="2147483840" r:id="rId2"/>
    <p:sldLayoutId id="2147483839" r:id="rId3"/>
    <p:sldLayoutId id="2147483838" r:id="rId4"/>
    <p:sldLayoutId id="2147483837" r:id="rId5"/>
    <p:sldLayoutId id="2147483836" r:id="rId6"/>
    <p:sldLayoutId id="2147483835" r:id="rId7"/>
    <p:sldLayoutId id="2147483834" r:id="rId8"/>
    <p:sldLayoutId id="2147483833" r:id="rId9"/>
    <p:sldLayoutId id="2147483832" r:id="rId10"/>
    <p:sldLayoutId id="2147483831" r:id="rId11"/>
    <p:sldLayoutId id="2147483830" r:id="rId12"/>
    <p:sldLayoutId id="2147483829" r:id="rId13"/>
    <p:sldLayoutId id="2147483828"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5" descr="001"/>
          <p:cNvPicPr>
            <a:picLocks noChangeAspect="1" noChangeArrowheads="1"/>
          </p:cNvPicPr>
          <p:nvPr/>
        </p:nvPicPr>
        <p:blipFill>
          <a:blip r:embed="rId2" cstate="print"/>
          <a:srcRect/>
          <a:stretch>
            <a:fillRect/>
          </a:stretch>
        </p:blipFill>
        <p:spPr bwMode="auto">
          <a:xfrm>
            <a:off x="0" y="-27384"/>
            <a:ext cx="9144000" cy="6858000"/>
          </a:xfrm>
          <a:prstGeom prst="rect">
            <a:avLst/>
          </a:prstGeom>
          <a:noFill/>
          <a:ln w="9525">
            <a:noFill/>
            <a:miter lim="800000"/>
            <a:headEnd/>
            <a:tailEnd/>
          </a:ln>
        </p:spPr>
      </p:pic>
      <p:sp>
        <p:nvSpPr>
          <p:cNvPr id="2051" name="Rectangle 6"/>
          <p:cNvSpPr>
            <a:spLocks noChangeArrowheads="1"/>
          </p:cNvSpPr>
          <p:nvPr/>
        </p:nvSpPr>
        <p:spPr bwMode="auto">
          <a:xfrm>
            <a:off x="214313" y="2428875"/>
            <a:ext cx="4286250" cy="1754326"/>
          </a:xfrm>
          <a:prstGeom prst="rect">
            <a:avLst/>
          </a:prstGeom>
          <a:noFill/>
          <a:ln w="9525" algn="ctr">
            <a:noFill/>
            <a:miter lim="800000"/>
            <a:headEnd/>
            <a:tailEnd/>
          </a:ln>
        </p:spPr>
        <p:txBody>
          <a:bodyPr>
            <a:spAutoFit/>
          </a:bodyPr>
          <a:lstStyle/>
          <a:p>
            <a:pPr algn="ctr"/>
            <a:r>
              <a:rPr lang="es-CO" sz="3600" b="1" i="1" dirty="0">
                <a:solidFill>
                  <a:schemeClr val="bg1"/>
                </a:solidFill>
              </a:rPr>
              <a:t>ARDUINO </a:t>
            </a:r>
          </a:p>
          <a:p>
            <a:pPr algn="ctr"/>
            <a:r>
              <a:rPr lang="es-CO" sz="3600" b="1" i="1" dirty="0" smtClean="0">
                <a:solidFill>
                  <a:schemeClr val="bg1"/>
                </a:solidFill>
              </a:rPr>
              <a:t>SENSOR RGB</a:t>
            </a:r>
          </a:p>
          <a:p>
            <a:pPr algn="ctr"/>
            <a:r>
              <a:rPr lang="es-ES" sz="3600" b="1" i="1" dirty="0" smtClean="0">
                <a:solidFill>
                  <a:schemeClr val="bg1"/>
                </a:solidFill>
              </a:rPr>
              <a:t>TCS34725</a:t>
            </a:r>
            <a:endParaRPr lang="es-ES" sz="3600" b="1" i="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467544" y="116632"/>
            <a:ext cx="7380312" cy="707886"/>
          </a:xfrm>
          <a:prstGeom prst="rect">
            <a:avLst/>
          </a:prstGeom>
          <a:noFill/>
          <a:ln w="9525">
            <a:noFill/>
            <a:miter lim="800000"/>
            <a:headEnd/>
            <a:tailEnd/>
          </a:ln>
        </p:spPr>
        <p:txBody>
          <a:bodyPr wrap="square">
            <a:spAutoFit/>
          </a:bodyPr>
          <a:lstStyle/>
          <a:p>
            <a:pPr algn="just">
              <a:spcBef>
                <a:spcPct val="50000"/>
              </a:spcBef>
            </a:pPr>
            <a:r>
              <a:rPr lang="es-ES" sz="4000" b="1" dirty="0">
                <a:solidFill>
                  <a:schemeClr val="bg1"/>
                </a:solidFill>
              </a:rPr>
              <a:t>ESQUEMA DE MONTAJE</a:t>
            </a:r>
            <a:endParaRPr lang="es-ES" sz="4000" b="1" dirty="0">
              <a:solidFill>
                <a:schemeClr val="bg1"/>
              </a:solidFill>
            </a:endParaRPr>
          </a:p>
        </p:txBody>
      </p:sp>
      <p:sp>
        <p:nvSpPr>
          <p:cNvPr id="3075" name="Rectangle 3"/>
          <p:cNvSpPr>
            <a:spLocks noChangeArrowheads="1"/>
          </p:cNvSpPr>
          <p:nvPr/>
        </p:nvSpPr>
        <p:spPr bwMode="auto">
          <a:xfrm>
            <a:off x="251520" y="1340768"/>
            <a:ext cx="8677150" cy="5304308"/>
          </a:xfrm>
          <a:prstGeom prst="rect">
            <a:avLst/>
          </a:prstGeom>
          <a:noFill/>
          <a:ln w="9525">
            <a:noFill/>
            <a:miter lim="800000"/>
            <a:headEnd/>
            <a:tailEnd/>
          </a:ln>
        </p:spPr>
        <p:txBody>
          <a:bodyPr/>
          <a:lstStyle/>
          <a:p>
            <a:pPr algn="just"/>
            <a:r>
              <a:rPr lang="es-ES" sz="2000" dirty="0" smtClean="0">
                <a:solidFill>
                  <a:schemeClr val="accent2"/>
                </a:solidFill>
              </a:rPr>
              <a:t>El </a:t>
            </a:r>
            <a:r>
              <a:rPr lang="es-ES" sz="2000" dirty="0">
                <a:solidFill>
                  <a:schemeClr val="accent2"/>
                </a:solidFill>
              </a:rPr>
              <a:t>pin LED controla el encendido del LED de luz neutra integrado en el módulo. </a:t>
            </a:r>
            <a:r>
              <a:rPr lang="es-ES" sz="2000" dirty="0">
                <a:solidFill>
                  <a:schemeClr val="accent2"/>
                </a:solidFill>
              </a:rPr>
              <a:t>La conexión de este pin puede ser la siguiente:</a:t>
            </a:r>
          </a:p>
          <a:p>
            <a:pPr marL="342900" indent="-342900" algn="just">
              <a:buFont typeface="Arial" panose="020B0604020202020204" pitchFamily="34" charset="0"/>
              <a:buChar char="•"/>
            </a:pPr>
            <a:r>
              <a:rPr lang="es-ES" sz="2000" dirty="0">
                <a:solidFill>
                  <a:schemeClr val="accent2"/>
                </a:solidFill>
              </a:rPr>
              <a:t>Dejar sin conectar para mantenerlo encendido continuamente.</a:t>
            </a:r>
          </a:p>
          <a:p>
            <a:pPr marL="342900" indent="-342900" algn="just">
              <a:buFont typeface="Arial" panose="020B0604020202020204" pitchFamily="34" charset="0"/>
              <a:buChar char="•"/>
            </a:pPr>
            <a:r>
              <a:rPr lang="es-ES" sz="2000" dirty="0">
                <a:solidFill>
                  <a:schemeClr val="accent2"/>
                </a:solidFill>
              </a:rPr>
              <a:t>Conectar a GND para apagar continuamente.</a:t>
            </a:r>
          </a:p>
          <a:p>
            <a:pPr marL="342900" indent="-342900" algn="just">
              <a:buFont typeface="Arial" panose="020B0604020202020204" pitchFamily="34" charset="0"/>
              <a:buChar char="•"/>
            </a:pPr>
            <a:r>
              <a:rPr lang="es-ES" sz="2000" dirty="0">
                <a:solidFill>
                  <a:schemeClr val="accent2"/>
                </a:solidFill>
              </a:rPr>
              <a:t>Conectar a un pin digital, para controlar su encendido con </a:t>
            </a:r>
            <a:r>
              <a:rPr lang="es-ES" sz="2000" dirty="0" err="1">
                <a:solidFill>
                  <a:schemeClr val="accent2"/>
                </a:solidFill>
              </a:rPr>
              <a:t>digitalWrite</a:t>
            </a:r>
            <a:r>
              <a:rPr lang="es-ES" sz="2000" dirty="0">
                <a:solidFill>
                  <a:schemeClr val="accent2"/>
                </a:solidFill>
              </a:rPr>
              <a:t>().</a:t>
            </a:r>
          </a:p>
          <a:p>
            <a:pPr marL="342900" indent="-342900" algn="just">
              <a:buFont typeface="Arial" panose="020B0604020202020204" pitchFamily="34" charset="0"/>
              <a:buChar char="•"/>
            </a:pPr>
            <a:r>
              <a:rPr lang="es-ES" sz="2000" dirty="0">
                <a:solidFill>
                  <a:schemeClr val="accent2"/>
                </a:solidFill>
              </a:rPr>
              <a:t>Conectarlo al pin INT y controlar el encendido con </a:t>
            </a:r>
            <a:r>
              <a:rPr lang="es-ES" sz="2000" dirty="0" err="1">
                <a:solidFill>
                  <a:schemeClr val="accent2"/>
                </a:solidFill>
              </a:rPr>
              <a:t>setInterrupt</a:t>
            </a:r>
            <a:r>
              <a:rPr lang="es-ES" sz="2000" dirty="0">
                <a:solidFill>
                  <a:schemeClr val="accent2"/>
                </a:solidFill>
              </a:rPr>
              <a:t>() de la librería</a:t>
            </a:r>
            <a:r>
              <a:rPr lang="es-ES" sz="2000" dirty="0" smtClean="0">
                <a:solidFill>
                  <a:schemeClr val="accent2"/>
                </a:solidFill>
              </a:rPr>
              <a:t>.</a:t>
            </a:r>
          </a:p>
          <a:p>
            <a:pPr marL="342900" indent="-342900" algn="just">
              <a:buFont typeface="Arial" panose="020B0604020202020204" pitchFamily="34" charset="0"/>
              <a:buChar char="•"/>
            </a:pPr>
            <a:r>
              <a:rPr lang="es-ES" sz="2000" dirty="0">
                <a:solidFill>
                  <a:schemeClr val="accent2"/>
                </a:solidFill>
              </a:rPr>
              <a:t>Vista desde </a:t>
            </a:r>
            <a:r>
              <a:rPr lang="es-ES" sz="2000" dirty="0" err="1">
                <a:solidFill>
                  <a:schemeClr val="accent2"/>
                </a:solidFill>
              </a:rPr>
              <a:t>Arduino</a:t>
            </a:r>
            <a:r>
              <a:rPr lang="es-ES" sz="2000" dirty="0">
                <a:solidFill>
                  <a:schemeClr val="accent2"/>
                </a:solidFill>
              </a:rPr>
              <a:t>, la conexión sería la </a:t>
            </a:r>
            <a:r>
              <a:rPr lang="es-ES" sz="2000" dirty="0" smtClean="0">
                <a:solidFill>
                  <a:schemeClr val="accent2"/>
                </a:solidFill>
              </a:rPr>
              <a:t>siguiente:</a:t>
            </a:r>
          </a:p>
          <a:p>
            <a:pPr marL="342900" indent="-342900" algn="just">
              <a:buFont typeface="Arial" panose="020B0604020202020204" pitchFamily="34" charset="0"/>
              <a:buChar char="•"/>
            </a:pPr>
            <a:endParaRPr lang="es-ES" sz="2000" dirty="0">
              <a:solidFill>
                <a:schemeClr val="accent2"/>
              </a:solidFill>
            </a:endParaRPr>
          </a:p>
        </p:txBody>
      </p:sp>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l="7677" r="22394"/>
          <a:stretch/>
        </p:blipFill>
        <p:spPr>
          <a:xfrm rot="5400000">
            <a:off x="3257947" y="3181945"/>
            <a:ext cx="2664296" cy="4286250"/>
          </a:xfrm>
          <a:prstGeom prst="rect">
            <a:avLst/>
          </a:prstGeom>
        </p:spPr>
      </p:pic>
    </p:spTree>
    <p:extLst>
      <p:ext uri="{BB962C8B-B14F-4D97-AF65-F5344CB8AC3E}">
        <p14:creationId xmlns:p14="http://schemas.microsoft.com/office/powerpoint/2010/main" val="2936720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1331640" y="260648"/>
            <a:ext cx="7380312" cy="707886"/>
          </a:xfrm>
          <a:prstGeom prst="rect">
            <a:avLst/>
          </a:prstGeom>
          <a:noFill/>
          <a:ln w="9525">
            <a:noFill/>
            <a:miter lim="800000"/>
            <a:headEnd/>
            <a:tailEnd/>
          </a:ln>
        </p:spPr>
        <p:txBody>
          <a:bodyPr wrap="square">
            <a:spAutoFit/>
          </a:bodyPr>
          <a:lstStyle/>
          <a:p>
            <a:pPr algn="just">
              <a:spcBef>
                <a:spcPct val="50000"/>
              </a:spcBef>
            </a:pPr>
            <a:r>
              <a:rPr lang="es-ES" sz="4000" b="1" dirty="0">
                <a:solidFill>
                  <a:schemeClr val="bg1"/>
                </a:solidFill>
              </a:rPr>
              <a:t>Modelo de color HSV</a:t>
            </a:r>
            <a:endParaRPr lang="es-ES" sz="4000" b="1" dirty="0">
              <a:solidFill>
                <a:schemeClr val="bg1"/>
              </a:solidFill>
            </a:endParaRPr>
          </a:p>
        </p:txBody>
      </p:sp>
      <p:sp>
        <p:nvSpPr>
          <p:cNvPr id="3075" name="Rectangle 3"/>
          <p:cNvSpPr>
            <a:spLocks noChangeArrowheads="1"/>
          </p:cNvSpPr>
          <p:nvPr/>
        </p:nvSpPr>
        <p:spPr bwMode="auto">
          <a:xfrm>
            <a:off x="233425" y="1412776"/>
            <a:ext cx="8677150" cy="5304308"/>
          </a:xfrm>
          <a:prstGeom prst="rect">
            <a:avLst/>
          </a:prstGeom>
          <a:noFill/>
          <a:ln w="9525">
            <a:noFill/>
            <a:miter lim="800000"/>
            <a:headEnd/>
            <a:tailEnd/>
          </a:ln>
        </p:spPr>
        <p:txBody>
          <a:bodyPr/>
          <a:lstStyle/>
          <a:p>
            <a:endParaRPr lang="es-CO" sz="2800" dirty="0">
              <a:solidFill>
                <a:schemeClr val="accent2"/>
              </a:solidFill>
            </a:endParaRPr>
          </a:p>
        </p:txBody>
      </p:sp>
      <p:sp>
        <p:nvSpPr>
          <p:cNvPr id="2" name="Rectángulo 1"/>
          <p:cNvSpPr/>
          <p:nvPr/>
        </p:nvSpPr>
        <p:spPr>
          <a:xfrm>
            <a:off x="140668" y="1340768"/>
            <a:ext cx="8803071" cy="5401479"/>
          </a:xfrm>
          <a:prstGeom prst="rect">
            <a:avLst/>
          </a:prstGeom>
        </p:spPr>
        <p:txBody>
          <a:bodyPr wrap="square">
            <a:spAutoFit/>
          </a:bodyPr>
          <a:lstStyle/>
          <a:p>
            <a:pPr marL="342900" indent="-342900" algn="just">
              <a:buFont typeface="Arial" panose="020B0604020202020204" pitchFamily="34" charset="0"/>
              <a:buChar char="•"/>
            </a:pPr>
            <a:r>
              <a:rPr lang="es-ES" sz="2300" dirty="0">
                <a:solidFill>
                  <a:schemeClr val="accent2"/>
                </a:solidFill>
              </a:rPr>
              <a:t>El modelo HSV (del inglés </a:t>
            </a:r>
            <a:r>
              <a:rPr lang="es-ES" sz="2300" dirty="0" err="1">
                <a:solidFill>
                  <a:schemeClr val="accent2"/>
                </a:solidFill>
              </a:rPr>
              <a:t>Hue</a:t>
            </a:r>
            <a:r>
              <a:rPr lang="es-ES" sz="2300" dirty="0">
                <a:solidFill>
                  <a:schemeClr val="accent2"/>
                </a:solidFill>
              </a:rPr>
              <a:t>, </a:t>
            </a:r>
            <a:r>
              <a:rPr lang="es-ES" sz="2300" dirty="0" err="1">
                <a:solidFill>
                  <a:schemeClr val="accent2"/>
                </a:solidFill>
              </a:rPr>
              <a:t>Saturation</a:t>
            </a:r>
            <a:r>
              <a:rPr lang="es-ES" sz="2300" dirty="0">
                <a:solidFill>
                  <a:schemeClr val="accent2"/>
                </a:solidFill>
              </a:rPr>
              <a:t>, </a:t>
            </a:r>
            <a:r>
              <a:rPr lang="es-ES" sz="2300" dirty="0" err="1">
                <a:solidFill>
                  <a:schemeClr val="accent2"/>
                </a:solidFill>
              </a:rPr>
              <a:t>Value</a:t>
            </a:r>
            <a:r>
              <a:rPr lang="es-ES" sz="2300" dirty="0">
                <a:solidFill>
                  <a:schemeClr val="accent2"/>
                </a:solidFill>
              </a:rPr>
              <a:t> – Matiz, Saturación, Valor), también llamado HSB (</a:t>
            </a:r>
            <a:r>
              <a:rPr lang="es-ES" sz="2300" dirty="0" err="1">
                <a:solidFill>
                  <a:schemeClr val="accent2"/>
                </a:solidFill>
              </a:rPr>
              <a:t>Hue</a:t>
            </a:r>
            <a:r>
              <a:rPr lang="es-ES" sz="2300" dirty="0">
                <a:solidFill>
                  <a:schemeClr val="accent2"/>
                </a:solidFill>
              </a:rPr>
              <a:t>, </a:t>
            </a:r>
            <a:r>
              <a:rPr lang="es-ES" sz="2300" dirty="0" err="1">
                <a:solidFill>
                  <a:schemeClr val="accent2"/>
                </a:solidFill>
              </a:rPr>
              <a:t>Saturation</a:t>
            </a:r>
            <a:r>
              <a:rPr lang="es-ES" sz="2300" dirty="0">
                <a:solidFill>
                  <a:schemeClr val="accent2"/>
                </a:solidFill>
              </a:rPr>
              <a:t>, </a:t>
            </a:r>
            <a:r>
              <a:rPr lang="es-ES" sz="2300" dirty="0" err="1">
                <a:solidFill>
                  <a:schemeClr val="accent2"/>
                </a:solidFill>
              </a:rPr>
              <a:t>Brightness</a:t>
            </a:r>
            <a:r>
              <a:rPr lang="es-ES" sz="2300" dirty="0">
                <a:solidFill>
                  <a:schemeClr val="accent2"/>
                </a:solidFill>
              </a:rPr>
              <a:t> – Matiz, Saturación, Brillo), define un modelo de color en términos de sus componentes</a:t>
            </a:r>
            <a:r>
              <a:rPr lang="es-ES" sz="2300" dirty="0" smtClean="0">
                <a:solidFill>
                  <a:schemeClr val="accent2"/>
                </a:solidFill>
              </a:rPr>
              <a:t>.</a:t>
            </a:r>
          </a:p>
          <a:p>
            <a:pPr marL="342900" indent="-342900" algn="just">
              <a:buFont typeface="Arial" panose="020B0604020202020204" pitchFamily="34" charset="0"/>
              <a:buChar char="•"/>
            </a:pPr>
            <a:r>
              <a:rPr lang="es-ES" sz="2300" dirty="0">
                <a:solidFill>
                  <a:schemeClr val="accent2"/>
                </a:solidFill>
              </a:rPr>
              <a:t>Es común que </a:t>
            </a:r>
            <a:r>
              <a:rPr lang="es-ES" sz="2300" dirty="0" smtClean="0">
                <a:solidFill>
                  <a:schemeClr val="accent2"/>
                </a:solidFill>
              </a:rPr>
              <a:t>se desee </a:t>
            </a:r>
            <a:r>
              <a:rPr lang="es-ES" sz="2300" dirty="0">
                <a:solidFill>
                  <a:schemeClr val="accent2"/>
                </a:solidFill>
              </a:rPr>
              <a:t>elegir un color adecuado para alguna de nuestras aplicaciones, cuando es así resulta muy útil usar la ruleta de color HSV. En ella el matiz se representa por una región circular; una región triangular separada, puede ser usada para representar la saturación y el valor del color</a:t>
            </a:r>
            <a:r>
              <a:rPr lang="es-ES" sz="2300" dirty="0" smtClean="0">
                <a:solidFill>
                  <a:schemeClr val="accent2"/>
                </a:solidFill>
              </a:rPr>
              <a:t>.</a:t>
            </a:r>
          </a:p>
          <a:p>
            <a:pPr marL="342900" indent="-342900" algn="just">
              <a:buFont typeface="Arial" panose="020B0604020202020204" pitchFamily="34" charset="0"/>
              <a:buChar char="•"/>
            </a:pPr>
            <a:r>
              <a:rPr lang="es-ES" sz="2300" dirty="0" smtClean="0">
                <a:solidFill>
                  <a:schemeClr val="accent2"/>
                </a:solidFill>
              </a:rPr>
              <a:t> </a:t>
            </a:r>
            <a:r>
              <a:rPr lang="es-ES" sz="2300" dirty="0">
                <a:solidFill>
                  <a:schemeClr val="accent2"/>
                </a:solidFill>
              </a:rPr>
              <a:t>Normalmente, el eje horizontal del triángulo denota la saturación, mientras que el eje vertical corresponde al valor del color. De este modo, un color puede ser elegido al tomar primero el matiz de una región circular, y después seleccionar la saturación y el valor del color deseados de la región triangular.</a:t>
            </a:r>
            <a:endParaRPr lang="es-CO" sz="2300" dirty="0">
              <a:solidFill>
                <a:schemeClr val="accent2"/>
              </a:solidFill>
            </a:endParaRPr>
          </a:p>
        </p:txBody>
      </p:sp>
    </p:spTree>
    <p:extLst>
      <p:ext uri="{BB962C8B-B14F-4D97-AF65-F5344CB8AC3E}">
        <p14:creationId xmlns:p14="http://schemas.microsoft.com/office/powerpoint/2010/main" val="3605074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0" y="0"/>
            <a:ext cx="7236296" cy="1323439"/>
          </a:xfrm>
          <a:prstGeom prst="rect">
            <a:avLst/>
          </a:prstGeom>
          <a:noFill/>
          <a:ln w="9525">
            <a:noFill/>
            <a:miter lim="800000"/>
            <a:headEnd/>
            <a:tailEnd/>
          </a:ln>
        </p:spPr>
        <p:txBody>
          <a:bodyPr wrap="square">
            <a:spAutoFit/>
          </a:bodyPr>
          <a:lstStyle/>
          <a:p>
            <a:pPr algn="ctr">
              <a:spcBef>
                <a:spcPct val="50000"/>
              </a:spcBef>
            </a:pPr>
            <a:r>
              <a:rPr lang="es-ES" sz="4000" b="1" dirty="0">
                <a:solidFill>
                  <a:schemeClr val="bg1"/>
                </a:solidFill>
              </a:rPr>
              <a:t>Cono de colores del espacio HSV.</a:t>
            </a:r>
            <a:endParaRPr lang="es-ES" sz="4000" b="1" dirty="0">
              <a:solidFill>
                <a:schemeClr val="bg1"/>
              </a:solidFill>
            </a:endParaRPr>
          </a:p>
        </p:txBody>
      </p:sp>
      <p:sp>
        <p:nvSpPr>
          <p:cNvPr id="3075" name="Rectangle 3"/>
          <p:cNvSpPr>
            <a:spLocks noChangeArrowheads="1"/>
          </p:cNvSpPr>
          <p:nvPr/>
        </p:nvSpPr>
        <p:spPr bwMode="auto">
          <a:xfrm>
            <a:off x="233425" y="1412776"/>
            <a:ext cx="8677150" cy="5304308"/>
          </a:xfrm>
          <a:prstGeom prst="rect">
            <a:avLst/>
          </a:prstGeom>
          <a:noFill/>
          <a:ln w="9525">
            <a:noFill/>
            <a:miter lim="800000"/>
            <a:headEnd/>
            <a:tailEnd/>
          </a:ln>
        </p:spPr>
        <p:txBody>
          <a:bodyPr/>
          <a:lstStyle/>
          <a:p>
            <a:pPr algn="just"/>
            <a:endParaRPr lang="es-CO" sz="2800" dirty="0">
              <a:solidFill>
                <a:schemeClr val="accent2"/>
              </a:solidFill>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25" y="1988840"/>
            <a:ext cx="3880619" cy="3461128"/>
          </a:xfrm>
          <a:prstGeom prst="rect">
            <a:avLst/>
          </a:prstGeom>
        </p:spPr>
      </p:pic>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84" y="2014364"/>
            <a:ext cx="4349078" cy="3435604"/>
          </a:xfrm>
          <a:prstGeom prst="rect">
            <a:avLst/>
          </a:prstGeom>
        </p:spPr>
      </p:pic>
    </p:spTree>
    <p:extLst>
      <p:ext uri="{BB962C8B-B14F-4D97-AF65-F5344CB8AC3E}">
        <p14:creationId xmlns:p14="http://schemas.microsoft.com/office/powerpoint/2010/main" val="27390189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2483768" y="116632"/>
            <a:ext cx="3185753" cy="707886"/>
          </a:xfrm>
          <a:prstGeom prst="rect">
            <a:avLst/>
          </a:prstGeom>
          <a:noFill/>
          <a:ln w="9525">
            <a:noFill/>
            <a:miter lim="800000"/>
            <a:headEnd/>
            <a:tailEnd/>
          </a:ln>
        </p:spPr>
        <p:txBody>
          <a:bodyPr wrap="square">
            <a:spAutoFit/>
          </a:bodyPr>
          <a:lstStyle/>
          <a:p>
            <a:pPr algn="just">
              <a:spcBef>
                <a:spcPct val="50000"/>
              </a:spcBef>
            </a:pPr>
            <a:r>
              <a:rPr lang="es-ES" sz="4000" b="1" dirty="0" smtClean="0">
                <a:solidFill>
                  <a:schemeClr val="bg1"/>
                </a:solidFill>
              </a:rPr>
              <a:t>Matiz (HUE)</a:t>
            </a:r>
            <a:endParaRPr lang="es-ES" sz="4000" b="1" dirty="0">
              <a:solidFill>
                <a:schemeClr val="bg1"/>
              </a:solidFill>
            </a:endParaRPr>
          </a:p>
        </p:txBody>
      </p:sp>
      <p:sp>
        <p:nvSpPr>
          <p:cNvPr id="3075" name="Rectangle 3"/>
          <p:cNvSpPr>
            <a:spLocks noChangeArrowheads="1"/>
          </p:cNvSpPr>
          <p:nvPr/>
        </p:nvSpPr>
        <p:spPr bwMode="auto">
          <a:xfrm>
            <a:off x="233425" y="1412776"/>
            <a:ext cx="8677150" cy="5304308"/>
          </a:xfrm>
          <a:prstGeom prst="rect">
            <a:avLst/>
          </a:prstGeom>
          <a:noFill/>
          <a:ln w="9525">
            <a:noFill/>
            <a:miter lim="800000"/>
            <a:headEnd/>
            <a:tailEnd/>
          </a:ln>
        </p:spPr>
        <p:txBody>
          <a:bodyPr/>
          <a:lstStyle/>
          <a:p>
            <a:pPr algn="just"/>
            <a:endParaRPr lang="es-CO" sz="2800" dirty="0">
              <a:solidFill>
                <a:schemeClr val="accent2"/>
              </a:solidFill>
            </a:endParaRPr>
          </a:p>
        </p:txBody>
      </p:sp>
      <p:sp>
        <p:nvSpPr>
          <p:cNvPr id="2" name="Rectángulo 1"/>
          <p:cNvSpPr/>
          <p:nvPr/>
        </p:nvSpPr>
        <p:spPr>
          <a:xfrm>
            <a:off x="179511" y="1390452"/>
            <a:ext cx="8731063" cy="5478423"/>
          </a:xfrm>
          <a:prstGeom prst="rect">
            <a:avLst/>
          </a:prstGeom>
        </p:spPr>
        <p:txBody>
          <a:bodyPr wrap="square">
            <a:spAutoFit/>
          </a:bodyPr>
          <a:lstStyle/>
          <a:p>
            <a:pPr algn="just"/>
            <a:r>
              <a:rPr lang="es-ES" sz="2000" dirty="0">
                <a:solidFill>
                  <a:schemeClr val="accent2"/>
                </a:solidFill>
              </a:rPr>
              <a:t>Se representa como un grado de ángulo cuyos valores posibles van de 0 a 360° (aunque para algunas aplicaciones se normalizan del 0 al 100%). Cada valor corresponde a un color. </a:t>
            </a:r>
            <a:r>
              <a:rPr lang="es-ES" sz="2000" dirty="0">
                <a:solidFill>
                  <a:schemeClr val="accent2"/>
                </a:solidFill>
              </a:rPr>
              <a:t>Ejemplos: 0 es rojo, 60 es amarillo y 120 es </a:t>
            </a:r>
            <a:r>
              <a:rPr lang="es-ES" sz="2000" dirty="0" smtClean="0">
                <a:solidFill>
                  <a:schemeClr val="accent2"/>
                </a:solidFill>
              </a:rPr>
              <a:t>verde. Transformación </a:t>
            </a:r>
            <a:r>
              <a:rPr lang="es-ES" sz="2000" dirty="0">
                <a:solidFill>
                  <a:schemeClr val="accent2"/>
                </a:solidFill>
              </a:rPr>
              <a:t>para conocer los valores básicos RGB:</a:t>
            </a:r>
          </a:p>
          <a:p>
            <a:endParaRPr lang="es-ES" sz="2000" dirty="0">
              <a:solidFill>
                <a:schemeClr val="accent2"/>
              </a:solidFill>
            </a:endParaRPr>
          </a:p>
          <a:p>
            <a:r>
              <a:rPr lang="es-ES" sz="2000" dirty="0">
                <a:solidFill>
                  <a:schemeClr val="accent2"/>
                </a:solidFill>
              </a:rPr>
              <a:t>Disponemos de 360 grados dónde se dividen los 3 colores RGB, eso da un total de 120º por color, sabiendo esto podemos recordar que el 0 es rojo RGB(1, 0, 0), 120 es </a:t>
            </a:r>
            <a:r>
              <a:rPr lang="es-ES" sz="2100" dirty="0">
                <a:solidFill>
                  <a:schemeClr val="accent2"/>
                </a:solidFill>
              </a:rPr>
              <a:t>verde RGB(0, 1, 0) y 240 es azul RGB(0, 0, 1). Para colores mixtos se utilizan los grados intermedios, el amarillo, RGB(1, 1, 0) está entre rojo y verde, por lo tanto 60º. Se puede observar como se sigue la secuencia de sumar 60 grados y añadir un 1 o quitar el anterior</a:t>
            </a:r>
            <a:r>
              <a:rPr lang="es-ES" sz="2100" dirty="0">
                <a:solidFill>
                  <a:schemeClr val="accent2"/>
                </a:solidFill>
              </a:rPr>
              <a:t>:</a:t>
            </a:r>
          </a:p>
          <a:p>
            <a:endParaRPr lang="es-ES" sz="2100" dirty="0">
              <a:solidFill>
                <a:schemeClr val="accent2"/>
              </a:solidFill>
            </a:endParaRPr>
          </a:p>
          <a:p>
            <a:r>
              <a:rPr lang="es-ES" sz="2100" b="1" dirty="0">
                <a:solidFill>
                  <a:schemeClr val="accent2"/>
                </a:solidFill>
              </a:rPr>
              <a:t>Cono del modelo HSV</a:t>
            </a:r>
            <a:r>
              <a:rPr lang="es-ES" sz="2100" dirty="0">
                <a:solidFill>
                  <a:schemeClr val="accent2"/>
                </a:solidFill>
              </a:rPr>
              <a:t>.</a:t>
            </a:r>
          </a:p>
          <a:p>
            <a:r>
              <a:rPr lang="es-ES" sz="2100" dirty="0">
                <a:solidFill>
                  <a:schemeClr val="accent2"/>
                </a:solidFill>
              </a:rPr>
              <a:t>0º = RGB(1, 0, </a:t>
            </a:r>
            <a:r>
              <a:rPr lang="es-ES" sz="2100" dirty="0" smtClean="0">
                <a:solidFill>
                  <a:schemeClr val="accent2"/>
                </a:solidFill>
              </a:rPr>
              <a:t>0)        60º </a:t>
            </a:r>
            <a:r>
              <a:rPr lang="es-ES" sz="2100" dirty="0">
                <a:solidFill>
                  <a:schemeClr val="accent2"/>
                </a:solidFill>
              </a:rPr>
              <a:t>= RGB(1, 1, </a:t>
            </a:r>
            <a:r>
              <a:rPr lang="es-ES" sz="2100" dirty="0" smtClean="0">
                <a:solidFill>
                  <a:schemeClr val="accent2"/>
                </a:solidFill>
              </a:rPr>
              <a:t>0)         120º </a:t>
            </a:r>
            <a:r>
              <a:rPr lang="es-ES" sz="2100" dirty="0">
                <a:solidFill>
                  <a:schemeClr val="accent2"/>
                </a:solidFill>
              </a:rPr>
              <a:t>= RGB(0, 1, 0)</a:t>
            </a:r>
          </a:p>
          <a:p>
            <a:r>
              <a:rPr lang="es-ES" sz="2100" dirty="0">
                <a:solidFill>
                  <a:schemeClr val="accent2"/>
                </a:solidFill>
              </a:rPr>
              <a:t>180º = RGB(0, 1, </a:t>
            </a:r>
            <a:r>
              <a:rPr lang="es-ES" sz="2100" dirty="0" smtClean="0">
                <a:solidFill>
                  <a:schemeClr val="accent2"/>
                </a:solidFill>
              </a:rPr>
              <a:t>1)    240º </a:t>
            </a:r>
            <a:r>
              <a:rPr lang="es-ES" sz="2100" dirty="0">
                <a:solidFill>
                  <a:schemeClr val="accent2"/>
                </a:solidFill>
              </a:rPr>
              <a:t>= RGB(0, 0, </a:t>
            </a:r>
            <a:r>
              <a:rPr lang="es-ES" sz="2100" dirty="0" smtClean="0">
                <a:solidFill>
                  <a:schemeClr val="accent2"/>
                </a:solidFill>
              </a:rPr>
              <a:t>1)       300º </a:t>
            </a:r>
            <a:r>
              <a:rPr lang="es-ES" sz="2100" dirty="0">
                <a:solidFill>
                  <a:schemeClr val="accent2"/>
                </a:solidFill>
              </a:rPr>
              <a:t>= RGB(1, 0, 1)</a:t>
            </a:r>
          </a:p>
          <a:p>
            <a:r>
              <a:rPr lang="es-ES" sz="2100" dirty="0">
                <a:solidFill>
                  <a:schemeClr val="accent2"/>
                </a:solidFill>
              </a:rPr>
              <a:t>360º = 0º</a:t>
            </a:r>
            <a:endParaRPr lang="es-CO" sz="2100" dirty="0">
              <a:solidFill>
                <a:schemeClr val="accent2"/>
              </a:solidFill>
            </a:endParaRPr>
          </a:p>
        </p:txBody>
      </p:sp>
    </p:spTree>
    <p:extLst>
      <p:ext uri="{BB962C8B-B14F-4D97-AF65-F5344CB8AC3E}">
        <p14:creationId xmlns:p14="http://schemas.microsoft.com/office/powerpoint/2010/main" val="3934345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2555776" y="116632"/>
            <a:ext cx="3131840" cy="707886"/>
          </a:xfrm>
          <a:prstGeom prst="rect">
            <a:avLst/>
          </a:prstGeom>
          <a:noFill/>
          <a:ln w="9525">
            <a:noFill/>
            <a:miter lim="800000"/>
            <a:headEnd/>
            <a:tailEnd/>
          </a:ln>
        </p:spPr>
        <p:txBody>
          <a:bodyPr wrap="square">
            <a:spAutoFit/>
          </a:bodyPr>
          <a:lstStyle/>
          <a:p>
            <a:pPr algn="just">
              <a:spcBef>
                <a:spcPct val="50000"/>
              </a:spcBef>
            </a:pPr>
            <a:r>
              <a:rPr lang="es-ES" sz="4000" b="1" dirty="0">
                <a:solidFill>
                  <a:schemeClr val="bg1"/>
                </a:solidFill>
              </a:rPr>
              <a:t>Saturación</a:t>
            </a:r>
            <a:endParaRPr lang="es-ES" sz="4000" b="1" dirty="0">
              <a:solidFill>
                <a:schemeClr val="bg1"/>
              </a:solidFill>
            </a:endParaRPr>
          </a:p>
        </p:txBody>
      </p:sp>
      <p:sp>
        <p:nvSpPr>
          <p:cNvPr id="3075" name="Rectangle 3"/>
          <p:cNvSpPr>
            <a:spLocks noChangeArrowheads="1"/>
          </p:cNvSpPr>
          <p:nvPr/>
        </p:nvSpPr>
        <p:spPr bwMode="auto">
          <a:xfrm>
            <a:off x="233425" y="1412776"/>
            <a:ext cx="8677150" cy="5304308"/>
          </a:xfrm>
          <a:prstGeom prst="rect">
            <a:avLst/>
          </a:prstGeom>
          <a:noFill/>
          <a:ln w="9525">
            <a:noFill/>
            <a:miter lim="800000"/>
            <a:headEnd/>
            <a:tailEnd/>
          </a:ln>
        </p:spPr>
        <p:txBody>
          <a:bodyPr/>
          <a:lstStyle/>
          <a:p>
            <a:pPr algn="just"/>
            <a:endParaRPr lang="es-CO" sz="2800" dirty="0">
              <a:solidFill>
                <a:schemeClr val="accent2"/>
              </a:solidFill>
            </a:endParaRPr>
          </a:p>
        </p:txBody>
      </p:sp>
      <p:sp>
        <p:nvSpPr>
          <p:cNvPr id="2" name="Rectángulo 1"/>
          <p:cNvSpPr/>
          <p:nvPr/>
        </p:nvSpPr>
        <p:spPr>
          <a:xfrm>
            <a:off x="233425" y="1556792"/>
            <a:ext cx="8677150" cy="1938992"/>
          </a:xfrm>
          <a:prstGeom prst="rect">
            <a:avLst/>
          </a:prstGeom>
        </p:spPr>
        <p:txBody>
          <a:bodyPr wrap="square">
            <a:spAutoFit/>
          </a:bodyPr>
          <a:lstStyle/>
          <a:p>
            <a:pPr algn="just"/>
            <a:r>
              <a:rPr lang="es-ES" sz="2000" dirty="0">
                <a:solidFill>
                  <a:schemeClr val="accent2"/>
                </a:solidFill>
              </a:rPr>
              <a:t>Se representa como la distancia al eje de brillo negro-blanco. Los valores posibles van del 0 al 100%. A este parámetro también se le suele llamar "pureza" por la analogía con la pureza de excitación y la pureza colorimétrica de la colorimetría. Cuanto menor sea la saturación de un color, mayor tonalidad grisácea habrá y más decolorado estará. </a:t>
            </a:r>
            <a:r>
              <a:rPr lang="es-ES" sz="2000" dirty="0">
                <a:solidFill>
                  <a:schemeClr val="accent2"/>
                </a:solidFill>
              </a:rPr>
              <a:t>Por eso es útil definir la insaturación como la inversa cualitativa de la saturación</a:t>
            </a:r>
            <a:endParaRPr lang="es-CO" sz="2000" dirty="0">
              <a:solidFill>
                <a:schemeClr val="accent2"/>
              </a:solidFill>
            </a:endParaRPr>
          </a:p>
        </p:txBody>
      </p:sp>
      <p:pic>
        <p:nvPicPr>
          <p:cNvPr id="3" name="Imagen 2"/>
          <p:cNvPicPr>
            <a:picLocks noChangeAspect="1"/>
          </p:cNvPicPr>
          <p:nvPr/>
        </p:nvPicPr>
        <p:blipFill>
          <a:blip r:embed="rId2"/>
          <a:stretch>
            <a:fillRect/>
          </a:stretch>
        </p:blipFill>
        <p:spPr>
          <a:xfrm>
            <a:off x="323528" y="3861048"/>
            <a:ext cx="8605169" cy="2448272"/>
          </a:xfrm>
          <a:prstGeom prst="rect">
            <a:avLst/>
          </a:prstGeom>
        </p:spPr>
      </p:pic>
    </p:spTree>
    <p:extLst>
      <p:ext uri="{BB962C8B-B14F-4D97-AF65-F5344CB8AC3E}">
        <p14:creationId xmlns:p14="http://schemas.microsoft.com/office/powerpoint/2010/main" val="7321511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3203848" y="188640"/>
            <a:ext cx="1619672" cy="707886"/>
          </a:xfrm>
          <a:prstGeom prst="rect">
            <a:avLst/>
          </a:prstGeom>
          <a:noFill/>
          <a:ln w="9525">
            <a:noFill/>
            <a:miter lim="800000"/>
            <a:headEnd/>
            <a:tailEnd/>
          </a:ln>
        </p:spPr>
        <p:txBody>
          <a:bodyPr wrap="square">
            <a:spAutoFit/>
          </a:bodyPr>
          <a:lstStyle/>
          <a:p>
            <a:pPr algn="just">
              <a:spcBef>
                <a:spcPct val="50000"/>
              </a:spcBef>
            </a:pPr>
            <a:r>
              <a:rPr lang="es-ES" sz="4000" b="1" dirty="0">
                <a:solidFill>
                  <a:schemeClr val="bg1"/>
                </a:solidFill>
              </a:rPr>
              <a:t>Valor</a:t>
            </a:r>
            <a:endParaRPr lang="es-ES" sz="4000" b="1" dirty="0">
              <a:solidFill>
                <a:schemeClr val="bg1"/>
              </a:solidFill>
            </a:endParaRPr>
          </a:p>
        </p:txBody>
      </p:sp>
      <p:sp>
        <p:nvSpPr>
          <p:cNvPr id="3075" name="Rectangle 3"/>
          <p:cNvSpPr>
            <a:spLocks noChangeArrowheads="1"/>
          </p:cNvSpPr>
          <p:nvPr/>
        </p:nvSpPr>
        <p:spPr bwMode="auto">
          <a:xfrm>
            <a:off x="233425" y="1412776"/>
            <a:ext cx="8677150" cy="5304308"/>
          </a:xfrm>
          <a:prstGeom prst="rect">
            <a:avLst/>
          </a:prstGeom>
          <a:noFill/>
          <a:ln w="9525">
            <a:noFill/>
            <a:miter lim="800000"/>
            <a:headEnd/>
            <a:tailEnd/>
          </a:ln>
        </p:spPr>
        <p:txBody>
          <a:bodyPr/>
          <a:lstStyle/>
          <a:p>
            <a:pPr algn="just"/>
            <a:endParaRPr lang="es-CO" sz="2800" dirty="0">
              <a:solidFill>
                <a:schemeClr val="accent2"/>
              </a:solidFill>
            </a:endParaRPr>
          </a:p>
        </p:txBody>
      </p:sp>
      <p:sp>
        <p:nvSpPr>
          <p:cNvPr id="2" name="Rectángulo 1"/>
          <p:cNvSpPr/>
          <p:nvPr/>
        </p:nvSpPr>
        <p:spPr>
          <a:xfrm>
            <a:off x="179512" y="1395971"/>
            <a:ext cx="8677149" cy="1815882"/>
          </a:xfrm>
          <a:prstGeom prst="rect">
            <a:avLst/>
          </a:prstGeom>
        </p:spPr>
        <p:txBody>
          <a:bodyPr wrap="square">
            <a:spAutoFit/>
          </a:bodyPr>
          <a:lstStyle/>
          <a:p>
            <a:pPr algn="just"/>
            <a:r>
              <a:rPr lang="es-ES" sz="2700" dirty="0">
                <a:solidFill>
                  <a:schemeClr val="accent2"/>
                </a:solidFill>
              </a:rPr>
              <a:t>Representa la altura en el eje blanco-negro. Los valores posibles van del 0 al 100%. 0 siempre es negro. Dependiendo de la saturación, 100 podría ser blanco o un color más o menos saturado.</a:t>
            </a:r>
            <a:endParaRPr lang="es-CO" sz="2700" dirty="0">
              <a:solidFill>
                <a:schemeClr val="accent2"/>
              </a:solidFill>
            </a:endParaRPr>
          </a:p>
        </p:txBody>
      </p:sp>
      <p:pic>
        <p:nvPicPr>
          <p:cNvPr id="3" name="Imagen 2"/>
          <p:cNvPicPr>
            <a:picLocks noChangeAspect="1"/>
          </p:cNvPicPr>
          <p:nvPr/>
        </p:nvPicPr>
        <p:blipFill>
          <a:blip r:embed="rId2"/>
          <a:stretch>
            <a:fillRect/>
          </a:stretch>
        </p:blipFill>
        <p:spPr>
          <a:xfrm>
            <a:off x="2411760" y="3228657"/>
            <a:ext cx="3883489" cy="3429217"/>
          </a:xfrm>
          <a:prstGeom prst="rect">
            <a:avLst/>
          </a:prstGeom>
        </p:spPr>
      </p:pic>
    </p:spTree>
    <p:extLst>
      <p:ext uri="{BB962C8B-B14F-4D97-AF65-F5344CB8AC3E}">
        <p14:creationId xmlns:p14="http://schemas.microsoft.com/office/powerpoint/2010/main" val="13322570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2987824" y="116632"/>
            <a:ext cx="2592288" cy="707886"/>
          </a:xfrm>
          <a:prstGeom prst="rect">
            <a:avLst/>
          </a:prstGeom>
          <a:noFill/>
          <a:ln w="9525">
            <a:noFill/>
            <a:miter lim="800000"/>
            <a:headEnd/>
            <a:tailEnd/>
          </a:ln>
        </p:spPr>
        <p:txBody>
          <a:bodyPr wrap="square">
            <a:spAutoFit/>
          </a:bodyPr>
          <a:lstStyle/>
          <a:p>
            <a:pPr algn="just">
              <a:spcBef>
                <a:spcPct val="50000"/>
              </a:spcBef>
            </a:pPr>
            <a:r>
              <a:rPr lang="es-ES" sz="4000" b="1" dirty="0">
                <a:solidFill>
                  <a:schemeClr val="bg1"/>
                </a:solidFill>
              </a:rPr>
              <a:t>Ejemplos</a:t>
            </a:r>
            <a:endParaRPr lang="es-ES" sz="4000" b="1" dirty="0">
              <a:solidFill>
                <a:schemeClr val="bg1"/>
              </a:solidFill>
            </a:endParaRPr>
          </a:p>
        </p:txBody>
      </p:sp>
      <p:sp>
        <p:nvSpPr>
          <p:cNvPr id="3075" name="Rectangle 3"/>
          <p:cNvSpPr>
            <a:spLocks noChangeArrowheads="1"/>
          </p:cNvSpPr>
          <p:nvPr/>
        </p:nvSpPr>
        <p:spPr bwMode="auto">
          <a:xfrm>
            <a:off x="1331640" y="1556792"/>
            <a:ext cx="4104456" cy="4248472"/>
          </a:xfrm>
          <a:prstGeom prst="rect">
            <a:avLst/>
          </a:prstGeom>
          <a:noFill/>
          <a:ln w="9525">
            <a:noFill/>
            <a:miter lim="800000"/>
            <a:headEnd/>
            <a:tailEnd/>
          </a:ln>
        </p:spPr>
        <p:txBody>
          <a:bodyPr/>
          <a:lstStyle/>
          <a:p>
            <a:endParaRPr lang="es-CO" sz="2800" dirty="0">
              <a:solidFill>
                <a:schemeClr val="accent2"/>
              </a:solidFill>
            </a:endParaRPr>
          </a:p>
        </p:txBody>
      </p:sp>
      <p:sp>
        <p:nvSpPr>
          <p:cNvPr id="2" name="Rectángulo 1"/>
          <p:cNvSpPr/>
          <p:nvPr/>
        </p:nvSpPr>
        <p:spPr>
          <a:xfrm>
            <a:off x="251520" y="1340768"/>
            <a:ext cx="8712968" cy="1631216"/>
          </a:xfrm>
          <a:prstGeom prst="rect">
            <a:avLst/>
          </a:prstGeom>
        </p:spPr>
        <p:txBody>
          <a:bodyPr wrap="square">
            <a:spAutoFit/>
          </a:bodyPr>
          <a:lstStyle/>
          <a:p>
            <a:pPr algn="just"/>
            <a:r>
              <a:rPr lang="es-ES" sz="2000" dirty="0" smtClean="0">
                <a:solidFill>
                  <a:schemeClr val="accent2"/>
                </a:solidFill>
              </a:rPr>
              <a:t>La </a:t>
            </a:r>
            <a:r>
              <a:rPr lang="es-ES" sz="2000" dirty="0">
                <a:solidFill>
                  <a:schemeClr val="accent2"/>
                </a:solidFill>
              </a:rPr>
              <a:t>siguiente tabla está basada en la representación de una sección del cono HSV, escogiéndose una tonalidad de 0° (= 360°) de coloraciones derivadas del rojo para este ejemplo. </a:t>
            </a:r>
            <a:r>
              <a:rPr lang="es-ES" sz="2000" dirty="0">
                <a:solidFill>
                  <a:schemeClr val="accent2"/>
                </a:solidFill>
              </a:rPr>
              <a:t>Se indica el valor en la columna vertical (de 0 a 100%) y la saturación en la fila horizontal. El nombre sugerido para cada color es una aproximación.</a:t>
            </a:r>
            <a:endParaRPr lang="es-CO" sz="2000" dirty="0">
              <a:solidFill>
                <a:schemeClr val="accent2"/>
              </a:solidFill>
            </a:endParaRPr>
          </a:p>
        </p:txBody>
      </p:sp>
      <p:pic>
        <p:nvPicPr>
          <p:cNvPr id="3" name="Imagen 2"/>
          <p:cNvPicPr>
            <a:picLocks noChangeAspect="1"/>
          </p:cNvPicPr>
          <p:nvPr/>
        </p:nvPicPr>
        <p:blipFill>
          <a:blip r:embed="rId2"/>
          <a:stretch>
            <a:fillRect/>
          </a:stretch>
        </p:blipFill>
        <p:spPr>
          <a:xfrm>
            <a:off x="683568" y="2971984"/>
            <a:ext cx="7776864" cy="3641204"/>
          </a:xfrm>
          <a:prstGeom prst="rect">
            <a:avLst/>
          </a:prstGeom>
        </p:spPr>
      </p:pic>
    </p:spTree>
    <p:extLst>
      <p:ext uri="{BB962C8B-B14F-4D97-AF65-F5344CB8AC3E}">
        <p14:creationId xmlns:p14="http://schemas.microsoft.com/office/powerpoint/2010/main" val="1296599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9512" y="1412777"/>
            <a:ext cx="8856984" cy="1323439"/>
          </a:xfrm>
          <a:prstGeom prst="rect">
            <a:avLst/>
          </a:prstGeom>
        </p:spPr>
        <p:txBody>
          <a:bodyPr wrap="square">
            <a:spAutoFit/>
          </a:bodyPr>
          <a:lstStyle/>
          <a:p>
            <a:pPr algn="just"/>
            <a:r>
              <a:rPr lang="es-ES" sz="2000" dirty="0">
                <a:solidFill>
                  <a:schemeClr val="accent2"/>
                </a:solidFill>
              </a:rPr>
              <a:t>El siguiente ejemplo representa dos secciones del cono HSV, una tiene la tonalidad de 45° que corresponde a colores derivados del amarillo naranja (dorados) y la derecha tiene una tonalidad de 204° correspondiente a coloraciones azul-celestes.</a:t>
            </a:r>
            <a:endParaRPr lang="es-CO" sz="2000" dirty="0">
              <a:solidFill>
                <a:schemeClr val="accent2"/>
              </a:solidFill>
            </a:endParaRPr>
          </a:p>
        </p:txBody>
      </p:sp>
      <p:pic>
        <p:nvPicPr>
          <p:cNvPr id="3" name="Imagen 2"/>
          <p:cNvPicPr>
            <a:picLocks noChangeAspect="1"/>
          </p:cNvPicPr>
          <p:nvPr/>
        </p:nvPicPr>
        <p:blipFill>
          <a:blip r:embed="rId2"/>
          <a:stretch>
            <a:fillRect/>
          </a:stretch>
        </p:blipFill>
        <p:spPr>
          <a:xfrm>
            <a:off x="472182" y="3140968"/>
            <a:ext cx="8271644" cy="3384376"/>
          </a:xfrm>
          <a:prstGeom prst="rect">
            <a:avLst/>
          </a:prstGeom>
        </p:spPr>
      </p:pic>
      <p:pic>
        <p:nvPicPr>
          <p:cNvPr id="5" name="Imagen 4"/>
          <p:cNvPicPr>
            <a:picLocks noChangeAspect="1"/>
          </p:cNvPicPr>
          <p:nvPr/>
        </p:nvPicPr>
        <p:blipFill>
          <a:blip r:embed="rId3"/>
          <a:stretch>
            <a:fillRect/>
          </a:stretch>
        </p:blipFill>
        <p:spPr>
          <a:xfrm>
            <a:off x="2771800" y="0"/>
            <a:ext cx="2865368" cy="1072989"/>
          </a:xfrm>
          <a:prstGeom prst="rect">
            <a:avLst/>
          </a:prstGeom>
        </p:spPr>
      </p:pic>
    </p:spTree>
    <p:extLst>
      <p:ext uri="{BB962C8B-B14F-4D97-AF65-F5344CB8AC3E}">
        <p14:creationId xmlns:p14="http://schemas.microsoft.com/office/powerpoint/2010/main" val="4066110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971550" y="185738"/>
            <a:ext cx="6192838" cy="579437"/>
          </a:xfrm>
          <a:prstGeom prst="rect">
            <a:avLst/>
          </a:prstGeom>
          <a:noFill/>
          <a:ln w="9525">
            <a:noFill/>
            <a:miter lim="800000"/>
            <a:headEnd/>
            <a:tailEnd/>
          </a:ln>
        </p:spPr>
        <p:txBody>
          <a:bodyPr>
            <a:spAutoFit/>
          </a:bodyPr>
          <a:lstStyle/>
          <a:p>
            <a:pPr algn="ctr">
              <a:spcBef>
                <a:spcPct val="50000"/>
              </a:spcBef>
            </a:pPr>
            <a:r>
              <a:rPr lang="es-CO" sz="3200" b="1" dirty="0">
                <a:solidFill>
                  <a:schemeClr val="bg1"/>
                </a:solidFill>
              </a:rPr>
              <a:t>¿QUÉ ES UN TCS34725?</a:t>
            </a:r>
            <a:endParaRPr lang="es-ES" sz="4600" b="1" dirty="0">
              <a:solidFill>
                <a:schemeClr val="bg1"/>
              </a:solidFill>
            </a:endParaRPr>
          </a:p>
        </p:txBody>
      </p:sp>
      <p:sp>
        <p:nvSpPr>
          <p:cNvPr id="3075" name="Rectangle 3"/>
          <p:cNvSpPr>
            <a:spLocks noChangeArrowheads="1"/>
          </p:cNvSpPr>
          <p:nvPr/>
        </p:nvSpPr>
        <p:spPr bwMode="auto">
          <a:xfrm>
            <a:off x="0" y="1268760"/>
            <a:ext cx="8892480" cy="5472608"/>
          </a:xfrm>
          <a:prstGeom prst="rect">
            <a:avLst/>
          </a:prstGeom>
          <a:noFill/>
          <a:ln w="9525">
            <a:noFill/>
            <a:miter lim="800000"/>
            <a:headEnd/>
            <a:tailEnd/>
          </a:ln>
        </p:spPr>
        <p:txBody>
          <a:bodyPr/>
          <a:lstStyle/>
          <a:p>
            <a:pPr marL="457200" indent="-457200" algn="just">
              <a:spcBef>
                <a:spcPct val="20000"/>
              </a:spcBef>
              <a:buFont typeface="Arial" panose="020B0604020202020204" pitchFamily="34" charset="0"/>
              <a:buChar char="•"/>
            </a:pPr>
            <a:r>
              <a:rPr lang="es-ES" sz="2400" dirty="0">
                <a:solidFill>
                  <a:schemeClr val="accent2"/>
                </a:solidFill>
              </a:rPr>
              <a:t>El TCS34725 es un sensor de color digital que </a:t>
            </a:r>
            <a:r>
              <a:rPr lang="es-ES" sz="2400" dirty="0" smtClean="0">
                <a:solidFill>
                  <a:schemeClr val="accent2"/>
                </a:solidFill>
              </a:rPr>
              <a:t>se puede </a:t>
            </a:r>
            <a:r>
              <a:rPr lang="es-ES" sz="2400" dirty="0">
                <a:solidFill>
                  <a:schemeClr val="accent2"/>
                </a:solidFill>
              </a:rPr>
              <a:t>emplear con un procesador como </a:t>
            </a:r>
            <a:r>
              <a:rPr lang="es-ES" sz="2400" dirty="0" err="1">
                <a:solidFill>
                  <a:schemeClr val="accent2"/>
                </a:solidFill>
              </a:rPr>
              <a:t>Arduino</a:t>
            </a:r>
            <a:r>
              <a:rPr lang="es-ES" sz="2400" dirty="0">
                <a:solidFill>
                  <a:schemeClr val="accent2"/>
                </a:solidFill>
              </a:rPr>
              <a:t> para </a:t>
            </a:r>
            <a:r>
              <a:rPr lang="es-ES" sz="2400" dirty="0" smtClean="0">
                <a:solidFill>
                  <a:schemeClr val="accent2"/>
                </a:solidFill>
              </a:rPr>
              <a:t>medir </a:t>
            </a:r>
            <a:r>
              <a:rPr lang="es-ES" sz="2400" dirty="0">
                <a:solidFill>
                  <a:schemeClr val="accent2"/>
                </a:solidFill>
              </a:rPr>
              <a:t>los valores RGB del color de un objeto o luz</a:t>
            </a:r>
            <a:r>
              <a:rPr lang="es-ES" sz="2400" dirty="0" smtClean="0">
                <a:solidFill>
                  <a:schemeClr val="accent2"/>
                </a:solidFill>
              </a:rPr>
              <a:t>.</a:t>
            </a:r>
            <a:endParaRPr lang="es-ES" sz="2400" dirty="0">
              <a:solidFill>
                <a:schemeClr val="accent2"/>
              </a:solidFill>
            </a:endParaRPr>
          </a:p>
          <a:p>
            <a:pPr marL="457200" indent="-457200" algn="just">
              <a:spcBef>
                <a:spcPct val="20000"/>
              </a:spcBef>
              <a:buFont typeface="Arial" panose="020B0604020202020204" pitchFamily="34" charset="0"/>
              <a:buChar char="•"/>
            </a:pPr>
            <a:r>
              <a:rPr lang="es-ES" sz="2400" dirty="0">
                <a:solidFill>
                  <a:schemeClr val="accent2"/>
                </a:solidFill>
              </a:rPr>
              <a:t>El TCS34725 es un integrado completo que realiza un tratamiento digital de la medición de color, proporcionando los valores RGB y Clear (medición total sin filtrar). </a:t>
            </a:r>
            <a:endParaRPr lang="es-ES" sz="2400" dirty="0" smtClean="0">
              <a:solidFill>
                <a:schemeClr val="accent2"/>
              </a:solidFill>
            </a:endParaRPr>
          </a:p>
          <a:p>
            <a:pPr marL="457200" indent="-457200" algn="just">
              <a:spcBef>
                <a:spcPct val="20000"/>
              </a:spcBef>
              <a:buFont typeface="Arial" panose="020B0604020202020204" pitchFamily="34" charset="0"/>
              <a:buChar char="•"/>
            </a:pPr>
            <a:r>
              <a:rPr lang="es-ES" sz="2400" dirty="0" smtClean="0">
                <a:solidFill>
                  <a:schemeClr val="accent2"/>
                </a:solidFill>
              </a:rPr>
              <a:t>La </a:t>
            </a:r>
            <a:r>
              <a:rPr lang="es-ES" sz="2400" dirty="0">
                <a:solidFill>
                  <a:schemeClr val="accent2"/>
                </a:solidFill>
              </a:rPr>
              <a:t>comunicación con el sensor se realiza por I2C </a:t>
            </a:r>
            <a:r>
              <a:rPr lang="es-ES" sz="2400" dirty="0" smtClean="0">
                <a:solidFill>
                  <a:schemeClr val="accent2"/>
                </a:solidFill>
              </a:rPr>
              <a:t>lo </a:t>
            </a:r>
            <a:r>
              <a:rPr lang="es-ES" sz="2400" dirty="0">
                <a:solidFill>
                  <a:schemeClr val="accent2"/>
                </a:solidFill>
              </a:rPr>
              <a:t>que </a:t>
            </a:r>
            <a:r>
              <a:rPr lang="es-ES" sz="2400" dirty="0" smtClean="0">
                <a:solidFill>
                  <a:schemeClr val="accent2"/>
                </a:solidFill>
              </a:rPr>
              <a:t>hace que su </a:t>
            </a:r>
            <a:r>
              <a:rPr lang="es-ES" sz="2400" dirty="0">
                <a:solidFill>
                  <a:schemeClr val="accent2"/>
                </a:solidFill>
              </a:rPr>
              <a:t>lectura desde un procesador como </a:t>
            </a:r>
            <a:r>
              <a:rPr lang="es-ES" sz="2400" dirty="0" err="1">
                <a:solidFill>
                  <a:schemeClr val="accent2"/>
                </a:solidFill>
              </a:rPr>
              <a:t>Arduino</a:t>
            </a:r>
            <a:r>
              <a:rPr lang="es-ES" sz="2400" dirty="0">
                <a:solidFill>
                  <a:schemeClr val="accent2"/>
                </a:solidFill>
              </a:rPr>
              <a:t> </a:t>
            </a:r>
            <a:r>
              <a:rPr lang="es-ES" sz="2400" dirty="0" smtClean="0">
                <a:solidFill>
                  <a:schemeClr val="accent2"/>
                </a:solidFill>
              </a:rPr>
              <a:t>sea </a:t>
            </a:r>
            <a:r>
              <a:rPr lang="es-ES" sz="2400" dirty="0">
                <a:solidFill>
                  <a:schemeClr val="accent2"/>
                </a:solidFill>
              </a:rPr>
              <a:t>muy sencilla</a:t>
            </a:r>
            <a:r>
              <a:rPr lang="es-ES" sz="2400" dirty="0" smtClean="0">
                <a:solidFill>
                  <a:schemeClr val="accent2"/>
                </a:solidFill>
              </a:rPr>
              <a:t>.</a:t>
            </a:r>
          </a:p>
          <a:p>
            <a:pPr marL="457200" indent="-457200" algn="just">
              <a:spcBef>
                <a:spcPct val="20000"/>
              </a:spcBef>
              <a:buFont typeface="Arial" panose="020B0604020202020204" pitchFamily="34" charset="0"/>
              <a:buChar char="•"/>
            </a:pPr>
            <a:r>
              <a:rPr lang="es-ES" sz="2400" dirty="0">
                <a:solidFill>
                  <a:schemeClr val="accent2"/>
                </a:solidFill>
              </a:rPr>
              <a:t>Incorpora un filtro de infrarrojos, lo que mejora su precisión ante el ruido del entorno. El tiempo de medición y la ganancia es ajustable por software. Dispone de una amplia sensibilidad y un amplio rango dinámico de 3.800.000:1, pudiendo funcionar incluso tras un cristal oscuro.</a:t>
            </a:r>
          </a:p>
          <a:p>
            <a:pPr marL="457200" indent="-457200" algn="just">
              <a:spcBef>
                <a:spcPct val="20000"/>
              </a:spcBef>
              <a:buFont typeface="Arial" panose="020B0604020202020204" pitchFamily="34" charset="0"/>
              <a:buChar char="•"/>
            </a:pPr>
            <a:endParaRPr lang="es-ES" sz="2400" dirty="0">
              <a:solidFill>
                <a:schemeClr val="accent2"/>
              </a:solidFill>
            </a:endParaRPr>
          </a:p>
          <a:p>
            <a:pPr marL="342900" indent="-342900" algn="just">
              <a:spcBef>
                <a:spcPct val="20000"/>
              </a:spcBef>
            </a:pPr>
            <a:endParaRPr lang="es-ES" sz="2800" dirty="0">
              <a:solidFill>
                <a:schemeClr val="accent2"/>
              </a:solidFill>
            </a:endParaRPr>
          </a:p>
          <a:p>
            <a:pPr marL="342900" indent="-342900" algn="just">
              <a:spcBef>
                <a:spcPct val="20000"/>
              </a:spcBef>
            </a:pPr>
            <a:endParaRPr lang="es-CO" sz="2800" dirty="0">
              <a:solidFill>
                <a:schemeClr val="accent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9512" y="1268760"/>
            <a:ext cx="8640960" cy="5410712"/>
          </a:xfrm>
          <a:prstGeom prst="rect">
            <a:avLst/>
          </a:prstGeom>
        </p:spPr>
        <p:txBody>
          <a:bodyPr wrap="square">
            <a:spAutoFit/>
          </a:bodyPr>
          <a:lstStyle/>
          <a:p>
            <a:pPr marL="457200" indent="-457200" algn="just">
              <a:spcBef>
                <a:spcPct val="20000"/>
              </a:spcBef>
              <a:buFont typeface="Arial" panose="020B0604020202020204" pitchFamily="34" charset="0"/>
              <a:buChar char="•"/>
            </a:pPr>
            <a:r>
              <a:rPr lang="es-ES" sz="2400" dirty="0" smtClean="0">
                <a:solidFill>
                  <a:schemeClr val="accent2"/>
                </a:solidFill>
              </a:rPr>
              <a:t>Podemos </a:t>
            </a:r>
            <a:r>
              <a:rPr lang="es-ES" sz="2400" dirty="0">
                <a:solidFill>
                  <a:schemeClr val="accent2"/>
                </a:solidFill>
              </a:rPr>
              <a:t>encontrarlo en módulos comerciales que incorporan un LED de luz neutra (4150°K) junto con un MOSFET integrado para su control, por lo que podemos controlar el encendido del LED desde el código</a:t>
            </a:r>
            <a:r>
              <a:rPr lang="es-ES" sz="2400" dirty="0" smtClean="0">
                <a:solidFill>
                  <a:schemeClr val="accent2"/>
                </a:solidFill>
              </a:rPr>
              <a:t>.</a:t>
            </a:r>
          </a:p>
          <a:p>
            <a:pPr marL="457200" indent="-457200" algn="just">
              <a:spcBef>
                <a:spcPct val="20000"/>
              </a:spcBef>
              <a:buFont typeface="Arial" panose="020B0604020202020204" pitchFamily="34" charset="0"/>
              <a:buChar char="•"/>
            </a:pPr>
            <a:r>
              <a:rPr lang="es-ES" sz="2400" dirty="0">
                <a:solidFill>
                  <a:schemeClr val="accent2"/>
                </a:solidFill>
              </a:rPr>
              <a:t>Además de la comunicación I2C, el TCS34725 incorpora un pin de interrupción junto con un umbral inferior y superior. Cuando el nivel de luz está fuera del rango de los umbrales, el TCS34725 genera una interrupción que permanece activa hasta que es reseteada por el controlador.</a:t>
            </a:r>
          </a:p>
          <a:p>
            <a:pPr marL="457200" indent="-457200" algn="just">
              <a:spcBef>
                <a:spcPct val="20000"/>
              </a:spcBef>
              <a:buFont typeface="Arial" panose="020B0604020202020204" pitchFamily="34" charset="0"/>
              <a:buChar char="•"/>
            </a:pPr>
            <a:r>
              <a:rPr lang="es-ES" sz="2400" dirty="0">
                <a:solidFill>
                  <a:schemeClr val="accent2"/>
                </a:solidFill>
              </a:rPr>
              <a:t>A diferencia de otros sensores de color como el popular TCS3200, que únicamente son capaces de detectar colores básicos, el TCS34725 es capaz de proporcionar una medición RGB relativamente precisa del color medido</a:t>
            </a:r>
            <a:r>
              <a:rPr lang="es-ES" sz="2400" dirty="0" smtClean="0">
                <a:solidFill>
                  <a:schemeClr val="accent2"/>
                </a:solidFill>
              </a:rPr>
              <a:t>.</a:t>
            </a:r>
            <a:endParaRPr lang="es-ES" sz="2400" dirty="0">
              <a:solidFill>
                <a:schemeClr val="accent2"/>
              </a:solidFill>
            </a:endParaRPr>
          </a:p>
        </p:txBody>
      </p:sp>
      <p:sp>
        <p:nvSpPr>
          <p:cNvPr id="3" name="Text Box 2"/>
          <p:cNvSpPr txBox="1">
            <a:spLocks noChangeArrowheads="1"/>
          </p:cNvSpPr>
          <p:nvPr/>
        </p:nvSpPr>
        <p:spPr bwMode="auto">
          <a:xfrm>
            <a:off x="971550" y="185738"/>
            <a:ext cx="6192838" cy="579437"/>
          </a:xfrm>
          <a:prstGeom prst="rect">
            <a:avLst/>
          </a:prstGeom>
          <a:noFill/>
          <a:ln w="9525">
            <a:noFill/>
            <a:miter lim="800000"/>
            <a:headEnd/>
            <a:tailEnd/>
          </a:ln>
        </p:spPr>
        <p:txBody>
          <a:bodyPr>
            <a:spAutoFit/>
          </a:bodyPr>
          <a:lstStyle/>
          <a:p>
            <a:pPr algn="ctr">
              <a:spcBef>
                <a:spcPct val="50000"/>
              </a:spcBef>
            </a:pPr>
            <a:r>
              <a:rPr lang="es-CO" sz="3200" b="1" dirty="0">
                <a:solidFill>
                  <a:schemeClr val="bg1"/>
                </a:solidFill>
              </a:rPr>
              <a:t>¿QUÉ ES UN TCS34725?</a:t>
            </a:r>
            <a:endParaRPr lang="es-ES" sz="4600" b="1" dirty="0">
              <a:solidFill>
                <a:schemeClr val="bg1"/>
              </a:solidFill>
            </a:endParaRPr>
          </a:p>
        </p:txBody>
      </p:sp>
    </p:spTree>
    <p:extLst>
      <p:ext uri="{BB962C8B-B14F-4D97-AF65-F5344CB8AC3E}">
        <p14:creationId xmlns:p14="http://schemas.microsoft.com/office/powerpoint/2010/main" val="3599558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285750" y="1781174"/>
            <a:ext cx="8569325" cy="4168105"/>
          </a:xfrm>
          <a:prstGeom prst="rect">
            <a:avLst/>
          </a:prstGeom>
          <a:noFill/>
          <a:ln w="9525">
            <a:noFill/>
            <a:miter lim="800000"/>
            <a:headEnd/>
            <a:tailEnd/>
          </a:ln>
        </p:spPr>
        <p:txBody>
          <a:bodyPr/>
          <a:lstStyle/>
          <a:p>
            <a:pPr marL="342900" indent="-342900" algn="just">
              <a:spcBef>
                <a:spcPct val="20000"/>
              </a:spcBef>
            </a:pPr>
            <a:endParaRPr lang="es-CO" sz="2800" dirty="0">
              <a:solidFill>
                <a:schemeClr val="accent2"/>
              </a:solidFill>
            </a:endParaRPr>
          </a:p>
        </p:txBody>
      </p:sp>
      <p:sp>
        <p:nvSpPr>
          <p:cNvPr id="2" name="Rectángulo 1"/>
          <p:cNvSpPr/>
          <p:nvPr/>
        </p:nvSpPr>
        <p:spPr>
          <a:xfrm>
            <a:off x="285750" y="1556792"/>
            <a:ext cx="8459539" cy="3625608"/>
          </a:xfrm>
          <a:prstGeom prst="rect">
            <a:avLst/>
          </a:prstGeom>
        </p:spPr>
        <p:txBody>
          <a:bodyPr wrap="square">
            <a:spAutoFit/>
          </a:bodyPr>
          <a:lstStyle/>
          <a:p>
            <a:pPr marL="457200" indent="-457200" algn="just">
              <a:spcBef>
                <a:spcPct val="20000"/>
              </a:spcBef>
              <a:buFont typeface="Arial" panose="020B0604020202020204" pitchFamily="34" charset="0"/>
              <a:buChar char="•"/>
            </a:pPr>
            <a:r>
              <a:rPr lang="es-ES" sz="2800" dirty="0" smtClean="0">
                <a:solidFill>
                  <a:schemeClr val="accent2"/>
                </a:solidFill>
              </a:rPr>
              <a:t>Por </a:t>
            </a:r>
            <a:r>
              <a:rPr lang="es-ES" sz="2800" dirty="0">
                <a:solidFill>
                  <a:schemeClr val="accent2"/>
                </a:solidFill>
              </a:rPr>
              <a:t>supuesto, como cualquier sensor el TCS34725 no es perfecto y tiene desviaciones típicas de cualquier sensor, por lo que no obtendréis una medida totalmente precisa. </a:t>
            </a:r>
            <a:r>
              <a:rPr lang="es-ES" sz="2800" dirty="0">
                <a:solidFill>
                  <a:schemeClr val="accent2"/>
                </a:solidFill>
              </a:rPr>
              <a:t>En general, es necesario calibrar el color.</a:t>
            </a:r>
          </a:p>
          <a:p>
            <a:pPr marL="457200" indent="-457200" algn="just">
              <a:spcBef>
                <a:spcPct val="20000"/>
              </a:spcBef>
              <a:buFont typeface="Arial" panose="020B0604020202020204" pitchFamily="34" charset="0"/>
              <a:buChar char="•"/>
            </a:pPr>
            <a:r>
              <a:rPr lang="es-ES" sz="2800" dirty="0">
                <a:solidFill>
                  <a:schemeClr val="accent2"/>
                </a:solidFill>
              </a:rPr>
              <a:t>El TCS34725 es un sensor relativamente moderno y uno de los </a:t>
            </a:r>
            <a:r>
              <a:rPr lang="es-ES" sz="2800" dirty="0" smtClean="0">
                <a:solidFill>
                  <a:schemeClr val="accent2"/>
                </a:solidFill>
              </a:rPr>
              <a:t>mejores sensores </a:t>
            </a:r>
            <a:r>
              <a:rPr lang="es-ES" sz="2800" dirty="0">
                <a:solidFill>
                  <a:schemeClr val="accent2"/>
                </a:solidFill>
              </a:rPr>
              <a:t>de color disponibles en el sector doméstico (</a:t>
            </a:r>
            <a:r>
              <a:rPr lang="es-ES" sz="2800" dirty="0" err="1">
                <a:solidFill>
                  <a:schemeClr val="accent2"/>
                </a:solidFill>
              </a:rPr>
              <a:t>geek</a:t>
            </a:r>
            <a:r>
              <a:rPr lang="es-ES" sz="2800" dirty="0">
                <a:solidFill>
                  <a:schemeClr val="accent2"/>
                </a:solidFill>
              </a:rPr>
              <a:t>/</a:t>
            </a:r>
            <a:r>
              <a:rPr lang="es-ES" sz="2800" dirty="0" err="1">
                <a:solidFill>
                  <a:schemeClr val="accent2"/>
                </a:solidFill>
              </a:rPr>
              <a:t>maker</a:t>
            </a:r>
            <a:r>
              <a:rPr lang="es-ES" sz="2800" dirty="0">
                <a:solidFill>
                  <a:schemeClr val="accent2"/>
                </a:solidFill>
              </a:rPr>
              <a:t>).</a:t>
            </a:r>
          </a:p>
        </p:txBody>
      </p:sp>
      <p:sp>
        <p:nvSpPr>
          <p:cNvPr id="6" name="Text Box 2"/>
          <p:cNvSpPr txBox="1">
            <a:spLocks noChangeArrowheads="1"/>
          </p:cNvSpPr>
          <p:nvPr/>
        </p:nvSpPr>
        <p:spPr bwMode="auto">
          <a:xfrm>
            <a:off x="755576" y="185738"/>
            <a:ext cx="6408812" cy="579437"/>
          </a:xfrm>
          <a:prstGeom prst="rect">
            <a:avLst/>
          </a:prstGeom>
          <a:noFill/>
          <a:ln w="9525">
            <a:noFill/>
            <a:miter lim="800000"/>
            <a:headEnd/>
            <a:tailEnd/>
          </a:ln>
        </p:spPr>
        <p:txBody>
          <a:bodyPr wrap="square">
            <a:spAutoFit/>
          </a:bodyPr>
          <a:lstStyle/>
          <a:p>
            <a:pPr algn="ctr">
              <a:spcBef>
                <a:spcPct val="50000"/>
              </a:spcBef>
            </a:pPr>
            <a:r>
              <a:rPr lang="es-CO" sz="3200" b="1" dirty="0">
                <a:solidFill>
                  <a:schemeClr val="bg1"/>
                </a:solidFill>
              </a:rPr>
              <a:t>¿QUÉ ES UN TCS34725?</a:t>
            </a:r>
            <a:endParaRPr lang="es-ES" sz="4600" b="1" dirty="0">
              <a:solidFill>
                <a:schemeClr val="bg1"/>
              </a:solidFill>
            </a:endParaRPr>
          </a:p>
        </p:txBody>
      </p:sp>
    </p:spTree>
    <p:extLst>
      <p:ext uri="{BB962C8B-B14F-4D97-AF65-F5344CB8AC3E}">
        <p14:creationId xmlns:p14="http://schemas.microsoft.com/office/powerpoint/2010/main" val="1868578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395536" y="260648"/>
            <a:ext cx="7380312" cy="584775"/>
          </a:xfrm>
          <a:prstGeom prst="rect">
            <a:avLst/>
          </a:prstGeom>
          <a:noFill/>
          <a:ln w="9525">
            <a:noFill/>
            <a:miter lim="800000"/>
            <a:headEnd/>
            <a:tailEnd/>
          </a:ln>
        </p:spPr>
        <p:txBody>
          <a:bodyPr wrap="square">
            <a:spAutoFit/>
          </a:bodyPr>
          <a:lstStyle/>
          <a:p>
            <a:pPr algn="ctr">
              <a:spcBef>
                <a:spcPct val="50000"/>
              </a:spcBef>
            </a:pPr>
            <a:r>
              <a:rPr lang="es-CO" sz="3200" b="1" dirty="0" smtClean="0">
                <a:solidFill>
                  <a:schemeClr val="bg1"/>
                </a:solidFill>
              </a:rPr>
              <a:t>SENSOR DE COLOR TCS34725</a:t>
            </a:r>
            <a:endParaRPr lang="es-ES" sz="4600" b="1" dirty="0">
              <a:solidFill>
                <a:schemeClr val="bg1"/>
              </a:solidFill>
            </a:endParaRPr>
          </a:p>
        </p:txBody>
      </p:sp>
      <p:sp>
        <p:nvSpPr>
          <p:cNvPr id="3075" name="Rectangle 3"/>
          <p:cNvSpPr>
            <a:spLocks noChangeArrowheads="1"/>
          </p:cNvSpPr>
          <p:nvPr/>
        </p:nvSpPr>
        <p:spPr bwMode="auto">
          <a:xfrm>
            <a:off x="285750" y="1781174"/>
            <a:ext cx="8569325" cy="4744170"/>
          </a:xfrm>
          <a:prstGeom prst="rect">
            <a:avLst/>
          </a:prstGeom>
          <a:noFill/>
          <a:ln w="9525">
            <a:noFill/>
            <a:miter lim="800000"/>
            <a:headEnd/>
            <a:tailEnd/>
          </a:ln>
        </p:spPr>
        <p:txBody>
          <a:bodyPr/>
          <a:lstStyle/>
          <a:p>
            <a:pPr marL="342900" indent="-342900" algn="just">
              <a:spcBef>
                <a:spcPct val="20000"/>
              </a:spcBef>
            </a:pPr>
            <a:endParaRPr lang="es-CO" sz="2800" dirty="0">
              <a:solidFill>
                <a:schemeClr val="accent2"/>
              </a:solidFill>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781173"/>
            <a:ext cx="7488832" cy="4493299"/>
          </a:xfrm>
          <a:prstGeom prst="rect">
            <a:avLst/>
          </a:prstGeom>
        </p:spPr>
      </p:pic>
    </p:spTree>
    <p:extLst>
      <p:ext uri="{BB962C8B-B14F-4D97-AF65-F5344CB8AC3E}">
        <p14:creationId xmlns:p14="http://schemas.microsoft.com/office/powerpoint/2010/main" val="40647837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287337" y="1484784"/>
            <a:ext cx="8569325" cy="5076826"/>
          </a:xfrm>
          <a:prstGeom prst="rect">
            <a:avLst/>
          </a:prstGeom>
          <a:noFill/>
          <a:ln w="9525">
            <a:noFill/>
            <a:miter lim="800000"/>
            <a:headEnd/>
            <a:tailEnd/>
          </a:ln>
        </p:spPr>
        <p:txBody>
          <a:bodyPr/>
          <a:lstStyle/>
          <a:p>
            <a:pPr marL="342900" indent="-342900" algn="just">
              <a:spcBef>
                <a:spcPct val="20000"/>
              </a:spcBef>
            </a:pPr>
            <a:endParaRPr lang="es-CO" sz="2800" dirty="0">
              <a:solidFill>
                <a:schemeClr val="accent2"/>
              </a:solidFill>
            </a:endParaRPr>
          </a:p>
        </p:txBody>
      </p:sp>
      <p:sp>
        <p:nvSpPr>
          <p:cNvPr id="3" name="Rectángulo 2"/>
          <p:cNvSpPr/>
          <p:nvPr/>
        </p:nvSpPr>
        <p:spPr>
          <a:xfrm>
            <a:off x="265757" y="1340768"/>
            <a:ext cx="8461126" cy="1815882"/>
          </a:xfrm>
          <a:prstGeom prst="rect">
            <a:avLst/>
          </a:prstGeom>
        </p:spPr>
        <p:txBody>
          <a:bodyPr wrap="square">
            <a:spAutoFit/>
          </a:bodyPr>
          <a:lstStyle/>
          <a:p>
            <a:pPr algn="just"/>
            <a:r>
              <a:rPr lang="es-ES" sz="2800" dirty="0">
                <a:solidFill>
                  <a:schemeClr val="accent2"/>
                </a:solidFill>
              </a:rPr>
              <a:t>El TCS34725 es un sensor óptico que incorpora una matriz de 3x4 fotodiodos, junto con 4 conversores analógico digital de 16bits (ADC) que realizan la medición de los fotodiodos.</a:t>
            </a:r>
            <a:endParaRPr lang="es-CO" sz="2800" dirty="0">
              <a:solidFill>
                <a:schemeClr val="accent2"/>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576" y="3276258"/>
            <a:ext cx="8067731" cy="3124412"/>
          </a:xfrm>
          <a:prstGeom prst="rect">
            <a:avLst/>
          </a:prstGeom>
        </p:spPr>
      </p:pic>
    </p:spTree>
    <p:extLst>
      <p:ext uri="{BB962C8B-B14F-4D97-AF65-F5344CB8AC3E}">
        <p14:creationId xmlns:p14="http://schemas.microsoft.com/office/powerpoint/2010/main" val="602140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0" y="260648"/>
            <a:ext cx="7200800" cy="584775"/>
          </a:xfrm>
          <a:prstGeom prst="rect">
            <a:avLst/>
          </a:prstGeom>
          <a:noFill/>
          <a:ln w="9525">
            <a:noFill/>
            <a:miter lim="800000"/>
            <a:headEnd/>
            <a:tailEnd/>
          </a:ln>
        </p:spPr>
        <p:txBody>
          <a:bodyPr wrap="square">
            <a:spAutoFit/>
          </a:bodyPr>
          <a:lstStyle/>
          <a:p>
            <a:pPr algn="ctr">
              <a:spcBef>
                <a:spcPct val="50000"/>
              </a:spcBef>
            </a:pPr>
            <a:r>
              <a:rPr lang="es-CO" sz="3200" b="1" dirty="0">
                <a:solidFill>
                  <a:schemeClr val="bg1"/>
                </a:solidFill>
              </a:rPr>
              <a:t>¿CÓMO FUNCIONA UN TCS34725?</a:t>
            </a:r>
            <a:endParaRPr lang="es-ES" sz="4600" b="1" dirty="0">
              <a:solidFill>
                <a:schemeClr val="bg1"/>
              </a:solidFill>
            </a:endParaRPr>
          </a:p>
        </p:txBody>
      </p:sp>
      <p:sp>
        <p:nvSpPr>
          <p:cNvPr id="3075" name="Rectangle 3"/>
          <p:cNvSpPr>
            <a:spLocks noChangeArrowheads="1"/>
          </p:cNvSpPr>
          <p:nvPr/>
        </p:nvSpPr>
        <p:spPr bwMode="auto">
          <a:xfrm>
            <a:off x="179512" y="1412776"/>
            <a:ext cx="8784975" cy="2736304"/>
          </a:xfrm>
          <a:prstGeom prst="rect">
            <a:avLst/>
          </a:prstGeom>
          <a:noFill/>
          <a:ln w="9525">
            <a:noFill/>
            <a:miter lim="800000"/>
            <a:headEnd/>
            <a:tailEnd/>
          </a:ln>
        </p:spPr>
        <p:txBody>
          <a:bodyPr/>
          <a:lstStyle/>
          <a:p>
            <a:pPr marL="342900" indent="-342900" algn="just">
              <a:spcBef>
                <a:spcPct val="20000"/>
              </a:spcBef>
            </a:pPr>
            <a:endParaRPr lang="es-CO" sz="2600" dirty="0">
              <a:solidFill>
                <a:schemeClr val="accent2"/>
              </a:solidFill>
            </a:endParaRPr>
          </a:p>
        </p:txBody>
      </p:sp>
      <p:sp>
        <p:nvSpPr>
          <p:cNvPr id="2" name="Rectángulo 1"/>
          <p:cNvSpPr/>
          <p:nvPr/>
        </p:nvSpPr>
        <p:spPr>
          <a:xfrm>
            <a:off x="194792" y="1412776"/>
            <a:ext cx="8640959" cy="1384995"/>
          </a:xfrm>
          <a:prstGeom prst="rect">
            <a:avLst/>
          </a:prstGeom>
        </p:spPr>
        <p:txBody>
          <a:bodyPr wrap="square">
            <a:spAutoFit/>
          </a:bodyPr>
          <a:lstStyle/>
          <a:p>
            <a:pPr algn="just"/>
            <a:r>
              <a:rPr lang="es-ES" sz="2800" dirty="0">
                <a:solidFill>
                  <a:schemeClr val="accent2"/>
                </a:solidFill>
              </a:rPr>
              <a:t>La matriz de3x4 está formada por fotodiodos filtrados para rojo, verde, azul, y sin filtro (</a:t>
            </a:r>
            <a:r>
              <a:rPr lang="es-ES" sz="2800" dirty="0" err="1">
                <a:solidFill>
                  <a:schemeClr val="accent2"/>
                </a:solidFill>
              </a:rPr>
              <a:t>clear</a:t>
            </a:r>
            <a:r>
              <a:rPr lang="es-ES" sz="2800" dirty="0">
                <a:solidFill>
                  <a:schemeClr val="accent2"/>
                </a:solidFill>
              </a:rPr>
              <a:t>). Todos los sensores están filtrados para infrarrojos.</a:t>
            </a:r>
            <a:endParaRPr lang="es-CO" sz="2800" dirty="0">
              <a:solidFill>
                <a:schemeClr val="accent2"/>
              </a:solidFill>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547" y="2927754"/>
            <a:ext cx="8136903" cy="3577357"/>
          </a:xfrm>
          <a:prstGeom prst="rect">
            <a:avLst/>
          </a:prstGeom>
        </p:spPr>
      </p:pic>
    </p:spTree>
    <p:extLst>
      <p:ext uri="{BB962C8B-B14F-4D97-AF65-F5344CB8AC3E}">
        <p14:creationId xmlns:p14="http://schemas.microsoft.com/office/powerpoint/2010/main" val="1120936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2569" y="29614"/>
            <a:ext cx="7380312" cy="1077218"/>
          </a:xfrm>
          <a:prstGeom prst="rect">
            <a:avLst/>
          </a:prstGeom>
          <a:noFill/>
          <a:ln w="9525">
            <a:noFill/>
            <a:miter lim="800000"/>
            <a:headEnd/>
            <a:tailEnd/>
          </a:ln>
        </p:spPr>
        <p:txBody>
          <a:bodyPr wrap="square">
            <a:spAutoFit/>
          </a:bodyPr>
          <a:lstStyle/>
          <a:p>
            <a:pPr algn="ctr">
              <a:spcBef>
                <a:spcPct val="50000"/>
              </a:spcBef>
            </a:pPr>
            <a:r>
              <a:rPr lang="es-CO" sz="3200" b="1" dirty="0">
                <a:solidFill>
                  <a:schemeClr val="bg1"/>
                </a:solidFill>
              </a:rPr>
              <a:t>CONEXIONES EN ARDUINO DE UN SERVO MOTOR</a:t>
            </a:r>
            <a:endParaRPr lang="es-ES" sz="4600" b="1" dirty="0">
              <a:solidFill>
                <a:schemeClr val="bg1"/>
              </a:solidFill>
            </a:endParaRPr>
          </a:p>
        </p:txBody>
      </p:sp>
      <p:sp>
        <p:nvSpPr>
          <p:cNvPr id="3075" name="Rectangle 3"/>
          <p:cNvSpPr>
            <a:spLocks noChangeArrowheads="1"/>
          </p:cNvSpPr>
          <p:nvPr/>
        </p:nvSpPr>
        <p:spPr bwMode="auto">
          <a:xfrm>
            <a:off x="287337" y="1484784"/>
            <a:ext cx="8569325" cy="5076826"/>
          </a:xfrm>
          <a:prstGeom prst="rect">
            <a:avLst/>
          </a:prstGeom>
          <a:noFill/>
          <a:ln w="9525">
            <a:noFill/>
            <a:miter lim="800000"/>
            <a:headEnd/>
            <a:tailEnd/>
          </a:ln>
        </p:spPr>
        <p:txBody>
          <a:bodyPr/>
          <a:lstStyle/>
          <a:p>
            <a:pPr marL="342900" indent="-342900" algn="just">
              <a:spcBef>
                <a:spcPct val="20000"/>
              </a:spcBef>
            </a:pPr>
            <a:endParaRPr lang="es-CO" sz="2800" dirty="0">
              <a:solidFill>
                <a:schemeClr val="accent2"/>
              </a:solidFill>
            </a:endParaRPr>
          </a:p>
        </p:txBody>
      </p:sp>
      <p:sp>
        <p:nvSpPr>
          <p:cNvPr id="2" name="Rectángulo 1">
            <a:extLst>
              <a:ext uri="{FF2B5EF4-FFF2-40B4-BE49-F238E27FC236}">
                <a16:creationId xmlns:a16="http://schemas.microsoft.com/office/drawing/2014/main" id="{3BFB7A0B-8497-4396-A5D5-B4FE25529BA4}"/>
              </a:ext>
            </a:extLst>
          </p:cNvPr>
          <p:cNvSpPr/>
          <p:nvPr/>
        </p:nvSpPr>
        <p:spPr>
          <a:xfrm>
            <a:off x="273397" y="1340768"/>
            <a:ext cx="8569325" cy="1815882"/>
          </a:xfrm>
          <a:prstGeom prst="rect">
            <a:avLst/>
          </a:prstGeom>
        </p:spPr>
        <p:txBody>
          <a:bodyPr wrap="square">
            <a:spAutoFit/>
          </a:bodyPr>
          <a:lstStyle/>
          <a:p>
            <a:pPr algn="just"/>
            <a:r>
              <a:rPr lang="es-ES" sz="2800" dirty="0">
                <a:solidFill>
                  <a:schemeClr val="accent2"/>
                </a:solidFill>
              </a:rPr>
              <a:t>Los conversores ADC integran la medición de los fotodiodos, que es transferida a los registros internos del TCS347, que incorporan doble buffer para asegurar la integridad de </a:t>
            </a:r>
            <a:r>
              <a:rPr lang="es-ES" sz="2800" dirty="0">
                <a:solidFill>
                  <a:schemeClr val="accent2"/>
                </a:solidFill>
              </a:rPr>
              <a:t>l</a:t>
            </a:r>
            <a:r>
              <a:rPr lang="es-ES" sz="2800" dirty="0" smtClean="0">
                <a:solidFill>
                  <a:schemeClr val="accent2"/>
                </a:solidFill>
              </a:rPr>
              <a:t>os </a:t>
            </a:r>
            <a:r>
              <a:rPr lang="es-ES" sz="2800" dirty="0">
                <a:solidFill>
                  <a:schemeClr val="accent2"/>
                </a:solidFill>
              </a:rPr>
              <a:t>datos.</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7819" y="3270844"/>
            <a:ext cx="4320480" cy="3434782"/>
          </a:xfrm>
          <a:prstGeom prst="rect">
            <a:avLst/>
          </a:prstGeom>
        </p:spPr>
      </p:pic>
    </p:spTree>
    <p:extLst>
      <p:ext uri="{BB962C8B-B14F-4D97-AF65-F5344CB8AC3E}">
        <p14:creationId xmlns:p14="http://schemas.microsoft.com/office/powerpoint/2010/main" val="396824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683568" y="116632"/>
            <a:ext cx="6192688" cy="707886"/>
          </a:xfrm>
          <a:prstGeom prst="rect">
            <a:avLst/>
          </a:prstGeom>
          <a:noFill/>
          <a:ln w="9525">
            <a:noFill/>
            <a:miter lim="800000"/>
            <a:headEnd/>
            <a:tailEnd/>
          </a:ln>
        </p:spPr>
        <p:txBody>
          <a:bodyPr wrap="square">
            <a:spAutoFit/>
          </a:bodyPr>
          <a:lstStyle/>
          <a:p>
            <a:pPr algn="just">
              <a:spcBef>
                <a:spcPct val="50000"/>
              </a:spcBef>
            </a:pPr>
            <a:r>
              <a:rPr lang="es-ES" sz="4000" b="1" dirty="0">
                <a:solidFill>
                  <a:schemeClr val="bg1"/>
                </a:solidFill>
              </a:rPr>
              <a:t>ESQUEMA DE MONTAJE</a:t>
            </a:r>
            <a:endParaRPr lang="es-ES" sz="4000" b="1" dirty="0">
              <a:solidFill>
                <a:schemeClr val="bg1"/>
              </a:solidFill>
            </a:endParaRPr>
          </a:p>
        </p:txBody>
      </p:sp>
      <p:sp>
        <p:nvSpPr>
          <p:cNvPr id="3075" name="Rectangle 3"/>
          <p:cNvSpPr>
            <a:spLocks noChangeArrowheads="1"/>
          </p:cNvSpPr>
          <p:nvPr/>
        </p:nvSpPr>
        <p:spPr bwMode="auto">
          <a:xfrm>
            <a:off x="179513" y="1340768"/>
            <a:ext cx="8677150" cy="2232248"/>
          </a:xfrm>
          <a:prstGeom prst="rect">
            <a:avLst/>
          </a:prstGeom>
          <a:noFill/>
          <a:ln w="9525">
            <a:noFill/>
            <a:miter lim="800000"/>
            <a:headEnd/>
            <a:tailEnd/>
          </a:ln>
        </p:spPr>
        <p:txBody>
          <a:bodyPr/>
          <a:lstStyle/>
          <a:p>
            <a:pPr algn="just"/>
            <a:r>
              <a:rPr lang="es-ES" sz="2000" dirty="0">
                <a:solidFill>
                  <a:schemeClr val="accent2"/>
                </a:solidFill>
              </a:rPr>
              <a:t>La conexión de los módulos que integran el TCS34725 es sencilla, ya que la comunicación se realiza a través de I2C. La tensión de alimentación del TCS34725 es de 3.3V, pero normalmente los módulos comerciales integran una salida </a:t>
            </a:r>
            <a:r>
              <a:rPr lang="es-ES" sz="2000" dirty="0" err="1">
                <a:solidFill>
                  <a:schemeClr val="accent2"/>
                </a:solidFill>
              </a:rPr>
              <a:t>Vin</a:t>
            </a:r>
            <a:r>
              <a:rPr lang="es-ES" sz="2000" dirty="0">
                <a:solidFill>
                  <a:schemeClr val="accent2"/>
                </a:solidFill>
              </a:rPr>
              <a:t> que permite alimentar a 5V.</a:t>
            </a:r>
          </a:p>
          <a:p>
            <a:pPr algn="just"/>
            <a:r>
              <a:rPr lang="es-ES" sz="2000" dirty="0">
                <a:solidFill>
                  <a:schemeClr val="accent2"/>
                </a:solidFill>
              </a:rPr>
              <a:t>Por tanto, simplemente alimentamos el módulo desde </a:t>
            </a:r>
            <a:r>
              <a:rPr lang="es-ES" sz="2000" dirty="0" err="1">
                <a:solidFill>
                  <a:schemeClr val="accent2"/>
                </a:solidFill>
              </a:rPr>
              <a:t>Arduino</a:t>
            </a:r>
            <a:r>
              <a:rPr lang="es-ES" sz="2000" dirty="0">
                <a:solidFill>
                  <a:schemeClr val="accent2"/>
                </a:solidFill>
              </a:rPr>
              <a:t> mediante GND y </a:t>
            </a:r>
            <a:r>
              <a:rPr lang="es-ES" sz="2000" dirty="0" err="1">
                <a:solidFill>
                  <a:schemeClr val="accent2"/>
                </a:solidFill>
              </a:rPr>
              <a:t>Vin</a:t>
            </a:r>
            <a:r>
              <a:rPr lang="es-ES" sz="2000" dirty="0">
                <a:solidFill>
                  <a:schemeClr val="accent2"/>
                </a:solidFill>
              </a:rPr>
              <a:t> y conectamos el pin SDA y SCL de </a:t>
            </a:r>
            <a:r>
              <a:rPr lang="es-ES" sz="2000" dirty="0" err="1">
                <a:solidFill>
                  <a:schemeClr val="accent2"/>
                </a:solidFill>
              </a:rPr>
              <a:t>Arduino</a:t>
            </a:r>
            <a:r>
              <a:rPr lang="es-ES" sz="2000" dirty="0">
                <a:solidFill>
                  <a:schemeClr val="accent2"/>
                </a:solidFill>
              </a:rPr>
              <a:t> con los pines correspondientes del sensor.</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3561556"/>
            <a:ext cx="6408712" cy="3161171"/>
          </a:xfrm>
          <a:prstGeom prst="rect">
            <a:avLst/>
          </a:prstGeom>
        </p:spPr>
      </p:pic>
    </p:spTree>
    <p:extLst>
      <p:ext uri="{BB962C8B-B14F-4D97-AF65-F5344CB8AC3E}">
        <p14:creationId xmlns:p14="http://schemas.microsoft.com/office/powerpoint/2010/main" val="4293582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Plantilla Icesi">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4400" b="0" i="0" u="none" strike="noStrike" cap="none" normalizeH="0" baseline="0" smtClean="0">
            <a:ln>
              <a:noFill/>
            </a:ln>
            <a:solidFill>
              <a:schemeClr val="tx2"/>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 Icesi</Template>
  <TotalTime>3024</TotalTime>
  <Words>1233</Words>
  <Application>Microsoft Office PowerPoint</Application>
  <PresentationFormat>Presentación en pantalla (4:3)</PresentationFormat>
  <Paragraphs>53</Paragraphs>
  <Slides>17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Calibri</vt:lpstr>
      <vt:lpstr>Plantilla Icesi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Personal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TEORÍAS COTEMPORÁEAS DE LA ETNICIDAD</dc:title>
  <dc:creator>Usuario</dc:creator>
  <cp:lastModifiedBy>Administrador</cp:lastModifiedBy>
  <cp:revision>332</cp:revision>
  <dcterms:created xsi:type="dcterms:W3CDTF">2008-08-17T22:36:49Z</dcterms:created>
  <dcterms:modified xsi:type="dcterms:W3CDTF">2021-10-23T01:16:33Z</dcterms:modified>
</cp:coreProperties>
</file>