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313" r:id="rId4"/>
    <p:sldId id="393" r:id="rId5"/>
    <p:sldId id="318" r:id="rId6"/>
    <p:sldId id="348" r:id="rId7"/>
    <p:sldId id="356" r:id="rId8"/>
    <p:sldId id="392" r:id="rId9"/>
    <p:sldId id="398" r:id="rId10"/>
    <p:sldId id="399" r:id="rId11"/>
    <p:sldId id="400" r:id="rId12"/>
    <p:sldId id="401" r:id="rId13"/>
    <p:sldId id="395" r:id="rId14"/>
    <p:sldId id="396" r:id="rId15"/>
    <p:sldId id="363" r:id="rId16"/>
    <p:sldId id="364" r:id="rId17"/>
    <p:sldId id="361" r:id="rId18"/>
    <p:sldId id="39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1925" autoAdjust="0"/>
  </p:normalViewPr>
  <p:slideViewPr>
    <p:cSldViewPr snapToGrid="0">
      <p:cViewPr varScale="1">
        <p:scale>
          <a:sx n="71" d="100"/>
          <a:sy n="71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219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3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2059464" y="283699"/>
            <a:ext cx="6858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-CO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DATOS ESPACIALES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EDIER V. ARISTIZÁBAL G.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Ing. Geólogo (Universidad Nacional de Colombia)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Esp. en Gestión de Riesgos Geológicos (Universidad de Ginebra – Suiza)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</a:t>
            </a: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en Geociencias (Universidad de Shimane – Japón)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PhD. en Ingeniería (Universidad Nacional de Colombia)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 Nacional de Colombia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Facultad de Minas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lang="es-CO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Geociencias</a:t>
            </a: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1360246" y="4005413"/>
            <a:ext cx="3021263" cy="120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0" y="0"/>
            <a:ext cx="65277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HIPERPARÁMETROS</a:t>
            </a:r>
          </a:p>
        </p:txBody>
      </p:sp>
      <p:pic>
        <p:nvPicPr>
          <p:cNvPr id="4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Image result for grid search vs random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1624542"/>
            <a:ext cx="8325990" cy="44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4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13A779-51F0-415C-848C-1404443F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8700"/>
            <a:ext cx="685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71FCA2-B970-44FA-BE35-9858D7C6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8700"/>
            <a:ext cx="685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3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0" y="718164"/>
            <a:ext cx="8354220" cy="5572570"/>
          </a:xfrm>
          <a:prstGeom prst="rect">
            <a:avLst/>
          </a:prstGeom>
        </p:spPr>
      </p:pic>
      <p:cxnSp>
        <p:nvCxnSpPr>
          <p:cNvPr id="5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VALIDACIÓN</a:t>
            </a:r>
          </a:p>
        </p:txBody>
      </p:sp>
      <p:pic>
        <p:nvPicPr>
          <p:cNvPr id="7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5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validation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463145"/>
            <a:ext cx="6541654" cy="44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VALIDACIÓN</a:t>
            </a:r>
          </a:p>
        </p:txBody>
      </p:sp>
      <p:pic>
        <p:nvPicPr>
          <p:cNvPr id="7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4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154C7-BC8A-415B-A4F5-80C9C403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771525"/>
            <a:ext cx="7400925" cy="5314950"/>
          </a:xfrm>
          <a:prstGeom prst="rect">
            <a:avLst/>
          </a:prstGeom>
        </p:spPr>
      </p:pic>
      <p:cxnSp>
        <p:nvCxnSpPr>
          <p:cNvPr id="3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VALIDACIÓN</a:t>
            </a:r>
          </a:p>
        </p:txBody>
      </p:sp>
      <p:pic>
        <p:nvPicPr>
          <p:cNvPr id="5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92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3A4C7-6FE9-4990-9060-33263852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2" y="1206960"/>
            <a:ext cx="7350732" cy="4927414"/>
          </a:xfrm>
          <a:prstGeom prst="rect">
            <a:avLst/>
          </a:prstGeom>
        </p:spPr>
      </p:pic>
      <p:cxnSp>
        <p:nvCxnSpPr>
          <p:cNvPr id="3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74590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HIPERPARÁMETROS</a:t>
            </a:r>
          </a:p>
        </p:txBody>
      </p:sp>
      <p:pic>
        <p:nvPicPr>
          <p:cNvPr id="5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76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22B38-BCCD-4A67-A18B-29AA31F14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9A453-2CB2-4C66-8F4B-7642D7E4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81314"/>
            <a:ext cx="8382000" cy="6067399"/>
          </a:xfrm>
          <a:prstGeom prst="rect">
            <a:avLst/>
          </a:prstGeom>
        </p:spPr>
      </p:pic>
      <p:cxnSp>
        <p:nvCxnSpPr>
          <p:cNvPr id="5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74590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HIPERPARÁMETROS</a:t>
            </a:r>
          </a:p>
        </p:txBody>
      </p:sp>
      <p:pic>
        <p:nvPicPr>
          <p:cNvPr id="7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03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54" y="2158589"/>
            <a:ext cx="4941426" cy="3607622"/>
          </a:xfrm>
          <a:prstGeom prst="rect">
            <a:avLst/>
          </a:prstGeom>
        </p:spPr>
      </p:pic>
      <p:cxnSp>
        <p:nvCxnSpPr>
          <p:cNvPr id="5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VALIDACIÓN</a:t>
            </a:r>
          </a:p>
        </p:txBody>
      </p:sp>
      <p:pic>
        <p:nvPicPr>
          <p:cNvPr id="7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1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BC1A21-3DB4-41FB-8809-DCD65ED603BF}"/>
              </a:ext>
            </a:extLst>
          </p:cNvPr>
          <p:cNvSpPr/>
          <p:nvPr/>
        </p:nvSpPr>
        <p:spPr>
          <a:xfrm>
            <a:off x="228349" y="2873922"/>
            <a:ext cx="8842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All models are wrong, but some are useful</a:t>
            </a:r>
            <a:r>
              <a:rPr lang="en-US" sz="3200" dirty="0"/>
              <a:t>. </a:t>
            </a:r>
          </a:p>
          <a:p>
            <a:endParaRPr lang="en-US" sz="1400" dirty="0"/>
          </a:p>
          <a:p>
            <a:pPr algn="r"/>
            <a:r>
              <a:rPr lang="en-US" dirty="0"/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25333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98FC89-EC07-45A3-8440-B986D69F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482"/>
            <a:ext cx="9144000" cy="17067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9286A4-38F2-4B0B-AC6C-C18B625C4322}"/>
              </a:ext>
            </a:extLst>
          </p:cNvPr>
          <p:cNvSpPr/>
          <p:nvPr/>
        </p:nvSpPr>
        <p:spPr>
          <a:xfrm>
            <a:off x="680454" y="3763187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Handling 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012C9-315F-4A33-A5CF-85DE22246FBD}"/>
              </a:ext>
            </a:extLst>
          </p:cNvPr>
          <p:cNvSpPr/>
          <p:nvPr/>
        </p:nvSpPr>
        <p:spPr>
          <a:xfrm>
            <a:off x="3565772" y="3751959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Data partitioning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DC5FD-3011-41DE-8DA9-1E541DAFCEF2}"/>
              </a:ext>
            </a:extLst>
          </p:cNvPr>
          <p:cNvSpPr/>
          <p:nvPr/>
        </p:nvSpPr>
        <p:spPr>
          <a:xfrm>
            <a:off x="3594706" y="3192434"/>
            <a:ext cx="1186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Correlation</a:t>
            </a:r>
          </a:p>
        </p:txBody>
      </p:sp>
      <p:cxnSp>
        <p:nvCxnSpPr>
          <p:cNvPr id="6" name="Shape 101">
            <a:extLst>
              <a:ext uri="{FF2B5EF4-FFF2-40B4-BE49-F238E27FC236}">
                <a16:creationId xmlns:a16="http://schemas.microsoft.com/office/drawing/2014/main" id="{B2D8D17F-2E51-4F38-9401-458A983B1FFA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Shape 100">
            <a:extLst>
              <a:ext uri="{FF2B5EF4-FFF2-40B4-BE49-F238E27FC236}">
                <a16:creationId xmlns:a16="http://schemas.microsoft.com/office/drawing/2014/main" id="{F8342A0D-9AB2-41EA-B32E-0AB5B9AC477C}"/>
              </a:ext>
            </a:extLst>
          </p:cNvPr>
          <p:cNvSpPr txBox="1"/>
          <p:nvPr/>
        </p:nvSpPr>
        <p:spPr>
          <a:xfrm>
            <a:off x="60700" y="-18712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GENERAL</a:t>
            </a:r>
          </a:p>
        </p:txBody>
      </p:sp>
      <p:pic>
        <p:nvPicPr>
          <p:cNvPr id="8" name="Shape 102">
            <a:extLst>
              <a:ext uri="{FF2B5EF4-FFF2-40B4-BE49-F238E27FC236}">
                <a16:creationId xmlns:a16="http://schemas.microsoft.com/office/drawing/2014/main" id="{2ADF2B17-69EF-47DE-AFDA-BA0B6C877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159E4-295A-4EFE-A338-445507440368}"/>
              </a:ext>
            </a:extLst>
          </p:cNvPr>
          <p:cNvSpPr/>
          <p:nvPr/>
        </p:nvSpPr>
        <p:spPr>
          <a:xfrm>
            <a:off x="680454" y="4366622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Outlier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ACE65-2246-4BC4-8A7F-FD05B07F26AC}"/>
              </a:ext>
            </a:extLst>
          </p:cNvPr>
          <p:cNvSpPr/>
          <p:nvPr/>
        </p:nvSpPr>
        <p:spPr>
          <a:xfrm>
            <a:off x="680454" y="49700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Scaling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98E5C-7CE6-4672-9052-1F014A01150A}"/>
              </a:ext>
            </a:extLst>
          </p:cNvPr>
          <p:cNvCxnSpPr>
            <a:cxnSpLocks/>
          </p:cNvCxnSpPr>
          <p:nvPr/>
        </p:nvCxnSpPr>
        <p:spPr>
          <a:xfrm flipH="1">
            <a:off x="2324607" y="2732993"/>
            <a:ext cx="573319" cy="453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D7527C-4B17-42D5-96A2-C24D878A5374}"/>
              </a:ext>
            </a:extLst>
          </p:cNvPr>
          <p:cNvCxnSpPr>
            <a:cxnSpLocks/>
          </p:cNvCxnSpPr>
          <p:nvPr/>
        </p:nvCxnSpPr>
        <p:spPr>
          <a:xfrm flipH="1">
            <a:off x="635128" y="3059003"/>
            <a:ext cx="16542" cy="2236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822DAF-71DE-40C8-B4E5-3C14556BDB4B}"/>
              </a:ext>
            </a:extLst>
          </p:cNvPr>
          <p:cNvCxnSpPr>
            <a:cxnSpLocks/>
          </p:cNvCxnSpPr>
          <p:nvPr/>
        </p:nvCxnSpPr>
        <p:spPr>
          <a:xfrm>
            <a:off x="3596185" y="2704160"/>
            <a:ext cx="439235" cy="444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9D047D-FD84-4A11-9303-E10FF41284FE}"/>
              </a:ext>
            </a:extLst>
          </p:cNvPr>
          <p:cNvCxnSpPr>
            <a:cxnSpLocks/>
          </p:cNvCxnSpPr>
          <p:nvPr/>
        </p:nvCxnSpPr>
        <p:spPr>
          <a:xfrm flipH="1">
            <a:off x="3427734" y="3255504"/>
            <a:ext cx="14904" cy="1336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B70D2-4F1B-4575-91E4-7E566447E31A}"/>
              </a:ext>
            </a:extLst>
          </p:cNvPr>
          <p:cNvSpPr/>
          <p:nvPr/>
        </p:nvSpPr>
        <p:spPr>
          <a:xfrm>
            <a:off x="3565772" y="4308507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Unbalanced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3B7B5-3948-4578-B01B-10CED4253DEB}"/>
              </a:ext>
            </a:extLst>
          </p:cNvPr>
          <p:cNvSpPr/>
          <p:nvPr/>
        </p:nvSpPr>
        <p:spPr>
          <a:xfrm>
            <a:off x="680454" y="3057385"/>
            <a:ext cx="2326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Label &amp;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2092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86" y="1650595"/>
            <a:ext cx="5386027" cy="3556810"/>
          </a:xfrm>
          <a:prstGeom prst="rect">
            <a:avLst/>
          </a:prstGeom>
        </p:spPr>
      </p:pic>
      <p:cxnSp>
        <p:nvCxnSpPr>
          <p:cNvPr id="6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</a:p>
        </p:txBody>
      </p:sp>
      <p:pic>
        <p:nvPicPr>
          <p:cNvPr id="8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87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F97182-B19D-4534-825E-28B818E3F33B}"/>
              </a:ext>
            </a:extLst>
          </p:cNvPr>
          <p:cNvSpPr/>
          <p:nvPr/>
        </p:nvSpPr>
        <p:spPr>
          <a:xfrm>
            <a:off x="101643" y="789742"/>
            <a:ext cx="86174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En los modelos predictivos, donde la prioridad es generar predicciones precisas de nuevos datos y donde la función f es generalmente desconocida, el rango de métodos incluye no solamente modelos estadísticos sino también algoritmos de minería de datos (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Un modelo de redes neuronales puede no dilucidar el mecanismo que subyace, pero puede capturar asociaciones complejas, generando por lo tanto predicciones precisas.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CO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bias-variance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tradeoff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 permite obtener dos clases de métodos que son muy útiles para predicciones, pero no para modelos explicativos. </a:t>
            </a:r>
          </a:p>
          <a:p>
            <a:pPr algn="just"/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El primer tipo de métodos corresponde a regresiones donde los coeficientes de las variables predictoras pueden ser reducidos o incluso eliminados, introduciendo </a:t>
            </a:r>
            <a:r>
              <a:rPr lang="es-CO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 a la función f con el propósito de reducir la varianza. </a:t>
            </a: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endParaRPr lang="es-C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4" indent="-285750" algn="just">
              <a:buFont typeface="Wingdings" panose="05000000000000000000" pitchFamily="2" charset="2"/>
              <a:buChar char="§"/>
            </a:pP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En la segunda clase de métodos, los cuales han sido denominados el desarrollo de mayor influencia en 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en la década pasada, son métodos de ensamblaje, tales como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bagging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s-CO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, o variaciones de estos métodos y análisis bayesianos, los cuales combinan o ensamblan múltiples modelos para producir predicciones mas precisas.</a:t>
            </a:r>
          </a:p>
        </p:txBody>
      </p:sp>
      <p:cxnSp>
        <p:nvCxnSpPr>
          <p:cNvPr id="4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DEL MÉTODO</a:t>
            </a:r>
          </a:p>
        </p:txBody>
      </p:sp>
      <p:pic>
        <p:nvPicPr>
          <p:cNvPr id="6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58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E6C0D-A3D5-4F13-B81B-C9495833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243"/>
            <a:ext cx="9144000" cy="2543514"/>
          </a:xfrm>
          <a:prstGeom prst="rect">
            <a:avLst/>
          </a:prstGeom>
        </p:spPr>
      </p:pic>
      <p:cxnSp>
        <p:nvCxnSpPr>
          <p:cNvPr id="3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DEL MÉTODO</a:t>
            </a:r>
          </a:p>
        </p:txBody>
      </p:sp>
      <p:pic>
        <p:nvPicPr>
          <p:cNvPr id="5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0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9E4893F-A37F-4897-B4A8-10511C6A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05" y="1365144"/>
            <a:ext cx="5626389" cy="4127712"/>
          </a:xfrm>
          <a:prstGeom prst="rect">
            <a:avLst/>
          </a:prstGeom>
        </p:spPr>
      </p:pic>
      <p:cxnSp>
        <p:nvCxnSpPr>
          <p:cNvPr id="4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DEL MÉTODO</a:t>
            </a:r>
          </a:p>
        </p:txBody>
      </p:sp>
      <p:pic>
        <p:nvPicPr>
          <p:cNvPr id="6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5E85B-FA32-42B8-8901-13786721126F}"/>
              </a:ext>
            </a:extLst>
          </p:cNvPr>
          <p:cNvSpPr/>
          <p:nvPr/>
        </p:nvSpPr>
        <p:spPr>
          <a:xfrm>
            <a:off x="400903" y="809792"/>
            <a:ext cx="8534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There is no free lunch in statistics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no one method dominates all others over all possible data sets. On a particular data set, one specific method may work best, but some other method may work better on a similar but different data set.</a:t>
            </a:r>
          </a:p>
        </p:txBody>
      </p:sp>
      <p:cxnSp>
        <p:nvCxnSpPr>
          <p:cNvPr id="3" name="Shape 101">
            <a:extLst>
              <a:ext uri="{FF2B5EF4-FFF2-40B4-BE49-F238E27FC236}">
                <a16:creationId xmlns:a16="http://schemas.microsoft.com/office/drawing/2014/main" id="{B2CE8281-AFB7-410A-86A9-CA749539CDDD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hape 100">
            <a:extLst>
              <a:ext uri="{FF2B5EF4-FFF2-40B4-BE49-F238E27FC236}">
                <a16:creationId xmlns:a16="http://schemas.microsoft.com/office/drawing/2014/main" id="{25A86FD3-9104-4FA6-BD71-9ABC435CE8ED}"/>
              </a:ext>
            </a:extLst>
          </p:cNvPr>
          <p:cNvSpPr txBox="1"/>
          <p:nvPr/>
        </p:nvSpPr>
        <p:spPr>
          <a:xfrm>
            <a:off x="60700" y="-18712"/>
            <a:ext cx="4776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NO-FREE-LUNCH</a:t>
            </a:r>
          </a:p>
        </p:txBody>
      </p:sp>
      <p:pic>
        <p:nvPicPr>
          <p:cNvPr id="5" name="Shape 102">
            <a:extLst>
              <a:ext uri="{FF2B5EF4-FFF2-40B4-BE49-F238E27FC236}">
                <a16:creationId xmlns:a16="http://schemas.microsoft.com/office/drawing/2014/main" id="{A22149C2-82D3-4B23-8F14-702D344671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91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hape 101">
            <a:extLst>
              <a:ext uri="{FF2B5EF4-FFF2-40B4-BE49-F238E27FC236}">
                <a16:creationId xmlns:a16="http://schemas.microsoft.com/office/drawing/2014/main" id="{A2C2C82F-BA50-47A8-9E69-1B71D6724325}"/>
              </a:ext>
            </a:extLst>
          </p:cNvPr>
          <p:cNvCxnSpPr/>
          <p:nvPr/>
        </p:nvCxnSpPr>
        <p:spPr>
          <a:xfrm>
            <a:off x="0" y="523220"/>
            <a:ext cx="268690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hape 100">
            <a:extLst>
              <a:ext uri="{FF2B5EF4-FFF2-40B4-BE49-F238E27FC236}">
                <a16:creationId xmlns:a16="http://schemas.microsoft.com/office/drawing/2014/main" id="{C873379E-9F7D-4157-B9D9-6A721027B7C7}"/>
              </a:ext>
            </a:extLst>
          </p:cNvPr>
          <p:cNvSpPr txBox="1"/>
          <p:nvPr/>
        </p:nvSpPr>
        <p:spPr>
          <a:xfrm>
            <a:off x="101643" y="0"/>
            <a:ext cx="74590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HIPERPARÁMETROS</a:t>
            </a:r>
          </a:p>
        </p:txBody>
      </p:sp>
      <p:pic>
        <p:nvPicPr>
          <p:cNvPr id="5" name="Shape 102">
            <a:extLst>
              <a:ext uri="{FF2B5EF4-FFF2-40B4-BE49-F238E27FC236}">
                <a16:creationId xmlns:a16="http://schemas.microsoft.com/office/drawing/2014/main" id="{2A162961-2DBE-4AB6-A7A6-5D64E8CDE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939"/>
          <a:stretch/>
        </p:blipFill>
        <p:spPr>
          <a:xfrm>
            <a:off x="7655847" y="90616"/>
            <a:ext cx="1488153" cy="5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92964" y="1136342"/>
            <a:ext cx="844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Búsqueda del conjunto correcto de </a:t>
            </a:r>
            <a:r>
              <a:rPr lang="es-CO" sz="1600" dirty="0" err="1"/>
              <a:t>hiperparámetros</a:t>
            </a:r>
            <a:r>
              <a:rPr lang="es-CO" sz="1600" dirty="0"/>
              <a:t> que optimizan mi problema, es decir aumentan la precisión y reducen el error.</a:t>
            </a:r>
          </a:p>
        </p:txBody>
      </p:sp>
      <p:pic>
        <p:nvPicPr>
          <p:cNvPr id="4100" name="Picture 4" descr="Resultado de imagen para grid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3" y="1976281"/>
            <a:ext cx="77724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3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389</Words>
  <Application>Microsoft Office PowerPoint</Application>
  <PresentationFormat>Presentación en pantalla (4:3)</PresentationFormat>
  <Paragraphs>48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Edier Aristizabal</dc:creator>
  <cp:lastModifiedBy>Edier Aristizabal</cp:lastModifiedBy>
  <cp:revision>177</cp:revision>
  <dcterms:modified xsi:type="dcterms:W3CDTF">2020-03-19T16:41:05Z</dcterms:modified>
</cp:coreProperties>
</file>