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1" r:id="rId2"/>
    <p:sldId id="256" r:id="rId3"/>
    <p:sldId id="282" r:id="rId4"/>
    <p:sldId id="283" r:id="rId5"/>
    <p:sldId id="284" r:id="rId6"/>
    <p:sldId id="312" r:id="rId7"/>
    <p:sldId id="268" r:id="rId8"/>
    <p:sldId id="300" r:id="rId9"/>
    <p:sldId id="299" r:id="rId10"/>
    <p:sldId id="297" r:id="rId11"/>
    <p:sldId id="298" r:id="rId12"/>
    <p:sldId id="294" r:id="rId13"/>
    <p:sldId id="295" r:id="rId14"/>
    <p:sldId id="296" r:id="rId15"/>
    <p:sldId id="291" r:id="rId16"/>
    <p:sldId id="301" r:id="rId17"/>
    <p:sldId id="302" r:id="rId18"/>
    <p:sldId id="290" r:id="rId19"/>
    <p:sldId id="292" r:id="rId20"/>
    <p:sldId id="293" r:id="rId21"/>
    <p:sldId id="264" r:id="rId22"/>
    <p:sldId id="270" r:id="rId23"/>
    <p:sldId id="287" r:id="rId24"/>
    <p:sldId id="258" r:id="rId25"/>
    <p:sldId id="309" r:id="rId26"/>
    <p:sldId id="259" r:id="rId27"/>
    <p:sldId id="307" r:id="rId28"/>
    <p:sldId id="303" r:id="rId29"/>
    <p:sldId id="305" r:id="rId30"/>
    <p:sldId id="304" r:id="rId31"/>
    <p:sldId id="306" r:id="rId32"/>
    <p:sldId id="308" r:id="rId33"/>
    <p:sldId id="310" r:id="rId34"/>
    <p:sldId id="31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78" d="100"/>
          <a:sy n="78" d="100"/>
        </p:scale>
        <p:origin x="40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C000F-9B72-45DF-AC00-86324442FD9C}" type="datetimeFigureOut">
              <a:rPr lang="es-CO" smtClean="0"/>
              <a:t>19/03/2020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6EC2C-2481-42B3-8CD5-F0B9439FDDDC}" type="slidenum">
              <a:rPr lang="es-CO" smtClean="0"/>
              <a:t>‹Nº›</a:t>
            </a:fld>
            <a:endParaRPr lang="es-CO"/>
          </a:p>
        </p:txBody>
      </p:sp>
    </p:spTree>
    <p:extLst>
      <p:ext uri="{BB962C8B-B14F-4D97-AF65-F5344CB8AC3E}">
        <p14:creationId xmlns:p14="http://schemas.microsoft.com/office/powerpoint/2010/main" val="247860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952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1CFE-9776-47E6-8CE7-C5C9747AA8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BE0BD-8E0B-41BE-A431-F8D37C418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642934-1FAA-48E8-80F2-C7CEDAFD700F}"/>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5" name="Footer Placeholder 4">
            <a:extLst>
              <a:ext uri="{FF2B5EF4-FFF2-40B4-BE49-F238E27FC236}">
                <a16:creationId xmlns:a16="http://schemas.microsoft.com/office/drawing/2014/main" id="{50FEEFB3-DA89-41EF-96C9-FD5745204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4F64A-A2BA-493C-B363-9EAD3AB70E57}"/>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95400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A3B4-C3DE-47B4-A879-82EA9DD04A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14FE2F-B9A8-46B0-B03F-53D4B845F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11B07-6711-4C65-9E8A-5CD7C8FE7CD3}"/>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5" name="Footer Placeholder 4">
            <a:extLst>
              <a:ext uri="{FF2B5EF4-FFF2-40B4-BE49-F238E27FC236}">
                <a16:creationId xmlns:a16="http://schemas.microsoft.com/office/drawing/2014/main" id="{7681438F-E537-4B59-94DB-4689FDA60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040C6-5568-4E0C-AC5D-227B81F10A23}"/>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996275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F0F676-8BE3-4CF1-93EE-912FA79D3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E6185A-DCB5-4C02-A0E1-00F4C38DA1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3ED3B-9B98-43EC-BD9F-3ED34777E721}"/>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5" name="Footer Placeholder 4">
            <a:extLst>
              <a:ext uri="{FF2B5EF4-FFF2-40B4-BE49-F238E27FC236}">
                <a16:creationId xmlns:a16="http://schemas.microsoft.com/office/drawing/2014/main" id="{CF092D8E-2C37-43A0-926D-9627FD81E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F5272-1B5A-4697-9F78-3C85D3485BD6}"/>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2885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4BA3-9129-4434-B706-DB02BEE7E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7CC3F-2DF5-458F-9D7A-E84B2EE3B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84B89-D5A7-44B2-9783-4EDC11FF0484}"/>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5" name="Footer Placeholder 4">
            <a:extLst>
              <a:ext uri="{FF2B5EF4-FFF2-40B4-BE49-F238E27FC236}">
                <a16:creationId xmlns:a16="http://schemas.microsoft.com/office/drawing/2014/main" id="{E2098B37-07A7-4610-BEB2-C7C68AF94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52ABD-6C66-429D-BC3D-7D9E2516951F}"/>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134423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8B8C-532B-48FD-AD7D-0228A36C4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EFC8F2-5AFC-4DC7-BEAA-1C857A97E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42825-E7E5-4CB2-97ED-3735DD371F88}"/>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5" name="Footer Placeholder 4">
            <a:extLst>
              <a:ext uri="{FF2B5EF4-FFF2-40B4-BE49-F238E27FC236}">
                <a16:creationId xmlns:a16="http://schemas.microsoft.com/office/drawing/2014/main" id="{2FFD9752-BE1C-4BC3-8AC4-A42FFB6BF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35112-E943-46F0-88DE-3105DF17AFD2}"/>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379360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754E-EC57-468F-9444-EE3241B21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546D35-92A4-4D87-A218-7E34100C22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E79BF-3F2D-4BD0-9824-836894D2E7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6607E-B6BE-4B6F-B13E-75B0DE8B15DD}"/>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6" name="Footer Placeholder 5">
            <a:extLst>
              <a:ext uri="{FF2B5EF4-FFF2-40B4-BE49-F238E27FC236}">
                <a16:creationId xmlns:a16="http://schemas.microsoft.com/office/drawing/2014/main" id="{478DFE6E-4E1E-429C-9A35-D0282D1B0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6BDB9-15A4-485D-9A93-BC5C97C68A18}"/>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230855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2F22-CCC8-4CE3-891E-8581B4EAFC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D9779C-D52B-49AA-A742-86103B039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A1507-9CD6-42CC-A7E0-1363713FDE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C85BC-BBCE-452B-9F71-1C8A380C7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D108-05BB-43F1-B378-51CD590664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CE9D19-9C45-4BA6-8C10-E571AFA5EEB2}"/>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8" name="Footer Placeholder 7">
            <a:extLst>
              <a:ext uri="{FF2B5EF4-FFF2-40B4-BE49-F238E27FC236}">
                <a16:creationId xmlns:a16="http://schemas.microsoft.com/office/drawing/2014/main" id="{8799A565-7467-429D-B29D-665EA3FC50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8E954-91F1-485B-9791-2628E678CB3F}"/>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220128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ED47-93BA-44F7-B8D6-60FCDC236A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8CC6B5-D845-48DC-AF80-C5212EA4EB09}"/>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4" name="Footer Placeholder 3">
            <a:extLst>
              <a:ext uri="{FF2B5EF4-FFF2-40B4-BE49-F238E27FC236}">
                <a16:creationId xmlns:a16="http://schemas.microsoft.com/office/drawing/2014/main" id="{08C94611-E98C-4E04-9159-6A92716FC1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203507-5C32-4A74-9476-33B17FFA9611}"/>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343768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15A51-A33B-4DB8-8958-460FB301147A}"/>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3" name="Footer Placeholder 2">
            <a:extLst>
              <a:ext uri="{FF2B5EF4-FFF2-40B4-BE49-F238E27FC236}">
                <a16:creationId xmlns:a16="http://schemas.microsoft.com/office/drawing/2014/main" id="{1DD2DDBC-5AD3-49F8-B7B9-824CB11117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C9DA7-6CB0-4439-BCFA-259D01A29655}"/>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399130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AD31-1EB4-4658-A984-7DE235176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4F30B1-A84A-4101-BB2A-2D7464209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FDC62E-8A2B-4A27-B871-08F36F041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17D42-DAD6-4F07-9D16-D09D2547AEFC}"/>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6" name="Footer Placeholder 5">
            <a:extLst>
              <a:ext uri="{FF2B5EF4-FFF2-40B4-BE49-F238E27FC236}">
                <a16:creationId xmlns:a16="http://schemas.microsoft.com/office/drawing/2014/main" id="{0FD17B94-BEF5-499B-A2D3-EDC785DC0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0CE82-74F0-47DF-98D6-1058353AE7B2}"/>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79422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0C30-C4C2-46D8-95E7-4EDBBEFCB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9DD56-51AE-446B-89D3-D1D7D6E47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96730A-2C9D-426D-BB14-4E37E7BB1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5BD74-35B9-4457-822E-80E3F26CDA38}"/>
              </a:ext>
            </a:extLst>
          </p:cNvPr>
          <p:cNvSpPr>
            <a:spLocks noGrp="1"/>
          </p:cNvSpPr>
          <p:nvPr>
            <p:ph type="dt" sz="half" idx="10"/>
          </p:nvPr>
        </p:nvSpPr>
        <p:spPr/>
        <p:txBody>
          <a:bodyPr/>
          <a:lstStyle/>
          <a:p>
            <a:fld id="{B5BF3FEC-328B-4F99-8640-CDF217A95BF1}" type="datetimeFigureOut">
              <a:rPr lang="en-US" smtClean="0"/>
              <a:t>3/19/2020</a:t>
            </a:fld>
            <a:endParaRPr lang="en-US"/>
          </a:p>
        </p:txBody>
      </p:sp>
      <p:sp>
        <p:nvSpPr>
          <p:cNvPr id="6" name="Footer Placeholder 5">
            <a:extLst>
              <a:ext uri="{FF2B5EF4-FFF2-40B4-BE49-F238E27FC236}">
                <a16:creationId xmlns:a16="http://schemas.microsoft.com/office/drawing/2014/main" id="{8E02D3BA-D69A-4AC4-94AA-758E58E90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787FC-C0D7-4D7C-B1C0-43BC61DA8491}"/>
              </a:ext>
            </a:extLst>
          </p:cNvPr>
          <p:cNvSpPr>
            <a:spLocks noGrp="1"/>
          </p:cNvSpPr>
          <p:nvPr>
            <p:ph type="sldNum" sz="quarter" idx="12"/>
          </p:nvPr>
        </p:nvSpPr>
        <p:spPr/>
        <p:txBody>
          <a:bodyPr/>
          <a:lstStyle/>
          <a:p>
            <a:fld id="{89FAB5A2-B7DD-4307-80EC-A43062262873}" type="slidenum">
              <a:rPr lang="en-US" smtClean="0"/>
              <a:t>‹Nº›</a:t>
            </a:fld>
            <a:endParaRPr lang="en-US"/>
          </a:p>
        </p:txBody>
      </p:sp>
    </p:spTree>
    <p:extLst>
      <p:ext uri="{BB962C8B-B14F-4D97-AF65-F5344CB8AC3E}">
        <p14:creationId xmlns:p14="http://schemas.microsoft.com/office/powerpoint/2010/main" val="2159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0E5AA-F5F5-4463-B7D7-DD507A479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53C9D-A179-4B79-BA77-397099C82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57710-ACC7-4CBC-B7B7-D6D5BD0D1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F3FEC-328B-4F99-8640-CDF217A95BF1}" type="datetimeFigureOut">
              <a:rPr lang="en-US" smtClean="0"/>
              <a:t>3/19/2020</a:t>
            </a:fld>
            <a:endParaRPr lang="en-US"/>
          </a:p>
        </p:txBody>
      </p:sp>
      <p:sp>
        <p:nvSpPr>
          <p:cNvPr id="5" name="Footer Placeholder 4">
            <a:extLst>
              <a:ext uri="{FF2B5EF4-FFF2-40B4-BE49-F238E27FC236}">
                <a16:creationId xmlns:a16="http://schemas.microsoft.com/office/drawing/2014/main" id="{9F94BCCE-767A-4343-A466-2F7E935F22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96EAFC-D736-4F4F-A20D-07612C58A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AB5A2-B7DD-4307-80EC-A43062262873}" type="slidenum">
              <a:rPr lang="en-US" smtClean="0"/>
              <a:t>‹Nº›</a:t>
            </a:fld>
            <a:endParaRPr lang="en-US"/>
          </a:p>
        </p:txBody>
      </p:sp>
    </p:spTree>
    <p:extLst>
      <p:ext uri="{BB962C8B-B14F-4D97-AF65-F5344CB8AC3E}">
        <p14:creationId xmlns:p14="http://schemas.microsoft.com/office/powerpoint/2010/main" val="631953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583464" y="283700"/>
            <a:ext cx="6858000" cy="1102519"/>
          </a:xfrm>
          <a:prstGeom prst="rect">
            <a:avLst/>
          </a:prstGeom>
          <a:noFill/>
          <a:ln>
            <a:noFill/>
          </a:ln>
        </p:spPr>
        <p:txBody>
          <a:bodyPr spcFirstLastPara="1" wrap="square" lIns="91425" tIns="45700" rIns="91425" bIns="45700" anchor="t" anchorCtr="0">
            <a:noAutofit/>
          </a:bodyPr>
          <a:lstStyle/>
          <a:p>
            <a:pPr algn="r">
              <a:buClr>
                <a:schemeClr val="dk1"/>
              </a:buClr>
              <a:buSzPts val="3300"/>
            </a:pPr>
            <a:r>
              <a:rPr lang="es-CO" sz="3300" b="1" dirty="0">
                <a:solidFill>
                  <a:schemeClr val="dk1"/>
                </a:solidFill>
                <a:latin typeface="Calibri"/>
                <a:ea typeface="Calibri"/>
                <a:cs typeface="Calibri"/>
                <a:sym typeface="Calibri"/>
              </a:rPr>
              <a:t>ANÁLISIS DE DATOS ESPACIALES</a:t>
            </a:r>
            <a:endParaRPr dirty="0"/>
          </a:p>
          <a:p>
            <a:pPr algn="r">
              <a:buClr>
                <a:schemeClr val="dk1"/>
              </a:buClr>
              <a:buSzPts val="3300"/>
            </a:pPr>
            <a:endParaRPr sz="3300" b="1" dirty="0">
              <a:solidFill>
                <a:schemeClr val="dk1"/>
              </a:solidFill>
              <a:latin typeface="Calibri"/>
              <a:ea typeface="Calibri"/>
              <a:cs typeface="Calibri"/>
              <a:sym typeface="Calibri"/>
            </a:endParaRPr>
          </a:p>
          <a:p>
            <a:pPr algn="r">
              <a:buClr>
                <a:schemeClr val="dk1"/>
              </a:buClr>
              <a:buSzPts val="1050"/>
            </a:pPr>
            <a:endParaRPr sz="1050" b="1" dirty="0">
              <a:solidFill>
                <a:schemeClr val="dk1"/>
              </a:solidFill>
              <a:latin typeface="Calibri"/>
              <a:ea typeface="Calibri"/>
              <a:cs typeface="Calibri"/>
              <a:sym typeface="Calibri"/>
            </a:endParaRPr>
          </a:p>
          <a:p>
            <a:pPr algn="r">
              <a:buClr>
                <a:schemeClr val="dk1"/>
              </a:buClr>
              <a:buSzPts val="2400"/>
            </a:pPr>
            <a:r>
              <a:rPr lang="es-CO" sz="2400" b="1" dirty="0">
                <a:solidFill>
                  <a:schemeClr val="dk1"/>
                </a:solidFill>
                <a:latin typeface="Calibri"/>
                <a:ea typeface="Calibri"/>
                <a:cs typeface="Calibri"/>
                <a:sym typeface="Calibri"/>
              </a:rPr>
              <a:t>EDIER V. ARISTIZÁBAL G.</a:t>
            </a:r>
            <a:endParaRPr dirty="0"/>
          </a:p>
          <a:p>
            <a:pPr algn="r">
              <a:lnSpc>
                <a:spcPct val="150000"/>
              </a:lnSpc>
              <a:buClr>
                <a:schemeClr val="dk1"/>
              </a:buClr>
              <a:buSzPts val="1350"/>
            </a:pPr>
            <a:r>
              <a:rPr lang="es-CO" sz="1350" dirty="0">
                <a:solidFill>
                  <a:schemeClr val="dk1"/>
                </a:solidFill>
                <a:latin typeface="Calibri"/>
                <a:ea typeface="Calibri"/>
                <a:cs typeface="Calibri"/>
                <a:sym typeface="Calibri"/>
              </a:rPr>
              <a:t>Ing. Geólogo (Universidad Nacional de Colombia)</a:t>
            </a:r>
            <a:endParaRPr dirty="0"/>
          </a:p>
          <a:p>
            <a:pPr algn="r">
              <a:lnSpc>
                <a:spcPct val="150000"/>
              </a:lnSpc>
              <a:buClr>
                <a:schemeClr val="dk1"/>
              </a:buClr>
              <a:buSzPts val="1350"/>
            </a:pPr>
            <a:r>
              <a:rPr lang="es-CO" sz="1350" dirty="0">
                <a:solidFill>
                  <a:schemeClr val="dk1"/>
                </a:solidFill>
                <a:latin typeface="Calibri"/>
                <a:ea typeface="Calibri"/>
                <a:cs typeface="Calibri"/>
                <a:sym typeface="Calibri"/>
              </a:rPr>
              <a:t>Esp. en Gestión de Riesgos Geológicos (Universidad de Ginebra – Suiza)</a:t>
            </a:r>
            <a:endParaRPr dirty="0"/>
          </a:p>
          <a:p>
            <a:pPr algn="r">
              <a:lnSpc>
                <a:spcPct val="150000"/>
              </a:lnSpc>
              <a:buClr>
                <a:schemeClr val="dk1"/>
              </a:buClr>
              <a:buSzPts val="1350"/>
            </a:pPr>
            <a:r>
              <a:rPr lang="es-CO" sz="1350" dirty="0" err="1">
                <a:solidFill>
                  <a:schemeClr val="dk1"/>
                </a:solidFill>
                <a:latin typeface="Calibri"/>
                <a:ea typeface="Calibri"/>
                <a:cs typeface="Calibri"/>
                <a:sym typeface="Calibri"/>
              </a:rPr>
              <a:t>MSc</a:t>
            </a:r>
            <a:r>
              <a:rPr lang="es-CO" sz="1350" dirty="0">
                <a:solidFill>
                  <a:schemeClr val="dk1"/>
                </a:solidFill>
                <a:latin typeface="Calibri"/>
                <a:ea typeface="Calibri"/>
                <a:cs typeface="Calibri"/>
                <a:sym typeface="Calibri"/>
              </a:rPr>
              <a:t>. en Geociencias (Universidad de Shimane – Japón)</a:t>
            </a:r>
            <a:endParaRPr dirty="0"/>
          </a:p>
          <a:p>
            <a:pPr algn="r">
              <a:lnSpc>
                <a:spcPct val="150000"/>
              </a:lnSpc>
              <a:buClr>
                <a:schemeClr val="dk1"/>
              </a:buClr>
              <a:buSzPts val="1350"/>
            </a:pPr>
            <a:r>
              <a:rPr lang="es-CO" sz="1350" dirty="0">
                <a:solidFill>
                  <a:schemeClr val="dk1"/>
                </a:solidFill>
                <a:latin typeface="Calibri"/>
                <a:ea typeface="Calibri"/>
                <a:cs typeface="Calibri"/>
                <a:sym typeface="Calibri"/>
              </a:rPr>
              <a:t>PhD. en Ingeniería (Universidad Nacional de Colombia)</a:t>
            </a:r>
            <a:endParaRPr dirty="0"/>
          </a:p>
          <a:p>
            <a:pPr algn="r">
              <a:lnSpc>
                <a:spcPct val="150000"/>
              </a:lnSpc>
              <a:buClr>
                <a:schemeClr val="dk1"/>
              </a:buClr>
              <a:buSzPts val="1350"/>
            </a:pPr>
            <a:endParaRPr sz="1350" dirty="0">
              <a:solidFill>
                <a:schemeClr val="dk1"/>
              </a:solidFill>
              <a:latin typeface="Calibri"/>
              <a:ea typeface="Calibri"/>
              <a:cs typeface="Calibri"/>
              <a:sym typeface="Calibri"/>
            </a:endParaRPr>
          </a:p>
          <a:p>
            <a:pPr algn="r">
              <a:lnSpc>
                <a:spcPct val="150000"/>
              </a:lnSpc>
              <a:buClr>
                <a:schemeClr val="dk1"/>
              </a:buClr>
              <a:buSzPts val="1350"/>
            </a:pPr>
            <a:r>
              <a:rPr lang="es-CO" sz="1350" dirty="0">
                <a:solidFill>
                  <a:schemeClr val="dk1"/>
                </a:solidFill>
                <a:latin typeface="Calibri"/>
                <a:ea typeface="Calibri"/>
                <a:cs typeface="Calibri"/>
                <a:sym typeface="Calibri"/>
              </a:rPr>
              <a:t>Universidad Nacional de Colombia</a:t>
            </a:r>
            <a:endParaRPr dirty="0"/>
          </a:p>
          <a:p>
            <a:pPr algn="r">
              <a:lnSpc>
                <a:spcPct val="150000"/>
              </a:lnSpc>
              <a:buClr>
                <a:schemeClr val="dk1"/>
              </a:buClr>
              <a:buSzPts val="1350"/>
            </a:pPr>
            <a:r>
              <a:rPr lang="es-CO" sz="1350" dirty="0">
                <a:solidFill>
                  <a:schemeClr val="dk1"/>
                </a:solidFill>
                <a:latin typeface="Calibri"/>
                <a:ea typeface="Calibri"/>
                <a:cs typeface="Calibri"/>
                <a:sym typeface="Calibri"/>
              </a:rPr>
              <a:t>Facultad de Minas</a:t>
            </a:r>
            <a:endParaRPr dirty="0"/>
          </a:p>
          <a:p>
            <a:pPr algn="r">
              <a:lnSpc>
                <a:spcPct val="150000"/>
              </a:lnSpc>
              <a:buClr>
                <a:schemeClr val="dk1"/>
              </a:buClr>
              <a:buSzPts val="1350"/>
            </a:pPr>
            <a:r>
              <a:rPr lang="es-CO" sz="1350" dirty="0">
                <a:solidFill>
                  <a:schemeClr val="dk1"/>
                </a:solidFill>
                <a:latin typeface="Calibri"/>
                <a:ea typeface="Calibri"/>
                <a:cs typeface="Calibri"/>
                <a:sym typeface="Calibri"/>
              </a:rPr>
              <a:t>Departamento de Geociencias</a:t>
            </a:r>
            <a:endParaRPr sz="1350" dirty="0">
              <a:solidFill>
                <a:schemeClr val="dk1"/>
              </a:solidFill>
              <a:latin typeface="Calibri"/>
              <a:ea typeface="Calibri"/>
              <a:cs typeface="Calibri"/>
              <a:sym typeface="Calibri"/>
            </a:endParaRPr>
          </a:p>
          <a:p>
            <a:pPr algn="r">
              <a:buClr>
                <a:schemeClr val="dk1"/>
              </a:buClr>
              <a:buSzPts val="1350"/>
            </a:pPr>
            <a:endParaRPr sz="1350" b="1" dirty="0">
              <a:solidFill>
                <a:schemeClr val="dk1"/>
              </a:solidFill>
              <a:latin typeface="Calibri"/>
              <a:ea typeface="Calibri"/>
              <a:cs typeface="Calibri"/>
              <a:sym typeface="Calibri"/>
            </a:endParaRPr>
          </a:p>
          <a:p>
            <a:pPr algn="r">
              <a:buClr>
                <a:schemeClr val="dk1"/>
              </a:buClr>
              <a:buSzPts val="1350"/>
            </a:pPr>
            <a:endParaRPr sz="1350" b="1" dirty="0">
              <a:solidFill>
                <a:schemeClr val="dk1"/>
              </a:solidFill>
              <a:latin typeface="Calibri"/>
              <a:ea typeface="Calibri"/>
              <a:cs typeface="Calibri"/>
              <a:sym typeface="Calibri"/>
            </a:endParaRPr>
          </a:p>
        </p:txBody>
      </p:sp>
      <p:pic>
        <p:nvPicPr>
          <p:cNvPr id="89" name="Shape 89"/>
          <p:cNvPicPr preferRelativeResize="0"/>
          <p:nvPr/>
        </p:nvPicPr>
        <p:blipFill rotWithShape="1">
          <a:blip r:embed="rId3">
            <a:alphaModFix/>
          </a:blip>
          <a:srcRect b="17939"/>
          <a:stretch/>
        </p:blipFill>
        <p:spPr>
          <a:xfrm>
            <a:off x="2884247" y="4005413"/>
            <a:ext cx="3021263" cy="1204164"/>
          </a:xfrm>
          <a:prstGeom prst="rect">
            <a:avLst/>
          </a:prstGeom>
          <a:noFill/>
          <a:ln>
            <a:noFill/>
          </a:ln>
        </p:spPr>
      </p:pic>
    </p:spTree>
    <p:extLst>
      <p:ext uri="{BB962C8B-B14F-4D97-AF65-F5344CB8AC3E}">
        <p14:creationId xmlns:p14="http://schemas.microsoft.com/office/powerpoint/2010/main" val="402341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19219" y="1174008"/>
            <a:ext cx="9485774" cy="5154655"/>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DISTANCIAS EN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363873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6399" y="1171574"/>
            <a:ext cx="11678252" cy="5524501"/>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DISTANCIAS EN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134987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1002" y="1136029"/>
            <a:ext cx="11879269" cy="4560853"/>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KMEANS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132833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14872" y="578638"/>
            <a:ext cx="7786354" cy="6131562"/>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KMEANS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354218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4C2996-6E9B-470E-92FA-8DBE1AB99230}"/>
              </a:ext>
            </a:extLst>
          </p:cNvPr>
          <p:cNvPicPr>
            <a:picLocks noChangeAspect="1"/>
          </p:cNvPicPr>
          <p:nvPr/>
        </p:nvPicPr>
        <p:blipFill>
          <a:blip r:embed="rId2"/>
          <a:stretch>
            <a:fillRect/>
          </a:stretch>
        </p:blipFill>
        <p:spPr>
          <a:xfrm>
            <a:off x="819150" y="938179"/>
            <a:ext cx="10934700" cy="5919821"/>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KMEANS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123712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43451" y="737346"/>
            <a:ext cx="7767230" cy="5557906"/>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JERARQUICAL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3708342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sultado de imagen para hierarchical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50" y="2530475"/>
            <a:ext cx="7620000" cy="29146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7070682"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JERARQUICAL vs PARTITIONAL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61998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ggloDivHierar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75" y="1939925"/>
            <a:ext cx="7620000" cy="370522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JERARQUICAL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199415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hierarchical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 y="1042987"/>
            <a:ext cx="9277350" cy="3848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JERARQUICAL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400038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point 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6888"/>
            <a:ext cx="5943600" cy="42662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endrogram 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1723557"/>
            <a:ext cx="6143625" cy="435292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JERARQUICAL CLUSTERING</a:t>
            </a:r>
          </a:p>
        </p:txBody>
      </p:sp>
      <p:pic>
        <p:nvPicPr>
          <p:cNvPr id="6" name="Shape 102">
            <a:extLst>
              <a:ext uri="{FF2B5EF4-FFF2-40B4-BE49-F238E27FC236}">
                <a16:creationId xmlns:a16="http://schemas.microsoft.com/office/drawing/2014/main" id="{2A162961-2DBE-4AB6-A7A6-5D64E8CDEB35}"/>
              </a:ext>
            </a:extLst>
          </p:cNvPr>
          <p:cNvPicPr preferRelativeResize="0"/>
          <p:nvPr/>
        </p:nvPicPr>
        <p:blipFill rotWithShape="1">
          <a:blip r:embed="rId4">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196961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FDC6-B659-45F5-BD2E-8B19237E3217}"/>
              </a:ext>
            </a:extLst>
          </p:cNvPr>
          <p:cNvSpPr>
            <a:spLocks noGrp="1"/>
          </p:cNvSpPr>
          <p:nvPr>
            <p:ph type="ctrTitle"/>
          </p:nvPr>
        </p:nvSpPr>
        <p:spPr/>
        <p:txBody>
          <a:bodyPr/>
          <a:lstStyle/>
          <a:p>
            <a:r>
              <a:rPr lang="es-CO" b="1" dirty="0"/>
              <a:t>CLUSTERING</a:t>
            </a:r>
            <a:endParaRPr lang="en-US" b="1" dirty="0"/>
          </a:p>
        </p:txBody>
      </p:sp>
    </p:spTree>
    <p:extLst>
      <p:ext uri="{BB962C8B-B14F-4D97-AF65-F5344CB8AC3E}">
        <p14:creationId xmlns:p14="http://schemas.microsoft.com/office/powerpoint/2010/main" val="15536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ndrogram plot with horizontal lin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1" y="1566715"/>
            <a:ext cx="5886450" cy="415939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endrogram plot with horizontal lin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529" y="1582737"/>
            <a:ext cx="5849471" cy="41433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JERARQUICAL CLUSTERING</a:t>
            </a:r>
          </a:p>
        </p:txBody>
      </p:sp>
      <p:pic>
        <p:nvPicPr>
          <p:cNvPr id="6" name="Shape 102">
            <a:extLst>
              <a:ext uri="{FF2B5EF4-FFF2-40B4-BE49-F238E27FC236}">
                <a16:creationId xmlns:a16="http://schemas.microsoft.com/office/drawing/2014/main" id="{2A162961-2DBE-4AB6-A7A6-5D64E8CDEB35}"/>
              </a:ext>
            </a:extLst>
          </p:cNvPr>
          <p:cNvPicPr preferRelativeResize="0"/>
          <p:nvPr/>
        </p:nvPicPr>
        <p:blipFill rotWithShape="1">
          <a:blip r:embed="rId4">
            <a:alphaModFix/>
          </a:blip>
          <a:srcRect b="17939"/>
          <a:stretch/>
        </p:blipFill>
        <p:spPr>
          <a:xfrm>
            <a:off x="10604993" y="57664"/>
            <a:ext cx="1488153" cy="593124"/>
          </a:xfrm>
          <a:prstGeom prst="rect">
            <a:avLst/>
          </a:prstGeom>
          <a:noFill/>
          <a:ln>
            <a:noFill/>
          </a:ln>
        </p:spPr>
      </p:pic>
      <p:sp>
        <p:nvSpPr>
          <p:cNvPr id="2" name="CuadroTexto 1"/>
          <p:cNvSpPr txBox="1"/>
          <p:nvPr/>
        </p:nvSpPr>
        <p:spPr>
          <a:xfrm>
            <a:off x="2686903" y="1197382"/>
            <a:ext cx="537327" cy="369332"/>
          </a:xfrm>
          <a:prstGeom prst="rect">
            <a:avLst/>
          </a:prstGeom>
          <a:noFill/>
        </p:spPr>
        <p:txBody>
          <a:bodyPr wrap="none" rtlCol="0">
            <a:spAutoFit/>
          </a:bodyPr>
          <a:lstStyle/>
          <a:p>
            <a:r>
              <a:rPr lang="es-CO" dirty="0"/>
              <a:t>K=2</a:t>
            </a:r>
          </a:p>
        </p:txBody>
      </p:sp>
      <p:sp>
        <p:nvSpPr>
          <p:cNvPr id="8" name="CuadroTexto 7"/>
          <p:cNvSpPr txBox="1"/>
          <p:nvPr/>
        </p:nvSpPr>
        <p:spPr>
          <a:xfrm>
            <a:off x="9697303" y="1197382"/>
            <a:ext cx="537327" cy="369332"/>
          </a:xfrm>
          <a:prstGeom prst="rect">
            <a:avLst/>
          </a:prstGeom>
          <a:noFill/>
        </p:spPr>
        <p:txBody>
          <a:bodyPr wrap="none" rtlCol="0">
            <a:spAutoFit/>
          </a:bodyPr>
          <a:lstStyle/>
          <a:p>
            <a:r>
              <a:rPr lang="es-CO" dirty="0"/>
              <a:t>K=4</a:t>
            </a:r>
          </a:p>
        </p:txBody>
      </p:sp>
    </p:spTree>
    <p:extLst>
      <p:ext uri="{BB962C8B-B14F-4D97-AF65-F5344CB8AC3E}">
        <p14:creationId xmlns:p14="http://schemas.microsoft.com/office/powerpoint/2010/main" val="397240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0A779C-5987-4CBD-B794-7557F6101363}"/>
              </a:ext>
            </a:extLst>
          </p:cNvPr>
          <p:cNvPicPr>
            <a:picLocks noChangeAspect="1"/>
          </p:cNvPicPr>
          <p:nvPr/>
        </p:nvPicPr>
        <p:blipFill>
          <a:blip r:embed="rId2"/>
          <a:stretch>
            <a:fillRect/>
          </a:stretch>
        </p:blipFill>
        <p:spPr>
          <a:xfrm>
            <a:off x="0" y="2837017"/>
            <a:ext cx="12192000" cy="3660465"/>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MÉTRICA EN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
        <p:nvSpPr>
          <p:cNvPr id="6" name="CuadroTexto 5"/>
          <p:cNvSpPr txBox="1"/>
          <p:nvPr/>
        </p:nvSpPr>
        <p:spPr>
          <a:xfrm>
            <a:off x="352425" y="1046440"/>
            <a:ext cx="11239500" cy="1477328"/>
          </a:xfrm>
          <a:prstGeom prst="rect">
            <a:avLst/>
          </a:prstGeom>
          <a:noFill/>
        </p:spPr>
        <p:txBody>
          <a:bodyPr wrap="square" rtlCol="0">
            <a:spAutoFit/>
          </a:bodyPr>
          <a:lstStyle/>
          <a:p>
            <a:r>
              <a:rPr lang="es-CO" dirty="0"/>
              <a:t>Un buen método de </a:t>
            </a:r>
            <a:r>
              <a:rPr lang="es-CO" dirty="0" err="1"/>
              <a:t>clustering</a:t>
            </a:r>
            <a:r>
              <a:rPr lang="es-CO" dirty="0"/>
              <a:t> debe producir </a:t>
            </a:r>
            <a:r>
              <a:rPr lang="es-CO" dirty="0" err="1"/>
              <a:t>clusters</a:t>
            </a:r>
            <a:r>
              <a:rPr lang="es-CO" dirty="0"/>
              <a:t> en los cuales:</a:t>
            </a:r>
          </a:p>
          <a:p>
            <a:endParaRPr lang="es-CO" dirty="0"/>
          </a:p>
          <a:p>
            <a:pPr marL="285750" indent="-285750">
              <a:buFont typeface="Wingdings" panose="05000000000000000000" pitchFamily="2" charset="2"/>
              <a:buChar char="ü"/>
            </a:pPr>
            <a:r>
              <a:rPr lang="es-CO" dirty="0"/>
              <a:t>La </a:t>
            </a:r>
            <a:r>
              <a:rPr lang="es-CO" dirty="0" err="1"/>
              <a:t>similaridad</a:t>
            </a:r>
            <a:r>
              <a:rPr lang="es-CO" dirty="0"/>
              <a:t> en </a:t>
            </a:r>
            <a:r>
              <a:rPr lang="es-CO" dirty="0" err="1"/>
              <a:t>Intra</a:t>
            </a:r>
            <a:r>
              <a:rPr lang="es-CO" dirty="0"/>
              <a:t> – </a:t>
            </a:r>
            <a:r>
              <a:rPr lang="es-CO" dirty="0" err="1"/>
              <a:t>cluster</a:t>
            </a:r>
            <a:r>
              <a:rPr lang="es-CO" dirty="0"/>
              <a:t> es alta</a:t>
            </a:r>
          </a:p>
          <a:p>
            <a:pPr marL="285750" indent="-285750">
              <a:buFont typeface="Wingdings" panose="05000000000000000000" pitchFamily="2" charset="2"/>
              <a:buChar char="ü"/>
            </a:pPr>
            <a:endParaRPr lang="es-CO" dirty="0"/>
          </a:p>
          <a:p>
            <a:pPr marL="285750" indent="-285750">
              <a:buFont typeface="Wingdings" panose="05000000000000000000" pitchFamily="2" charset="2"/>
              <a:buChar char="ü"/>
            </a:pPr>
            <a:r>
              <a:rPr lang="es-CO" dirty="0"/>
              <a:t>La </a:t>
            </a:r>
            <a:r>
              <a:rPr lang="es-CO" dirty="0" err="1"/>
              <a:t>similaridad</a:t>
            </a:r>
            <a:r>
              <a:rPr lang="es-CO" dirty="0"/>
              <a:t> entre – </a:t>
            </a:r>
            <a:r>
              <a:rPr lang="es-CO" dirty="0" err="1"/>
              <a:t>cluster</a:t>
            </a:r>
            <a:r>
              <a:rPr lang="es-CO" dirty="0"/>
              <a:t> es baja</a:t>
            </a:r>
          </a:p>
        </p:txBody>
      </p:sp>
    </p:spTree>
    <p:extLst>
      <p:ext uri="{BB962C8B-B14F-4D97-AF65-F5344CB8AC3E}">
        <p14:creationId xmlns:p14="http://schemas.microsoft.com/office/powerpoint/2010/main" val="824066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7649" y="650788"/>
            <a:ext cx="11229975" cy="2862322"/>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Probably the most well known method, the elbow method, in which </a:t>
            </a:r>
            <a:r>
              <a:rPr lang="en-US" b="1" dirty="0">
                <a:latin typeface="Arial" panose="020B0604020202020204" pitchFamily="34" charset="0"/>
                <a:cs typeface="Arial" panose="020B0604020202020204" pitchFamily="34" charset="0"/>
              </a:rPr>
              <a:t>the sum of squares at each number of clusters is calculated and graphed</a:t>
            </a:r>
            <a:r>
              <a:rPr lang="en-US" dirty="0">
                <a:latin typeface="Arial" panose="020B0604020202020204" pitchFamily="34" charset="0"/>
                <a:cs typeface="Arial" panose="020B0604020202020204" pitchFamily="34" charset="0"/>
              </a:rPr>
              <a:t>, and the user looks for a change of slope from steep to shallow (an elbow) to determine the optimal number of clusters.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method is inexact, but still potentially helpful. The Elbow Curve method is helpful because it shows how increasing the number of the clusters contribute separating the clusters in a meaningful way, not in a marginal way.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bend indicates that additional clusters beyond the third have little value. The Elbow method is fairly clear, if not a naïve solution based on intra-cluster variance.</a:t>
            </a:r>
            <a:endParaRPr lang="en-US" b="0" i="0" dirty="0">
              <a:effectLst/>
              <a:latin typeface="Arial" panose="020B0604020202020204" pitchFamily="34" charset="0"/>
              <a:cs typeface="Arial" panose="020B0604020202020204" pitchFamily="34" charset="0"/>
            </a:endParaRPr>
          </a:p>
        </p:txBody>
      </p:sp>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ELBOW</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2">
            <a:alphaModFix/>
          </a:blip>
          <a:srcRect b="17939"/>
          <a:stretch/>
        </p:blipFill>
        <p:spPr>
          <a:xfrm>
            <a:off x="10604993" y="57664"/>
            <a:ext cx="1488153" cy="593124"/>
          </a:xfrm>
          <a:prstGeom prst="rect">
            <a:avLst/>
          </a:prstGeom>
          <a:noFill/>
          <a:ln>
            <a:noFill/>
          </a:ln>
        </p:spPr>
      </p:pic>
      <p:pic>
        <p:nvPicPr>
          <p:cNvPr id="9218" name="Picture 2" descr="Resultado de imagen para ELBOW CLUST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3338725"/>
            <a:ext cx="3311525" cy="33115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esultado de imagen para ELBOW CLUST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3640677"/>
            <a:ext cx="50101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59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85A23-7781-4BD4-A7EB-8FBA3B6A4950}"/>
              </a:ext>
            </a:extLst>
          </p:cNvPr>
          <p:cNvPicPr>
            <a:picLocks noChangeAspect="1"/>
          </p:cNvPicPr>
          <p:nvPr/>
        </p:nvPicPr>
        <p:blipFill>
          <a:blip r:embed="rId2"/>
          <a:stretch>
            <a:fillRect/>
          </a:stretch>
        </p:blipFill>
        <p:spPr>
          <a:xfrm>
            <a:off x="1524000" y="650788"/>
            <a:ext cx="8849360" cy="5976306"/>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ELBOW</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3466371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2879FA-913E-4E4D-BBD8-9F2D9EDCA980}"/>
              </a:ext>
            </a:extLst>
          </p:cNvPr>
          <p:cNvSpPr/>
          <p:nvPr/>
        </p:nvSpPr>
        <p:spPr>
          <a:xfrm>
            <a:off x="198974" y="948690"/>
            <a:ext cx="11802526" cy="4801314"/>
          </a:xfrm>
          <a:prstGeom prst="rect">
            <a:avLst/>
          </a:prstGeom>
        </p:spPr>
        <p:txBody>
          <a:bodyPr wrap="square">
            <a:spAutoFit/>
          </a:bodyPr>
          <a:lstStyle/>
          <a:p>
            <a:pPr algn="just"/>
            <a:r>
              <a:rPr lang="en-US" dirty="0"/>
              <a:t>The silhouette coefficient provides a more detailed picture of cluster quality. It answers the question: how far are the points in the nearest cluster, relative to the points in the assigned cluster?</a:t>
            </a:r>
          </a:p>
          <a:p>
            <a:pPr algn="just"/>
            <a:endParaRPr lang="en-US" dirty="0"/>
          </a:p>
          <a:p>
            <a:pPr algn="just"/>
            <a:r>
              <a:rPr lang="en-US" dirty="0"/>
              <a:t>To this end, it compares the mean intra-cluster distance (a) to the mean distance of the nearest cluster (b) and computes the following score 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The score can vary from between -1 and 1, but negative values are unlikely in practice because they imply that the majority of points are assigned to the wrong cluster. A useful visualization of the silhouette score compares the values for each data point to the global average because it highlights the coherence of each cluster relative to the global configuration. The rule of thumb is to avoid clusters with mean scores below the average for all samples.</a:t>
            </a:r>
          </a:p>
          <a:p>
            <a:pPr algn="just"/>
            <a:endParaRPr lang="en-US" dirty="0"/>
          </a:p>
        </p:txBody>
      </p:sp>
      <p:pic>
        <p:nvPicPr>
          <p:cNvPr id="3" name="Picture 2">
            <a:extLst>
              <a:ext uri="{FF2B5EF4-FFF2-40B4-BE49-F238E27FC236}">
                <a16:creationId xmlns:a16="http://schemas.microsoft.com/office/drawing/2014/main" id="{53A84048-C133-4886-B17B-FCB69EA2D9FB}"/>
              </a:ext>
            </a:extLst>
          </p:cNvPr>
          <p:cNvPicPr>
            <a:picLocks noChangeAspect="1"/>
          </p:cNvPicPr>
          <p:nvPr/>
        </p:nvPicPr>
        <p:blipFill>
          <a:blip r:embed="rId2"/>
          <a:stretch>
            <a:fillRect/>
          </a:stretch>
        </p:blipFill>
        <p:spPr>
          <a:xfrm>
            <a:off x="3616806" y="2579863"/>
            <a:ext cx="3102556" cy="1041612"/>
          </a:xfrm>
          <a:prstGeom prst="rect">
            <a:avLst/>
          </a:prstGeom>
        </p:spPr>
      </p:pic>
      <p:cxnSp>
        <p:nvCxnSpPr>
          <p:cNvPr id="4"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6"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30577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Resultado de imagen para SILHOUETTE coeffic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700" y="952781"/>
            <a:ext cx="5667375" cy="526732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pic>
        <p:nvPicPr>
          <p:cNvPr id="6" name="Picture 2">
            <a:extLst>
              <a:ext uri="{FF2B5EF4-FFF2-40B4-BE49-F238E27FC236}">
                <a16:creationId xmlns:a16="http://schemas.microsoft.com/office/drawing/2014/main" id="{53A84048-C133-4886-B17B-FCB69EA2D9FB}"/>
              </a:ext>
            </a:extLst>
          </p:cNvPr>
          <p:cNvPicPr>
            <a:picLocks noChangeAspect="1"/>
          </p:cNvPicPr>
          <p:nvPr/>
        </p:nvPicPr>
        <p:blipFill>
          <a:blip r:embed="rId4"/>
          <a:stretch>
            <a:fillRect/>
          </a:stretch>
        </p:blipFill>
        <p:spPr>
          <a:xfrm>
            <a:off x="406443" y="3065638"/>
            <a:ext cx="3102556" cy="1041612"/>
          </a:xfrm>
          <a:prstGeom prst="rect">
            <a:avLst/>
          </a:prstGeom>
        </p:spPr>
      </p:pic>
    </p:spTree>
    <p:extLst>
      <p:ext uri="{BB962C8B-B14F-4D97-AF65-F5344CB8AC3E}">
        <p14:creationId xmlns:p14="http://schemas.microsoft.com/office/powerpoint/2010/main" val="16666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6AAF70-4E81-4A3A-814F-C8C0B97AF099}"/>
              </a:ext>
            </a:extLst>
          </p:cNvPr>
          <p:cNvPicPr>
            <a:picLocks noChangeAspect="1"/>
          </p:cNvPicPr>
          <p:nvPr/>
        </p:nvPicPr>
        <p:blipFill>
          <a:blip r:embed="rId2"/>
          <a:stretch>
            <a:fillRect/>
          </a:stretch>
        </p:blipFill>
        <p:spPr>
          <a:xfrm>
            <a:off x="485775" y="833296"/>
            <a:ext cx="11506200" cy="5905329"/>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249155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_images/sphx_glr_plot_kmeans_silhouette_analysis_001.png"/>
          <p:cNvPicPr>
            <a:picLocks noChangeAspect="1" noChangeArrowheads="1"/>
          </p:cNvPicPr>
          <p:nvPr/>
        </p:nvPicPr>
        <p:blipFill rotWithShape="1">
          <a:blip r:embed="rId2">
            <a:extLst>
              <a:ext uri="{28A0092B-C50C-407E-A947-70E740481C1C}">
                <a14:useLocalDpi xmlns:a14="http://schemas.microsoft.com/office/drawing/2010/main" val="0"/>
              </a:ext>
            </a:extLst>
          </a:blip>
          <a:srcRect l="5075" r="8922"/>
          <a:stretch/>
        </p:blipFill>
        <p:spPr bwMode="auto">
          <a:xfrm>
            <a:off x="310721" y="877627"/>
            <a:ext cx="11782425" cy="532782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
        <p:nvSpPr>
          <p:cNvPr id="6" name="Rectangle 3"/>
          <p:cNvSpPr>
            <a:spLocks noChangeArrowheads="1"/>
          </p:cNvSpPr>
          <p:nvPr/>
        </p:nvSpPr>
        <p:spPr bwMode="auto">
          <a:xfrm>
            <a:off x="3467100" y="6425684"/>
            <a:ext cx="6648449" cy="184666"/>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0" i="0" u="none" strike="noStrike" cap="none" normalizeH="0" baseline="0" dirty="0" err="1">
                <a:ln>
                  <a:noFill/>
                </a:ln>
                <a:solidFill>
                  <a:srgbClr val="222222"/>
                </a:solidFill>
                <a:effectLst/>
                <a:latin typeface="Monaco" panose="020B0509030404040204" pitchFamily="49" charset="0"/>
              </a:rPr>
              <a:t>For</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n_clusters</a:t>
            </a:r>
            <a:r>
              <a:rPr kumimoji="0" lang="es-CO" sz="1200" b="0" i="0" u="none" strike="noStrike" cap="none" normalizeH="0" baseline="0" dirty="0">
                <a:ln>
                  <a:noFill/>
                </a:ln>
                <a:solidFill>
                  <a:srgbClr val="222222"/>
                </a:solidFill>
                <a:effectLst/>
                <a:latin typeface="Monaco" panose="020B0509030404040204" pitchFamily="49" charset="0"/>
              </a:rPr>
              <a:t> = 2 </a:t>
            </a:r>
            <a:r>
              <a:rPr kumimoji="0" lang="es-CO" sz="1200" b="0" i="0" u="none" strike="noStrike" cap="none" normalizeH="0" baseline="0" dirty="0" err="1">
                <a:ln>
                  <a:noFill/>
                </a:ln>
                <a:solidFill>
                  <a:srgbClr val="222222"/>
                </a:solidFill>
                <a:effectLst/>
                <a:latin typeface="Monaco" panose="020B0509030404040204" pitchFamily="49" charset="0"/>
              </a:rPr>
              <a:t>The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average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silhouette_score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is</a:t>
            </a:r>
            <a:r>
              <a:rPr kumimoji="0" lang="es-CO" sz="1200" b="0" i="0" u="none" strike="noStrike" cap="none" normalizeH="0" baseline="0" dirty="0">
                <a:ln>
                  <a:noFill/>
                </a:ln>
                <a:solidFill>
                  <a:srgbClr val="222222"/>
                </a:solidFill>
                <a:effectLst/>
                <a:latin typeface="Monaco" panose="020B0509030404040204" pitchFamily="49" charset="0"/>
              </a:rPr>
              <a:t> : 0.7049787496083262</a:t>
            </a:r>
            <a:endParaRPr kumimoji="0" lang="es-CO"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5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_images/sphx_glr_plot_kmeans_silhouette_analysis_002.png"/>
          <p:cNvPicPr>
            <a:picLocks noChangeAspect="1" noChangeArrowheads="1"/>
          </p:cNvPicPr>
          <p:nvPr/>
        </p:nvPicPr>
        <p:blipFill rotWithShape="1">
          <a:blip r:embed="rId2">
            <a:extLst>
              <a:ext uri="{28A0092B-C50C-407E-A947-70E740481C1C}">
                <a14:useLocalDpi xmlns:a14="http://schemas.microsoft.com/office/drawing/2010/main" val="0"/>
              </a:ext>
            </a:extLst>
          </a:blip>
          <a:srcRect l="7724" r="6868"/>
          <a:stretch/>
        </p:blipFill>
        <p:spPr bwMode="auto">
          <a:xfrm>
            <a:off x="419100" y="1060803"/>
            <a:ext cx="10953750" cy="498757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6"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
        <p:nvSpPr>
          <p:cNvPr id="7" name="Rectangle 3"/>
          <p:cNvSpPr>
            <a:spLocks noChangeArrowheads="1"/>
          </p:cNvSpPr>
          <p:nvPr/>
        </p:nvSpPr>
        <p:spPr bwMode="auto">
          <a:xfrm>
            <a:off x="2781300" y="6308958"/>
            <a:ext cx="6648449"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0" i="0" u="none" strike="noStrike" cap="none" normalizeH="0" baseline="0" dirty="0" err="1">
                <a:ln>
                  <a:noFill/>
                </a:ln>
                <a:solidFill>
                  <a:srgbClr val="222222"/>
                </a:solidFill>
                <a:effectLst/>
                <a:latin typeface="Monaco" panose="020B0509030404040204" pitchFamily="49" charset="0"/>
              </a:rPr>
              <a:t>For</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n_clusters</a:t>
            </a:r>
            <a:r>
              <a:rPr kumimoji="0" lang="es-CO" sz="1200" b="0" i="0" u="none" strike="noStrike" cap="none" normalizeH="0" baseline="0" dirty="0">
                <a:ln>
                  <a:noFill/>
                </a:ln>
                <a:solidFill>
                  <a:srgbClr val="222222"/>
                </a:solidFill>
                <a:effectLst/>
                <a:latin typeface="Monaco" panose="020B0509030404040204" pitchFamily="49" charset="0"/>
              </a:rPr>
              <a:t> = 3 </a:t>
            </a:r>
            <a:r>
              <a:rPr kumimoji="0" lang="es-CO" sz="1200" b="0" i="0" u="none" strike="noStrike" cap="none" normalizeH="0" baseline="0" dirty="0" err="1">
                <a:ln>
                  <a:noFill/>
                </a:ln>
                <a:solidFill>
                  <a:srgbClr val="222222"/>
                </a:solidFill>
                <a:effectLst/>
                <a:latin typeface="Monaco" panose="020B0509030404040204" pitchFamily="49" charset="0"/>
              </a:rPr>
              <a:t>The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average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silhouette_score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is</a:t>
            </a:r>
            <a:r>
              <a:rPr kumimoji="0" lang="es-CO" sz="1200" b="0" i="0" u="none" strike="noStrike" cap="none" normalizeH="0" baseline="0" dirty="0">
                <a:ln>
                  <a:noFill/>
                </a:ln>
                <a:solidFill>
                  <a:srgbClr val="222222"/>
                </a:solidFill>
                <a:effectLst/>
                <a:latin typeface="Monaco" panose="020B0509030404040204" pitchFamily="49" charset="0"/>
              </a:rPr>
              <a:t> : 0.5882004012129721</a:t>
            </a:r>
            <a:endParaRPr kumimoji="0" 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sz="1200" b="0" i="0" u="none" strike="noStrike" cap="none" normalizeH="0" baseline="0" dirty="0">
                <a:ln>
                  <a:noFill/>
                </a:ln>
                <a:solidFill>
                  <a:schemeClr val="tx1"/>
                </a:solidFill>
                <a:effectLst/>
                <a:latin typeface="Arial" panose="020B0604020202020204" pitchFamily="34" charset="0"/>
              </a:rPr>
            </a:br>
            <a:endParaRPr kumimoji="0" lang="es-CO"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88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_images/sphx_glr_plot_kmeans_silhouette_analysis_003.png"/>
          <p:cNvPicPr>
            <a:picLocks noChangeAspect="1" noChangeArrowheads="1"/>
          </p:cNvPicPr>
          <p:nvPr/>
        </p:nvPicPr>
        <p:blipFill rotWithShape="1">
          <a:blip r:embed="rId2">
            <a:extLst>
              <a:ext uri="{28A0092B-C50C-407E-A947-70E740481C1C}">
                <a14:useLocalDpi xmlns:a14="http://schemas.microsoft.com/office/drawing/2010/main" val="0"/>
              </a:ext>
            </a:extLst>
          </a:blip>
          <a:srcRect l="9926" r="9185"/>
          <a:stretch/>
        </p:blipFill>
        <p:spPr bwMode="auto">
          <a:xfrm>
            <a:off x="266702" y="1085850"/>
            <a:ext cx="11391898" cy="547687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
        <p:nvSpPr>
          <p:cNvPr id="6" name="Rectangle 3"/>
          <p:cNvSpPr>
            <a:spLocks noChangeArrowheads="1"/>
          </p:cNvSpPr>
          <p:nvPr/>
        </p:nvSpPr>
        <p:spPr bwMode="auto">
          <a:xfrm>
            <a:off x="3343275" y="6443788"/>
            <a:ext cx="6648449"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0" i="0" u="none" strike="noStrike" cap="none" normalizeH="0" baseline="0" dirty="0" err="1">
                <a:ln>
                  <a:noFill/>
                </a:ln>
                <a:solidFill>
                  <a:srgbClr val="222222"/>
                </a:solidFill>
                <a:effectLst/>
                <a:latin typeface="Monaco" panose="020B0509030404040204" pitchFamily="49" charset="0"/>
              </a:rPr>
              <a:t>For</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n_clusters</a:t>
            </a:r>
            <a:r>
              <a:rPr kumimoji="0" lang="es-CO" sz="1200" b="0" i="0" u="none" strike="noStrike" cap="none" normalizeH="0" baseline="0" dirty="0">
                <a:ln>
                  <a:noFill/>
                </a:ln>
                <a:solidFill>
                  <a:srgbClr val="222222"/>
                </a:solidFill>
                <a:effectLst/>
                <a:latin typeface="Monaco" panose="020B0509030404040204" pitchFamily="49" charset="0"/>
              </a:rPr>
              <a:t> = 4 </a:t>
            </a:r>
            <a:r>
              <a:rPr kumimoji="0" lang="es-CO" sz="1200" b="0" i="0" u="none" strike="noStrike" cap="none" normalizeH="0" baseline="0" dirty="0" err="1">
                <a:ln>
                  <a:noFill/>
                </a:ln>
                <a:solidFill>
                  <a:srgbClr val="222222"/>
                </a:solidFill>
                <a:effectLst/>
                <a:latin typeface="Monaco" panose="020B0509030404040204" pitchFamily="49" charset="0"/>
              </a:rPr>
              <a:t>The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average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silhouette_score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is</a:t>
            </a:r>
            <a:r>
              <a:rPr kumimoji="0" lang="es-CO" sz="1200" b="0" i="0" u="none" strike="noStrike" cap="none" normalizeH="0" baseline="0" dirty="0">
                <a:ln>
                  <a:noFill/>
                </a:ln>
                <a:solidFill>
                  <a:srgbClr val="222222"/>
                </a:solidFill>
                <a:effectLst/>
                <a:latin typeface="Monaco" panose="020B0509030404040204" pitchFamily="49" charset="0"/>
              </a:rPr>
              <a:t> : 0.6505186632729437</a:t>
            </a:r>
            <a:endParaRPr kumimoji="0" 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sz="1200" b="0" i="0" u="none" strike="noStrike" cap="none" normalizeH="0" baseline="0" dirty="0">
                <a:ln>
                  <a:noFill/>
                </a:ln>
                <a:solidFill>
                  <a:schemeClr val="tx1"/>
                </a:solidFill>
                <a:effectLst/>
                <a:latin typeface="Arial" panose="020B0604020202020204" pitchFamily="34" charset="0"/>
              </a:rPr>
            </a:br>
            <a:endParaRPr kumimoji="0" lang="es-CO"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545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CLUSTERING</a:t>
            </a:r>
          </a:p>
        </p:txBody>
      </p:sp>
      <p:pic>
        <p:nvPicPr>
          <p:cNvPr id="6" name="Shape 102">
            <a:extLst>
              <a:ext uri="{FF2B5EF4-FFF2-40B4-BE49-F238E27FC236}">
                <a16:creationId xmlns:a16="http://schemas.microsoft.com/office/drawing/2014/main" id="{2A162961-2DBE-4AB6-A7A6-5D64E8CDEB35}"/>
              </a:ext>
            </a:extLst>
          </p:cNvPr>
          <p:cNvPicPr preferRelativeResize="0"/>
          <p:nvPr/>
        </p:nvPicPr>
        <p:blipFill rotWithShape="1">
          <a:blip r:embed="rId2">
            <a:alphaModFix/>
          </a:blip>
          <a:srcRect b="17939"/>
          <a:stretch/>
        </p:blipFill>
        <p:spPr>
          <a:xfrm>
            <a:off x="10604993" y="57664"/>
            <a:ext cx="1488153" cy="593124"/>
          </a:xfrm>
          <a:prstGeom prst="rect">
            <a:avLst/>
          </a:prstGeom>
          <a:noFill/>
          <a:ln>
            <a:noFill/>
          </a:ln>
        </p:spPr>
      </p:pic>
      <p:sp>
        <p:nvSpPr>
          <p:cNvPr id="7" name="CuadroTexto 6"/>
          <p:cNvSpPr txBox="1"/>
          <p:nvPr/>
        </p:nvSpPr>
        <p:spPr>
          <a:xfrm>
            <a:off x="0" y="953257"/>
            <a:ext cx="11869447" cy="646331"/>
          </a:xfrm>
          <a:prstGeom prst="rect">
            <a:avLst/>
          </a:prstGeom>
          <a:noFill/>
        </p:spPr>
        <p:txBody>
          <a:bodyPr wrap="square" rtlCol="0">
            <a:spAutoFit/>
          </a:bodyPr>
          <a:lstStyle/>
          <a:p>
            <a:pPr algn="just"/>
            <a:r>
              <a:rPr lang="es-CO" dirty="0"/>
              <a:t>El objetivo es identificar subgrupos en los datos, de tal forma que los datos en cada subgrupo (</a:t>
            </a:r>
            <a:r>
              <a:rPr lang="es-CO" dirty="0" err="1"/>
              <a:t>clusters</a:t>
            </a:r>
            <a:r>
              <a:rPr lang="es-CO" dirty="0"/>
              <a:t>) sean muy similares, mientras que los datos en diferentes subgrupos sean muy diferentes.</a:t>
            </a:r>
          </a:p>
        </p:txBody>
      </p:sp>
      <p:pic>
        <p:nvPicPr>
          <p:cNvPr id="1026"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88" y="1902057"/>
            <a:ext cx="11005381" cy="490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06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_images/sphx_glr_plot_kmeans_silhouette_analysis_004.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6" r="7446"/>
          <a:stretch/>
        </p:blipFill>
        <p:spPr bwMode="auto">
          <a:xfrm>
            <a:off x="723900" y="922615"/>
            <a:ext cx="11362112" cy="53813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
        <p:nvSpPr>
          <p:cNvPr id="6" name="Rectangle 3"/>
          <p:cNvSpPr>
            <a:spLocks noChangeArrowheads="1"/>
          </p:cNvSpPr>
          <p:nvPr/>
        </p:nvSpPr>
        <p:spPr bwMode="auto">
          <a:xfrm>
            <a:off x="3429000" y="6304002"/>
            <a:ext cx="6648449"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0" i="0" u="none" strike="noStrike" cap="none" normalizeH="0" baseline="0" dirty="0" err="1">
                <a:ln>
                  <a:noFill/>
                </a:ln>
                <a:solidFill>
                  <a:srgbClr val="222222"/>
                </a:solidFill>
                <a:effectLst/>
                <a:latin typeface="Monaco" panose="020B0509030404040204" pitchFamily="49" charset="0"/>
              </a:rPr>
              <a:t>For</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n_clusters</a:t>
            </a:r>
            <a:r>
              <a:rPr kumimoji="0" lang="es-CO" sz="1200" b="0" i="0" u="none" strike="noStrike" cap="none" normalizeH="0" baseline="0" dirty="0">
                <a:ln>
                  <a:noFill/>
                </a:ln>
                <a:solidFill>
                  <a:srgbClr val="222222"/>
                </a:solidFill>
                <a:effectLst/>
                <a:latin typeface="Monaco" panose="020B0509030404040204" pitchFamily="49" charset="0"/>
              </a:rPr>
              <a:t> = 5 </a:t>
            </a:r>
            <a:r>
              <a:rPr kumimoji="0" lang="es-CO" sz="1200" b="0" i="0" u="none" strike="noStrike" cap="none" normalizeH="0" baseline="0" dirty="0" err="1">
                <a:ln>
                  <a:noFill/>
                </a:ln>
                <a:solidFill>
                  <a:srgbClr val="222222"/>
                </a:solidFill>
                <a:effectLst/>
                <a:latin typeface="Monaco" panose="020B0509030404040204" pitchFamily="49" charset="0"/>
              </a:rPr>
              <a:t>The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average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silhouette_score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is</a:t>
            </a:r>
            <a:r>
              <a:rPr kumimoji="0" lang="es-CO" sz="1200" b="0" i="0" u="none" strike="noStrike" cap="none" normalizeH="0" baseline="0" dirty="0">
                <a:ln>
                  <a:noFill/>
                </a:ln>
                <a:solidFill>
                  <a:srgbClr val="222222"/>
                </a:solidFill>
                <a:effectLst/>
                <a:latin typeface="Monaco" panose="020B0509030404040204" pitchFamily="49" charset="0"/>
              </a:rPr>
              <a:t> : 0.56376469026194</a:t>
            </a:r>
            <a:endParaRPr kumimoji="0" 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sz="1200" b="0" i="0" u="none" strike="noStrike" cap="none" normalizeH="0" baseline="0" dirty="0">
                <a:ln>
                  <a:noFill/>
                </a:ln>
                <a:solidFill>
                  <a:schemeClr val="tx1"/>
                </a:solidFill>
                <a:effectLst/>
                <a:latin typeface="Arial" panose="020B0604020202020204" pitchFamily="34" charset="0"/>
              </a:rPr>
            </a:br>
            <a:endParaRPr kumimoji="0" lang="es-CO"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2641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_images/sphx_glr_plot_kmeans_silhouette_analysis_005.png"/>
          <p:cNvPicPr>
            <a:picLocks noChangeAspect="1" noChangeArrowheads="1"/>
          </p:cNvPicPr>
          <p:nvPr/>
        </p:nvPicPr>
        <p:blipFill rotWithShape="1">
          <a:blip r:embed="rId2">
            <a:extLst>
              <a:ext uri="{28A0092B-C50C-407E-A947-70E740481C1C}">
                <a14:useLocalDpi xmlns:a14="http://schemas.microsoft.com/office/drawing/2010/main" val="0"/>
              </a:ext>
            </a:extLst>
          </a:blip>
          <a:srcRect l="9425" r="8458"/>
          <a:stretch/>
        </p:blipFill>
        <p:spPr bwMode="auto">
          <a:xfrm>
            <a:off x="101643" y="650788"/>
            <a:ext cx="11868151" cy="56204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
        <p:nvSpPr>
          <p:cNvPr id="2" name="Rectangle 3"/>
          <p:cNvSpPr>
            <a:spLocks noChangeArrowheads="1"/>
          </p:cNvSpPr>
          <p:nvPr/>
        </p:nvSpPr>
        <p:spPr bwMode="auto">
          <a:xfrm>
            <a:off x="2971800" y="6271244"/>
            <a:ext cx="6648449"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sz="1200" b="0" i="0" u="none" strike="noStrike" cap="none" normalizeH="0" baseline="0" dirty="0" err="1">
                <a:ln>
                  <a:noFill/>
                </a:ln>
                <a:solidFill>
                  <a:srgbClr val="222222"/>
                </a:solidFill>
                <a:effectLst/>
                <a:latin typeface="Monaco" panose="020B0509030404040204" pitchFamily="49" charset="0"/>
              </a:rPr>
              <a:t>For</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n_clusters</a:t>
            </a:r>
            <a:r>
              <a:rPr kumimoji="0" lang="es-CO" sz="1200" b="0" i="0" u="none" strike="noStrike" cap="none" normalizeH="0" baseline="0" dirty="0">
                <a:ln>
                  <a:noFill/>
                </a:ln>
                <a:solidFill>
                  <a:srgbClr val="222222"/>
                </a:solidFill>
                <a:effectLst/>
                <a:latin typeface="Monaco" panose="020B0509030404040204" pitchFamily="49" charset="0"/>
              </a:rPr>
              <a:t> = 6 </a:t>
            </a:r>
            <a:r>
              <a:rPr kumimoji="0" lang="es-CO" sz="1200" b="0" i="0" u="none" strike="noStrike" cap="none" normalizeH="0" baseline="0" dirty="0" err="1">
                <a:ln>
                  <a:noFill/>
                </a:ln>
                <a:solidFill>
                  <a:srgbClr val="222222"/>
                </a:solidFill>
                <a:effectLst/>
                <a:latin typeface="Monaco" panose="020B0509030404040204" pitchFamily="49" charset="0"/>
              </a:rPr>
              <a:t>The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average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silhouette_score</a:t>
            </a:r>
            <a:r>
              <a:rPr kumimoji="0" lang="es-CO" sz="1200" b="0" i="0" u="none" strike="noStrike" cap="none" normalizeH="0" baseline="0" dirty="0">
                <a:ln>
                  <a:noFill/>
                </a:ln>
                <a:solidFill>
                  <a:srgbClr val="222222"/>
                </a:solidFill>
                <a:effectLst/>
                <a:latin typeface="Monaco" panose="020B0509030404040204" pitchFamily="49" charset="0"/>
              </a:rPr>
              <a:t> </a:t>
            </a:r>
            <a:r>
              <a:rPr kumimoji="0" lang="es-CO" sz="1200" b="0" i="0" u="none" strike="noStrike" cap="none" normalizeH="0" baseline="0" dirty="0" err="1">
                <a:ln>
                  <a:noFill/>
                </a:ln>
                <a:solidFill>
                  <a:srgbClr val="222222"/>
                </a:solidFill>
                <a:effectLst/>
                <a:latin typeface="Monaco" panose="020B0509030404040204" pitchFamily="49" charset="0"/>
              </a:rPr>
              <a:t>is</a:t>
            </a:r>
            <a:r>
              <a:rPr kumimoji="0" lang="es-CO" sz="1200" b="0" i="0" u="none" strike="noStrike" cap="none" normalizeH="0" baseline="0" dirty="0">
                <a:ln>
                  <a:noFill/>
                </a:ln>
                <a:solidFill>
                  <a:srgbClr val="222222"/>
                </a:solidFill>
                <a:effectLst/>
                <a:latin typeface="Monaco" panose="020B0509030404040204" pitchFamily="49" charset="0"/>
              </a:rPr>
              <a:t> : 0.4504666294372765 </a:t>
            </a:r>
            <a:endParaRPr kumimoji="0" 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sz="1200" b="0" i="0" u="none" strike="noStrike" cap="none" normalizeH="0" baseline="0" dirty="0">
                <a:ln>
                  <a:noFill/>
                </a:ln>
                <a:solidFill>
                  <a:schemeClr val="tx1"/>
                </a:solidFill>
                <a:effectLst/>
                <a:latin typeface="Arial" panose="020B0604020202020204" pitchFamily="34" charset="0"/>
              </a:rPr>
            </a:br>
            <a:endParaRPr kumimoji="0" lang="es-CO"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7939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MÉTODO SILHOUETTE</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2">
            <a:alphaModFix/>
          </a:blip>
          <a:srcRect b="17939"/>
          <a:stretch/>
        </p:blipFill>
        <p:spPr>
          <a:xfrm>
            <a:off x="10604993" y="57664"/>
            <a:ext cx="1488153" cy="593124"/>
          </a:xfrm>
          <a:prstGeom prst="rect">
            <a:avLst/>
          </a:prstGeom>
          <a:noFill/>
          <a:ln>
            <a:noFill/>
          </a:ln>
        </p:spPr>
      </p:pic>
      <p:pic>
        <p:nvPicPr>
          <p:cNvPr id="18436"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1249362"/>
            <a:ext cx="8096250"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544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descr="https://miro.medium.com/max/357/1*IddfgypTilwxPjXvKwEVQ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1573212"/>
            <a:ext cx="4225925" cy="427327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6"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CONSIDERACIONES</a:t>
            </a:r>
          </a:p>
        </p:txBody>
      </p:sp>
      <p:pic>
        <p:nvPicPr>
          <p:cNvPr id="7"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2711783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miro.medium.com/max/712/1*elZiRfdqFP_7XrN4zIAIW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1200149"/>
            <a:ext cx="7893050" cy="481121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CONSIDERACIONES</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99934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008" y="1260819"/>
            <a:ext cx="8848381" cy="498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305114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104900"/>
            <a:ext cx="9686925" cy="492442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174145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037C9BC-88D0-4483-904E-2295F1588C0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85950"/>
            <a:ext cx="68580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55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76674" y="1385147"/>
            <a:ext cx="1070095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s-CO" b="1" i="1" u="sng" strike="noStrike" cap="none" normalizeH="0" baseline="0" dirty="0" err="1">
                <a:ln>
                  <a:noFill/>
                </a:ln>
                <a:solidFill>
                  <a:schemeClr val="tx1"/>
                </a:solidFill>
                <a:effectLst/>
                <a:latin typeface="Arial" panose="020B0604020202020204" pitchFamily="34" charset="0"/>
                <a:cs typeface="Arial" panose="020B0604020202020204" pitchFamily="34" charset="0"/>
              </a:rPr>
              <a:t>Hierarchical</a:t>
            </a:r>
            <a:r>
              <a:rPr kumimoji="0" lang="es-CO" b="1" i="1" u="sng"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CO" b="1" i="1" u="sng" strike="noStrike" cap="none" normalizeH="0" baseline="0" dirty="0" err="1">
                <a:ln>
                  <a:noFill/>
                </a:ln>
                <a:solidFill>
                  <a:schemeClr val="tx1"/>
                </a:solidFill>
                <a:effectLst/>
                <a:latin typeface="Arial" panose="020B0604020202020204" pitchFamily="34" charset="0"/>
                <a:cs typeface="Arial" panose="020B0604020202020204" pitchFamily="34" charset="0"/>
              </a:rPr>
              <a:t>Clustering</a:t>
            </a:r>
            <a:r>
              <a:rPr kumimoji="0" lang="es-CO"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CO" b="0" u="none" strike="noStrike" cap="none" normalizeH="0" baseline="0" dirty="0">
                <a:ln>
                  <a:noFill/>
                </a:ln>
                <a:solidFill>
                  <a:schemeClr val="tx1"/>
                </a:solidFill>
                <a:effectLst/>
                <a:latin typeface="Arial" panose="020B0604020202020204" pitchFamily="34" charset="0"/>
                <a:cs typeface="Arial" panose="020B0604020202020204" pitchFamily="34" charset="0"/>
              </a:rPr>
              <a:t>descomposición jerárquica utilizando algún criterio, pueden ser </a:t>
            </a:r>
            <a:r>
              <a:rPr kumimoji="0" lang="es-CO" b="0" u="none" strike="noStrike" cap="none" normalizeH="0" baseline="0" dirty="0" err="1">
                <a:ln>
                  <a:noFill/>
                </a:ln>
                <a:solidFill>
                  <a:schemeClr val="tx1"/>
                </a:solidFill>
                <a:effectLst/>
                <a:latin typeface="Arial" panose="020B0604020202020204" pitchFamily="34" charset="0"/>
                <a:cs typeface="Arial" panose="020B0604020202020204" pitchFamily="34" charset="0"/>
              </a:rPr>
              <a:t>aglomerativos</a:t>
            </a:r>
            <a:r>
              <a:rPr kumimoji="0" lang="es-CO" b="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CO" b="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bottom</a:t>
            </a:r>
            <a:r>
              <a:rPr kumimoji="0" lang="es-CO" b="0" u="none" strike="noStrike" cap="none" normalizeH="0" baseline="0" dirty="0">
                <a:ln>
                  <a:noFill/>
                </a:ln>
                <a:solidFill>
                  <a:schemeClr val="tx1"/>
                </a:solidFill>
                <a:effectLst/>
                <a:latin typeface="Arial" panose="020B0604020202020204" pitchFamily="34" charset="0"/>
                <a:cs typeface="Arial" panose="020B0604020202020204" pitchFamily="34" charset="0"/>
              </a:rPr>
              <a:t>-up) o de separación (top-</a:t>
            </a:r>
            <a:r>
              <a:rPr kumimoji="0" lang="es-CO" b="0" u="none" strike="noStrike" cap="none" normalizeH="0" baseline="0" dirty="0" err="1">
                <a:ln>
                  <a:noFill/>
                </a:ln>
                <a:solidFill>
                  <a:schemeClr val="tx1"/>
                </a:solidFill>
                <a:effectLst/>
                <a:latin typeface="Arial" panose="020B0604020202020204" pitchFamily="34" charset="0"/>
                <a:cs typeface="Arial" panose="020B0604020202020204" pitchFamily="34" charset="0"/>
              </a:rPr>
              <a:t>down</a:t>
            </a:r>
            <a:r>
              <a:rPr kumimoji="0" lang="es-CO" b="0" u="none" strike="noStrike" cap="none" normalizeH="0" baseline="0" dirty="0">
                <a:ln>
                  <a:noFill/>
                </a:ln>
                <a:solidFill>
                  <a:schemeClr val="tx1"/>
                </a:solidFill>
                <a:effectLst/>
                <a:latin typeface="Arial" panose="020B0604020202020204" pitchFamily="34" charset="0"/>
                <a:cs typeface="Arial" panose="020B0604020202020204" pitchFamily="34" charset="0"/>
              </a:rPr>
              <a:t>). No necesitan K al inicio.</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s-CO" b="1" i="1" u="sng" strike="noStrike" cap="none" normalizeH="0" baseline="0" dirty="0" err="1">
                <a:ln>
                  <a:noFill/>
                </a:ln>
                <a:solidFill>
                  <a:schemeClr val="tx1"/>
                </a:solidFill>
                <a:effectLst/>
                <a:latin typeface="Arial" panose="020B0604020202020204" pitchFamily="34" charset="0"/>
                <a:cs typeface="Arial" panose="020B0604020202020204" pitchFamily="34" charset="0"/>
              </a:rPr>
              <a:t>Partitioning</a:t>
            </a:r>
            <a:r>
              <a:rPr kumimoji="0" lang="es-CO" b="1" i="1" u="sng"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CO" b="1" i="1" u="sng" strike="noStrike" cap="none" normalizeH="0" baseline="0" dirty="0" err="1">
                <a:ln>
                  <a:noFill/>
                </a:ln>
                <a:solidFill>
                  <a:schemeClr val="tx1"/>
                </a:solidFill>
                <a:effectLst/>
                <a:latin typeface="Arial" panose="020B0604020202020204" pitchFamily="34" charset="0"/>
                <a:cs typeface="Arial" panose="020B0604020202020204" pitchFamily="34" charset="0"/>
              </a:rPr>
              <a:t>Methods</a:t>
            </a:r>
            <a:r>
              <a:rPr kumimoji="0" lang="es-CO" b="0" i="1" u="sng"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CO" b="0" i="1" u="none" strike="noStrike" cap="none" normalizeH="0" baseline="0" dirty="0">
                <a:ln>
                  <a:noFill/>
                </a:ln>
                <a:solidFill>
                  <a:schemeClr val="tx1"/>
                </a:solidFill>
                <a:effectLst/>
                <a:latin typeface="Arial" panose="020B0604020202020204" pitchFamily="34" charset="0"/>
                <a:cs typeface="Arial" panose="020B0604020202020204" pitchFamily="34" charset="0"/>
              </a:rPr>
              <a:t>(k-</a:t>
            </a:r>
            <a:r>
              <a:rPr kumimoji="0" lang="es-CO"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means</a:t>
            </a:r>
            <a:r>
              <a:rPr kumimoji="0" lang="es-CO" b="0" i="1" u="none" strike="noStrike" cap="none" normalizeH="0" baseline="0" dirty="0">
                <a:ln>
                  <a:noFill/>
                </a:ln>
                <a:solidFill>
                  <a:schemeClr val="tx1"/>
                </a:solidFill>
                <a:effectLst/>
                <a:latin typeface="Arial" panose="020B0604020202020204" pitchFamily="34" charset="0"/>
                <a:cs typeface="Arial" panose="020B0604020202020204" pitchFamily="34" charset="0"/>
              </a:rPr>
              <a:t>, PAM, CLARA): </a:t>
            </a:r>
            <a:r>
              <a:rPr kumimoji="0" lang="es-CO" b="0" strike="noStrike" cap="none" normalizeH="0" baseline="0" dirty="0">
                <a:ln>
                  <a:noFill/>
                </a:ln>
                <a:solidFill>
                  <a:schemeClr val="tx1"/>
                </a:solidFill>
                <a:effectLst/>
                <a:latin typeface="Arial" panose="020B0604020202020204" pitchFamily="34" charset="0"/>
                <a:cs typeface="Arial" panose="020B0604020202020204" pitchFamily="34" charset="0"/>
              </a:rPr>
              <a:t>se construye a partir de particiones,</a:t>
            </a:r>
            <a:r>
              <a:rPr kumimoji="0" lang="es-CO" b="0" strike="noStrike" cap="none" normalizeH="0" dirty="0">
                <a:ln>
                  <a:noFill/>
                </a:ln>
                <a:solidFill>
                  <a:schemeClr val="tx1"/>
                </a:solidFill>
                <a:effectLst/>
                <a:latin typeface="Arial" panose="020B0604020202020204" pitchFamily="34" charset="0"/>
                <a:cs typeface="Arial" panose="020B0604020202020204" pitchFamily="34" charset="0"/>
              </a:rPr>
              <a:t> las cuales son evaluadas por algún criterio. Necesitan K al inicio.</a:t>
            </a:r>
            <a:endParaRPr kumimoji="0" lang="es-CO" b="0"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s-CO" b="1" i="1" u="none" strike="noStrike" cap="none" normalizeH="0" baseline="0" dirty="0" err="1">
                <a:ln>
                  <a:noFill/>
                </a:ln>
                <a:solidFill>
                  <a:schemeClr val="bg1">
                    <a:lumMod val="75000"/>
                  </a:schemeClr>
                </a:solidFill>
                <a:effectLst/>
                <a:latin typeface="Arial" panose="020B0604020202020204" pitchFamily="34" charset="0"/>
                <a:cs typeface="Arial" panose="020B0604020202020204" pitchFamily="34" charset="0"/>
              </a:rPr>
              <a:t>Density-Based</a:t>
            </a:r>
            <a:r>
              <a:rPr kumimoji="0" lang="es-CO" b="1" i="1"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 </a:t>
            </a:r>
            <a:r>
              <a:rPr kumimoji="0" lang="es-CO" b="1" i="1" u="none" strike="noStrike" cap="none" normalizeH="0" baseline="0" dirty="0" err="1">
                <a:ln>
                  <a:noFill/>
                </a:ln>
                <a:solidFill>
                  <a:schemeClr val="bg1">
                    <a:lumMod val="75000"/>
                  </a:schemeClr>
                </a:solidFill>
                <a:effectLst/>
                <a:latin typeface="Arial" panose="020B0604020202020204" pitchFamily="34" charset="0"/>
                <a:cs typeface="Arial" panose="020B0604020202020204" pitchFamily="34" charset="0"/>
              </a:rPr>
              <a:t>Clustering</a:t>
            </a:r>
            <a:r>
              <a:rPr kumimoji="0" lang="es-CO" b="0" i="1"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 </a:t>
            </a:r>
            <a:r>
              <a:rPr kumimoji="0" lang="es-CO" b="0"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basados en funciones de conectividad y funciones de densidad.</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s-CO" b="1" i="1" u="none" strike="noStrike" cap="none" normalizeH="0" baseline="0" dirty="0" err="1">
                <a:ln>
                  <a:noFill/>
                </a:ln>
                <a:solidFill>
                  <a:schemeClr val="bg1">
                    <a:lumMod val="75000"/>
                  </a:schemeClr>
                </a:solidFill>
                <a:effectLst/>
                <a:latin typeface="Arial" panose="020B0604020202020204" pitchFamily="34" charset="0"/>
                <a:cs typeface="Arial" panose="020B0604020202020204" pitchFamily="34" charset="0"/>
              </a:rPr>
              <a:t>Model-based</a:t>
            </a:r>
            <a:r>
              <a:rPr kumimoji="0" lang="es-CO" b="1" i="1"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 </a:t>
            </a:r>
            <a:r>
              <a:rPr kumimoji="0" lang="es-CO" b="1" i="1" u="none" strike="noStrike" cap="none" normalizeH="0" baseline="0" dirty="0" err="1">
                <a:ln>
                  <a:noFill/>
                </a:ln>
                <a:solidFill>
                  <a:schemeClr val="bg1">
                    <a:lumMod val="75000"/>
                  </a:schemeClr>
                </a:solidFill>
                <a:effectLst/>
                <a:latin typeface="Arial" panose="020B0604020202020204" pitchFamily="34" charset="0"/>
                <a:cs typeface="Arial" panose="020B0604020202020204" pitchFamily="34" charset="0"/>
              </a:rPr>
              <a:t>Clustering</a:t>
            </a:r>
            <a:r>
              <a:rPr kumimoji="0" lang="es-CO" b="0" i="1"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 </a:t>
            </a:r>
            <a:r>
              <a:rPr kumimoji="0" lang="es-CO" b="0"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se utiliza un model</a:t>
            </a:r>
            <a:r>
              <a:rPr lang="es-CO" dirty="0">
                <a:solidFill>
                  <a:schemeClr val="bg1">
                    <a:lumMod val="75000"/>
                  </a:schemeClr>
                </a:solidFill>
                <a:latin typeface="Arial" panose="020B0604020202020204" pitchFamily="34" charset="0"/>
                <a:cs typeface="Arial" panose="020B0604020202020204" pitchFamily="34" charset="0"/>
              </a:rPr>
              <a:t>o para agrupar los modelos.</a:t>
            </a:r>
            <a:endParaRPr kumimoji="0" lang="es-CO" b="0"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s-CO" b="1" i="1" u="none" strike="noStrike" cap="none" normalizeH="0" baseline="0" dirty="0" err="1">
                <a:ln>
                  <a:noFill/>
                </a:ln>
                <a:solidFill>
                  <a:schemeClr val="bg1">
                    <a:lumMod val="75000"/>
                  </a:schemeClr>
                </a:solidFill>
                <a:effectLst/>
                <a:latin typeface="Arial" panose="020B0604020202020204" pitchFamily="34" charset="0"/>
                <a:cs typeface="Arial" panose="020B0604020202020204" pitchFamily="34" charset="0"/>
              </a:rPr>
              <a:t>Fuzzy</a:t>
            </a:r>
            <a:r>
              <a:rPr kumimoji="0" lang="es-CO" b="1" i="1"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 </a:t>
            </a:r>
            <a:r>
              <a:rPr kumimoji="0" lang="es-CO" b="1" i="1" u="none" strike="noStrike" cap="none" normalizeH="0" baseline="0" dirty="0" err="1">
                <a:ln>
                  <a:noFill/>
                </a:ln>
                <a:solidFill>
                  <a:schemeClr val="bg1">
                    <a:lumMod val="75000"/>
                  </a:schemeClr>
                </a:solidFill>
                <a:effectLst/>
                <a:latin typeface="Arial" panose="020B0604020202020204" pitchFamily="34" charset="0"/>
                <a:cs typeface="Arial" panose="020B0604020202020204" pitchFamily="34" charset="0"/>
              </a:rPr>
              <a:t>Clustering</a:t>
            </a:r>
            <a:r>
              <a:rPr kumimoji="0" lang="es-CO" b="0" i="1"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 </a:t>
            </a:r>
            <a:r>
              <a:rPr kumimoji="0" lang="es-CO" b="0"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rPr>
              <a:t>A partir de lógica</a:t>
            </a:r>
            <a:r>
              <a:rPr kumimoji="0" lang="es-CO" b="0" u="none" strike="noStrike" cap="none" normalizeH="0" dirty="0">
                <a:ln>
                  <a:noFill/>
                </a:ln>
                <a:solidFill>
                  <a:schemeClr val="bg1">
                    <a:lumMod val="75000"/>
                  </a:schemeClr>
                </a:solidFill>
                <a:effectLst/>
                <a:latin typeface="Arial" panose="020B0604020202020204" pitchFamily="34" charset="0"/>
                <a:cs typeface="Arial" panose="020B0604020202020204" pitchFamily="34" charset="0"/>
              </a:rPr>
              <a:t> difusa se separan o agrupan los </a:t>
            </a:r>
            <a:r>
              <a:rPr kumimoji="0" lang="es-CO" b="0" u="none" strike="noStrike" cap="none" normalizeH="0" dirty="0" err="1">
                <a:ln>
                  <a:noFill/>
                </a:ln>
                <a:solidFill>
                  <a:schemeClr val="bg1">
                    <a:lumMod val="75000"/>
                  </a:schemeClr>
                </a:solidFill>
                <a:effectLst/>
                <a:latin typeface="Arial" panose="020B0604020202020204" pitchFamily="34" charset="0"/>
                <a:cs typeface="Arial" panose="020B0604020202020204" pitchFamily="34" charset="0"/>
              </a:rPr>
              <a:t>clusters</a:t>
            </a:r>
            <a:r>
              <a:rPr kumimoji="0" lang="es-CO" b="0" u="none" strike="noStrike" cap="none" normalizeH="0" dirty="0">
                <a:ln>
                  <a:noFill/>
                </a:ln>
                <a:solidFill>
                  <a:schemeClr val="bg1">
                    <a:lumMod val="75000"/>
                  </a:schemeClr>
                </a:solidFill>
                <a:effectLst/>
                <a:latin typeface="Arial" panose="020B0604020202020204" pitchFamily="34" charset="0"/>
                <a:cs typeface="Arial" panose="020B0604020202020204" pitchFamily="34" charset="0"/>
              </a:rPr>
              <a:t>.</a:t>
            </a:r>
            <a:endParaRPr kumimoji="0" lang="es-CO" b="0" u="none" strike="noStrike" cap="none" normalizeH="0" baseline="0" dirty="0">
              <a:ln>
                <a:noFill/>
              </a:ln>
              <a:solidFill>
                <a:schemeClr val="bg1">
                  <a:lumMod val="75000"/>
                </a:schemeClr>
              </a:solidFill>
              <a:effectLst/>
              <a:latin typeface="Arial" panose="020B0604020202020204" pitchFamily="34" charset="0"/>
              <a:cs typeface="Arial" panose="020B0604020202020204" pitchFamily="34" charset="0"/>
            </a:endParaRPr>
          </a:p>
        </p:txBody>
      </p:sp>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TIPOS DE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2">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321505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602412" y="603249"/>
            <a:ext cx="8987176" cy="5651501"/>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DISTANCIAS EN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353036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6773" y="1193799"/>
            <a:ext cx="12135227" cy="5537201"/>
          </a:xfrm>
          <a:prstGeom prst="rect">
            <a:avLst/>
          </a:prstGeom>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DISTANCIAS EN CLUSTERING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10604993" y="57664"/>
            <a:ext cx="1488153" cy="593124"/>
          </a:xfrm>
          <a:prstGeom prst="rect">
            <a:avLst/>
          </a:prstGeom>
          <a:noFill/>
          <a:ln>
            <a:noFill/>
          </a:ln>
        </p:spPr>
      </p:pic>
    </p:spTree>
    <p:extLst>
      <p:ext uri="{BB962C8B-B14F-4D97-AF65-F5344CB8AC3E}">
        <p14:creationId xmlns:p14="http://schemas.microsoft.com/office/powerpoint/2010/main" val="84466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642</Words>
  <Application>Microsoft Office PowerPoint</Application>
  <PresentationFormat>Panorámica</PresentationFormat>
  <Paragraphs>82</Paragraphs>
  <Slides>34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Arial</vt:lpstr>
      <vt:lpstr>Calibri</vt:lpstr>
      <vt:lpstr>Calibri Light</vt:lpstr>
      <vt:lpstr>Monaco</vt:lpstr>
      <vt:lpstr>Wingdings</vt:lpstr>
      <vt:lpstr>Office Theme</vt:lpstr>
      <vt:lpstr>Presentación de PowerPoint</vt:lpstr>
      <vt:lpstr>CLUSTERING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dc:title>
  <dc:creator>Edier Aristizabal</dc:creator>
  <cp:lastModifiedBy>Edier Aristizabal</cp:lastModifiedBy>
  <cp:revision>37</cp:revision>
  <dcterms:created xsi:type="dcterms:W3CDTF">2019-07-16T19:43:18Z</dcterms:created>
  <dcterms:modified xsi:type="dcterms:W3CDTF">2020-03-19T15:21:50Z</dcterms:modified>
</cp:coreProperties>
</file>