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417" r:id="rId3"/>
    <p:sldId id="482" r:id="rId4"/>
    <p:sldId id="484" r:id="rId5"/>
    <p:sldId id="483" r:id="rId6"/>
    <p:sldId id="268" r:id="rId7"/>
    <p:sldId id="259" r:id="rId8"/>
    <p:sldId id="438" r:id="rId9"/>
    <p:sldId id="441" r:id="rId10"/>
    <p:sldId id="439" r:id="rId11"/>
    <p:sldId id="509" r:id="rId12"/>
    <p:sldId id="506" r:id="rId13"/>
    <p:sldId id="507" r:id="rId14"/>
    <p:sldId id="508" r:id="rId15"/>
    <p:sldId id="511" r:id="rId16"/>
    <p:sldId id="512" r:id="rId17"/>
    <p:sldId id="513" r:id="rId18"/>
    <p:sldId id="514" r:id="rId19"/>
    <p:sldId id="518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5980" autoAdjust="0"/>
  </p:normalViewPr>
  <p:slideViewPr>
    <p:cSldViewPr>
      <p:cViewPr varScale="1">
        <p:scale>
          <a:sx n="66" d="100"/>
          <a:sy n="66" d="100"/>
        </p:scale>
        <p:origin x="1773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2326F-4032-4CEB-89E6-ABFEC173040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EA689-15B2-400E-80F0-2A2505192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94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EA689-15B2-400E-80F0-2A25051927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35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EA689-15B2-400E-80F0-2A25051927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44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11/02/2020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11/02/2020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11/02/2020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11/02/2020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827584" y="102986"/>
            <a:ext cx="7941599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O" b="1" dirty="0"/>
              <a:t>ANÁLISIS DE DATOS ESPACIALES</a:t>
            </a:r>
          </a:p>
          <a:p>
            <a:pPr algn="r"/>
            <a:endParaRPr lang="es-CO" b="1" dirty="0"/>
          </a:p>
          <a:p>
            <a:pPr algn="r"/>
            <a:endParaRPr lang="es-CO" sz="1400" b="1" dirty="0"/>
          </a:p>
          <a:p>
            <a:pPr algn="r"/>
            <a:r>
              <a:rPr lang="es-CO" sz="3200" b="1" dirty="0"/>
              <a:t>EDIER V. ARISTIZÁBAL G.</a:t>
            </a:r>
          </a:p>
          <a:p>
            <a:pPr algn="r">
              <a:lnSpc>
                <a:spcPct val="150000"/>
              </a:lnSpc>
            </a:pPr>
            <a:r>
              <a:rPr lang="es-CO" sz="1800" dirty="0"/>
              <a:t>Ing. Geólogo (Universidad Nacional de Colombia)</a:t>
            </a:r>
          </a:p>
          <a:p>
            <a:pPr algn="r">
              <a:lnSpc>
                <a:spcPct val="150000"/>
              </a:lnSpc>
            </a:pPr>
            <a:r>
              <a:rPr lang="es-CO" sz="1800" dirty="0"/>
              <a:t>Esp. en Gestión de Riesgos Geológicos (Universidad de Ginebra – Suiza)</a:t>
            </a:r>
          </a:p>
          <a:p>
            <a:pPr algn="r">
              <a:lnSpc>
                <a:spcPct val="150000"/>
              </a:lnSpc>
            </a:pPr>
            <a:r>
              <a:rPr lang="es-CO" sz="1800" dirty="0" err="1"/>
              <a:t>MSc</a:t>
            </a:r>
            <a:r>
              <a:rPr lang="es-CO" sz="1800" dirty="0"/>
              <a:t>. en </a:t>
            </a:r>
            <a:r>
              <a:rPr lang="es-CO" sz="1800" dirty="0" err="1"/>
              <a:t>Geociencias</a:t>
            </a:r>
            <a:r>
              <a:rPr lang="es-CO" sz="1800" dirty="0"/>
              <a:t> (Universidad de Shimane – Japón)</a:t>
            </a:r>
          </a:p>
          <a:p>
            <a:pPr algn="r">
              <a:lnSpc>
                <a:spcPct val="150000"/>
              </a:lnSpc>
            </a:pPr>
            <a:r>
              <a:rPr lang="es-CO" sz="1800" dirty="0"/>
              <a:t>PhD. en Ingeniería (Universidad Nacional de Colombia)</a:t>
            </a:r>
          </a:p>
          <a:p>
            <a:pPr algn="r">
              <a:lnSpc>
                <a:spcPct val="150000"/>
              </a:lnSpc>
            </a:pPr>
            <a:endParaRPr lang="es-CO" sz="1800" dirty="0"/>
          </a:p>
          <a:p>
            <a:pPr algn="r">
              <a:lnSpc>
                <a:spcPct val="150000"/>
              </a:lnSpc>
            </a:pPr>
            <a:r>
              <a:rPr lang="es-CO" sz="1800" dirty="0"/>
              <a:t>Universidad Nacional de Colombia</a:t>
            </a:r>
          </a:p>
          <a:p>
            <a:pPr algn="r">
              <a:lnSpc>
                <a:spcPct val="150000"/>
              </a:lnSpc>
            </a:pPr>
            <a:r>
              <a:rPr lang="es-CO" sz="1800" dirty="0"/>
              <a:t>Facultad de Minas</a:t>
            </a:r>
          </a:p>
          <a:p>
            <a:pPr algn="r">
              <a:lnSpc>
                <a:spcPct val="150000"/>
              </a:lnSpc>
            </a:pPr>
            <a:r>
              <a:rPr lang="es-CO" sz="1800" dirty="0"/>
              <a:t>Departamento de </a:t>
            </a:r>
            <a:r>
              <a:rPr lang="es-CO" sz="1800" dirty="0" err="1"/>
              <a:t>Geociencias</a:t>
            </a:r>
            <a:endParaRPr lang="es-CO" sz="1800" dirty="0"/>
          </a:p>
          <a:p>
            <a:pPr algn="r"/>
            <a:endParaRPr lang="es-CO" sz="1800" b="1" dirty="0"/>
          </a:p>
          <a:p>
            <a:pPr algn="r"/>
            <a:endParaRPr lang="es-CO" sz="1800" b="1" dirty="0"/>
          </a:p>
        </p:txBody>
      </p:sp>
      <p:pic>
        <p:nvPicPr>
          <p:cNvPr id="3" name="6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39"/>
          <a:stretch/>
        </p:blipFill>
        <p:spPr>
          <a:xfrm>
            <a:off x="1360246" y="4581128"/>
            <a:ext cx="3021263" cy="122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05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6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39"/>
          <a:stretch/>
        </p:blipFill>
        <p:spPr>
          <a:xfrm>
            <a:off x="7827352" y="116632"/>
            <a:ext cx="1316648" cy="524768"/>
          </a:xfrm>
          <a:prstGeom prst="rect">
            <a:avLst/>
          </a:prstGeom>
        </p:spPr>
      </p:pic>
      <p:cxnSp>
        <p:nvCxnSpPr>
          <p:cNvPr id="3" name="Conector recto 8"/>
          <p:cNvCxnSpPr/>
          <p:nvPr/>
        </p:nvCxnSpPr>
        <p:spPr>
          <a:xfrm>
            <a:off x="30708" y="692696"/>
            <a:ext cx="32242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uadroTexto 9"/>
          <p:cNvSpPr txBox="1"/>
          <p:nvPr/>
        </p:nvSpPr>
        <p:spPr>
          <a:xfrm>
            <a:off x="99062" y="116632"/>
            <a:ext cx="4060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/>
              <a:t>ANÁLISIS DISCRIMINANTE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276764" y="1124744"/>
            <a:ext cx="84717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Se pretende encontrar relaciones lineales entre las variables continuas que mejor discriminen entre grupos, para esto se realiza:</a:t>
            </a:r>
          </a:p>
          <a:p>
            <a:pPr marL="285750" indent="-285750" algn="just">
              <a:buFont typeface="Wingdings" pitchFamily="2" charset="2"/>
              <a:buChar char="ü"/>
            </a:pPr>
            <a:endParaRPr lang="es-CO" dirty="0"/>
          </a:p>
          <a:p>
            <a:pPr marL="285750" indent="-285750" algn="just">
              <a:buFont typeface="Wingdings" pitchFamily="2" charset="2"/>
              <a:buChar char="ü"/>
            </a:pPr>
            <a:r>
              <a:rPr lang="es-CO" dirty="0"/>
              <a:t>Selección de las </a:t>
            </a:r>
            <a:r>
              <a:rPr lang="es-CO" b="1" dirty="0"/>
              <a:t>variables (canónicas o discriminantes) </a:t>
            </a:r>
            <a:r>
              <a:rPr lang="es-CO" dirty="0"/>
              <a:t>que mas y mejor discriminen a los grupos como combinaciones lineales de las variables originales para formar la </a:t>
            </a:r>
            <a:r>
              <a:rPr lang="es-CO" b="1" dirty="0"/>
              <a:t>función discriminante</a:t>
            </a:r>
            <a:r>
              <a:rPr lang="es-CO" dirty="0"/>
              <a:t>.</a:t>
            </a:r>
          </a:p>
          <a:p>
            <a:pPr marL="285750" indent="-285750" algn="just">
              <a:buFont typeface="Wingdings" pitchFamily="2" charset="2"/>
              <a:buChar char="ü"/>
            </a:pPr>
            <a:endParaRPr lang="es-CO" dirty="0"/>
          </a:p>
          <a:p>
            <a:pPr marL="285750" indent="-285750" algn="just">
              <a:buFont typeface="Wingdings" pitchFamily="2" charset="2"/>
              <a:buChar char="ü"/>
            </a:pPr>
            <a:r>
              <a:rPr lang="es-CO" dirty="0"/>
              <a:t>Valorar la significancia estadística de las funciones discriminantes obtenidas (</a:t>
            </a:r>
            <a:r>
              <a:rPr lang="es-CO" i="1" dirty="0"/>
              <a:t>Lambda de </a:t>
            </a:r>
            <a:r>
              <a:rPr lang="es-CO" i="1" dirty="0" err="1"/>
              <a:t>Wilks</a:t>
            </a:r>
            <a:r>
              <a:rPr lang="es-CO" dirty="0"/>
              <a:t>).</a:t>
            </a:r>
          </a:p>
          <a:p>
            <a:pPr marL="285750" indent="-285750" algn="just">
              <a:buFont typeface="Wingdings" pitchFamily="2" charset="2"/>
              <a:buChar char="ü"/>
            </a:pPr>
            <a:endParaRPr lang="es-CO" dirty="0"/>
          </a:p>
          <a:p>
            <a:pPr marL="285750" indent="-285750" algn="just">
              <a:buFont typeface="Wingdings" pitchFamily="2" charset="2"/>
              <a:buChar char="ü"/>
            </a:pPr>
            <a:r>
              <a:rPr lang="es-CO" dirty="0"/>
              <a:t>Determinar la función discriminante si los datos ajustan al modelo, y con ella clasificar los individuos.</a:t>
            </a:r>
          </a:p>
          <a:p>
            <a:pPr marL="285750" indent="-285750" algn="just">
              <a:buFont typeface="Wingdings" pitchFamily="2" charset="2"/>
              <a:buChar char="ü"/>
            </a:pP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F8BE16-9211-49C4-8C6D-973B5EAF4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4653136"/>
            <a:ext cx="5857792" cy="175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95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9B5C8F-9F34-4165-8755-90CADD1BF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8875"/>
            <a:ext cx="9144000" cy="4860249"/>
          </a:xfrm>
          <a:prstGeom prst="rect">
            <a:avLst/>
          </a:prstGeom>
        </p:spPr>
      </p:pic>
      <p:pic>
        <p:nvPicPr>
          <p:cNvPr id="5" name="6 Imagen">
            <a:extLst>
              <a:ext uri="{FF2B5EF4-FFF2-40B4-BE49-F238E27FC236}">
                <a16:creationId xmlns:a16="http://schemas.microsoft.com/office/drawing/2014/main" id="{4AC3161A-E5B8-46CF-AF36-6B48F1F2EE9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39"/>
          <a:stretch/>
        </p:blipFill>
        <p:spPr>
          <a:xfrm>
            <a:off x="7827352" y="116632"/>
            <a:ext cx="1316648" cy="524768"/>
          </a:xfrm>
          <a:prstGeom prst="rect">
            <a:avLst/>
          </a:prstGeom>
        </p:spPr>
      </p:pic>
      <p:cxnSp>
        <p:nvCxnSpPr>
          <p:cNvPr id="6" name="Conector recto 8">
            <a:extLst>
              <a:ext uri="{FF2B5EF4-FFF2-40B4-BE49-F238E27FC236}">
                <a16:creationId xmlns:a16="http://schemas.microsoft.com/office/drawing/2014/main" id="{C57C1E90-A976-4A05-83D3-28A15EFF824D}"/>
              </a:ext>
            </a:extLst>
          </p:cNvPr>
          <p:cNvCxnSpPr/>
          <p:nvPr/>
        </p:nvCxnSpPr>
        <p:spPr>
          <a:xfrm>
            <a:off x="30708" y="692696"/>
            <a:ext cx="32242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uadroTexto 9">
            <a:extLst>
              <a:ext uri="{FF2B5EF4-FFF2-40B4-BE49-F238E27FC236}">
                <a16:creationId xmlns:a16="http://schemas.microsoft.com/office/drawing/2014/main" id="{40194C90-8655-4467-8B94-446FC5A6AFB5}"/>
              </a:ext>
            </a:extLst>
          </p:cNvPr>
          <p:cNvSpPr txBox="1"/>
          <p:nvPr/>
        </p:nvSpPr>
        <p:spPr>
          <a:xfrm>
            <a:off x="99062" y="116632"/>
            <a:ext cx="4060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/>
              <a:t>ANÁLISIS DISCRIMINANTE</a:t>
            </a:r>
          </a:p>
        </p:txBody>
      </p:sp>
    </p:spTree>
    <p:extLst>
      <p:ext uri="{BB962C8B-B14F-4D97-AF65-F5344CB8AC3E}">
        <p14:creationId xmlns:p14="http://schemas.microsoft.com/office/powerpoint/2010/main" val="3169273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0D78E0-50A3-4540-861D-EB303E034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435"/>
            <a:ext cx="9144000" cy="654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69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6C21E6-CE61-4C99-85E0-A0582F3C7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711"/>
            <a:ext cx="9144000" cy="662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21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009D4E-7420-44C8-96B4-2A84BE14A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240"/>
            <a:ext cx="9144000" cy="672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20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CC0303-675D-4B41-B985-F056F3B49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3" y="0"/>
            <a:ext cx="89732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83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CEF0AB-95C2-4593-B216-09D23AE00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3706"/>
            <a:ext cx="9144000" cy="493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40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A5226C-AEEC-42D9-A5B7-9BCDFFD0B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93" y="0"/>
            <a:ext cx="76484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75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9D6D30-0C12-41A6-B3E5-E1DC579AD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67" y="9128"/>
            <a:ext cx="85404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62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5C405F2-ED42-4D9F-9997-FC2990839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04" y="1412776"/>
            <a:ext cx="9144000" cy="334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3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6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39"/>
          <a:stretch/>
        </p:blipFill>
        <p:spPr>
          <a:xfrm>
            <a:off x="3085797" y="5085184"/>
            <a:ext cx="3021263" cy="1258830"/>
          </a:xfrm>
          <a:prstGeom prst="rect">
            <a:avLst/>
          </a:prstGeom>
        </p:spPr>
      </p:pic>
      <p:sp>
        <p:nvSpPr>
          <p:cNvPr id="4" name="1 Título"/>
          <p:cNvSpPr txBox="1">
            <a:spLocks/>
          </p:cNvSpPr>
          <p:nvPr/>
        </p:nvSpPr>
        <p:spPr>
          <a:xfrm>
            <a:off x="0" y="2266637"/>
            <a:ext cx="8964488" cy="9659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b="1" dirty="0"/>
              <a:t>ANÁLISIS DISCRIMINANTE</a:t>
            </a:r>
            <a:endParaRPr lang="es-CO" sz="4800" b="1" i="1" dirty="0"/>
          </a:p>
        </p:txBody>
      </p:sp>
    </p:spTree>
    <p:extLst>
      <p:ext uri="{BB962C8B-B14F-4D97-AF65-F5344CB8AC3E}">
        <p14:creationId xmlns:p14="http://schemas.microsoft.com/office/powerpoint/2010/main" val="191742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6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39"/>
          <a:stretch/>
        </p:blipFill>
        <p:spPr>
          <a:xfrm>
            <a:off x="7827352" y="116632"/>
            <a:ext cx="1316648" cy="524768"/>
          </a:xfrm>
          <a:prstGeom prst="rect">
            <a:avLst/>
          </a:prstGeom>
        </p:spPr>
      </p:pic>
      <p:cxnSp>
        <p:nvCxnSpPr>
          <p:cNvPr id="3" name="Conector recto 8"/>
          <p:cNvCxnSpPr/>
          <p:nvPr/>
        </p:nvCxnSpPr>
        <p:spPr>
          <a:xfrm>
            <a:off x="30708" y="692696"/>
            <a:ext cx="32242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uadroTexto 9"/>
          <p:cNvSpPr txBox="1"/>
          <p:nvPr/>
        </p:nvSpPr>
        <p:spPr>
          <a:xfrm>
            <a:off x="99062" y="116632"/>
            <a:ext cx="4060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/>
              <a:t>ANÁLISIS DISCRIMINANTE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B2C9847-1D26-4E31-81D5-E165680934A8}"/>
              </a:ext>
            </a:extLst>
          </p:cNvPr>
          <p:cNvSpPr txBox="1"/>
          <p:nvPr/>
        </p:nvSpPr>
        <p:spPr>
          <a:xfrm>
            <a:off x="2627784" y="1412776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Reducción de Dimensionalidad</a:t>
            </a:r>
          </a:p>
        </p:txBody>
      </p:sp>
      <p:sp>
        <p:nvSpPr>
          <p:cNvPr id="7" name="Flecha: a la izquierda, derecha y arriba 6">
            <a:extLst>
              <a:ext uri="{FF2B5EF4-FFF2-40B4-BE49-F238E27FC236}">
                <a16:creationId xmlns:a16="http://schemas.microsoft.com/office/drawing/2014/main" id="{D1053A21-59F9-4D9F-AFDC-221E7015D29F}"/>
              </a:ext>
            </a:extLst>
          </p:cNvPr>
          <p:cNvSpPr/>
          <p:nvPr/>
        </p:nvSpPr>
        <p:spPr>
          <a:xfrm>
            <a:off x="2689490" y="1948190"/>
            <a:ext cx="3378679" cy="148081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0F03377-793D-4610-8F7D-589FCA824617}"/>
              </a:ext>
            </a:extLst>
          </p:cNvPr>
          <p:cNvSpPr txBox="1"/>
          <p:nvPr/>
        </p:nvSpPr>
        <p:spPr>
          <a:xfrm>
            <a:off x="211581" y="2799778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Método No supervisado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6B979B3-3349-474A-AD84-522E93C86840}"/>
              </a:ext>
            </a:extLst>
          </p:cNvPr>
          <p:cNvSpPr txBox="1"/>
          <p:nvPr/>
        </p:nvSpPr>
        <p:spPr>
          <a:xfrm>
            <a:off x="6236464" y="2820270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Método Supervisado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304C23-04FA-4CE2-A439-D3819ABFBEDA}"/>
              </a:ext>
            </a:extLst>
          </p:cNvPr>
          <p:cNvSpPr txBox="1"/>
          <p:nvPr/>
        </p:nvSpPr>
        <p:spPr>
          <a:xfrm>
            <a:off x="5584529" y="3609433"/>
            <a:ext cx="3523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Análisis Discriminante Lineal </a:t>
            </a:r>
          </a:p>
          <a:p>
            <a:pPr algn="ctr"/>
            <a:r>
              <a:rPr lang="es-CO" sz="2000" b="1" dirty="0">
                <a:latin typeface="Arial" panose="020B0604020202020204" pitchFamily="34" charset="0"/>
                <a:cs typeface="Arial" panose="020B0604020202020204" pitchFamily="34" charset="0"/>
              </a:rPr>
              <a:t>LDA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C1941E9-8452-4D2F-8188-8427ECDCE631}"/>
              </a:ext>
            </a:extLst>
          </p:cNvPr>
          <p:cNvSpPr txBox="1"/>
          <p:nvPr/>
        </p:nvSpPr>
        <p:spPr>
          <a:xfrm>
            <a:off x="27260" y="3605881"/>
            <a:ext cx="4421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Análisis de Componentes Principales</a:t>
            </a:r>
          </a:p>
          <a:p>
            <a:pPr algn="ctr"/>
            <a:r>
              <a:rPr lang="es-CO" sz="2000" b="1" dirty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373649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cdn-images-1.medium.com/max/1600/1*a-l3-c21MNnVktVGDH3Lbw.png">
            <a:extLst>
              <a:ext uri="{FF2B5EF4-FFF2-40B4-BE49-F238E27FC236}">
                <a16:creationId xmlns:a16="http://schemas.microsoft.com/office/drawing/2014/main" id="{E7A470BC-0CDF-40E8-ACD6-BF45184C4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03" y="2112841"/>
            <a:ext cx="8776303" cy="331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6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39"/>
          <a:stretch/>
        </p:blipFill>
        <p:spPr>
          <a:xfrm>
            <a:off x="7827352" y="116632"/>
            <a:ext cx="1316648" cy="524768"/>
          </a:xfrm>
          <a:prstGeom prst="rect">
            <a:avLst/>
          </a:prstGeom>
        </p:spPr>
      </p:pic>
      <p:cxnSp>
        <p:nvCxnSpPr>
          <p:cNvPr id="4" name="Conector recto 8"/>
          <p:cNvCxnSpPr/>
          <p:nvPr/>
        </p:nvCxnSpPr>
        <p:spPr>
          <a:xfrm>
            <a:off x="30708" y="692696"/>
            <a:ext cx="32242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uadroTexto 9"/>
          <p:cNvSpPr txBox="1"/>
          <p:nvPr/>
        </p:nvSpPr>
        <p:spPr>
          <a:xfrm>
            <a:off x="99062" y="116632"/>
            <a:ext cx="4060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/>
              <a:t>ANÁLISIS DISCRIMINANTE</a:t>
            </a:r>
          </a:p>
        </p:txBody>
      </p:sp>
    </p:spTree>
    <p:extLst>
      <p:ext uri="{BB962C8B-B14F-4D97-AF65-F5344CB8AC3E}">
        <p14:creationId xmlns:p14="http://schemas.microsoft.com/office/powerpoint/2010/main" val="272110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6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39"/>
          <a:stretch/>
        </p:blipFill>
        <p:spPr>
          <a:xfrm>
            <a:off x="7827352" y="116632"/>
            <a:ext cx="1316648" cy="524768"/>
          </a:xfrm>
          <a:prstGeom prst="rect">
            <a:avLst/>
          </a:prstGeom>
        </p:spPr>
      </p:pic>
      <p:cxnSp>
        <p:nvCxnSpPr>
          <p:cNvPr id="4" name="Conector recto 8"/>
          <p:cNvCxnSpPr/>
          <p:nvPr/>
        </p:nvCxnSpPr>
        <p:spPr>
          <a:xfrm>
            <a:off x="30708" y="692696"/>
            <a:ext cx="32242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uadroTexto 9"/>
          <p:cNvSpPr txBox="1"/>
          <p:nvPr/>
        </p:nvSpPr>
        <p:spPr>
          <a:xfrm>
            <a:off x="99062" y="116632"/>
            <a:ext cx="4060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/>
              <a:t>ANÁLISIS DISCRIMINANTE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40F3A2-614E-4D6F-B5E1-2A34AE348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4000" cy="465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44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cdn-images-1.medium.com/max/1600/0*jhA5DRdruIePMouc.png">
            <a:extLst>
              <a:ext uri="{FF2B5EF4-FFF2-40B4-BE49-F238E27FC236}">
                <a16:creationId xmlns:a16="http://schemas.microsoft.com/office/drawing/2014/main" id="{890C3098-CF24-45F9-978A-0331EBED9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4" y="1268765"/>
            <a:ext cx="9084696" cy="434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6 Imagen">
            <a:extLst>
              <a:ext uri="{FF2B5EF4-FFF2-40B4-BE49-F238E27FC236}">
                <a16:creationId xmlns:a16="http://schemas.microsoft.com/office/drawing/2014/main" id="{3429034B-CE2A-4C82-A90E-28E4274226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39"/>
          <a:stretch/>
        </p:blipFill>
        <p:spPr>
          <a:xfrm>
            <a:off x="7827352" y="116632"/>
            <a:ext cx="1316648" cy="524768"/>
          </a:xfrm>
          <a:prstGeom prst="rect">
            <a:avLst/>
          </a:prstGeom>
        </p:spPr>
      </p:pic>
      <p:cxnSp>
        <p:nvCxnSpPr>
          <p:cNvPr id="4" name="Conector recto 8">
            <a:extLst>
              <a:ext uri="{FF2B5EF4-FFF2-40B4-BE49-F238E27FC236}">
                <a16:creationId xmlns:a16="http://schemas.microsoft.com/office/drawing/2014/main" id="{DEF3443D-678D-4ED6-948A-1CEAB059F01C}"/>
              </a:ext>
            </a:extLst>
          </p:cNvPr>
          <p:cNvCxnSpPr/>
          <p:nvPr/>
        </p:nvCxnSpPr>
        <p:spPr>
          <a:xfrm>
            <a:off x="30708" y="692696"/>
            <a:ext cx="32242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uadroTexto 9">
            <a:extLst>
              <a:ext uri="{FF2B5EF4-FFF2-40B4-BE49-F238E27FC236}">
                <a16:creationId xmlns:a16="http://schemas.microsoft.com/office/drawing/2014/main" id="{A899E6C1-6CE3-409B-930B-7BFF24379DC5}"/>
              </a:ext>
            </a:extLst>
          </p:cNvPr>
          <p:cNvSpPr txBox="1"/>
          <p:nvPr/>
        </p:nvSpPr>
        <p:spPr>
          <a:xfrm>
            <a:off x="99062" y="116632"/>
            <a:ext cx="4060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/>
              <a:t>ANÁLISIS DISCRIMINANTE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25BBBBF-D69D-4FE4-BF25-CD29520E5D9B}"/>
              </a:ext>
            </a:extLst>
          </p:cNvPr>
          <p:cNvSpPr txBox="1"/>
          <p:nvPr/>
        </p:nvSpPr>
        <p:spPr>
          <a:xfrm>
            <a:off x="2339752" y="863132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PCA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66E54BA-D890-4B64-B76E-D814AEA945EC}"/>
              </a:ext>
            </a:extLst>
          </p:cNvPr>
          <p:cNvSpPr txBox="1"/>
          <p:nvPr/>
        </p:nvSpPr>
        <p:spPr>
          <a:xfrm>
            <a:off x="6444208" y="86313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/>
              <a:t>LDA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EEABECA-81D7-4DA8-B67B-12885363F0D9}"/>
              </a:ext>
            </a:extLst>
          </p:cNvPr>
          <p:cNvSpPr txBox="1"/>
          <p:nvPr/>
        </p:nvSpPr>
        <p:spPr>
          <a:xfrm>
            <a:off x="434366" y="5547362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Componente en el sentido de la mayor </a:t>
            </a:r>
            <a:r>
              <a:rPr lang="es-CO" b="1" dirty="0"/>
              <a:t>varianza</a:t>
            </a:r>
            <a:r>
              <a:rPr lang="es-CO" dirty="0"/>
              <a:t> de los datos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49649E0-0C8C-41A0-A363-3B7C161688CC}"/>
              </a:ext>
            </a:extLst>
          </p:cNvPr>
          <p:cNvSpPr txBox="1"/>
          <p:nvPr/>
        </p:nvSpPr>
        <p:spPr>
          <a:xfrm>
            <a:off x="4789183" y="5547362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Componente en el sentido de la mayor </a:t>
            </a:r>
            <a:r>
              <a:rPr lang="es-CO" b="1" dirty="0"/>
              <a:t>separabilidad</a:t>
            </a:r>
            <a:r>
              <a:rPr lang="es-CO" dirty="0"/>
              <a:t> de los datos</a:t>
            </a:r>
          </a:p>
        </p:txBody>
      </p:sp>
    </p:spTree>
    <p:extLst>
      <p:ext uri="{BB962C8B-B14F-4D97-AF65-F5344CB8AC3E}">
        <p14:creationId xmlns:p14="http://schemas.microsoft.com/office/powerpoint/2010/main" val="191981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-images-1.medium.com/max/2600/0*5Iaw94wlYCTp0GuK.png">
            <a:extLst>
              <a:ext uri="{FF2B5EF4-FFF2-40B4-BE49-F238E27FC236}">
                <a16:creationId xmlns:a16="http://schemas.microsoft.com/office/drawing/2014/main" id="{8A6050E1-EAA6-4644-9711-8BCE4AE44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48" y="1900238"/>
            <a:ext cx="7708106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6 Imagen">
            <a:extLst>
              <a:ext uri="{FF2B5EF4-FFF2-40B4-BE49-F238E27FC236}">
                <a16:creationId xmlns:a16="http://schemas.microsoft.com/office/drawing/2014/main" id="{69E100A7-3975-4688-9AB9-7F10A47B6C2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39"/>
          <a:stretch/>
        </p:blipFill>
        <p:spPr>
          <a:xfrm>
            <a:off x="7827352" y="116632"/>
            <a:ext cx="1316648" cy="524768"/>
          </a:xfrm>
          <a:prstGeom prst="rect">
            <a:avLst/>
          </a:prstGeom>
        </p:spPr>
      </p:pic>
      <p:cxnSp>
        <p:nvCxnSpPr>
          <p:cNvPr id="4" name="Conector recto 8">
            <a:extLst>
              <a:ext uri="{FF2B5EF4-FFF2-40B4-BE49-F238E27FC236}">
                <a16:creationId xmlns:a16="http://schemas.microsoft.com/office/drawing/2014/main" id="{0CD259BE-7B6D-44E1-8867-AA450FECFA91}"/>
              </a:ext>
            </a:extLst>
          </p:cNvPr>
          <p:cNvCxnSpPr/>
          <p:nvPr/>
        </p:nvCxnSpPr>
        <p:spPr>
          <a:xfrm>
            <a:off x="30708" y="692696"/>
            <a:ext cx="32242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uadroTexto 9">
            <a:extLst>
              <a:ext uri="{FF2B5EF4-FFF2-40B4-BE49-F238E27FC236}">
                <a16:creationId xmlns:a16="http://schemas.microsoft.com/office/drawing/2014/main" id="{B77116BE-AFA6-4567-B1FC-195B1E368325}"/>
              </a:ext>
            </a:extLst>
          </p:cNvPr>
          <p:cNvSpPr txBox="1"/>
          <p:nvPr/>
        </p:nvSpPr>
        <p:spPr>
          <a:xfrm>
            <a:off x="99062" y="116632"/>
            <a:ext cx="4060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/>
              <a:t>ANÁLISIS DISCRIMINANTE</a:t>
            </a:r>
          </a:p>
        </p:txBody>
      </p:sp>
    </p:spTree>
    <p:extLst>
      <p:ext uri="{BB962C8B-B14F-4D97-AF65-F5344CB8AC3E}">
        <p14:creationId xmlns:p14="http://schemas.microsoft.com/office/powerpoint/2010/main" val="381505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6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39"/>
          <a:stretch/>
        </p:blipFill>
        <p:spPr>
          <a:xfrm>
            <a:off x="7827352" y="116632"/>
            <a:ext cx="1316648" cy="524768"/>
          </a:xfrm>
          <a:prstGeom prst="rect">
            <a:avLst/>
          </a:prstGeom>
        </p:spPr>
      </p:pic>
      <p:cxnSp>
        <p:nvCxnSpPr>
          <p:cNvPr id="3" name="Conector recto 8"/>
          <p:cNvCxnSpPr/>
          <p:nvPr/>
        </p:nvCxnSpPr>
        <p:spPr>
          <a:xfrm>
            <a:off x="30708" y="692696"/>
            <a:ext cx="32242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uadroTexto 9"/>
          <p:cNvSpPr txBox="1"/>
          <p:nvPr/>
        </p:nvSpPr>
        <p:spPr>
          <a:xfrm>
            <a:off x="99062" y="116632"/>
            <a:ext cx="4060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/>
              <a:t>ANÁLISIS DISCRIMINANTE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87524" y="745541"/>
            <a:ext cx="856895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Método supervisado que trabaja con datos que ya han sido clasificados en grupos para encontrar reglas que permitan clasificar elementos individuales nuevos no clasificados. </a:t>
            </a:r>
          </a:p>
          <a:p>
            <a:pPr algn="just"/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La técnica mas conocida y utilizada se denomina </a:t>
            </a:r>
            <a:r>
              <a:rPr lang="es-CO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Análisis de la Función Linear Discriminante de Fisher 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(Fisher, 1936).</a:t>
            </a:r>
          </a:p>
          <a:p>
            <a:pPr algn="just"/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Permite clasificar a los individuos o casos (en este caso celdas o unidades de análisis) en alguno de los grupos establecidos por la variable.</a:t>
            </a:r>
          </a:p>
          <a:p>
            <a:pPr marL="285750" indent="-285750">
              <a:buFont typeface="Wingdings" pitchFamily="2" charset="2"/>
              <a:buChar char="ü"/>
            </a:pP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s-CO" sz="1600" b="1" dirty="0">
                <a:latin typeface="Arial" panose="020B0604020202020204" pitchFamily="34" charset="0"/>
                <a:cs typeface="Arial" panose="020B0604020202020204" pitchFamily="34" charset="0"/>
              </a:rPr>
              <a:t>Variables canónicas o discriminantes 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: combinaciones lineales de las variables originales y se expresan por una </a:t>
            </a:r>
            <a:r>
              <a:rPr lang="es-CO" sz="1600" b="1" dirty="0">
                <a:latin typeface="Arial" panose="020B0604020202020204" pitchFamily="34" charset="0"/>
                <a:cs typeface="Arial" panose="020B0604020202020204" pitchFamily="34" charset="0"/>
              </a:rPr>
              <a:t>Función discriminante.</a:t>
            </a:r>
          </a:p>
          <a:p>
            <a:pPr marL="285750" indent="-285750">
              <a:buFont typeface="Wingdings" pitchFamily="2" charset="2"/>
              <a:buChar char="ü"/>
            </a:pPr>
            <a:endParaRPr lang="es-CO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Variable respuesta o </a:t>
            </a:r>
            <a:r>
              <a:rPr lang="es-CO" sz="1600" b="1" dirty="0">
                <a:latin typeface="Arial" panose="020B0604020202020204" pitchFamily="34" charset="0"/>
                <a:cs typeface="Arial" panose="020B0604020202020204" pitchFamily="34" charset="0"/>
              </a:rPr>
              <a:t>variable grupo 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a partir de </a:t>
            </a:r>
            <a:r>
              <a:rPr lang="es-CO" sz="16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 variables explicativas o </a:t>
            </a:r>
            <a:r>
              <a:rPr lang="es-CO" sz="1600" b="1" dirty="0">
                <a:latin typeface="Arial" panose="020B0604020202020204" pitchFamily="34" charset="0"/>
                <a:cs typeface="Arial" panose="020B0604020202020204" pitchFamily="34" charset="0"/>
              </a:rPr>
              <a:t>variables clasificatorias.</a:t>
            </a:r>
          </a:p>
          <a:p>
            <a:pPr marL="285750" indent="-285750">
              <a:buFont typeface="Wingdings" pitchFamily="2" charset="2"/>
              <a:buChar char="ü"/>
            </a:pPr>
            <a:endParaRPr lang="es-CO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No tiene </a:t>
            </a:r>
            <a:r>
              <a:rPr lang="es-CO" sz="1600">
                <a:latin typeface="Arial" panose="020B0604020202020204" pitchFamily="34" charset="0"/>
                <a:cs typeface="Arial" panose="020B0604020202020204" pitchFamily="34" charset="0"/>
              </a:rPr>
              <a:t>hiperparámetros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s-CO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ü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Es muy similar al análisis de </a:t>
            </a:r>
            <a:r>
              <a:rPr lang="es-CO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, pero en este caso se cuenta con las clases a las cuales pertenece </a:t>
            </a:r>
            <a:r>
              <a:rPr lang="es-CO" sz="16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CO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), sin embargo utiliza el mismo algoritmo de PCA. Por lo que también se puede decir que es el mismo PCA pero arroja resultados similares en su forma a clúster  (grupos homogéneos entre si pero heterogéneos respecto a los demás grupos) pro lo que tienen una finalidad también descriptiva (identificar la variable que mejor discriminen y caracterizan a los grupos). Sin embargo los resultados se parecen a la ecuación de regresión lineal.</a:t>
            </a:r>
          </a:p>
          <a:p>
            <a:pPr algn="just"/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911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6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39"/>
          <a:stretch/>
        </p:blipFill>
        <p:spPr>
          <a:xfrm>
            <a:off x="7827352" y="116632"/>
            <a:ext cx="1316648" cy="524768"/>
          </a:xfrm>
          <a:prstGeom prst="rect">
            <a:avLst/>
          </a:prstGeom>
        </p:spPr>
      </p:pic>
      <p:cxnSp>
        <p:nvCxnSpPr>
          <p:cNvPr id="3" name="Conector recto 8"/>
          <p:cNvCxnSpPr/>
          <p:nvPr/>
        </p:nvCxnSpPr>
        <p:spPr>
          <a:xfrm>
            <a:off x="30708" y="692696"/>
            <a:ext cx="32242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uadroTexto 9"/>
          <p:cNvSpPr txBox="1"/>
          <p:nvPr/>
        </p:nvSpPr>
        <p:spPr>
          <a:xfrm>
            <a:off x="99062" y="116632"/>
            <a:ext cx="7065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/>
              <a:t>ANÁLISIS DISCRIMINANTE: hipótesis asumidas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04756" y="1028635"/>
            <a:ext cx="85437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s-CO" dirty="0"/>
              <a:t>Los datos tiene una distribución normal (si no se cumple se puede utilizar Regresión Logística)</a:t>
            </a:r>
          </a:p>
          <a:p>
            <a:pPr marL="285750" indent="-285750">
              <a:buFont typeface="Wingdings" pitchFamily="2" charset="2"/>
              <a:buChar char="ü"/>
            </a:pPr>
            <a:endParaRPr lang="es-CO" dirty="0"/>
          </a:p>
          <a:p>
            <a:pPr marL="285750" indent="-285750">
              <a:buFont typeface="Wingdings" pitchFamily="2" charset="2"/>
              <a:buChar char="ü"/>
            </a:pPr>
            <a:r>
              <a:rPr lang="es-CO" dirty="0"/>
              <a:t>La matriz de covarianza de cada grupo son iguales</a:t>
            </a:r>
          </a:p>
          <a:p>
            <a:pPr marL="285750" indent="-285750">
              <a:buFont typeface="Wingdings" pitchFamily="2" charset="2"/>
              <a:buChar char="ü"/>
            </a:pPr>
            <a:endParaRPr lang="es-CO" dirty="0"/>
          </a:p>
          <a:p>
            <a:pPr marL="285750" indent="-285750">
              <a:buFont typeface="Wingdings" pitchFamily="2" charset="2"/>
              <a:buChar char="ü"/>
            </a:pPr>
            <a:r>
              <a:rPr lang="es-CO" dirty="0"/>
              <a:t>Variable grupo (categórica) y variable clasificatoria (continua)</a:t>
            </a:r>
          </a:p>
          <a:p>
            <a:pPr marL="285750" indent="-285750">
              <a:buFont typeface="Wingdings" pitchFamily="2" charset="2"/>
              <a:buChar char="ü"/>
            </a:pPr>
            <a:endParaRPr lang="es-CO" dirty="0"/>
          </a:p>
          <a:p>
            <a:pPr marL="285750" indent="-285750">
              <a:buFont typeface="Wingdings" pitchFamily="2" charset="2"/>
              <a:buChar char="ü"/>
            </a:pPr>
            <a:r>
              <a:rPr lang="es-CO" dirty="0"/>
              <a:t>Ninguna variable discriminante puede ser combinación lineal de otras variables</a:t>
            </a:r>
          </a:p>
          <a:p>
            <a:pPr marL="285750" indent="-285750">
              <a:buFont typeface="Wingdings" pitchFamily="2" charset="2"/>
              <a:buChar char="ü"/>
            </a:pPr>
            <a:endParaRPr lang="es-CO" dirty="0"/>
          </a:p>
          <a:p>
            <a:pPr marL="285750" indent="-285750">
              <a:buFont typeface="Wingdings" pitchFamily="2" charset="2"/>
              <a:buChar char="ü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309081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8521</TotalTime>
  <Words>470</Words>
  <Application>Microsoft Office PowerPoint</Application>
  <PresentationFormat>On-screen Show (4:3)</PresentationFormat>
  <Paragraphs>62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MAXTER</dc:creator>
  <cp:lastModifiedBy>Edier Aristizabal</cp:lastModifiedBy>
  <cp:revision>230</cp:revision>
  <dcterms:created xsi:type="dcterms:W3CDTF">2016-05-28T22:49:15Z</dcterms:created>
  <dcterms:modified xsi:type="dcterms:W3CDTF">2020-02-13T19:09:35Z</dcterms:modified>
</cp:coreProperties>
</file>