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17" r:id="rId3"/>
    <p:sldId id="431" r:id="rId4"/>
    <p:sldId id="437" r:id="rId5"/>
    <p:sldId id="438" r:id="rId6"/>
    <p:sldId id="440" r:id="rId7"/>
    <p:sldId id="446" r:id="rId8"/>
    <p:sldId id="442" r:id="rId9"/>
    <p:sldId id="480" r:id="rId10"/>
    <p:sldId id="481" r:id="rId11"/>
    <p:sldId id="445" r:id="rId12"/>
    <p:sldId id="443" r:id="rId13"/>
    <p:sldId id="444" r:id="rId14"/>
    <p:sldId id="478" r:id="rId15"/>
    <p:sldId id="450" r:id="rId16"/>
    <p:sldId id="454" r:id="rId17"/>
    <p:sldId id="451" r:id="rId18"/>
    <p:sldId id="436" r:id="rId19"/>
    <p:sldId id="452" r:id="rId20"/>
    <p:sldId id="456" r:id="rId21"/>
    <p:sldId id="453" r:id="rId22"/>
    <p:sldId id="447" r:id="rId23"/>
    <p:sldId id="398" r:id="rId24"/>
    <p:sldId id="380" r:id="rId25"/>
    <p:sldId id="477" r:id="rId26"/>
    <p:sldId id="479" r:id="rId27"/>
    <p:sldId id="475" r:id="rId28"/>
    <p:sldId id="476" r:id="rId29"/>
    <p:sldId id="397" r:id="rId30"/>
    <p:sldId id="280" r:id="rId31"/>
    <p:sldId id="405" r:id="rId32"/>
    <p:sldId id="409" r:id="rId3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499" autoAdjust="0"/>
  </p:normalViewPr>
  <p:slideViewPr>
    <p:cSldViewPr>
      <p:cViewPr varScale="1">
        <p:scale>
          <a:sx n="76" d="100"/>
          <a:sy n="76" d="100"/>
        </p:scale>
        <p:origin x="42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09/02/2020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09/02/2020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09/02/2020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09/02/2020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09/02/2020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09/02/2020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09/02/2020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09/02/2020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09/02/2020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09/02/2020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09/02/2020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09/02/2020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3.gif"/></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emf"/><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1911183" y="102986"/>
            <a:ext cx="6858000" cy="1470025"/>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s-CO" b="1" dirty="0"/>
              <a:t>ANÁLISIS GEOESPACIAL</a:t>
            </a:r>
          </a:p>
          <a:p>
            <a:pPr algn="r"/>
            <a:endParaRPr lang="es-CO" b="1" dirty="0"/>
          </a:p>
          <a:p>
            <a:pPr algn="r"/>
            <a:endParaRPr lang="es-CO" sz="1400" b="1" dirty="0"/>
          </a:p>
          <a:p>
            <a:pPr algn="r"/>
            <a:r>
              <a:rPr lang="es-CO" sz="3200" b="1" dirty="0"/>
              <a:t>EDIER V. ARISTIZÁBAL G.</a:t>
            </a:r>
          </a:p>
          <a:p>
            <a:pPr algn="r">
              <a:lnSpc>
                <a:spcPct val="150000"/>
              </a:lnSpc>
            </a:pPr>
            <a:r>
              <a:rPr lang="es-CO" sz="1800" dirty="0"/>
              <a:t>Ing. Geólogo (Universidad Nacional de Colombia)</a:t>
            </a:r>
          </a:p>
          <a:p>
            <a:pPr algn="r">
              <a:lnSpc>
                <a:spcPct val="150000"/>
              </a:lnSpc>
            </a:pPr>
            <a:r>
              <a:rPr lang="es-CO" sz="1800" dirty="0"/>
              <a:t>Esp. en Gestión de Riesgos Geológicos (Universidad de Ginebra – Suiza)</a:t>
            </a:r>
          </a:p>
          <a:p>
            <a:pPr algn="r">
              <a:lnSpc>
                <a:spcPct val="150000"/>
              </a:lnSpc>
            </a:pPr>
            <a:r>
              <a:rPr lang="es-CO" sz="1800" dirty="0" err="1"/>
              <a:t>MSc</a:t>
            </a:r>
            <a:r>
              <a:rPr lang="es-CO" sz="1800" dirty="0"/>
              <a:t>. en </a:t>
            </a:r>
            <a:r>
              <a:rPr lang="es-CO" sz="1800" dirty="0" err="1"/>
              <a:t>Geociencias</a:t>
            </a:r>
            <a:r>
              <a:rPr lang="es-CO" sz="1800" dirty="0"/>
              <a:t> (Universidad de Shimane – Japón)</a:t>
            </a:r>
          </a:p>
          <a:p>
            <a:pPr algn="r">
              <a:lnSpc>
                <a:spcPct val="150000"/>
              </a:lnSpc>
            </a:pPr>
            <a:r>
              <a:rPr lang="es-CO" sz="1800" dirty="0"/>
              <a:t>PhD. en Ingeniería (Universidad Nacional de Colombia)</a:t>
            </a:r>
          </a:p>
          <a:p>
            <a:pPr algn="r">
              <a:lnSpc>
                <a:spcPct val="150000"/>
              </a:lnSpc>
            </a:pPr>
            <a:endParaRPr lang="es-CO" sz="1800" dirty="0"/>
          </a:p>
          <a:p>
            <a:pPr algn="r">
              <a:lnSpc>
                <a:spcPct val="150000"/>
              </a:lnSpc>
            </a:pPr>
            <a:r>
              <a:rPr lang="es-CO" sz="1800" dirty="0"/>
              <a:t>Universidad Nacional de Colombia</a:t>
            </a:r>
          </a:p>
          <a:p>
            <a:pPr algn="r">
              <a:lnSpc>
                <a:spcPct val="150000"/>
              </a:lnSpc>
            </a:pPr>
            <a:r>
              <a:rPr lang="es-CO" sz="1800" dirty="0"/>
              <a:t>Facultad de Minas</a:t>
            </a:r>
          </a:p>
          <a:p>
            <a:pPr algn="r">
              <a:lnSpc>
                <a:spcPct val="150000"/>
              </a:lnSpc>
            </a:pPr>
            <a:r>
              <a:rPr lang="es-CO" sz="1800" dirty="0"/>
              <a:t>Departamento de </a:t>
            </a:r>
            <a:r>
              <a:rPr lang="es-CO" sz="1800" dirty="0" err="1"/>
              <a:t>Geociencias</a:t>
            </a:r>
            <a:endParaRPr lang="es-CO" sz="1800" dirty="0"/>
          </a:p>
          <a:p>
            <a:pPr algn="r"/>
            <a:endParaRPr lang="es-CO" sz="1800" b="1" dirty="0"/>
          </a:p>
          <a:p>
            <a:pPr algn="r"/>
            <a:endParaRPr lang="es-CO" sz="1800" b="1" dirty="0"/>
          </a:p>
        </p:txBody>
      </p:sp>
      <p:pic>
        <p:nvPicPr>
          <p:cNvPr id="3" name="6 Imagen"/>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1360246" y="4581128"/>
            <a:ext cx="3021263" cy="1221974"/>
          </a:xfrm>
          <a:prstGeom prst="rect">
            <a:avLst/>
          </a:prstGeom>
        </p:spPr>
      </p:pic>
    </p:spTree>
    <p:extLst>
      <p:ext uri="{BB962C8B-B14F-4D97-AF65-F5344CB8AC3E}">
        <p14:creationId xmlns:p14="http://schemas.microsoft.com/office/powerpoint/2010/main" val="1082005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de cost function linear regression">
            <a:extLst>
              <a:ext uri="{FF2B5EF4-FFF2-40B4-BE49-F238E27FC236}">
                <a16:creationId xmlns:a16="http://schemas.microsoft.com/office/drawing/2014/main" id="{2923EF3D-70E3-4C5E-88E5-1E6F2CA45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438" y="0"/>
            <a:ext cx="44291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84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iro.medium.com/max/1600/1*xz_haBuJRSI2DaveNk-3gw.gif">
            <a:extLst>
              <a:ext uri="{FF2B5EF4-FFF2-40B4-BE49-F238E27FC236}">
                <a16:creationId xmlns:a16="http://schemas.microsoft.com/office/drawing/2014/main" id="{CB55672C-F127-4FA1-AAA7-E7D96A7E27F6}"/>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71500"/>
            <a:ext cx="7620000" cy="57150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E22D10E3-B6B3-4067-9CB1-1F4EB14C309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B321B150-C77E-4AA1-A7E8-8D2F6BAE5586}"/>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REGRESIÓN LINEAL ?</a:t>
            </a:r>
            <a:endParaRPr lang="es-CO" sz="2800" b="1" i="1" dirty="0">
              <a:solidFill>
                <a:schemeClr val="dk1"/>
              </a:solidFill>
              <a:latin typeface="Calibri"/>
              <a:ea typeface="Calibri"/>
              <a:cs typeface="Calibri"/>
              <a:sym typeface="Calibri"/>
            </a:endParaRPr>
          </a:p>
        </p:txBody>
      </p:sp>
      <p:pic>
        <p:nvPicPr>
          <p:cNvPr id="5" name="Shape 102">
            <a:extLst>
              <a:ext uri="{FF2B5EF4-FFF2-40B4-BE49-F238E27FC236}">
                <a16:creationId xmlns:a16="http://schemas.microsoft.com/office/drawing/2014/main" id="{F8E80F9F-C39C-4EC8-BC94-A7C1E6C28F70}"/>
              </a:ext>
            </a:extLst>
          </p:cNvPr>
          <p:cNvPicPr preferRelativeResize="0"/>
          <p:nvPr/>
        </p:nvPicPr>
        <p:blipFill rotWithShape="1">
          <a:blip r:embed="rId3">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242150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CBB730-6D07-4D61-B8B7-752DB62D7055}"/>
              </a:ext>
            </a:extLst>
          </p:cNvPr>
          <p:cNvSpPr>
            <a:spLocks noChangeArrowheads="1"/>
          </p:cNvSpPr>
          <p:nvPr/>
        </p:nvSpPr>
        <p:spPr bwMode="auto">
          <a:xfrm>
            <a:off x="101643" y="497125"/>
            <a:ext cx="8739312" cy="137561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09465" rIns="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cs typeface="Arial" panose="020B0604020202020204" pitchFamily="34" charset="0"/>
              </a:rPr>
              <a:t>if we know that our data is correlated, but the relationship doesn’t look linear? So hence depending on what the data looks like, we can do a polynomial regression on the data to fit a polynomial equation to it.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cs typeface="Arial" panose="020B0604020202020204" pitchFamily="34" charset="0"/>
              </a:rPr>
              <a:t>  </a:t>
            </a:r>
          </a:p>
        </p:txBody>
      </p:sp>
      <p:pic>
        <p:nvPicPr>
          <p:cNvPr id="4100" name="Picture 4" descr="https://miro.medium.com/max/1600/1*Cat1swI8xmNYui6w5AYp8A.gif">
            <a:extLst>
              <a:ext uri="{FF2B5EF4-FFF2-40B4-BE49-F238E27FC236}">
                <a16:creationId xmlns:a16="http://schemas.microsoft.com/office/drawing/2014/main" id="{4B8BDC66-BB9D-4390-886E-0CA1D550991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031111" y="1844824"/>
            <a:ext cx="6624736" cy="496855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0DB427CC-D554-483A-9351-013A4F370F20}"/>
              </a:ext>
            </a:extLst>
          </p:cNvPr>
          <p:cNvSpPr/>
          <p:nvPr/>
        </p:nvSpPr>
        <p:spPr>
          <a:xfrm>
            <a:off x="2339752" y="3760826"/>
            <a:ext cx="2029723" cy="369332"/>
          </a:xfrm>
          <a:prstGeom prst="rect">
            <a:avLst/>
          </a:prstGeom>
        </p:spPr>
        <p:txBody>
          <a:bodyPr wrap="none">
            <a:spAutoFit/>
          </a:bodyPr>
          <a:lstStyle/>
          <a:p>
            <a:r>
              <a:rPr lang="es-ES" dirty="0">
                <a:latin typeface="medium-content-title-font"/>
              </a:rPr>
              <a:t>y = </a:t>
            </a:r>
            <a:r>
              <a:rPr lang="es-ES" i="1" dirty="0" err="1">
                <a:latin typeface="medium-content-title-font"/>
              </a:rPr>
              <a:t>θo</a:t>
            </a:r>
            <a:r>
              <a:rPr lang="es-ES" i="1" dirty="0">
                <a:latin typeface="medium-content-title-font"/>
              </a:rPr>
              <a:t> + </a:t>
            </a:r>
            <a:r>
              <a:rPr lang="es-ES" i="1" dirty="0" err="1">
                <a:latin typeface="medium-content-title-font"/>
              </a:rPr>
              <a:t>θ</a:t>
            </a:r>
            <a:r>
              <a:rPr lang="es-ES" dirty="0" err="1">
                <a:latin typeface="medium-content-title-font"/>
              </a:rPr>
              <a:t>₁</a:t>
            </a:r>
            <a:r>
              <a:rPr lang="es-ES" i="1" dirty="0" err="1">
                <a:latin typeface="medium-content-title-font"/>
              </a:rPr>
              <a:t>x</a:t>
            </a:r>
            <a:r>
              <a:rPr lang="es-ES" dirty="0">
                <a:latin typeface="medium-content-title-font"/>
              </a:rPr>
              <a:t>₁</a:t>
            </a:r>
            <a:r>
              <a:rPr lang="es-ES" i="1" dirty="0">
                <a:latin typeface="medium-content-title-font"/>
              </a:rPr>
              <a:t> + θ</a:t>
            </a:r>
            <a:r>
              <a:rPr lang="es-ES" dirty="0">
                <a:latin typeface="medium-content-title-font"/>
              </a:rPr>
              <a:t>₂</a:t>
            </a:r>
            <a:r>
              <a:rPr lang="es-ES" i="1" dirty="0">
                <a:latin typeface="medium-content-title-font"/>
              </a:rPr>
              <a:t> </a:t>
            </a:r>
            <a:r>
              <a:rPr lang="es-ES" i="1" dirty="0" err="1">
                <a:latin typeface="medium-content-title-font"/>
              </a:rPr>
              <a:t>x</a:t>
            </a:r>
            <a:r>
              <a:rPr lang="es-ES" dirty="0" err="1">
                <a:latin typeface="medium-content-title-font"/>
              </a:rPr>
              <a:t>₁²</a:t>
            </a:r>
            <a:endParaRPr lang="en-US" dirty="0"/>
          </a:p>
        </p:txBody>
      </p:sp>
      <p:cxnSp>
        <p:nvCxnSpPr>
          <p:cNvPr id="5"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6" name="Shape 100">
            <a:extLst>
              <a:ext uri="{FF2B5EF4-FFF2-40B4-BE49-F238E27FC236}">
                <a16:creationId xmlns:a16="http://schemas.microsoft.com/office/drawing/2014/main" id="{C873379E-9F7D-4157-B9D9-6A721027B7C7}"/>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REGRESIÓN LINEAL ?</a:t>
            </a:r>
            <a:endParaRPr lang="es-CO" sz="2800" b="1" i="1" dirty="0">
              <a:solidFill>
                <a:schemeClr val="dk1"/>
              </a:solidFill>
              <a:latin typeface="Calibri"/>
              <a:ea typeface="Calibri"/>
              <a:cs typeface="Calibri"/>
              <a:sym typeface="Calibri"/>
            </a:endParaRPr>
          </a:p>
        </p:txBody>
      </p:sp>
      <p:pic>
        <p:nvPicPr>
          <p:cNvPr id="7"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326308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ECE996-FAAB-41B5-A282-F7FAC3D87ED3}"/>
              </a:ext>
            </a:extLst>
          </p:cNvPr>
          <p:cNvSpPr/>
          <p:nvPr/>
        </p:nvSpPr>
        <p:spPr>
          <a:xfrm>
            <a:off x="251520" y="908720"/>
            <a:ext cx="8640960" cy="5078313"/>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Advantages of using Polynomial Regression:</a:t>
            </a:r>
          </a:p>
          <a:p>
            <a:pPr algn="just"/>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dirty="0">
                <a:latin typeface="Arial" panose="020B0604020202020204" pitchFamily="34" charset="0"/>
                <a:cs typeface="Arial" panose="020B0604020202020204" pitchFamily="34" charset="0"/>
              </a:rPr>
              <a:t>Polynomial provides the best approximation of the relationship between the dependent and independent variable.</a:t>
            </a:r>
          </a:p>
          <a:p>
            <a:pPr marL="285750" indent="-285750" algn="just">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dirty="0">
                <a:latin typeface="Arial" panose="020B0604020202020204" pitchFamily="34" charset="0"/>
                <a:cs typeface="Arial" panose="020B0604020202020204" pitchFamily="34" charset="0"/>
              </a:rPr>
              <a:t>A Broad range of function can be fit under it.</a:t>
            </a:r>
          </a:p>
          <a:p>
            <a:pPr marL="285750" indent="-285750" algn="just">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dirty="0">
                <a:latin typeface="Arial" panose="020B0604020202020204" pitchFamily="34" charset="0"/>
                <a:cs typeface="Arial" panose="020B0604020202020204" pitchFamily="34" charset="0"/>
              </a:rPr>
              <a:t>Polynomial basically fits a wide range of curvature.</a:t>
            </a:r>
          </a:p>
          <a:p>
            <a:pPr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Disadvantages of using Polynomial Regression:</a:t>
            </a:r>
          </a:p>
          <a:p>
            <a:pPr algn="just"/>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dirty="0">
                <a:latin typeface="Arial" panose="020B0604020202020204" pitchFamily="34" charset="0"/>
                <a:cs typeface="Arial" panose="020B0604020202020204" pitchFamily="34" charset="0"/>
              </a:rPr>
              <a:t>The presence of one or two outliers in the data can seriously affect the results of the nonlinear analysis.</a:t>
            </a:r>
          </a:p>
          <a:p>
            <a:pPr marL="285750" indent="-285750" algn="just">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dirty="0">
                <a:latin typeface="Arial" panose="020B0604020202020204" pitchFamily="34" charset="0"/>
                <a:cs typeface="Arial" panose="020B0604020202020204" pitchFamily="34" charset="0"/>
              </a:rPr>
              <a:t>These are too sensitive to the outliers.</a:t>
            </a:r>
          </a:p>
          <a:p>
            <a:pPr marL="285750" indent="-285750" algn="just">
              <a:buFont typeface="Wingdings" panose="05000000000000000000" pitchFamily="2" charset="2"/>
              <a:buChar char="ü"/>
            </a:pPr>
            <a:endParaRPr lang="en-US" dirty="0">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ü"/>
            </a:pPr>
            <a:r>
              <a:rPr lang="en-US" dirty="0">
                <a:latin typeface="Arial" panose="020B0604020202020204" pitchFamily="34" charset="0"/>
                <a:cs typeface="Arial" panose="020B0604020202020204" pitchFamily="34" charset="0"/>
              </a:rPr>
              <a:t>In addition, there are unfortunately fewer model validation tools for the detection of outliers in nonlinear regression than there are for linear regression.</a:t>
            </a:r>
            <a:endParaRPr lang="en-US" b="0" i="0" dirty="0">
              <a:effectLst/>
              <a:latin typeface="Arial" panose="020B0604020202020204" pitchFamily="34" charset="0"/>
              <a:cs typeface="Arial" panose="020B0604020202020204" pitchFamily="34" charset="0"/>
            </a:endParaRPr>
          </a:p>
        </p:txBody>
      </p:sp>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REGRESIÓN LINEAL POLINOMIAL</a:t>
            </a:r>
            <a:endParaRPr lang="es-CO" sz="2800" b="1" i="1" dirty="0">
              <a:solidFill>
                <a:schemeClr val="dk1"/>
              </a:solidFill>
              <a:latin typeface="Calibri"/>
              <a:ea typeface="Calibri"/>
              <a:cs typeface="Calibri"/>
              <a:sym typeface="Calibri"/>
            </a:endParaRP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2">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3897989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ols STATISTICS">
            <a:extLst>
              <a:ext uri="{FF2B5EF4-FFF2-40B4-BE49-F238E27FC236}">
                <a16:creationId xmlns:a16="http://schemas.microsoft.com/office/drawing/2014/main" id="{EA87AD74-482F-46E4-B6C4-C8468A9072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40893"/>
            <a:ext cx="8350430" cy="515239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D55CE68B-4829-466B-8A33-4C85EC14F9BA}"/>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3CC2B525-829C-42F5-8C46-AF71B849DB2E}"/>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MÉTRICA PARA REGRESIÓN LINEAL</a:t>
            </a:r>
            <a:endParaRPr lang="es-CO" sz="2800" b="1" i="1" dirty="0">
              <a:solidFill>
                <a:schemeClr val="dk1"/>
              </a:solidFill>
              <a:latin typeface="Calibri"/>
              <a:ea typeface="Calibri"/>
              <a:cs typeface="Calibri"/>
              <a:sym typeface="Calibri"/>
            </a:endParaRPr>
          </a:p>
        </p:txBody>
      </p:sp>
      <p:pic>
        <p:nvPicPr>
          <p:cNvPr id="5" name="Shape 102">
            <a:extLst>
              <a:ext uri="{FF2B5EF4-FFF2-40B4-BE49-F238E27FC236}">
                <a16:creationId xmlns:a16="http://schemas.microsoft.com/office/drawing/2014/main" id="{575C48DD-F46F-46D4-8CD1-D7BD1E401D21}"/>
              </a:ext>
            </a:extLst>
          </p:cNvPr>
          <p:cNvPicPr preferRelativeResize="0"/>
          <p:nvPr/>
        </p:nvPicPr>
        <p:blipFill rotWithShape="1">
          <a:blip r:embed="rId3">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2318567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F8983DF-C025-4028-A54A-F2D7BDFF9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00125"/>
            <a:ext cx="9144000" cy="485616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E163A78-8520-43C3-96FF-FA19B9B11388}"/>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88B5D2C9-D422-47BC-AC1B-F2212503423E}"/>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MÉTRICA PARA REGRESIÓN LINEAL</a:t>
            </a:r>
            <a:endParaRPr lang="es-CO" sz="2800" b="1" i="1" dirty="0">
              <a:solidFill>
                <a:schemeClr val="dk1"/>
              </a:solidFill>
              <a:latin typeface="Calibri"/>
              <a:ea typeface="Calibri"/>
              <a:cs typeface="Calibri"/>
              <a:sym typeface="Calibri"/>
            </a:endParaRPr>
          </a:p>
        </p:txBody>
      </p:sp>
      <p:pic>
        <p:nvPicPr>
          <p:cNvPr id="5" name="Shape 102">
            <a:extLst>
              <a:ext uri="{FF2B5EF4-FFF2-40B4-BE49-F238E27FC236}">
                <a16:creationId xmlns:a16="http://schemas.microsoft.com/office/drawing/2014/main" id="{D3E2EA7E-B3E3-4CCC-BB83-2445E4FD4E2F}"/>
              </a:ext>
            </a:extLst>
          </p:cNvPr>
          <p:cNvPicPr preferRelativeResize="0"/>
          <p:nvPr/>
        </p:nvPicPr>
        <p:blipFill rotWithShape="1">
          <a:blip r:embed="rId3">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820998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225E25D-62C4-40B3-842F-1D4913E8264C}"/>
              </a:ext>
            </a:extLst>
          </p:cNvPr>
          <p:cNvPicPr>
            <a:picLocks noChangeAspect="1"/>
          </p:cNvPicPr>
          <p:nvPr/>
        </p:nvPicPr>
        <p:blipFill>
          <a:blip r:embed="rId2"/>
          <a:stretch>
            <a:fillRect/>
          </a:stretch>
        </p:blipFill>
        <p:spPr>
          <a:xfrm>
            <a:off x="0" y="630368"/>
            <a:ext cx="9144000" cy="5597263"/>
          </a:xfrm>
          <a:prstGeom prst="rect">
            <a:avLst/>
          </a:prstGeom>
        </p:spPr>
      </p:pic>
      <p:pic>
        <p:nvPicPr>
          <p:cNvPr id="2050" name="Picture 2" descr="Resultado de imagen para R2 COEFFICIENT">
            <a:extLst>
              <a:ext uri="{FF2B5EF4-FFF2-40B4-BE49-F238E27FC236}">
                <a16:creationId xmlns:a16="http://schemas.microsoft.com/office/drawing/2014/main" id="{1BD2205C-F511-4DD8-9496-0E12859EDE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4211129"/>
            <a:ext cx="4752528" cy="2646871"/>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hape 101">
            <a:extLst>
              <a:ext uri="{FF2B5EF4-FFF2-40B4-BE49-F238E27FC236}">
                <a16:creationId xmlns:a16="http://schemas.microsoft.com/office/drawing/2014/main" id="{3048528F-979F-49CB-891E-4C92DA23AFED}"/>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9" name="Shape 100">
            <a:extLst>
              <a:ext uri="{FF2B5EF4-FFF2-40B4-BE49-F238E27FC236}">
                <a16:creationId xmlns:a16="http://schemas.microsoft.com/office/drawing/2014/main" id="{111716F9-551A-415C-9490-81EDDC5FB84F}"/>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MÉTRICA PARA REGRESIÓN LINEAL</a:t>
            </a:r>
            <a:endParaRPr lang="es-CO" sz="2800" b="1" i="1" dirty="0">
              <a:solidFill>
                <a:schemeClr val="dk1"/>
              </a:solidFill>
              <a:latin typeface="Calibri"/>
              <a:ea typeface="Calibri"/>
              <a:cs typeface="Calibri"/>
              <a:sym typeface="Calibri"/>
            </a:endParaRPr>
          </a:p>
        </p:txBody>
      </p:sp>
      <p:pic>
        <p:nvPicPr>
          <p:cNvPr id="10" name="Shape 102">
            <a:extLst>
              <a:ext uri="{FF2B5EF4-FFF2-40B4-BE49-F238E27FC236}">
                <a16:creationId xmlns:a16="http://schemas.microsoft.com/office/drawing/2014/main" id="{8DBF9478-B2C0-4DA9-964A-C657B4F1A90A}"/>
              </a:ext>
            </a:extLst>
          </p:cNvPr>
          <p:cNvPicPr preferRelativeResize="0"/>
          <p:nvPr/>
        </p:nvPicPr>
        <p:blipFill rotWithShape="1">
          <a:blip r:embed="rId4">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560406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3A353CED-2102-4581-BC7D-8D8D1BEA829A}"/>
              </a:ext>
            </a:extLst>
          </p:cNvPr>
          <p:cNvPicPr>
            <a:picLocks noChangeAspect="1"/>
          </p:cNvPicPr>
          <p:nvPr/>
        </p:nvPicPr>
        <p:blipFill>
          <a:blip r:embed="rId2"/>
          <a:stretch>
            <a:fillRect/>
          </a:stretch>
        </p:blipFill>
        <p:spPr>
          <a:xfrm>
            <a:off x="0" y="548680"/>
            <a:ext cx="9144000" cy="2064453"/>
          </a:xfrm>
          <a:prstGeom prst="rect">
            <a:avLst/>
          </a:prstGeom>
        </p:spPr>
      </p:pic>
      <p:pic>
        <p:nvPicPr>
          <p:cNvPr id="3" name="Imagen 2">
            <a:extLst>
              <a:ext uri="{FF2B5EF4-FFF2-40B4-BE49-F238E27FC236}">
                <a16:creationId xmlns:a16="http://schemas.microsoft.com/office/drawing/2014/main" id="{36A96E3C-B28C-4F89-A602-80CAE00D7DD8}"/>
              </a:ext>
            </a:extLst>
          </p:cNvPr>
          <p:cNvPicPr>
            <a:picLocks noChangeAspect="1"/>
          </p:cNvPicPr>
          <p:nvPr/>
        </p:nvPicPr>
        <p:blipFill>
          <a:blip r:embed="rId3"/>
          <a:stretch>
            <a:fillRect/>
          </a:stretch>
        </p:blipFill>
        <p:spPr>
          <a:xfrm>
            <a:off x="1331640" y="2784153"/>
            <a:ext cx="5561537" cy="4073847"/>
          </a:xfrm>
          <a:prstGeom prst="rect">
            <a:avLst/>
          </a:prstGeom>
        </p:spPr>
      </p:pic>
      <p:cxnSp>
        <p:nvCxnSpPr>
          <p:cNvPr id="4" name="Shape 101">
            <a:extLst>
              <a:ext uri="{FF2B5EF4-FFF2-40B4-BE49-F238E27FC236}">
                <a16:creationId xmlns:a16="http://schemas.microsoft.com/office/drawing/2014/main" id="{21148DBE-9087-4830-B1AB-703C0A1351A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5" name="Shape 100">
            <a:extLst>
              <a:ext uri="{FF2B5EF4-FFF2-40B4-BE49-F238E27FC236}">
                <a16:creationId xmlns:a16="http://schemas.microsoft.com/office/drawing/2014/main" id="{41582C4D-BD56-4ED8-B6FF-9967DE0A9402}"/>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MÉTRICA PARA REGRESIÓN LINEAL</a:t>
            </a:r>
            <a:endParaRPr lang="es-CO" sz="2800" b="1" i="1" dirty="0">
              <a:solidFill>
                <a:schemeClr val="dk1"/>
              </a:solidFill>
              <a:latin typeface="Calibri"/>
              <a:ea typeface="Calibri"/>
              <a:cs typeface="Calibri"/>
              <a:sym typeface="Calibri"/>
            </a:endParaRPr>
          </a:p>
        </p:txBody>
      </p:sp>
      <p:pic>
        <p:nvPicPr>
          <p:cNvPr id="6" name="Shape 102">
            <a:extLst>
              <a:ext uri="{FF2B5EF4-FFF2-40B4-BE49-F238E27FC236}">
                <a16:creationId xmlns:a16="http://schemas.microsoft.com/office/drawing/2014/main" id="{C8CFF15E-6442-47D9-BE35-EF2B460BFDA2}"/>
              </a:ext>
            </a:extLst>
          </p:cNvPr>
          <p:cNvPicPr preferRelativeResize="0"/>
          <p:nvPr/>
        </p:nvPicPr>
        <p:blipFill rotWithShape="1">
          <a:blip r:embed="rId4">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1190911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79512" y="850140"/>
            <a:ext cx="8748464"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CO" b="1" i="0" u="none" strike="noStrike" cap="none" normalizeH="0" baseline="0" dirty="0">
                <a:ln>
                  <a:noFill/>
                </a:ln>
                <a:solidFill>
                  <a:schemeClr val="tx1"/>
                </a:solidFill>
                <a:effectLst/>
                <a:cs typeface="Arial" panose="020B0604020202020204" pitchFamily="34" charset="0"/>
              </a:rPr>
              <a:t>Mean Absolute Error </a:t>
            </a:r>
            <a:r>
              <a:rPr kumimoji="0" lang="es-CO" b="0" i="0" u="none" strike="noStrike" cap="none" normalizeH="0" baseline="0" dirty="0">
                <a:ln>
                  <a:noFill/>
                </a:ln>
                <a:solidFill>
                  <a:schemeClr val="tx1"/>
                </a:solidFill>
                <a:effectLst/>
                <a:cs typeface="Arial" panose="020B0604020202020204" pitchFamily="34" charset="0"/>
              </a:rPr>
              <a:t>(MAE) </a:t>
            </a:r>
            <a:r>
              <a:rPr kumimoji="0" lang="es-CO" b="0" i="0" u="none" strike="noStrike" cap="none" normalizeH="0" baseline="0" dirty="0" err="1">
                <a:ln>
                  <a:noFill/>
                </a:ln>
                <a:solidFill>
                  <a:schemeClr val="tx1"/>
                </a:solidFill>
                <a:effectLst/>
                <a:cs typeface="Arial" panose="020B0604020202020204" pitchFamily="34" charset="0"/>
              </a:rPr>
              <a:t>is</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the</a:t>
            </a:r>
            <a:r>
              <a:rPr kumimoji="0" lang="es-CO" b="0" i="0" u="none" strike="noStrike" cap="none" normalizeH="0" baseline="0" dirty="0">
                <a:ln>
                  <a:noFill/>
                </a:ln>
                <a:solidFill>
                  <a:schemeClr val="tx1"/>
                </a:solidFill>
                <a:effectLst/>
                <a:cs typeface="Arial" panose="020B0604020202020204" pitchFamily="34" charset="0"/>
              </a:rPr>
              <a:t> mean of </a:t>
            </a:r>
            <a:r>
              <a:rPr kumimoji="0" lang="es-CO" b="0" i="0" u="none" strike="noStrike" cap="none" normalizeH="0" baseline="0" dirty="0" err="1">
                <a:ln>
                  <a:noFill/>
                </a:ln>
                <a:solidFill>
                  <a:schemeClr val="tx1"/>
                </a:solidFill>
                <a:effectLst/>
                <a:cs typeface="Arial" panose="020B0604020202020204" pitchFamily="34" charset="0"/>
              </a:rPr>
              <a:t>the</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absolute</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value</a:t>
            </a:r>
            <a:r>
              <a:rPr kumimoji="0" lang="es-CO" b="0" i="0" u="none" strike="noStrike" cap="none" normalizeH="0" baseline="0" dirty="0">
                <a:ln>
                  <a:noFill/>
                </a:ln>
                <a:solidFill>
                  <a:schemeClr val="tx1"/>
                </a:solidFill>
                <a:effectLst/>
                <a:cs typeface="Arial" panose="020B0604020202020204" pitchFamily="34" charset="0"/>
              </a:rPr>
              <a:t> of </a:t>
            </a:r>
            <a:r>
              <a:rPr kumimoji="0" lang="es-CO" b="0" i="0" u="none" strike="noStrike" cap="none" normalizeH="0" baseline="0" dirty="0" err="1">
                <a:ln>
                  <a:noFill/>
                </a:ln>
                <a:solidFill>
                  <a:schemeClr val="tx1"/>
                </a:solidFill>
                <a:effectLst/>
                <a:cs typeface="Arial" panose="020B0604020202020204" pitchFamily="34" charset="0"/>
              </a:rPr>
              <a:t>the</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errors</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It</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is</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calculated</a:t>
            </a:r>
            <a:r>
              <a:rPr kumimoji="0" lang="es-CO" b="0" i="0" u="none" strike="noStrike" cap="none" normalizeH="0" baseline="0" dirty="0">
                <a:ln>
                  <a:noFill/>
                </a:ln>
                <a:solidFill>
                  <a:schemeClr val="tx1"/>
                </a:solidFill>
                <a:effectLst/>
                <a:cs typeface="Arial" panose="020B0604020202020204" pitchFamily="34" charset="0"/>
              </a:rPr>
              <a:t> as: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s-CO"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s-CO"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b="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CO"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b="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b="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b="1" i="0" u="none" strike="noStrike" cap="none" normalizeH="0" baseline="0" dirty="0">
                <a:ln>
                  <a:noFill/>
                </a:ln>
                <a:solidFill>
                  <a:schemeClr val="tx1"/>
                </a:solidFill>
                <a:effectLst/>
                <a:cs typeface="Arial" panose="020B0604020202020204" pitchFamily="34" charset="0"/>
              </a:rPr>
              <a:t>2. Mean </a:t>
            </a:r>
            <a:r>
              <a:rPr kumimoji="0" lang="es-CO" b="1" i="0" u="none" strike="noStrike" cap="none" normalizeH="0" baseline="0" dirty="0" err="1">
                <a:ln>
                  <a:noFill/>
                </a:ln>
                <a:solidFill>
                  <a:schemeClr val="tx1"/>
                </a:solidFill>
                <a:effectLst/>
                <a:cs typeface="Arial" panose="020B0604020202020204" pitchFamily="34" charset="0"/>
              </a:rPr>
              <a:t>Squared</a:t>
            </a:r>
            <a:r>
              <a:rPr kumimoji="0" lang="es-CO" b="1" i="0" u="none" strike="noStrike" cap="none" normalizeH="0" baseline="0" dirty="0">
                <a:ln>
                  <a:noFill/>
                </a:ln>
                <a:solidFill>
                  <a:schemeClr val="tx1"/>
                </a:solidFill>
                <a:effectLst/>
                <a:cs typeface="Arial" panose="020B0604020202020204" pitchFamily="34" charset="0"/>
              </a:rPr>
              <a:t> Error</a:t>
            </a:r>
            <a:r>
              <a:rPr kumimoji="0" lang="es-CO" b="0" i="0" u="none" strike="noStrike" cap="none" normalizeH="0" baseline="0" dirty="0">
                <a:ln>
                  <a:noFill/>
                </a:ln>
                <a:solidFill>
                  <a:schemeClr val="tx1"/>
                </a:solidFill>
                <a:effectLst/>
                <a:cs typeface="Arial" panose="020B0604020202020204" pitchFamily="34" charset="0"/>
              </a:rPr>
              <a:t> (MSE) </a:t>
            </a:r>
            <a:r>
              <a:rPr kumimoji="0" lang="es-CO" b="0" i="0" u="none" strike="noStrike" cap="none" normalizeH="0" baseline="0" dirty="0" err="1">
                <a:ln>
                  <a:noFill/>
                </a:ln>
                <a:solidFill>
                  <a:schemeClr val="tx1"/>
                </a:solidFill>
                <a:effectLst/>
                <a:cs typeface="Arial" panose="020B0604020202020204" pitchFamily="34" charset="0"/>
              </a:rPr>
              <a:t>is</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the</a:t>
            </a:r>
            <a:r>
              <a:rPr kumimoji="0" lang="es-CO" b="0" i="0" u="none" strike="noStrike" cap="none" normalizeH="0" baseline="0" dirty="0">
                <a:ln>
                  <a:noFill/>
                </a:ln>
                <a:solidFill>
                  <a:schemeClr val="tx1"/>
                </a:solidFill>
                <a:effectLst/>
                <a:cs typeface="Arial" panose="020B0604020202020204" pitchFamily="34" charset="0"/>
              </a:rPr>
              <a:t> mean of </a:t>
            </a:r>
            <a:r>
              <a:rPr kumimoji="0" lang="es-CO" b="0" i="0" u="none" strike="noStrike" cap="none" normalizeH="0" baseline="0" dirty="0" err="1">
                <a:ln>
                  <a:noFill/>
                </a:ln>
                <a:solidFill>
                  <a:schemeClr val="tx1"/>
                </a:solidFill>
                <a:effectLst/>
                <a:cs typeface="Arial" panose="020B0604020202020204" pitchFamily="34" charset="0"/>
              </a:rPr>
              <a:t>the</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squared</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errors</a:t>
            </a:r>
            <a:r>
              <a:rPr kumimoji="0" lang="es-CO" b="0" i="0" u="none" strike="noStrike" cap="none" normalizeH="0" baseline="0" dirty="0">
                <a:ln>
                  <a:noFill/>
                </a:ln>
                <a:solidFill>
                  <a:schemeClr val="tx1"/>
                </a:solidFill>
                <a:effectLst/>
                <a:cs typeface="Arial" panose="020B0604020202020204" pitchFamily="34" charset="0"/>
              </a:rPr>
              <a:t> and </a:t>
            </a:r>
            <a:r>
              <a:rPr kumimoji="0" lang="es-CO" b="0" i="0" u="none" strike="noStrike" cap="none" normalizeH="0" baseline="0" dirty="0" err="1">
                <a:ln>
                  <a:noFill/>
                </a:ln>
                <a:solidFill>
                  <a:schemeClr val="tx1"/>
                </a:solidFill>
                <a:effectLst/>
                <a:cs typeface="Arial" panose="020B0604020202020204" pitchFamily="34" charset="0"/>
              </a:rPr>
              <a:t>is</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calculated</a:t>
            </a:r>
            <a:r>
              <a:rPr kumimoji="0" lang="es-CO" b="0" i="0" u="none" strike="noStrike" cap="none" normalizeH="0" baseline="0" dirty="0">
                <a:ln>
                  <a:noFill/>
                </a:ln>
                <a:solidFill>
                  <a:schemeClr val="tx1"/>
                </a:solidFill>
                <a:effectLst/>
                <a:cs typeface="Arial" panose="020B0604020202020204" pitchFamily="34" charset="0"/>
              </a:rPr>
              <a:t>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b="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CO"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CO"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s-CO"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CO" b="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b="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b="1" i="0" u="none" strike="noStrike" cap="none" normalizeH="0" baseline="0" dirty="0">
                <a:ln>
                  <a:noFill/>
                </a:ln>
                <a:solidFill>
                  <a:schemeClr val="tx1"/>
                </a:solidFill>
                <a:effectLst/>
                <a:cs typeface="Arial" panose="020B0604020202020204" pitchFamily="34" charset="0"/>
              </a:rPr>
              <a:t>3. </a:t>
            </a:r>
            <a:r>
              <a:rPr kumimoji="0" lang="es-CO" b="1" i="0" u="none" strike="noStrike" cap="none" normalizeH="0" baseline="0" dirty="0" err="1">
                <a:ln>
                  <a:noFill/>
                </a:ln>
                <a:solidFill>
                  <a:schemeClr val="tx1"/>
                </a:solidFill>
                <a:effectLst/>
                <a:cs typeface="Arial" panose="020B0604020202020204" pitchFamily="34" charset="0"/>
              </a:rPr>
              <a:t>Root</a:t>
            </a:r>
            <a:r>
              <a:rPr kumimoji="0" lang="es-CO" b="1" i="0" u="none" strike="noStrike" cap="none" normalizeH="0" baseline="0" dirty="0">
                <a:ln>
                  <a:noFill/>
                </a:ln>
                <a:solidFill>
                  <a:schemeClr val="tx1"/>
                </a:solidFill>
                <a:effectLst/>
                <a:cs typeface="Arial" panose="020B0604020202020204" pitchFamily="34" charset="0"/>
              </a:rPr>
              <a:t> Mean </a:t>
            </a:r>
            <a:r>
              <a:rPr kumimoji="0" lang="es-CO" b="1" i="0" u="none" strike="noStrike" cap="none" normalizeH="0" baseline="0" dirty="0" err="1">
                <a:ln>
                  <a:noFill/>
                </a:ln>
                <a:solidFill>
                  <a:schemeClr val="tx1"/>
                </a:solidFill>
                <a:effectLst/>
                <a:cs typeface="Arial" panose="020B0604020202020204" pitchFamily="34" charset="0"/>
              </a:rPr>
              <a:t>Squared</a:t>
            </a:r>
            <a:r>
              <a:rPr kumimoji="0" lang="es-CO" b="1" i="0" u="none" strike="noStrike" cap="none" normalizeH="0" baseline="0" dirty="0">
                <a:ln>
                  <a:noFill/>
                </a:ln>
                <a:solidFill>
                  <a:schemeClr val="tx1"/>
                </a:solidFill>
                <a:effectLst/>
                <a:cs typeface="Arial" panose="020B0604020202020204" pitchFamily="34" charset="0"/>
              </a:rPr>
              <a:t> Error</a:t>
            </a:r>
            <a:r>
              <a:rPr kumimoji="0" lang="es-CO" b="0" i="0" u="none" strike="noStrike" cap="none" normalizeH="0" baseline="0" dirty="0">
                <a:ln>
                  <a:noFill/>
                </a:ln>
                <a:solidFill>
                  <a:schemeClr val="tx1"/>
                </a:solidFill>
                <a:effectLst/>
                <a:cs typeface="Arial" panose="020B0604020202020204" pitchFamily="34" charset="0"/>
              </a:rPr>
              <a:t> (RMSE) </a:t>
            </a:r>
            <a:r>
              <a:rPr kumimoji="0" lang="es-CO" b="0" i="0" u="none" strike="noStrike" cap="none" normalizeH="0" baseline="0" dirty="0" err="1">
                <a:ln>
                  <a:noFill/>
                </a:ln>
                <a:solidFill>
                  <a:schemeClr val="tx1"/>
                </a:solidFill>
                <a:effectLst/>
                <a:cs typeface="Arial" panose="020B0604020202020204" pitchFamily="34" charset="0"/>
              </a:rPr>
              <a:t>is</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the</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square</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root</a:t>
            </a:r>
            <a:r>
              <a:rPr kumimoji="0" lang="es-CO" b="0" i="0" u="none" strike="noStrike" cap="none" normalizeH="0" baseline="0" dirty="0">
                <a:ln>
                  <a:noFill/>
                </a:ln>
                <a:solidFill>
                  <a:schemeClr val="tx1"/>
                </a:solidFill>
                <a:effectLst/>
                <a:cs typeface="Arial" panose="020B0604020202020204" pitchFamily="34" charset="0"/>
              </a:rPr>
              <a:t> of </a:t>
            </a:r>
            <a:r>
              <a:rPr kumimoji="0" lang="es-CO" b="0" i="0" u="none" strike="noStrike" cap="none" normalizeH="0" baseline="0" dirty="0" err="1">
                <a:ln>
                  <a:noFill/>
                </a:ln>
                <a:solidFill>
                  <a:schemeClr val="tx1"/>
                </a:solidFill>
                <a:effectLst/>
                <a:cs typeface="Arial" panose="020B0604020202020204" pitchFamily="34" charset="0"/>
              </a:rPr>
              <a:t>the</a:t>
            </a:r>
            <a:r>
              <a:rPr kumimoji="0" lang="es-CO" b="0" i="0" u="none" strike="noStrike" cap="none" normalizeH="0" baseline="0" dirty="0">
                <a:ln>
                  <a:noFill/>
                </a:ln>
                <a:solidFill>
                  <a:schemeClr val="tx1"/>
                </a:solidFill>
                <a:effectLst/>
                <a:cs typeface="Arial" panose="020B0604020202020204" pitchFamily="34" charset="0"/>
              </a:rPr>
              <a:t> mean of </a:t>
            </a:r>
            <a:r>
              <a:rPr kumimoji="0" lang="es-CO" b="0" i="0" u="none" strike="noStrike" cap="none" normalizeH="0" baseline="0" dirty="0" err="1">
                <a:ln>
                  <a:noFill/>
                </a:ln>
                <a:solidFill>
                  <a:schemeClr val="tx1"/>
                </a:solidFill>
                <a:effectLst/>
                <a:cs typeface="Arial" panose="020B0604020202020204" pitchFamily="34" charset="0"/>
              </a:rPr>
              <a:t>the</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squared</a:t>
            </a:r>
            <a:r>
              <a:rPr kumimoji="0" lang="es-CO" b="0" i="0" u="none" strike="noStrike" cap="none" normalizeH="0" baseline="0" dirty="0">
                <a:ln>
                  <a:noFill/>
                </a:ln>
                <a:solidFill>
                  <a:schemeClr val="tx1"/>
                </a:solidFill>
                <a:effectLst/>
                <a:cs typeface="Arial" panose="020B0604020202020204" pitchFamily="34" charset="0"/>
              </a:rPr>
              <a:t> </a:t>
            </a:r>
            <a:r>
              <a:rPr kumimoji="0" lang="es-CO" b="0" i="0" u="none" strike="noStrike" cap="none" normalizeH="0" baseline="0" dirty="0" err="1">
                <a:ln>
                  <a:noFill/>
                </a:ln>
                <a:solidFill>
                  <a:schemeClr val="tx1"/>
                </a:solidFill>
                <a:effectLst/>
                <a:cs typeface="Arial" panose="020B0604020202020204" pitchFamily="34" charset="0"/>
              </a:rPr>
              <a:t>errors</a:t>
            </a:r>
            <a:r>
              <a:rPr kumimoji="0" lang="es-CO" b="0" i="0" u="none" strike="noStrike" cap="none" normalizeH="0" baseline="0" dirty="0">
                <a:ln>
                  <a:noFill/>
                </a:ln>
                <a:solidFill>
                  <a:schemeClr val="tx1"/>
                </a:solidFill>
                <a:effectLst/>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b="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b="0" i="0" u="none" strike="noStrike" cap="none" normalizeH="0" baseline="0" dirty="0">
                <a:ln>
                  <a:noFill/>
                </a:ln>
                <a:solidFill>
                  <a:schemeClr val="tx1"/>
                </a:solidFill>
                <a:effectLst/>
                <a:cs typeface="Arial" panose="020B0604020202020204" pitchFamily="34" charset="0"/>
              </a:rPr>
              <a:t>                                                   </a:t>
            </a:r>
          </a:p>
        </p:txBody>
      </p:sp>
      <p:pic>
        <p:nvPicPr>
          <p:cNvPr id="1027" name="Picture 3" descr="https://miro.medium.com/max/335/1*4kvomfLGxysM67hza_-B9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1366" y="1489966"/>
            <a:ext cx="3052849" cy="10001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miro.medium.com/max/305/1*T37cOEU9OkXNPuqGQcXHS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8061" y="3627929"/>
            <a:ext cx="277946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miro.medium.com/max/327/1*SGBsn7WytmYYbuTgDatIpw.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817" y="5759284"/>
            <a:ext cx="2979946" cy="8572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hape 101">
            <a:extLst>
              <a:ext uri="{FF2B5EF4-FFF2-40B4-BE49-F238E27FC236}">
                <a16:creationId xmlns:a16="http://schemas.microsoft.com/office/drawing/2014/main" id="{A01A3887-6E28-465E-9774-301E266FFF78}"/>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7" name="Shape 100">
            <a:extLst>
              <a:ext uri="{FF2B5EF4-FFF2-40B4-BE49-F238E27FC236}">
                <a16:creationId xmlns:a16="http://schemas.microsoft.com/office/drawing/2014/main" id="{BFC616C5-6570-4A37-AEF1-3190E19E401E}"/>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MÉTRICA PARA REGRESIÓN LINEAL</a:t>
            </a:r>
            <a:endParaRPr lang="es-CO" sz="2800" b="1" i="1" dirty="0">
              <a:solidFill>
                <a:schemeClr val="dk1"/>
              </a:solidFill>
              <a:latin typeface="Calibri"/>
              <a:ea typeface="Calibri"/>
              <a:cs typeface="Calibri"/>
              <a:sym typeface="Calibri"/>
            </a:endParaRPr>
          </a:p>
        </p:txBody>
      </p:sp>
      <p:pic>
        <p:nvPicPr>
          <p:cNvPr id="8" name="Shape 102">
            <a:extLst>
              <a:ext uri="{FF2B5EF4-FFF2-40B4-BE49-F238E27FC236}">
                <a16:creationId xmlns:a16="http://schemas.microsoft.com/office/drawing/2014/main" id="{4F5622D5-C98D-4B1C-A7B3-2AAAB72F7A82}"/>
              </a:ext>
            </a:extLst>
          </p:cNvPr>
          <p:cNvPicPr preferRelativeResize="0"/>
          <p:nvPr/>
        </p:nvPicPr>
        <p:blipFill rotWithShape="1">
          <a:blip r:embed="rId5">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2181364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BB17DD2-CDED-4012-9C66-12681E5F8140}"/>
              </a:ext>
            </a:extLst>
          </p:cNvPr>
          <p:cNvPicPr>
            <a:picLocks noChangeAspect="1"/>
          </p:cNvPicPr>
          <p:nvPr/>
        </p:nvPicPr>
        <p:blipFill>
          <a:blip r:embed="rId2"/>
          <a:stretch>
            <a:fillRect/>
          </a:stretch>
        </p:blipFill>
        <p:spPr>
          <a:xfrm>
            <a:off x="0" y="1046440"/>
            <a:ext cx="9144000" cy="3172494"/>
          </a:xfrm>
          <a:prstGeom prst="rect">
            <a:avLst/>
          </a:prstGeom>
        </p:spPr>
      </p:pic>
      <p:cxnSp>
        <p:nvCxnSpPr>
          <p:cNvPr id="4" name="Shape 101">
            <a:extLst>
              <a:ext uri="{FF2B5EF4-FFF2-40B4-BE49-F238E27FC236}">
                <a16:creationId xmlns:a16="http://schemas.microsoft.com/office/drawing/2014/main" id="{A167F268-ED29-4C6C-933B-0F81D613349F}"/>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5" name="Shape 100">
            <a:extLst>
              <a:ext uri="{FF2B5EF4-FFF2-40B4-BE49-F238E27FC236}">
                <a16:creationId xmlns:a16="http://schemas.microsoft.com/office/drawing/2014/main" id="{087B202F-49D3-4D30-9107-1F66653ED585}"/>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MÉTRICA PARA REGRESIÓN LINEAL</a:t>
            </a:r>
            <a:endParaRPr lang="es-CO" sz="2800" b="1" i="1" dirty="0">
              <a:solidFill>
                <a:schemeClr val="dk1"/>
              </a:solidFill>
              <a:latin typeface="Calibri"/>
              <a:ea typeface="Calibri"/>
              <a:cs typeface="Calibri"/>
              <a:sym typeface="Calibri"/>
            </a:endParaRPr>
          </a:p>
        </p:txBody>
      </p:sp>
      <p:pic>
        <p:nvPicPr>
          <p:cNvPr id="6" name="Shape 102">
            <a:extLst>
              <a:ext uri="{FF2B5EF4-FFF2-40B4-BE49-F238E27FC236}">
                <a16:creationId xmlns:a16="http://schemas.microsoft.com/office/drawing/2014/main" id="{4A85E19A-AFF2-4A0F-909C-5BC17044B5DC}"/>
              </a:ext>
            </a:extLst>
          </p:cNvPr>
          <p:cNvPicPr preferRelativeResize="0"/>
          <p:nvPr/>
        </p:nvPicPr>
        <p:blipFill rotWithShape="1">
          <a:blip r:embed="rId3">
            <a:alphaModFix/>
          </a:blip>
          <a:srcRect b="17939"/>
          <a:stretch/>
        </p:blipFill>
        <p:spPr>
          <a:xfrm>
            <a:off x="7655847" y="90616"/>
            <a:ext cx="1488153" cy="593124"/>
          </a:xfrm>
          <a:prstGeom prst="rect">
            <a:avLst/>
          </a:prstGeom>
          <a:noFill/>
          <a:ln>
            <a:noFill/>
          </a:ln>
        </p:spPr>
      </p:pic>
      <p:pic>
        <p:nvPicPr>
          <p:cNvPr id="7" name="Imagen 6">
            <a:extLst>
              <a:ext uri="{FF2B5EF4-FFF2-40B4-BE49-F238E27FC236}">
                <a16:creationId xmlns:a16="http://schemas.microsoft.com/office/drawing/2014/main" id="{F5F40240-1ED6-4999-A69C-3E3B2D650CC0}"/>
              </a:ext>
            </a:extLst>
          </p:cNvPr>
          <p:cNvPicPr>
            <a:picLocks noChangeAspect="1"/>
          </p:cNvPicPr>
          <p:nvPr/>
        </p:nvPicPr>
        <p:blipFill>
          <a:blip r:embed="rId4"/>
          <a:stretch>
            <a:fillRect/>
          </a:stretch>
        </p:blipFill>
        <p:spPr>
          <a:xfrm>
            <a:off x="0" y="4581634"/>
            <a:ext cx="9144000" cy="2119267"/>
          </a:xfrm>
          <a:prstGeom prst="rect">
            <a:avLst/>
          </a:prstGeom>
        </p:spPr>
      </p:pic>
    </p:spTree>
    <p:extLst>
      <p:ext uri="{BB962C8B-B14F-4D97-AF65-F5344CB8AC3E}">
        <p14:creationId xmlns:p14="http://schemas.microsoft.com/office/powerpoint/2010/main" val="123209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6 Imagen"/>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3085797" y="4738462"/>
            <a:ext cx="3021263" cy="1605552"/>
          </a:xfrm>
          <a:prstGeom prst="rect">
            <a:avLst/>
          </a:prstGeom>
        </p:spPr>
      </p:pic>
      <p:sp>
        <p:nvSpPr>
          <p:cNvPr id="4" name="1 Título"/>
          <p:cNvSpPr txBox="1">
            <a:spLocks/>
          </p:cNvSpPr>
          <p:nvPr/>
        </p:nvSpPr>
        <p:spPr>
          <a:xfrm>
            <a:off x="0" y="2266637"/>
            <a:ext cx="8964488" cy="965961"/>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O" sz="4800" b="1"/>
              <a:t>REGRESIÓN LINEAL</a:t>
            </a:r>
            <a:endParaRPr lang="es-CO" sz="4800" b="1" i="1" dirty="0"/>
          </a:p>
        </p:txBody>
      </p:sp>
    </p:spTree>
    <p:extLst>
      <p:ext uri="{BB962C8B-B14F-4D97-AF65-F5344CB8AC3E}">
        <p14:creationId xmlns:p14="http://schemas.microsoft.com/office/powerpoint/2010/main" val="1917426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63E7679-8978-4CB9-8184-224A66457058}"/>
              </a:ext>
            </a:extLst>
          </p:cNvPr>
          <p:cNvPicPr>
            <a:picLocks noChangeAspect="1"/>
          </p:cNvPicPr>
          <p:nvPr/>
        </p:nvPicPr>
        <p:blipFill>
          <a:blip r:embed="rId2"/>
          <a:stretch>
            <a:fillRect/>
          </a:stretch>
        </p:blipFill>
        <p:spPr>
          <a:xfrm>
            <a:off x="0" y="1638415"/>
            <a:ext cx="9144000" cy="3581170"/>
          </a:xfrm>
          <a:prstGeom prst="rect">
            <a:avLst/>
          </a:prstGeom>
        </p:spPr>
      </p:pic>
      <p:cxnSp>
        <p:nvCxnSpPr>
          <p:cNvPr id="3" name="Shape 101">
            <a:extLst>
              <a:ext uri="{FF2B5EF4-FFF2-40B4-BE49-F238E27FC236}">
                <a16:creationId xmlns:a16="http://schemas.microsoft.com/office/drawing/2014/main" id="{6D0D0329-9824-49DE-AF2F-911EB4936C06}"/>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A51A672F-583F-465D-9B66-23645109D3EF}"/>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SELECCIÓN DEL MODELO</a:t>
            </a:r>
          </a:p>
        </p:txBody>
      </p:sp>
      <p:pic>
        <p:nvPicPr>
          <p:cNvPr id="5" name="Shape 102">
            <a:extLst>
              <a:ext uri="{FF2B5EF4-FFF2-40B4-BE49-F238E27FC236}">
                <a16:creationId xmlns:a16="http://schemas.microsoft.com/office/drawing/2014/main" id="{3D2415AB-558D-434C-B40D-BFC0900147A4}"/>
              </a:ext>
            </a:extLst>
          </p:cNvPr>
          <p:cNvPicPr preferRelativeResize="0"/>
          <p:nvPr/>
        </p:nvPicPr>
        <p:blipFill rotWithShape="1">
          <a:blip r:embed="rId3">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3307835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CF7566F-F28D-4489-9F9D-C9B840FA8AE2}"/>
              </a:ext>
            </a:extLst>
          </p:cNvPr>
          <p:cNvPicPr>
            <a:picLocks noChangeAspect="1"/>
          </p:cNvPicPr>
          <p:nvPr/>
        </p:nvPicPr>
        <p:blipFill>
          <a:blip r:embed="rId2"/>
          <a:stretch>
            <a:fillRect/>
          </a:stretch>
        </p:blipFill>
        <p:spPr>
          <a:xfrm>
            <a:off x="1308030" y="774356"/>
            <a:ext cx="7570859" cy="2362782"/>
          </a:xfrm>
          <a:prstGeom prst="rect">
            <a:avLst/>
          </a:prstGeom>
        </p:spPr>
      </p:pic>
      <p:pic>
        <p:nvPicPr>
          <p:cNvPr id="8" name="Imagen 7">
            <a:extLst>
              <a:ext uri="{FF2B5EF4-FFF2-40B4-BE49-F238E27FC236}">
                <a16:creationId xmlns:a16="http://schemas.microsoft.com/office/drawing/2014/main" id="{04BB5EC1-B35B-40CB-A30A-461A15CA65B2}"/>
              </a:ext>
            </a:extLst>
          </p:cNvPr>
          <p:cNvPicPr>
            <a:picLocks noChangeAspect="1"/>
          </p:cNvPicPr>
          <p:nvPr/>
        </p:nvPicPr>
        <p:blipFill>
          <a:blip r:embed="rId3"/>
          <a:stretch>
            <a:fillRect/>
          </a:stretch>
        </p:blipFill>
        <p:spPr>
          <a:xfrm>
            <a:off x="0" y="3696852"/>
            <a:ext cx="9144000" cy="2307938"/>
          </a:xfrm>
          <a:prstGeom prst="rect">
            <a:avLst/>
          </a:prstGeom>
        </p:spPr>
      </p:pic>
      <p:cxnSp>
        <p:nvCxnSpPr>
          <p:cNvPr id="9" name="Shape 101">
            <a:extLst>
              <a:ext uri="{FF2B5EF4-FFF2-40B4-BE49-F238E27FC236}">
                <a16:creationId xmlns:a16="http://schemas.microsoft.com/office/drawing/2014/main" id="{E4C3B6EE-CEFD-4936-9F1F-EEBA22B41521}"/>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10" name="Shape 100">
            <a:extLst>
              <a:ext uri="{FF2B5EF4-FFF2-40B4-BE49-F238E27FC236}">
                <a16:creationId xmlns:a16="http://schemas.microsoft.com/office/drawing/2014/main" id="{9C3CB993-0F8E-46EF-BF1C-4300F5C490B0}"/>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SELECCIÓN DEL MODELO</a:t>
            </a:r>
          </a:p>
        </p:txBody>
      </p:sp>
      <p:pic>
        <p:nvPicPr>
          <p:cNvPr id="11" name="Shape 102">
            <a:extLst>
              <a:ext uri="{FF2B5EF4-FFF2-40B4-BE49-F238E27FC236}">
                <a16:creationId xmlns:a16="http://schemas.microsoft.com/office/drawing/2014/main" id="{DD327728-3EB5-444A-9782-88301C0DF329}"/>
              </a:ext>
            </a:extLst>
          </p:cNvPr>
          <p:cNvPicPr preferRelativeResize="0"/>
          <p:nvPr/>
        </p:nvPicPr>
        <p:blipFill rotWithShape="1">
          <a:blip r:embed="rId4">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726238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43608" y="1443841"/>
            <a:ext cx="6768752" cy="3139321"/>
          </a:xfrm>
          <a:prstGeom prst="rect">
            <a:avLst/>
          </a:prstGeom>
        </p:spPr>
        <p:txBody>
          <a:bodyPr wrap="square">
            <a:spAutoFit/>
          </a:bodyPr>
          <a:lstStyle/>
          <a:p>
            <a:r>
              <a:rPr lang="en-US" b="1" dirty="0">
                <a:solidFill>
                  <a:srgbClr val="333333"/>
                </a:solidFill>
                <a:latin typeface="Helvetica Neue"/>
              </a:rPr>
              <a:t>Feature Importance</a:t>
            </a:r>
            <a:endParaRPr lang="en-US" dirty="0">
              <a:solidFill>
                <a:srgbClr val="333333"/>
              </a:solidFill>
              <a:latin typeface="Helvetica Neue"/>
            </a:endParaRPr>
          </a:p>
          <a:p>
            <a:r>
              <a:rPr lang="en-US" dirty="0">
                <a:solidFill>
                  <a:srgbClr val="333333"/>
                </a:solidFill>
                <a:latin typeface="Helvetica Neue"/>
              </a:rPr>
              <a:t>The importance of a feature in a linear regression model can be measured by the absolute value of its t-statistic. The t-statistic is the estimated weight scaled with its standard error.</a:t>
            </a:r>
          </a:p>
          <a:p>
            <a:endParaRPr lang="en-US">
              <a:solidFill>
                <a:srgbClr val="333333"/>
              </a:solidFill>
              <a:latin typeface="Helvetica Neue"/>
            </a:endParaRPr>
          </a:p>
          <a:p>
            <a:endParaRPr lang="en-US" dirty="0">
              <a:solidFill>
                <a:srgbClr val="333333"/>
              </a:solidFill>
              <a:latin typeface="Helvetica Neue"/>
            </a:endParaRPr>
          </a:p>
          <a:p>
            <a:r>
              <a:rPr lang="en-US" dirty="0">
                <a:solidFill>
                  <a:srgbClr val="333333"/>
                </a:solidFill>
                <a:latin typeface="Helvetica Neue"/>
              </a:rPr>
              <a:t>Let us examine what this formula tells us: The importance of a feature increases with increasing weight. This makes sense. The more variance the estimated weight has (= the less certain we are about the correct value), the less important the feature is. This also makes sense.</a:t>
            </a:r>
            <a:endParaRPr lang="en-US" b="0" i="0" dirty="0">
              <a:solidFill>
                <a:srgbClr val="333333"/>
              </a:solidFill>
              <a:effectLst/>
              <a:latin typeface="Helvetica Neue"/>
            </a:endParaRPr>
          </a:p>
        </p:txBody>
      </p:sp>
      <p:cxnSp>
        <p:nvCxnSpPr>
          <p:cNvPr id="3" name="Shape 101">
            <a:extLst>
              <a:ext uri="{FF2B5EF4-FFF2-40B4-BE49-F238E27FC236}">
                <a16:creationId xmlns:a16="http://schemas.microsoft.com/office/drawing/2014/main" id="{3D565312-DB83-47FA-A598-AEE9FBB0CF1D}"/>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02A8142A-A3D0-497C-8DE7-7A90B57D7660}"/>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SELECCIÓN DEL MODELO</a:t>
            </a:r>
          </a:p>
        </p:txBody>
      </p:sp>
      <p:pic>
        <p:nvPicPr>
          <p:cNvPr id="5" name="Shape 102">
            <a:extLst>
              <a:ext uri="{FF2B5EF4-FFF2-40B4-BE49-F238E27FC236}">
                <a16:creationId xmlns:a16="http://schemas.microsoft.com/office/drawing/2014/main" id="{F50C7459-8734-4754-9B9F-6CD2FD5A8D79}"/>
              </a:ext>
            </a:extLst>
          </p:cNvPr>
          <p:cNvPicPr preferRelativeResize="0"/>
          <p:nvPr/>
        </p:nvPicPr>
        <p:blipFill rotWithShape="1">
          <a:blip r:embed="rId2">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2103755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6 Imagen">
            <a:extLst>
              <a:ext uri="{FF2B5EF4-FFF2-40B4-BE49-F238E27FC236}">
                <a16:creationId xmlns:a16="http://schemas.microsoft.com/office/drawing/2014/main" id="{E8DB2689-1B2D-4099-B4F5-2113A0666B9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id="{42B88299-4748-4467-B027-C6E74FADCAFE}"/>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pic>
        <p:nvPicPr>
          <p:cNvPr id="7" name="Picture 4" descr="https://miro.medium.com/max/1527/1*hAGhQehrqAmT1pvz3q4t8Q.png"/>
          <p:cNvPicPr>
            <a:picLocks noChangeAspect="1" noChangeArrowheads="1"/>
          </p:cNvPicPr>
          <p:nvPr/>
        </p:nvPicPr>
        <p:blipFill rotWithShape="1">
          <a:blip r:embed="rId3">
            <a:extLst>
              <a:ext uri="{28A0092B-C50C-407E-A947-70E740481C1C}">
                <a14:useLocalDpi xmlns:a14="http://schemas.microsoft.com/office/drawing/2010/main" val="0"/>
              </a:ext>
            </a:extLst>
          </a:blip>
          <a:srcRect r="20582"/>
          <a:stretch/>
        </p:blipFill>
        <p:spPr bwMode="auto">
          <a:xfrm>
            <a:off x="1488697" y="4254450"/>
            <a:ext cx="6658251" cy="10431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miro.medium.com/max/1558/1*P5Lq5mAi4WAch7oIeiS3WA.png"/>
          <p:cNvPicPr>
            <a:picLocks noChangeAspect="1" noChangeArrowheads="1"/>
          </p:cNvPicPr>
          <p:nvPr/>
        </p:nvPicPr>
        <p:blipFill rotWithShape="1">
          <a:blip r:embed="rId4">
            <a:extLst>
              <a:ext uri="{28A0092B-C50C-407E-A947-70E740481C1C}">
                <a14:useLocalDpi xmlns:a14="http://schemas.microsoft.com/office/drawing/2010/main" val="0"/>
              </a:ext>
            </a:extLst>
          </a:blip>
          <a:srcRect r="22633"/>
          <a:stretch/>
        </p:blipFill>
        <p:spPr bwMode="auto">
          <a:xfrm>
            <a:off x="1794519" y="5711048"/>
            <a:ext cx="5724867" cy="84540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p:cNvSpPr txBox="1"/>
          <p:nvPr/>
        </p:nvSpPr>
        <p:spPr>
          <a:xfrm>
            <a:off x="1003176" y="5448437"/>
            <a:ext cx="1029449" cy="307777"/>
          </a:xfrm>
          <a:prstGeom prst="rect">
            <a:avLst/>
          </a:prstGeom>
          <a:noFill/>
        </p:spPr>
        <p:txBody>
          <a:bodyPr wrap="none" rtlCol="0">
            <a:spAutoFit/>
          </a:bodyPr>
          <a:lstStyle/>
          <a:p>
            <a:r>
              <a:rPr lang="es-CO" dirty="0"/>
              <a:t>Lasso (L1)</a:t>
            </a:r>
          </a:p>
        </p:txBody>
      </p:sp>
      <p:sp>
        <p:nvSpPr>
          <p:cNvPr id="10" name="CuadroTexto 9"/>
          <p:cNvSpPr txBox="1"/>
          <p:nvPr/>
        </p:nvSpPr>
        <p:spPr>
          <a:xfrm>
            <a:off x="1003176" y="3815367"/>
            <a:ext cx="1019831" cy="307777"/>
          </a:xfrm>
          <a:prstGeom prst="rect">
            <a:avLst/>
          </a:prstGeom>
          <a:noFill/>
        </p:spPr>
        <p:txBody>
          <a:bodyPr wrap="none" rtlCol="0">
            <a:spAutoFit/>
          </a:bodyPr>
          <a:lstStyle/>
          <a:p>
            <a:r>
              <a:rPr lang="es-CO" dirty="0"/>
              <a:t>Ridge (L2)</a:t>
            </a:r>
          </a:p>
        </p:txBody>
      </p:sp>
      <p:sp>
        <p:nvSpPr>
          <p:cNvPr id="11" name="Rectángulo 10"/>
          <p:cNvSpPr/>
          <p:nvPr/>
        </p:nvSpPr>
        <p:spPr>
          <a:xfrm>
            <a:off x="57026" y="1003112"/>
            <a:ext cx="8944616" cy="1600438"/>
          </a:xfrm>
          <a:prstGeom prst="rect">
            <a:avLst/>
          </a:prstGeom>
        </p:spPr>
        <p:txBody>
          <a:bodyPr wrap="square">
            <a:spAutoFit/>
          </a:bodyPr>
          <a:lstStyle/>
          <a:p>
            <a:pPr marL="285750" indent="-285750" algn="just">
              <a:buFont typeface="Wingdings" panose="05000000000000000000" pitchFamily="2" charset="2"/>
              <a:buChar char="§"/>
            </a:pPr>
            <a:r>
              <a:rPr lang="en-US" dirty="0"/>
              <a:t>The fundamental goal of machine learning is for the algorithm to generalize beyond the training sets.</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We want to penalize or adjust each weights of the independent variables so that it makes a good prediction on test set that it has not seen before.</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dirty="0"/>
              <a:t>Regularization will help select a midpoint between the first scenario of high bias and the later scenario of high variance. </a:t>
            </a:r>
          </a:p>
        </p:txBody>
      </p:sp>
      <p:sp>
        <p:nvSpPr>
          <p:cNvPr id="12" name="Shape 100">
            <a:extLst>
              <a:ext uri="{FF2B5EF4-FFF2-40B4-BE49-F238E27FC236}">
                <a16:creationId xmlns:a16="http://schemas.microsoft.com/office/drawing/2014/main" id="{B36BABC0-0806-4DBA-B805-09DED2735025}"/>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PENALIZED LINEAR REGRESSION</a:t>
            </a:r>
            <a:endParaRPr lang="es-CO" sz="2800" b="1" i="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69406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DD4B56-96F7-4B9F-8C3D-1A4D24502D0B}"/>
              </a:ext>
            </a:extLst>
          </p:cNvPr>
          <p:cNvSpPr/>
          <p:nvPr/>
        </p:nvSpPr>
        <p:spPr>
          <a:xfrm>
            <a:off x="99062" y="745541"/>
            <a:ext cx="8712968" cy="5909310"/>
          </a:xfrm>
          <a:prstGeom prst="rect">
            <a:avLst/>
          </a:prstGeom>
        </p:spPr>
        <p:txBody>
          <a:bodyPr wrap="square">
            <a:spAutoFit/>
          </a:bodyPr>
          <a:lstStyle/>
          <a:p>
            <a:pPr algn="just"/>
            <a:r>
              <a:rPr lang="en-US" sz="1800" b="1" i="1" dirty="0">
                <a:latin typeface="+mj-lt"/>
              </a:rPr>
              <a:t>λ is the tuning parameter that decides how much we want to penalize the flexibility of our model.</a:t>
            </a:r>
            <a:r>
              <a:rPr lang="en-US" sz="1800" dirty="0">
                <a:latin typeface="+mj-lt"/>
              </a:rPr>
              <a:t> The increase in flexibility of a model is represented by increase in its coefficients, and if we want to minimize the above function, then these coefficients need to be small. </a:t>
            </a:r>
          </a:p>
          <a:p>
            <a:pPr algn="just"/>
            <a:endParaRPr lang="en-US" sz="1800" dirty="0">
              <a:latin typeface="+mj-lt"/>
            </a:endParaRPr>
          </a:p>
          <a:p>
            <a:pPr algn="just"/>
            <a:r>
              <a:rPr lang="en-US" sz="1800" b="1" dirty="0">
                <a:latin typeface="+mj-lt"/>
              </a:rPr>
              <a:t>Ridge</a:t>
            </a:r>
            <a:r>
              <a:rPr lang="en-US" sz="1800" dirty="0">
                <a:latin typeface="+mj-lt"/>
              </a:rPr>
              <a:t>: The coefficient estimates produced by this method are </a:t>
            </a:r>
            <a:r>
              <a:rPr lang="en-US" sz="1800" i="1" dirty="0">
                <a:latin typeface="+mj-lt"/>
              </a:rPr>
              <a:t>also known as the </a:t>
            </a:r>
            <a:r>
              <a:rPr lang="en-US" sz="1800" i="1" dirty="0" err="1">
                <a:latin typeface="+mj-lt"/>
              </a:rPr>
              <a:t>L2</a:t>
            </a:r>
            <a:r>
              <a:rPr lang="en-US" sz="1800" i="1" dirty="0">
                <a:latin typeface="+mj-lt"/>
              </a:rPr>
              <a:t> norm</a:t>
            </a:r>
            <a:r>
              <a:rPr lang="en-US" sz="1800" b="1" i="1" dirty="0">
                <a:latin typeface="+mj-lt"/>
              </a:rPr>
              <a:t>.</a:t>
            </a:r>
          </a:p>
          <a:p>
            <a:pPr algn="just"/>
            <a:endParaRPr lang="en-US" sz="1800" b="1" i="1" dirty="0">
              <a:latin typeface="+mj-lt"/>
            </a:endParaRPr>
          </a:p>
          <a:p>
            <a:pPr algn="just"/>
            <a:endParaRPr lang="en-US" sz="1800" b="1" i="1" dirty="0">
              <a:latin typeface="+mj-lt"/>
            </a:endParaRPr>
          </a:p>
          <a:p>
            <a:pPr algn="just"/>
            <a:r>
              <a:rPr lang="en-US" sz="1800" b="1" i="1" dirty="0">
                <a:latin typeface="+mj-lt"/>
              </a:rPr>
              <a:t>Lasso. </a:t>
            </a:r>
            <a:r>
              <a:rPr lang="en-US" sz="1800" i="1" dirty="0">
                <a:latin typeface="+mj-lt"/>
              </a:rPr>
              <a:t>his variation differs from ridge regression only in penalizing the high coefficients </a:t>
            </a:r>
            <a:r>
              <a:rPr lang="en-US" sz="1800" dirty="0">
                <a:latin typeface="+mj-lt"/>
              </a:rPr>
              <a:t>this is</a:t>
            </a:r>
            <a:r>
              <a:rPr lang="en-US" sz="1800" i="1" dirty="0">
                <a:latin typeface="+mj-lt"/>
              </a:rPr>
              <a:t> known as the </a:t>
            </a:r>
            <a:r>
              <a:rPr lang="en-US" sz="1800" i="1" dirty="0" err="1">
                <a:latin typeface="+mj-lt"/>
              </a:rPr>
              <a:t>L1</a:t>
            </a:r>
            <a:r>
              <a:rPr lang="en-US" sz="1800" i="1" dirty="0">
                <a:latin typeface="+mj-lt"/>
              </a:rPr>
              <a:t> norm.</a:t>
            </a:r>
          </a:p>
          <a:p>
            <a:pPr algn="just"/>
            <a:endParaRPr lang="en-US" sz="1800" i="1" dirty="0">
              <a:latin typeface="+mj-lt"/>
            </a:endParaRPr>
          </a:p>
          <a:p>
            <a:pPr algn="just"/>
            <a:endParaRPr lang="en-US" sz="1800" i="1" dirty="0">
              <a:latin typeface="+mj-lt"/>
            </a:endParaRPr>
          </a:p>
          <a:p>
            <a:pPr algn="just"/>
            <a:r>
              <a:rPr lang="en-US" sz="1800" b="1" dirty="0">
                <a:latin typeface="+mj-lt"/>
              </a:rPr>
              <a:t>This sheds light on the obvious disadvantage of ridge regression, which is model interpretability.</a:t>
            </a:r>
            <a:r>
              <a:rPr lang="en-US" sz="1800" dirty="0">
                <a:latin typeface="+mj-lt"/>
              </a:rPr>
              <a:t> It will shrink the coefficients for least important predictors, very close to zero. But it will never make them exactly zero. In other words, the final model will include all predictors. However, in the case of the Lasso, the L1 penalty has the eﬀect of forcing some of the coeﬃcient estimates to be exactly equal to zero when the tuning parameter λ is suﬃciently large. </a:t>
            </a:r>
            <a:r>
              <a:rPr lang="en-US" sz="1800" b="1" dirty="0">
                <a:latin typeface="+mj-lt"/>
              </a:rPr>
              <a:t>Therefore, the lasso method also performs variable selection and is said to yield sparse models.</a:t>
            </a:r>
            <a:endParaRPr lang="en-US" sz="1800" dirty="0">
              <a:latin typeface="+mj-lt"/>
            </a:endParaRPr>
          </a:p>
          <a:p>
            <a:pPr algn="just"/>
            <a:endParaRPr lang="en-US" sz="1800" dirty="0">
              <a:latin typeface="+mj-lt"/>
            </a:endParaRPr>
          </a:p>
        </p:txBody>
      </p:sp>
      <p:pic>
        <p:nvPicPr>
          <p:cNvPr id="5" name="6 Imagen">
            <a:extLst>
              <a:ext uri="{FF2B5EF4-FFF2-40B4-BE49-F238E27FC236}">
                <a16:creationId xmlns:a16="http://schemas.microsoft.com/office/drawing/2014/main" id="{4D8B5ACF-DF83-40DA-8B6B-FEE2D3DE499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6" name="Conector recto 6">
            <a:extLst>
              <a:ext uri="{FF2B5EF4-FFF2-40B4-BE49-F238E27FC236}">
                <a16:creationId xmlns:a16="http://schemas.microsoft.com/office/drawing/2014/main" id="{631F74FE-1A14-4827-9836-495D80FD1E9B}"/>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CuadroTexto 7">
            <a:extLst>
              <a:ext uri="{FF2B5EF4-FFF2-40B4-BE49-F238E27FC236}">
                <a16:creationId xmlns:a16="http://schemas.microsoft.com/office/drawing/2014/main" id="{148B8513-9D56-40D4-B5F0-2D41C382AE3A}"/>
              </a:ext>
            </a:extLst>
          </p:cNvPr>
          <p:cNvSpPr txBox="1"/>
          <p:nvPr/>
        </p:nvSpPr>
        <p:spPr>
          <a:xfrm>
            <a:off x="99062" y="116632"/>
            <a:ext cx="2800254" cy="523220"/>
          </a:xfrm>
          <a:prstGeom prst="rect">
            <a:avLst/>
          </a:prstGeom>
          <a:noFill/>
        </p:spPr>
        <p:txBody>
          <a:bodyPr wrap="none" rtlCol="0">
            <a:spAutoFit/>
          </a:bodyPr>
          <a:lstStyle/>
          <a:p>
            <a:r>
              <a:rPr lang="es-CO" sz="2800" b="1" dirty="0" err="1"/>
              <a:t>REGULARIZATION</a:t>
            </a:r>
            <a:endParaRPr lang="es-CO" sz="2800" b="1" dirty="0"/>
          </a:p>
        </p:txBody>
      </p:sp>
    </p:spTree>
    <p:extLst>
      <p:ext uri="{BB962C8B-B14F-4D97-AF65-F5344CB8AC3E}">
        <p14:creationId xmlns:p14="http://schemas.microsoft.com/office/powerpoint/2010/main" val="369136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1058/1*Jd03Hyt2bpEv1r7UijLlp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086" y="639852"/>
            <a:ext cx="8378825" cy="6288079"/>
          </a:xfrm>
          <a:prstGeom prst="rect">
            <a:avLst/>
          </a:prstGeom>
          <a:noFill/>
          <a:extLst>
            <a:ext uri="{909E8E84-426E-40DD-AFC4-6F175D3DCCD1}">
              <a14:hiddenFill xmlns:a14="http://schemas.microsoft.com/office/drawing/2010/main">
                <a:solidFill>
                  <a:srgbClr val="FFFFFF"/>
                </a:solidFill>
              </a14:hiddenFill>
            </a:ext>
          </a:extLst>
        </p:spPr>
      </p:pic>
      <p:pic>
        <p:nvPicPr>
          <p:cNvPr id="3" name="6 Imagen">
            <a:extLst>
              <a:ext uri="{FF2B5EF4-FFF2-40B4-BE49-F238E27FC236}">
                <a16:creationId xmlns:a16="http://schemas.microsoft.com/office/drawing/2014/main" id="{4D8B5ACF-DF83-40DA-8B6B-FEE2D3DE499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id="{631F74FE-1A14-4827-9836-495D80FD1E9B}"/>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id="{148B8513-9D56-40D4-B5F0-2D41C382AE3A}"/>
              </a:ext>
            </a:extLst>
          </p:cNvPr>
          <p:cNvSpPr txBox="1"/>
          <p:nvPr/>
        </p:nvSpPr>
        <p:spPr>
          <a:xfrm>
            <a:off x="99062" y="116632"/>
            <a:ext cx="3156633" cy="523220"/>
          </a:xfrm>
          <a:prstGeom prst="rect">
            <a:avLst/>
          </a:prstGeom>
          <a:noFill/>
        </p:spPr>
        <p:txBody>
          <a:bodyPr wrap="none" rtlCol="0">
            <a:spAutoFit/>
          </a:bodyPr>
          <a:lstStyle/>
          <a:p>
            <a:r>
              <a:rPr lang="es-CO" sz="2800" b="1" dirty="0"/>
              <a:t>RIDGE vs LASSO</a:t>
            </a:r>
          </a:p>
        </p:txBody>
      </p:sp>
    </p:spTree>
    <p:extLst>
      <p:ext uri="{BB962C8B-B14F-4D97-AF65-F5344CB8AC3E}">
        <p14:creationId xmlns:p14="http://schemas.microsoft.com/office/powerpoint/2010/main" val="1239310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1204/1*QVzTd8Top6ImHR-3U3QdqQ.png">
            <a:extLst>
              <a:ext uri="{FF2B5EF4-FFF2-40B4-BE49-F238E27FC236}">
                <a16:creationId xmlns:a16="http://schemas.microsoft.com/office/drawing/2014/main" id="{97F2043A-17AB-41E2-9906-04CC0A3A5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878576"/>
            <a:ext cx="8784976" cy="5822601"/>
          </a:xfrm>
          <a:prstGeom prst="rect">
            <a:avLst/>
          </a:prstGeom>
          <a:noFill/>
          <a:extLst>
            <a:ext uri="{909E8E84-426E-40DD-AFC4-6F175D3DCCD1}">
              <a14:hiddenFill xmlns:a14="http://schemas.microsoft.com/office/drawing/2010/main">
                <a:solidFill>
                  <a:srgbClr val="FFFFFF"/>
                </a:solidFill>
              </a14:hiddenFill>
            </a:ext>
          </a:extLst>
        </p:spPr>
      </p:pic>
      <p:pic>
        <p:nvPicPr>
          <p:cNvPr id="5" name="6 Imagen">
            <a:extLst>
              <a:ext uri="{FF2B5EF4-FFF2-40B4-BE49-F238E27FC236}">
                <a16:creationId xmlns:a16="http://schemas.microsoft.com/office/drawing/2014/main" id="{594C6A52-7616-4DF5-B4CB-5D4C59EAD68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6" name="Conector recto 6">
            <a:extLst>
              <a:ext uri="{FF2B5EF4-FFF2-40B4-BE49-F238E27FC236}">
                <a16:creationId xmlns:a16="http://schemas.microsoft.com/office/drawing/2014/main" id="{7361AF7D-BB31-4444-9422-014B8FE41D91}"/>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7" name="CuadroTexto 7">
            <a:extLst>
              <a:ext uri="{FF2B5EF4-FFF2-40B4-BE49-F238E27FC236}">
                <a16:creationId xmlns:a16="http://schemas.microsoft.com/office/drawing/2014/main" id="{BA495FC3-78B3-4023-B8C5-2C2071FC4A50}"/>
              </a:ext>
            </a:extLst>
          </p:cNvPr>
          <p:cNvSpPr txBox="1"/>
          <p:nvPr/>
        </p:nvSpPr>
        <p:spPr>
          <a:xfrm>
            <a:off x="99062" y="116632"/>
            <a:ext cx="3156633" cy="523220"/>
          </a:xfrm>
          <a:prstGeom prst="rect">
            <a:avLst/>
          </a:prstGeom>
          <a:noFill/>
        </p:spPr>
        <p:txBody>
          <a:bodyPr wrap="none" rtlCol="0">
            <a:spAutoFit/>
          </a:bodyPr>
          <a:lstStyle/>
          <a:p>
            <a:r>
              <a:rPr lang="es-CO" sz="2800" b="1" dirty="0"/>
              <a:t>RIDGE vs LASSO</a:t>
            </a:r>
          </a:p>
        </p:txBody>
      </p:sp>
    </p:spTree>
    <p:extLst>
      <p:ext uri="{BB962C8B-B14F-4D97-AF65-F5344CB8AC3E}">
        <p14:creationId xmlns:p14="http://schemas.microsoft.com/office/powerpoint/2010/main" val="3592893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iro.medium.com/max/1000/1*WprnJStmtxg7fyCikV2rdA@2x.png">
            <a:extLst>
              <a:ext uri="{FF2B5EF4-FFF2-40B4-BE49-F238E27FC236}">
                <a16:creationId xmlns:a16="http://schemas.microsoft.com/office/drawing/2014/main" id="{2CEF5DB9-1899-4365-9D91-198D3C226C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01608"/>
            <a:ext cx="3768080" cy="280251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miro.medium.com/max/1000/1*DHsTH6Jhz_O-m1EFzACMeA@2x.png">
            <a:extLst>
              <a:ext uri="{FF2B5EF4-FFF2-40B4-BE49-F238E27FC236}">
                <a16:creationId xmlns:a16="http://schemas.microsoft.com/office/drawing/2014/main" id="{B9C4E7D5-D46D-46F0-B5CA-713462759A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980728"/>
            <a:ext cx="3624065" cy="269539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miro.medium.com/max/1000/1*HukbPx2M4zTY03ZetO0uVQ.png">
            <a:extLst>
              <a:ext uri="{FF2B5EF4-FFF2-40B4-BE49-F238E27FC236}">
                <a16:creationId xmlns:a16="http://schemas.microsoft.com/office/drawing/2014/main" id="{1ED629ED-A072-4147-8672-84398671D7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443" y="3501008"/>
            <a:ext cx="3919357" cy="291502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https://miro.medium.com/max/1000/1*ULECjQBMh__H6HoYimkwsw@2x.png">
            <a:extLst>
              <a:ext uri="{FF2B5EF4-FFF2-40B4-BE49-F238E27FC236}">
                <a16:creationId xmlns:a16="http://schemas.microsoft.com/office/drawing/2014/main" id="{755FF384-73B5-40DE-A982-8F13C8DAA0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5976" y="3604118"/>
            <a:ext cx="3768081" cy="2802510"/>
          </a:xfrm>
          <a:prstGeom prst="rect">
            <a:avLst/>
          </a:prstGeom>
          <a:noFill/>
          <a:extLst>
            <a:ext uri="{909E8E84-426E-40DD-AFC4-6F175D3DCCD1}">
              <a14:hiddenFill xmlns:a14="http://schemas.microsoft.com/office/drawing/2010/main">
                <a:solidFill>
                  <a:srgbClr val="FFFFFF"/>
                </a:solidFill>
              </a14:hiddenFill>
            </a:ext>
          </a:extLst>
        </p:spPr>
      </p:pic>
      <p:pic>
        <p:nvPicPr>
          <p:cNvPr id="6" name="6 Imagen">
            <a:extLst>
              <a:ext uri="{FF2B5EF4-FFF2-40B4-BE49-F238E27FC236}">
                <a16:creationId xmlns:a16="http://schemas.microsoft.com/office/drawing/2014/main" id="{813131B9-D586-42E9-ADAD-0691BFB29ACB}"/>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7" name="Conector recto 6">
            <a:extLst>
              <a:ext uri="{FF2B5EF4-FFF2-40B4-BE49-F238E27FC236}">
                <a16:creationId xmlns:a16="http://schemas.microsoft.com/office/drawing/2014/main" id="{6B5472CE-4AFA-4E37-8349-D211990C6252}"/>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8" name="CuadroTexto 7">
            <a:extLst>
              <a:ext uri="{FF2B5EF4-FFF2-40B4-BE49-F238E27FC236}">
                <a16:creationId xmlns:a16="http://schemas.microsoft.com/office/drawing/2014/main" id="{3393D8F2-3C33-44C1-8D54-BB408F1DBAC4}"/>
              </a:ext>
            </a:extLst>
          </p:cNvPr>
          <p:cNvSpPr txBox="1"/>
          <p:nvPr/>
        </p:nvSpPr>
        <p:spPr>
          <a:xfrm>
            <a:off x="99062" y="116632"/>
            <a:ext cx="1529586" cy="523220"/>
          </a:xfrm>
          <a:prstGeom prst="rect">
            <a:avLst/>
          </a:prstGeom>
          <a:noFill/>
        </p:spPr>
        <p:txBody>
          <a:bodyPr wrap="none" rtlCol="0">
            <a:spAutoFit/>
          </a:bodyPr>
          <a:lstStyle/>
          <a:p>
            <a:r>
              <a:rPr lang="es-CO" sz="2800" b="1" dirty="0"/>
              <a:t>RIDGE </a:t>
            </a:r>
            <a:r>
              <a:rPr lang="es-CO" sz="2800" b="1" dirty="0" err="1"/>
              <a:t>L2</a:t>
            </a:r>
            <a:endParaRPr lang="es-CO" sz="2800" b="1" dirty="0"/>
          </a:p>
        </p:txBody>
      </p:sp>
    </p:spTree>
    <p:extLst>
      <p:ext uri="{BB962C8B-B14F-4D97-AF65-F5344CB8AC3E}">
        <p14:creationId xmlns:p14="http://schemas.microsoft.com/office/powerpoint/2010/main" val="684350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iro.medium.com/max/1000/1*Nz8-R128Xr7s7CQ4eInU5w@2x.png">
            <a:extLst>
              <a:ext uri="{FF2B5EF4-FFF2-40B4-BE49-F238E27FC236}">
                <a16:creationId xmlns:a16="http://schemas.microsoft.com/office/drawing/2014/main" id="{D404C976-868D-4759-8033-FB0345C25A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585986"/>
            <a:ext cx="3822540" cy="2843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miro.medium.com/max/1000/1*UXn_E7c1JtObtU6okQlaWA@2x.png">
            <a:extLst>
              <a:ext uri="{FF2B5EF4-FFF2-40B4-BE49-F238E27FC236}">
                <a16:creationId xmlns:a16="http://schemas.microsoft.com/office/drawing/2014/main" id="{15BC978F-BA0A-4264-A4D2-281B552A3C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5" y="585986"/>
            <a:ext cx="3822539" cy="284301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miro.medium.com/max/1000/1*p3CxlVcvBE4wHejnUBrElg@2x.png">
            <a:extLst>
              <a:ext uri="{FF2B5EF4-FFF2-40B4-BE49-F238E27FC236}">
                <a16:creationId xmlns:a16="http://schemas.microsoft.com/office/drawing/2014/main" id="{9C1A5A33-B19F-44B7-87F8-370D0450CB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316" y="3378371"/>
            <a:ext cx="3822540" cy="2843014"/>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https://miro.medium.com/max/1000/1*Fu1I6vsbgOTKYW6NKq6R5w.png">
            <a:extLst>
              <a:ext uri="{FF2B5EF4-FFF2-40B4-BE49-F238E27FC236}">
                <a16:creationId xmlns:a16="http://schemas.microsoft.com/office/drawing/2014/main" id="{3946D3C0-0082-488A-8C8B-5C9034BDC5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3306363"/>
            <a:ext cx="3919357" cy="2915022"/>
          </a:xfrm>
          <a:prstGeom prst="rect">
            <a:avLst/>
          </a:prstGeom>
          <a:noFill/>
          <a:extLst>
            <a:ext uri="{909E8E84-426E-40DD-AFC4-6F175D3DCCD1}">
              <a14:hiddenFill xmlns:a14="http://schemas.microsoft.com/office/drawing/2010/main">
                <a:solidFill>
                  <a:srgbClr val="FFFFFF"/>
                </a:solidFill>
              </a14:hiddenFill>
            </a:ext>
          </a:extLst>
        </p:spPr>
      </p:pic>
      <p:pic>
        <p:nvPicPr>
          <p:cNvPr id="6" name="6 Imagen">
            <a:extLst>
              <a:ext uri="{FF2B5EF4-FFF2-40B4-BE49-F238E27FC236}">
                <a16:creationId xmlns:a16="http://schemas.microsoft.com/office/drawing/2014/main" id="{7BC2C96D-F6B3-4E35-8260-D982D075A24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7" name="Conector recto 6">
            <a:extLst>
              <a:ext uri="{FF2B5EF4-FFF2-40B4-BE49-F238E27FC236}">
                <a16:creationId xmlns:a16="http://schemas.microsoft.com/office/drawing/2014/main" id="{F96F1097-6308-4D35-8469-EFE738185079}"/>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8" name="CuadroTexto 7">
            <a:extLst>
              <a:ext uri="{FF2B5EF4-FFF2-40B4-BE49-F238E27FC236}">
                <a16:creationId xmlns:a16="http://schemas.microsoft.com/office/drawing/2014/main" id="{13B84527-487D-4B19-A893-B2F7F19FA87E}"/>
              </a:ext>
            </a:extLst>
          </p:cNvPr>
          <p:cNvSpPr txBox="1"/>
          <p:nvPr/>
        </p:nvSpPr>
        <p:spPr>
          <a:xfrm>
            <a:off x="99062" y="116632"/>
            <a:ext cx="1553630" cy="523220"/>
          </a:xfrm>
          <a:prstGeom prst="rect">
            <a:avLst/>
          </a:prstGeom>
          <a:noFill/>
        </p:spPr>
        <p:txBody>
          <a:bodyPr wrap="none" rtlCol="0">
            <a:spAutoFit/>
          </a:bodyPr>
          <a:lstStyle/>
          <a:p>
            <a:r>
              <a:rPr lang="es-CO" sz="2800" b="1" dirty="0"/>
              <a:t>LASSO </a:t>
            </a:r>
            <a:r>
              <a:rPr lang="es-CO" sz="2800" b="1" dirty="0" err="1"/>
              <a:t>L1</a:t>
            </a:r>
            <a:endParaRPr lang="es-CO" sz="2800" b="1" dirty="0"/>
          </a:p>
        </p:txBody>
      </p:sp>
    </p:spTree>
    <p:extLst>
      <p:ext uri="{BB962C8B-B14F-4D97-AF65-F5344CB8AC3E}">
        <p14:creationId xmlns:p14="http://schemas.microsoft.com/office/powerpoint/2010/main" val="148027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445C4A-6E43-4DB6-BE9F-C37B9A79BD69}"/>
              </a:ext>
            </a:extLst>
          </p:cNvPr>
          <p:cNvPicPr>
            <a:picLocks noChangeAspect="1"/>
          </p:cNvPicPr>
          <p:nvPr/>
        </p:nvPicPr>
        <p:blipFill rotWithShape="1">
          <a:blip r:embed="rId2"/>
          <a:srcRect t="14597" b="6955"/>
          <a:stretch/>
        </p:blipFill>
        <p:spPr>
          <a:xfrm>
            <a:off x="0" y="1405718"/>
            <a:ext cx="9144000" cy="4483291"/>
          </a:xfrm>
          <a:prstGeom prst="rect">
            <a:avLst/>
          </a:prstGeom>
        </p:spPr>
      </p:pic>
      <p:pic>
        <p:nvPicPr>
          <p:cNvPr id="3" name="6 Imagen">
            <a:extLst>
              <a:ext uri="{FF2B5EF4-FFF2-40B4-BE49-F238E27FC236}">
                <a16:creationId xmlns:a16="http://schemas.microsoft.com/office/drawing/2014/main" id="{3843B10A-3E58-44B8-A88C-A69DBA65C1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id="{DC7A00C8-2ACC-4595-944B-5E787C2923D9}"/>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id="{B34D3370-5745-49FF-A804-39ED0274F326}"/>
              </a:ext>
            </a:extLst>
          </p:cNvPr>
          <p:cNvSpPr txBox="1"/>
          <p:nvPr/>
        </p:nvSpPr>
        <p:spPr>
          <a:xfrm>
            <a:off x="99062" y="116632"/>
            <a:ext cx="2800254" cy="523220"/>
          </a:xfrm>
          <a:prstGeom prst="rect">
            <a:avLst/>
          </a:prstGeom>
          <a:noFill/>
        </p:spPr>
        <p:txBody>
          <a:bodyPr wrap="none" rtlCol="0">
            <a:spAutoFit/>
          </a:bodyPr>
          <a:lstStyle/>
          <a:p>
            <a:r>
              <a:rPr lang="es-CO" sz="2800" b="1" dirty="0" err="1"/>
              <a:t>REGULARIZATION</a:t>
            </a:r>
            <a:endParaRPr lang="es-CO" sz="2800" b="1" dirty="0"/>
          </a:p>
        </p:txBody>
      </p:sp>
    </p:spTree>
    <p:extLst>
      <p:ext uri="{BB962C8B-B14F-4D97-AF65-F5344CB8AC3E}">
        <p14:creationId xmlns:p14="http://schemas.microsoft.com/office/powerpoint/2010/main" val="776533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8621F78-7B8A-487B-B0EB-1811851F919F}"/>
              </a:ext>
            </a:extLst>
          </p:cNvPr>
          <p:cNvSpPr/>
          <p:nvPr/>
        </p:nvSpPr>
        <p:spPr>
          <a:xfrm>
            <a:off x="251520" y="1030164"/>
            <a:ext cx="8496944" cy="3416320"/>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Using the relationship between variables to find the best fit line or the regression equation that can be used to make predictions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objective of a linear regression model is to find a relationship between one or more features (independent variables) and a continuous target variable (dependent variable).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When there is only feature it is called </a:t>
            </a:r>
            <a:r>
              <a:rPr lang="en-US" b="1" i="1" dirty="0" err="1">
                <a:latin typeface="Arial" panose="020B0604020202020204" pitchFamily="34" charset="0"/>
                <a:cs typeface="Arial" panose="020B0604020202020204" pitchFamily="34" charset="0"/>
              </a:rPr>
              <a:t>Univariate</a:t>
            </a:r>
            <a:r>
              <a:rPr lang="en-US" b="1" dirty="0">
                <a:latin typeface="Arial" panose="020B0604020202020204" pitchFamily="34" charset="0"/>
                <a:cs typeface="Arial" panose="020B0604020202020204" pitchFamily="34" charset="0"/>
              </a:rPr>
              <a:t> Linear Regression </a:t>
            </a:r>
            <a:r>
              <a:rPr lang="en-US" dirty="0">
                <a:latin typeface="Arial" panose="020B0604020202020204" pitchFamily="34" charset="0"/>
                <a:cs typeface="Arial" panose="020B0604020202020204" pitchFamily="34" charset="0"/>
              </a:rPr>
              <a:t>and if there are multiple features, it is called </a:t>
            </a:r>
            <a:r>
              <a:rPr lang="en-US" b="1" u="sng" dirty="0">
                <a:latin typeface="Arial" panose="020B0604020202020204" pitchFamily="34" charset="0"/>
                <a:cs typeface="Arial" panose="020B0604020202020204" pitchFamily="34" charset="0"/>
              </a:rPr>
              <a:t>Multiple Linear Regression</a:t>
            </a:r>
            <a:r>
              <a:rPr lang="en-US" dirty="0">
                <a:latin typeface="Arial" panose="020B0604020202020204" pitchFamily="34" charset="0"/>
                <a:cs typeface="Arial" panose="020B0604020202020204" pitchFamily="34" charset="0"/>
              </a:rPr>
              <a:t>.</a:t>
            </a:r>
          </a:p>
          <a:p>
            <a:pPr algn="just"/>
            <a:endParaRPr lang="en-US" b="0" i="0" dirty="0">
              <a:effectLs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 linear regression model in two dimensions is a straight line; in three dimensions it is a plane, and in more than three dimensions, a hyperplane.</a:t>
            </a:r>
          </a:p>
        </p:txBody>
      </p:sp>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REGRESIÓN LINEAL EN </a:t>
            </a:r>
            <a:r>
              <a:rPr lang="es-CO" sz="2800" b="1" i="1" dirty="0">
                <a:solidFill>
                  <a:schemeClr val="dk1"/>
                </a:solidFill>
                <a:latin typeface="Calibri"/>
                <a:ea typeface="Calibri"/>
                <a:cs typeface="Calibri"/>
                <a:sym typeface="Calibri"/>
              </a:rPr>
              <a:t>MACHINE LEARNING</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2">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17506575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C36B7C-70F2-400C-A2CA-40FDE2D1BD7E}"/>
              </a:ext>
            </a:extLst>
          </p:cNvPr>
          <p:cNvSpPr>
            <a:spLocks noChangeArrowheads="1"/>
          </p:cNvSpPr>
          <p:nvPr/>
        </p:nvSpPr>
        <p:spPr bwMode="auto">
          <a:xfrm>
            <a:off x="99062" y="2353344"/>
            <a:ext cx="884269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The first piece of the sum above is our normal cost function. The second piece is a </a:t>
            </a:r>
            <a:r>
              <a:rPr kumimoji="0" lang="en-US" altLang="en-US" sz="1600" b="1" i="0" u="none" strike="noStrike" cap="none" normalizeH="0" baseline="0" dirty="0">
                <a:ln>
                  <a:noFill/>
                </a:ln>
                <a:solidFill>
                  <a:schemeClr val="tx1"/>
                </a:solidFill>
                <a:effectLst/>
                <a:latin typeface="+mj-lt"/>
              </a:rPr>
              <a:t>regularization term </a:t>
            </a:r>
            <a:r>
              <a:rPr kumimoji="0" lang="en-US" altLang="en-US" sz="1600" b="0" i="0" u="none" strike="noStrike" cap="none" normalizeH="0" baseline="0" dirty="0">
                <a:ln>
                  <a:noFill/>
                </a:ln>
                <a:solidFill>
                  <a:schemeClr val="tx1"/>
                </a:solidFill>
                <a:effectLst/>
                <a:latin typeface="+mj-lt"/>
              </a:rPr>
              <a:t>that adds a penalty for large beta coefficients that give too much explanatory power to any specific feature. With these two elements in place, the cost function now balances between two priorities: explaining the training data and preventing that explanation from becoming overly specific.</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The </a:t>
            </a:r>
            <a:r>
              <a:rPr kumimoji="0" lang="en-US" altLang="en-US" sz="1600" b="1" i="0" u="none" strike="noStrike" cap="none" normalizeH="0" baseline="0" dirty="0">
                <a:ln>
                  <a:noFill/>
                </a:ln>
                <a:solidFill>
                  <a:schemeClr val="tx1"/>
                </a:solidFill>
                <a:effectLst/>
                <a:latin typeface="+mj-lt"/>
              </a:rPr>
              <a:t>lambda</a:t>
            </a:r>
            <a:r>
              <a:rPr kumimoji="0" lang="en-US" altLang="en-US" sz="1600" b="0" i="0" u="none" strike="noStrike" cap="none" normalizeH="0" baseline="0" dirty="0">
                <a:ln>
                  <a:noFill/>
                </a:ln>
                <a:solidFill>
                  <a:schemeClr val="tx1"/>
                </a:solidFill>
                <a:effectLst/>
                <a:latin typeface="+mj-lt"/>
              </a:rPr>
              <a:t> coefficient of the regularization term in the cost function is a </a:t>
            </a:r>
            <a:r>
              <a:rPr kumimoji="0" lang="en-US" altLang="en-US" sz="1600" b="1" i="0" u="none" strike="noStrike" cap="none" normalizeH="0" baseline="0" dirty="0">
                <a:ln>
                  <a:noFill/>
                </a:ln>
                <a:solidFill>
                  <a:schemeClr val="tx1"/>
                </a:solidFill>
                <a:effectLst/>
                <a:latin typeface="+mj-lt"/>
              </a:rPr>
              <a:t>hyperparameter: </a:t>
            </a:r>
            <a:r>
              <a:rPr kumimoji="0" lang="en-US" altLang="en-US" sz="1600" b="0" i="0" u="none" strike="noStrike" cap="none" normalizeH="0" baseline="0" dirty="0">
                <a:ln>
                  <a:noFill/>
                </a:ln>
                <a:solidFill>
                  <a:schemeClr val="tx1"/>
                </a:solidFill>
                <a:effectLst/>
                <a:latin typeface="+mj-lt"/>
              </a:rPr>
              <a:t>a general setting of your model that can be increased or decreased (i.e. </a:t>
            </a:r>
            <a:r>
              <a:rPr kumimoji="0" lang="en-US" altLang="en-US" sz="1600" b="1" i="0" u="none" strike="noStrike" cap="none" normalizeH="0" baseline="0" dirty="0">
                <a:ln>
                  <a:noFill/>
                </a:ln>
                <a:solidFill>
                  <a:schemeClr val="tx1"/>
                </a:solidFill>
                <a:effectLst/>
                <a:latin typeface="+mj-lt"/>
              </a:rPr>
              <a:t>tuned</a:t>
            </a:r>
            <a:r>
              <a:rPr kumimoji="0" lang="en-US" altLang="en-US" sz="1600" b="0" i="0" u="none" strike="noStrike" cap="none" normalizeH="0" baseline="0" dirty="0">
                <a:ln>
                  <a:noFill/>
                </a:ln>
                <a:solidFill>
                  <a:schemeClr val="tx1"/>
                </a:solidFill>
                <a:effectLst/>
                <a:latin typeface="+mj-lt"/>
              </a:rPr>
              <a:t>)</a:t>
            </a:r>
            <a:r>
              <a:rPr kumimoji="0" lang="en-US" altLang="en-US" sz="1600" b="1" i="0" u="none" strike="noStrike" cap="none" normalizeH="0" baseline="0" dirty="0">
                <a:ln>
                  <a:noFill/>
                </a:ln>
                <a:solidFill>
                  <a:schemeClr val="tx1"/>
                </a:solidFill>
                <a:effectLst/>
                <a:latin typeface="+mj-lt"/>
              </a:rPr>
              <a:t> </a:t>
            </a:r>
            <a:r>
              <a:rPr kumimoji="0" lang="en-US" altLang="en-US" sz="1600" b="0" i="0" u="none" strike="noStrike" cap="none" normalizeH="0" baseline="0" dirty="0">
                <a:ln>
                  <a:noFill/>
                </a:ln>
                <a:solidFill>
                  <a:schemeClr val="tx1"/>
                </a:solidFill>
                <a:effectLst/>
                <a:latin typeface="+mj-lt"/>
              </a:rPr>
              <a:t>in order to improve performance. A higher lambda value will more harshly penalize large beta coefficients that could lead to potential overfitting. To decide the best value of lambda, you’d use a method called </a:t>
            </a:r>
            <a:r>
              <a:rPr kumimoji="0" lang="en-US" altLang="en-US" sz="1600" b="1" i="0" u="none" strike="noStrike" cap="none" normalizeH="0" baseline="0" dirty="0">
                <a:ln>
                  <a:noFill/>
                </a:ln>
                <a:solidFill>
                  <a:schemeClr val="tx1"/>
                </a:solidFill>
                <a:effectLst/>
                <a:latin typeface="+mj-lt"/>
              </a:rPr>
              <a:t>cross-validation</a:t>
            </a:r>
            <a:r>
              <a:rPr kumimoji="0" lang="en-US" altLang="en-US" sz="1600" b="0" i="0" u="none" strike="noStrike" cap="none" normalizeH="0" baseline="0" dirty="0">
                <a:ln>
                  <a:noFill/>
                </a:ln>
                <a:solidFill>
                  <a:schemeClr val="tx1"/>
                </a:solidFill>
                <a:effectLst/>
                <a:latin typeface="+mj-lt"/>
              </a:rPr>
              <a:t> which involves holding out a portion of the training data during training, and then seeing how well your model explains the held-out portion. We’ll go over this in more depth</a:t>
            </a:r>
          </a:p>
        </p:txBody>
      </p:sp>
      <p:pic>
        <p:nvPicPr>
          <p:cNvPr id="4099" name="Picture 3" descr="https://miro.medium.com/max/1400/1*rFT6mtU45diT0OJhlgDcBg.png">
            <a:extLst>
              <a:ext uri="{FF2B5EF4-FFF2-40B4-BE49-F238E27FC236}">
                <a16:creationId xmlns:a16="http://schemas.microsoft.com/office/drawing/2014/main" id="{956CF2AC-5B28-4065-B35F-4F56FDCA0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005" y="1171952"/>
            <a:ext cx="6597068" cy="1114425"/>
          </a:xfrm>
          <a:prstGeom prst="rect">
            <a:avLst/>
          </a:prstGeom>
          <a:noFill/>
          <a:extLst>
            <a:ext uri="{909E8E84-426E-40DD-AFC4-6F175D3DCCD1}">
              <a14:hiddenFill xmlns:a14="http://schemas.microsoft.com/office/drawing/2010/main">
                <a:solidFill>
                  <a:srgbClr val="FFFFFF"/>
                </a:solidFill>
              </a14:hiddenFill>
            </a:ext>
          </a:extLst>
        </p:spPr>
      </p:pic>
      <p:pic>
        <p:nvPicPr>
          <p:cNvPr id="4" name="6 Imagen">
            <a:extLst>
              <a:ext uri="{FF2B5EF4-FFF2-40B4-BE49-F238E27FC236}">
                <a16:creationId xmlns:a16="http://schemas.microsoft.com/office/drawing/2014/main" id="{33830BC1-2888-4A04-8DED-6C8234B9BF6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5" name="Conector recto 6">
            <a:extLst>
              <a:ext uri="{FF2B5EF4-FFF2-40B4-BE49-F238E27FC236}">
                <a16:creationId xmlns:a16="http://schemas.microsoft.com/office/drawing/2014/main" id="{1027D602-F6B7-48B2-A1E0-03180D7F1F0C}"/>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6" name="CuadroTexto 7">
            <a:extLst>
              <a:ext uri="{FF2B5EF4-FFF2-40B4-BE49-F238E27FC236}">
                <a16:creationId xmlns:a16="http://schemas.microsoft.com/office/drawing/2014/main" id="{1195CA7F-6C17-47EF-8A8C-57A6BC8CEE13}"/>
              </a:ext>
            </a:extLst>
          </p:cNvPr>
          <p:cNvSpPr txBox="1"/>
          <p:nvPr/>
        </p:nvSpPr>
        <p:spPr>
          <a:xfrm>
            <a:off x="99062" y="116632"/>
            <a:ext cx="3437159" cy="523220"/>
          </a:xfrm>
          <a:prstGeom prst="rect">
            <a:avLst/>
          </a:prstGeom>
          <a:noFill/>
        </p:spPr>
        <p:txBody>
          <a:bodyPr wrap="none" rtlCol="0">
            <a:spAutoFit/>
          </a:bodyPr>
          <a:lstStyle/>
          <a:p>
            <a:r>
              <a:rPr lang="es-CO" sz="2800" b="1" dirty="0"/>
              <a:t>REGULARIZACIÓN</a:t>
            </a:r>
          </a:p>
        </p:txBody>
      </p:sp>
    </p:spTree>
    <p:extLst>
      <p:ext uri="{BB962C8B-B14F-4D97-AF65-F5344CB8AC3E}">
        <p14:creationId xmlns:p14="http://schemas.microsoft.com/office/powerpoint/2010/main" val="1735304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5B18DB-6B3D-47AA-AB28-AC3B8555ED64}"/>
              </a:ext>
            </a:extLst>
          </p:cNvPr>
          <p:cNvSpPr/>
          <p:nvPr/>
        </p:nvSpPr>
        <p:spPr>
          <a:xfrm>
            <a:off x="179512" y="980728"/>
            <a:ext cx="8352928" cy="3785652"/>
          </a:xfrm>
          <a:prstGeom prst="rect">
            <a:avLst/>
          </a:prstGeom>
        </p:spPr>
        <p:txBody>
          <a:bodyPr wrap="square">
            <a:spAutoFit/>
          </a:bodyPr>
          <a:lstStyle/>
          <a:p>
            <a:pPr marL="285750" indent="-285750" algn="just">
              <a:buFont typeface="Wingdings" panose="05000000000000000000" pitchFamily="2" charset="2"/>
              <a:buChar char="§"/>
            </a:pPr>
            <a:endParaRPr lang="en-US" sz="1600" dirty="0">
              <a:latin typeface="+mj-lt"/>
            </a:endParaRPr>
          </a:p>
          <a:p>
            <a:pPr marL="285750" indent="-285750" algn="just">
              <a:buFont typeface="Wingdings" panose="05000000000000000000" pitchFamily="2" charset="2"/>
              <a:buChar char="§"/>
            </a:pPr>
            <a:r>
              <a:rPr lang="en-US" sz="1600" dirty="0">
                <a:latin typeface="+mj-lt"/>
              </a:rPr>
              <a:t>A standard least squares model tends to have some variance in it, i.e. this model won’t generalize well for a data set different than its training data. </a:t>
            </a:r>
            <a:r>
              <a:rPr lang="en-US" sz="1600" b="1" i="1" dirty="0">
                <a:latin typeface="+mj-lt"/>
              </a:rPr>
              <a:t>Regularization, significantly reduces the variance of the model, without substantial increase in its bias</a:t>
            </a:r>
            <a:r>
              <a:rPr lang="en-US" sz="1600" dirty="0">
                <a:latin typeface="+mj-lt"/>
              </a:rPr>
              <a:t>. </a:t>
            </a:r>
          </a:p>
          <a:p>
            <a:pPr marL="285750" indent="-285750" algn="just">
              <a:buFont typeface="Wingdings" panose="05000000000000000000" pitchFamily="2" charset="2"/>
              <a:buChar char="§"/>
            </a:pPr>
            <a:endParaRPr lang="en-US" sz="1600" dirty="0">
              <a:latin typeface="+mj-lt"/>
            </a:endParaRPr>
          </a:p>
          <a:p>
            <a:pPr marL="285750" indent="-285750" algn="just">
              <a:buFont typeface="Wingdings" panose="05000000000000000000" pitchFamily="2" charset="2"/>
              <a:buChar char="§"/>
            </a:pPr>
            <a:r>
              <a:rPr lang="en-US" sz="1600" dirty="0">
                <a:latin typeface="+mj-lt"/>
              </a:rPr>
              <a:t>So the tuning parameter λ, used in the regularization techniques controls the impact on bias and variance. As the value of λ rises, it reduces the value of coefficients and thus reducing the variance. </a:t>
            </a:r>
            <a:r>
              <a:rPr lang="en-US" sz="1600" b="1" i="1" dirty="0">
                <a:latin typeface="+mj-lt"/>
              </a:rPr>
              <a:t>Till a point, this increase in λ is beneficial as it is only reducing the variance (hence avoiding overfitting), without loosing any important properties in the data.</a:t>
            </a:r>
            <a:r>
              <a:rPr lang="en-US" sz="1600" dirty="0">
                <a:latin typeface="+mj-lt"/>
              </a:rPr>
              <a:t> </a:t>
            </a:r>
          </a:p>
          <a:p>
            <a:pPr marL="285750" indent="-285750" algn="just">
              <a:buFont typeface="Wingdings" panose="05000000000000000000" pitchFamily="2" charset="2"/>
              <a:buChar char="§"/>
            </a:pPr>
            <a:endParaRPr lang="en-US" sz="1600" dirty="0">
              <a:latin typeface="+mj-lt"/>
            </a:endParaRPr>
          </a:p>
          <a:p>
            <a:pPr marL="285750" indent="-285750" algn="just">
              <a:buFont typeface="Wingdings" panose="05000000000000000000" pitchFamily="2" charset="2"/>
              <a:buChar char="§"/>
            </a:pPr>
            <a:r>
              <a:rPr lang="en-US" sz="1600" dirty="0">
                <a:latin typeface="+mj-lt"/>
              </a:rPr>
              <a:t>But after certain value, the model starts loosing important properties, giving rise to bias in the model and thus underfitting. Therefore, the value of λ should be carefully selected.</a:t>
            </a:r>
          </a:p>
        </p:txBody>
      </p:sp>
      <p:pic>
        <p:nvPicPr>
          <p:cNvPr id="3" name="6 Imagen">
            <a:extLst>
              <a:ext uri="{FF2B5EF4-FFF2-40B4-BE49-F238E27FC236}">
                <a16:creationId xmlns:a16="http://schemas.microsoft.com/office/drawing/2014/main" id="{D463657C-5212-40FC-9548-6090B784016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id="{5B2E1CA7-34A5-45B8-8B2A-59A7A9B24914}"/>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id="{CD7F962F-1A15-4B5F-8F7E-24EEFF6D2308}"/>
              </a:ext>
            </a:extLst>
          </p:cNvPr>
          <p:cNvSpPr txBox="1"/>
          <p:nvPr/>
        </p:nvSpPr>
        <p:spPr>
          <a:xfrm>
            <a:off x="99062" y="116632"/>
            <a:ext cx="2800254" cy="523220"/>
          </a:xfrm>
          <a:prstGeom prst="rect">
            <a:avLst/>
          </a:prstGeom>
          <a:noFill/>
        </p:spPr>
        <p:txBody>
          <a:bodyPr wrap="none" rtlCol="0">
            <a:spAutoFit/>
          </a:bodyPr>
          <a:lstStyle/>
          <a:p>
            <a:r>
              <a:rPr lang="es-CO" sz="2800" b="1" dirty="0" err="1"/>
              <a:t>REGULARIZATION</a:t>
            </a:r>
            <a:endParaRPr lang="es-CO" sz="2800" b="1" dirty="0"/>
          </a:p>
        </p:txBody>
      </p:sp>
    </p:spTree>
    <p:extLst>
      <p:ext uri="{BB962C8B-B14F-4D97-AF65-F5344CB8AC3E}">
        <p14:creationId xmlns:p14="http://schemas.microsoft.com/office/powerpoint/2010/main" val="517348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942248-337A-4871-BDE8-F6DBE012618D}"/>
              </a:ext>
            </a:extLst>
          </p:cNvPr>
          <p:cNvPicPr>
            <a:picLocks noChangeAspect="1"/>
          </p:cNvPicPr>
          <p:nvPr/>
        </p:nvPicPr>
        <p:blipFill>
          <a:blip r:embed="rId2"/>
          <a:stretch>
            <a:fillRect/>
          </a:stretch>
        </p:blipFill>
        <p:spPr>
          <a:xfrm>
            <a:off x="797614" y="745541"/>
            <a:ext cx="7688062" cy="3107753"/>
          </a:xfrm>
          <a:prstGeom prst="rect">
            <a:avLst/>
          </a:prstGeom>
        </p:spPr>
      </p:pic>
      <p:pic>
        <p:nvPicPr>
          <p:cNvPr id="3" name="6 Imagen">
            <a:extLst>
              <a:ext uri="{FF2B5EF4-FFF2-40B4-BE49-F238E27FC236}">
                <a16:creationId xmlns:a16="http://schemas.microsoft.com/office/drawing/2014/main" id="{D463657C-5212-40FC-9548-6090B784016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17939"/>
          <a:stretch/>
        </p:blipFill>
        <p:spPr>
          <a:xfrm>
            <a:off x="7827352" y="116632"/>
            <a:ext cx="1316648" cy="524768"/>
          </a:xfrm>
          <a:prstGeom prst="rect">
            <a:avLst/>
          </a:prstGeom>
        </p:spPr>
      </p:pic>
      <p:cxnSp>
        <p:nvCxnSpPr>
          <p:cNvPr id="4" name="Conector recto 6">
            <a:extLst>
              <a:ext uri="{FF2B5EF4-FFF2-40B4-BE49-F238E27FC236}">
                <a16:creationId xmlns:a16="http://schemas.microsoft.com/office/drawing/2014/main" id="{5B2E1CA7-34A5-45B8-8B2A-59A7A9B24914}"/>
              </a:ext>
            </a:extLst>
          </p:cNvPr>
          <p:cNvCxnSpPr/>
          <p:nvPr/>
        </p:nvCxnSpPr>
        <p:spPr>
          <a:xfrm>
            <a:off x="30708" y="692696"/>
            <a:ext cx="3224284" cy="0"/>
          </a:xfrm>
          <a:prstGeom prst="line">
            <a:avLst/>
          </a:prstGeom>
          <a:ln w="28575"/>
        </p:spPr>
        <p:style>
          <a:lnRef idx="3">
            <a:schemeClr val="dk1"/>
          </a:lnRef>
          <a:fillRef idx="0">
            <a:schemeClr val="dk1"/>
          </a:fillRef>
          <a:effectRef idx="2">
            <a:schemeClr val="dk1"/>
          </a:effectRef>
          <a:fontRef idx="minor">
            <a:schemeClr val="tx1"/>
          </a:fontRef>
        </p:style>
      </p:cxnSp>
      <p:sp>
        <p:nvSpPr>
          <p:cNvPr id="5" name="CuadroTexto 7">
            <a:extLst>
              <a:ext uri="{FF2B5EF4-FFF2-40B4-BE49-F238E27FC236}">
                <a16:creationId xmlns:a16="http://schemas.microsoft.com/office/drawing/2014/main" id="{CD7F962F-1A15-4B5F-8F7E-24EEFF6D2308}"/>
              </a:ext>
            </a:extLst>
          </p:cNvPr>
          <p:cNvSpPr txBox="1"/>
          <p:nvPr/>
        </p:nvSpPr>
        <p:spPr>
          <a:xfrm>
            <a:off x="99062" y="116632"/>
            <a:ext cx="2800254" cy="523220"/>
          </a:xfrm>
          <a:prstGeom prst="rect">
            <a:avLst/>
          </a:prstGeom>
          <a:noFill/>
        </p:spPr>
        <p:txBody>
          <a:bodyPr wrap="none" rtlCol="0">
            <a:spAutoFit/>
          </a:bodyPr>
          <a:lstStyle/>
          <a:p>
            <a:r>
              <a:rPr lang="es-CO" sz="2800" b="1" dirty="0" err="1"/>
              <a:t>REGULARIZATION</a:t>
            </a:r>
            <a:endParaRPr lang="es-CO" sz="2800" b="1" dirty="0"/>
          </a:p>
        </p:txBody>
      </p:sp>
      <p:pic>
        <p:nvPicPr>
          <p:cNvPr id="6" name="Picture 3">
            <a:extLst>
              <a:ext uri="{FF2B5EF4-FFF2-40B4-BE49-F238E27FC236}">
                <a16:creationId xmlns:a16="http://schemas.microsoft.com/office/drawing/2014/main" id="{7617FF96-F4DE-4944-92A6-59A04C7B872B}"/>
              </a:ext>
            </a:extLst>
          </p:cNvPr>
          <p:cNvPicPr>
            <a:picLocks noChangeAspect="1"/>
          </p:cNvPicPr>
          <p:nvPr/>
        </p:nvPicPr>
        <p:blipFill>
          <a:blip r:embed="rId4"/>
          <a:stretch>
            <a:fillRect/>
          </a:stretch>
        </p:blipFill>
        <p:spPr>
          <a:xfrm>
            <a:off x="1186855" y="3769165"/>
            <a:ext cx="6640497" cy="2954962"/>
          </a:xfrm>
          <a:prstGeom prst="rect">
            <a:avLst/>
          </a:prstGeom>
        </p:spPr>
      </p:pic>
      <p:pic>
        <p:nvPicPr>
          <p:cNvPr id="7" name="Picture 3">
            <a:extLst>
              <a:ext uri="{FF2B5EF4-FFF2-40B4-BE49-F238E27FC236}">
                <a16:creationId xmlns:a16="http://schemas.microsoft.com/office/drawing/2014/main" id="{B9523A7D-4896-4DCB-8BCF-FDC16447F0F8}"/>
              </a:ext>
            </a:extLst>
          </p:cNvPr>
          <p:cNvPicPr>
            <a:picLocks noChangeAspect="1"/>
          </p:cNvPicPr>
          <p:nvPr/>
        </p:nvPicPr>
        <p:blipFill>
          <a:blip r:embed="rId5"/>
          <a:stretch>
            <a:fillRect/>
          </a:stretch>
        </p:blipFill>
        <p:spPr>
          <a:xfrm>
            <a:off x="497096" y="821648"/>
            <a:ext cx="3428926" cy="2507241"/>
          </a:xfrm>
          <a:prstGeom prst="rect">
            <a:avLst/>
          </a:prstGeom>
        </p:spPr>
      </p:pic>
    </p:spTree>
    <p:extLst>
      <p:ext uri="{BB962C8B-B14F-4D97-AF65-F5344CB8AC3E}">
        <p14:creationId xmlns:p14="http://schemas.microsoft.com/office/powerpoint/2010/main" val="4016354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1276/1*nK-jyhivdq9caPgfV_AF_w.png">
            <a:extLst>
              <a:ext uri="{FF2B5EF4-FFF2-40B4-BE49-F238E27FC236}">
                <a16:creationId xmlns:a16="http://schemas.microsoft.com/office/drawing/2014/main" id="{67F79B3F-76B4-46BD-A9FA-EEEB8D350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2300288"/>
            <a:ext cx="6076950" cy="225742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4"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REGRESIÓN LINEAL SIMPLE</a:t>
            </a:r>
          </a:p>
        </p:txBody>
      </p:sp>
      <p:pic>
        <p:nvPicPr>
          <p:cNvPr id="5"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2427375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800535" y="1844831"/>
            <a:ext cx="7543005" cy="3168306"/>
          </a:xfrm>
          <a:prstGeom prst="rect">
            <a:avLst/>
          </a:prstGeom>
        </p:spPr>
      </p:pic>
      <p:cxnSp>
        <p:nvCxnSpPr>
          <p:cNvPr id="4"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5" name="Shape 100">
            <a:extLst>
              <a:ext uri="{FF2B5EF4-FFF2-40B4-BE49-F238E27FC236}">
                <a16:creationId xmlns:a16="http://schemas.microsoft.com/office/drawing/2014/main" id="{C873379E-9F7D-4157-B9D9-6A721027B7C7}"/>
              </a:ext>
            </a:extLst>
          </p:cNvPr>
          <p:cNvSpPr txBox="1"/>
          <p:nvPr/>
        </p:nvSpPr>
        <p:spPr>
          <a:xfrm>
            <a:off x="101643" y="0"/>
            <a:ext cx="4776343"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MULTIPLE REGRESIÓN LINEAL</a:t>
            </a:r>
          </a:p>
        </p:txBody>
      </p:sp>
      <p:pic>
        <p:nvPicPr>
          <p:cNvPr id="6" name="Shape 102">
            <a:extLst>
              <a:ext uri="{FF2B5EF4-FFF2-40B4-BE49-F238E27FC236}">
                <a16:creationId xmlns:a16="http://schemas.microsoft.com/office/drawing/2014/main" id="{2A162961-2DBE-4AB6-A7A6-5D64E8CDEB35}"/>
              </a:ext>
            </a:extLst>
          </p:cNvPr>
          <p:cNvPicPr preferRelativeResize="0"/>
          <p:nvPr/>
        </p:nvPicPr>
        <p:blipFill rotWithShape="1">
          <a:blip r:embed="rId3">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2196216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EDDFAE-54B9-46AC-A936-1E45BFBCC431}"/>
              </a:ext>
            </a:extLst>
          </p:cNvPr>
          <p:cNvPicPr>
            <a:picLocks noChangeAspect="1"/>
          </p:cNvPicPr>
          <p:nvPr/>
        </p:nvPicPr>
        <p:blipFill>
          <a:blip r:embed="rId2"/>
          <a:stretch>
            <a:fillRect/>
          </a:stretch>
        </p:blipFill>
        <p:spPr>
          <a:xfrm>
            <a:off x="35496" y="980728"/>
            <a:ext cx="9144000" cy="2593966"/>
          </a:xfrm>
          <a:prstGeom prst="rect">
            <a:avLst/>
          </a:prstGeom>
        </p:spPr>
      </p:pic>
      <p:pic>
        <p:nvPicPr>
          <p:cNvPr id="3" name="Picture 2">
            <a:extLst>
              <a:ext uri="{FF2B5EF4-FFF2-40B4-BE49-F238E27FC236}">
                <a16:creationId xmlns:a16="http://schemas.microsoft.com/office/drawing/2014/main" id="{81EBBA35-0C79-4DAA-91EC-FCAAE907B6F8}"/>
              </a:ext>
            </a:extLst>
          </p:cNvPr>
          <p:cNvPicPr>
            <a:picLocks noChangeAspect="1"/>
          </p:cNvPicPr>
          <p:nvPr/>
        </p:nvPicPr>
        <p:blipFill>
          <a:blip r:embed="rId3"/>
          <a:stretch>
            <a:fillRect/>
          </a:stretch>
        </p:blipFill>
        <p:spPr>
          <a:xfrm>
            <a:off x="0" y="3574694"/>
            <a:ext cx="9144000" cy="949110"/>
          </a:xfrm>
          <a:prstGeom prst="rect">
            <a:avLst/>
          </a:prstGeom>
        </p:spPr>
      </p:pic>
      <p:cxnSp>
        <p:nvCxnSpPr>
          <p:cNvPr id="4"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pic>
        <p:nvPicPr>
          <p:cNvPr id="6" name="Shape 102">
            <a:extLst>
              <a:ext uri="{FF2B5EF4-FFF2-40B4-BE49-F238E27FC236}">
                <a16:creationId xmlns:a16="http://schemas.microsoft.com/office/drawing/2014/main" id="{2A162961-2DBE-4AB6-A7A6-5D64E8CDEB35}"/>
              </a:ext>
            </a:extLst>
          </p:cNvPr>
          <p:cNvPicPr preferRelativeResize="0"/>
          <p:nvPr/>
        </p:nvPicPr>
        <p:blipFill rotWithShape="1">
          <a:blip r:embed="rId4">
            <a:alphaModFix/>
          </a:blip>
          <a:srcRect b="17939"/>
          <a:stretch/>
        </p:blipFill>
        <p:spPr>
          <a:xfrm>
            <a:off x="7655847" y="90616"/>
            <a:ext cx="1488153" cy="593124"/>
          </a:xfrm>
          <a:prstGeom prst="rect">
            <a:avLst/>
          </a:prstGeom>
          <a:noFill/>
          <a:ln>
            <a:noFill/>
          </a:ln>
        </p:spPr>
      </p:pic>
      <p:sp>
        <p:nvSpPr>
          <p:cNvPr id="9" name="Shape 100">
            <a:extLst>
              <a:ext uri="{FF2B5EF4-FFF2-40B4-BE49-F238E27FC236}">
                <a16:creationId xmlns:a16="http://schemas.microsoft.com/office/drawing/2014/main" id="{61CAEA87-54F8-490E-B9A2-587AE26F3440}"/>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MODELOS LINEALES ?</a:t>
            </a:r>
            <a:endParaRPr lang="es-CO" sz="2800" b="1" i="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382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D183BA-AC74-4B64-88A3-192BE8604F7B}"/>
              </a:ext>
            </a:extLst>
          </p:cNvPr>
          <p:cNvPicPr>
            <a:picLocks noChangeAspect="1"/>
          </p:cNvPicPr>
          <p:nvPr/>
        </p:nvPicPr>
        <p:blipFill>
          <a:blip r:embed="rId2"/>
          <a:stretch>
            <a:fillRect/>
          </a:stretch>
        </p:blipFill>
        <p:spPr>
          <a:xfrm>
            <a:off x="0" y="1716186"/>
            <a:ext cx="9144000" cy="3425628"/>
          </a:xfrm>
          <a:prstGeom prst="rect">
            <a:avLst/>
          </a:prstGeom>
        </p:spPr>
      </p:pic>
      <p:cxnSp>
        <p:nvCxnSpPr>
          <p:cNvPr id="3" name="Shape 101">
            <a:extLst>
              <a:ext uri="{FF2B5EF4-FFF2-40B4-BE49-F238E27FC236}">
                <a16:creationId xmlns:a16="http://schemas.microsoft.com/office/drawing/2014/main" id="{45D658B2-BEA9-43EF-8EAA-6106884F43C7}"/>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pic>
        <p:nvPicPr>
          <p:cNvPr id="4" name="Shape 102">
            <a:extLst>
              <a:ext uri="{FF2B5EF4-FFF2-40B4-BE49-F238E27FC236}">
                <a16:creationId xmlns:a16="http://schemas.microsoft.com/office/drawing/2014/main" id="{CB397337-CE3C-4D9C-8601-4DB061B6F7CE}"/>
              </a:ext>
            </a:extLst>
          </p:cNvPr>
          <p:cNvPicPr preferRelativeResize="0"/>
          <p:nvPr/>
        </p:nvPicPr>
        <p:blipFill rotWithShape="1">
          <a:blip r:embed="rId3">
            <a:alphaModFix/>
          </a:blip>
          <a:srcRect b="17939"/>
          <a:stretch/>
        </p:blipFill>
        <p:spPr>
          <a:xfrm>
            <a:off x="7655847" y="90616"/>
            <a:ext cx="1488153" cy="593124"/>
          </a:xfrm>
          <a:prstGeom prst="rect">
            <a:avLst/>
          </a:prstGeom>
          <a:noFill/>
          <a:ln>
            <a:noFill/>
          </a:ln>
        </p:spPr>
      </p:pic>
      <p:sp>
        <p:nvSpPr>
          <p:cNvPr id="5" name="Shape 100">
            <a:extLst>
              <a:ext uri="{FF2B5EF4-FFF2-40B4-BE49-F238E27FC236}">
                <a16:creationId xmlns:a16="http://schemas.microsoft.com/office/drawing/2014/main" id="{00AC7C08-9130-462B-B6ED-FEAA84CB79F4}"/>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MODELOS LINEALES ?</a:t>
            </a:r>
            <a:endParaRPr lang="es-CO" sz="2800" b="1" i="1"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251139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E807BC-5B1B-4C31-9CC9-74ADECEE6802}"/>
              </a:ext>
            </a:extLst>
          </p:cNvPr>
          <p:cNvSpPr>
            <a:spLocks noChangeArrowheads="1"/>
          </p:cNvSpPr>
          <p:nvPr/>
        </p:nvSpPr>
        <p:spPr bwMode="auto">
          <a:xfrm>
            <a:off x="179512" y="1112695"/>
            <a:ext cx="8532440"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cs typeface="Arial" panose="020B0604020202020204" pitchFamily="34" charset="0"/>
              </a:rPr>
              <a:t>To generate a higher order equation we can add powers of the original features as new features. The linear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cs typeface="Arial" panose="020B0604020202020204" pitchFamily="34" charset="0"/>
              </a:rPr>
              <a:t>can be transformed 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1" u="none" strike="noStrike" cap="none" normalizeH="0" baseline="0" dirty="0">
              <a:ln>
                <a:noFill/>
              </a:ln>
              <a:solidFill>
                <a:schemeClr val="tx1"/>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dirty="0">
                <a:ln>
                  <a:noFill/>
                </a:ln>
                <a:solidFill>
                  <a:schemeClr val="tx1"/>
                </a:solidFill>
                <a:effectLst/>
                <a:cs typeface="Arial" panose="020B0604020202020204" pitchFamily="34" charset="0"/>
              </a:rPr>
              <a:t>This is still considered to be </a:t>
            </a:r>
            <a:r>
              <a:rPr kumimoji="0" lang="en-US" altLang="en-US" b="1" i="1" u="none" strike="noStrike" cap="none" normalizeH="0" baseline="0" dirty="0">
                <a:ln>
                  <a:noFill/>
                </a:ln>
                <a:solidFill>
                  <a:schemeClr val="tx1"/>
                </a:solidFill>
                <a:effectLst/>
                <a:cs typeface="Arial" panose="020B0604020202020204" pitchFamily="34" charset="0"/>
              </a:rPr>
              <a:t>linear model</a:t>
            </a:r>
            <a:r>
              <a:rPr kumimoji="0" lang="en-US" altLang="en-US" b="0" i="1" u="none" strike="noStrike" cap="none" normalizeH="0" baseline="0" dirty="0">
                <a:ln>
                  <a:noFill/>
                </a:ln>
                <a:solidFill>
                  <a:schemeClr val="tx1"/>
                </a:solidFill>
                <a:effectLst/>
                <a:cs typeface="Arial" panose="020B0604020202020204" pitchFamily="34" charset="0"/>
              </a:rPr>
              <a:t> as the coefficients/weights associated with the features are still linear. x² is only a feature. However the curve that we are fitting is </a:t>
            </a:r>
            <a:r>
              <a:rPr kumimoji="0" lang="en-US" altLang="en-US" b="1" i="1" u="none" strike="noStrike" cap="none" normalizeH="0" baseline="0" dirty="0">
                <a:ln>
                  <a:noFill/>
                </a:ln>
                <a:solidFill>
                  <a:schemeClr val="tx1"/>
                </a:solidFill>
                <a:effectLst/>
                <a:cs typeface="Arial" panose="020B0604020202020204" pitchFamily="34" charset="0"/>
              </a:rPr>
              <a:t>quadratic </a:t>
            </a:r>
            <a:r>
              <a:rPr kumimoji="0" lang="en-US" altLang="en-US" b="0" i="1" u="none" strike="noStrike" cap="none" normalizeH="0" baseline="0" dirty="0">
                <a:ln>
                  <a:noFill/>
                </a:ln>
                <a:solidFill>
                  <a:schemeClr val="tx1"/>
                </a:solidFill>
                <a:effectLst/>
                <a:cs typeface="Arial" panose="020B0604020202020204" pitchFamily="34" charset="0"/>
              </a:rPr>
              <a:t>in nature.</a:t>
            </a:r>
          </a:p>
        </p:txBody>
      </p:sp>
      <p:pic>
        <p:nvPicPr>
          <p:cNvPr id="1027" name="Picture 3" descr="https://miro.medium.com/max/242/1*adrhNj5POluyuFCa9WfBIg.png">
            <a:extLst>
              <a:ext uri="{FF2B5EF4-FFF2-40B4-BE49-F238E27FC236}">
                <a16:creationId xmlns:a16="http://schemas.microsoft.com/office/drawing/2014/main" id="{217FB93E-4B77-48B7-881B-87683D006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8010" y="1916832"/>
            <a:ext cx="1075443" cy="2000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https://miro.medium.com/max/370/1*rL76rQ1hhrvPjAQFwvpN4w.png">
            <a:extLst>
              <a:ext uri="{FF2B5EF4-FFF2-40B4-BE49-F238E27FC236}">
                <a16:creationId xmlns:a16="http://schemas.microsoft.com/office/drawing/2014/main" id="{B70B25E0-3BC4-464A-8A86-8649641CC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9864" y="3094336"/>
            <a:ext cx="1644272" cy="2286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hape 101">
            <a:extLst>
              <a:ext uri="{FF2B5EF4-FFF2-40B4-BE49-F238E27FC236}">
                <a16:creationId xmlns:a16="http://schemas.microsoft.com/office/drawing/2014/main" id="{A2C2C82F-BA50-47A8-9E69-1B71D6724325}"/>
              </a:ext>
            </a:extLst>
          </p:cNvPr>
          <p:cNvCxnSpPr/>
          <p:nvPr/>
        </p:nvCxnSpPr>
        <p:spPr>
          <a:xfrm>
            <a:off x="0" y="523220"/>
            <a:ext cx="2686903" cy="0"/>
          </a:xfrm>
          <a:prstGeom prst="straightConnector1">
            <a:avLst/>
          </a:prstGeom>
          <a:noFill/>
          <a:ln w="28575" cap="flat" cmpd="sng">
            <a:solidFill>
              <a:schemeClr val="dk1"/>
            </a:solidFill>
            <a:prstDash val="solid"/>
            <a:miter lim="800000"/>
            <a:headEnd type="none" w="sm" len="sm"/>
            <a:tailEnd type="none" w="sm" len="sm"/>
          </a:ln>
        </p:spPr>
      </p:cxnSp>
      <p:sp>
        <p:nvSpPr>
          <p:cNvPr id="6" name="Shape 100">
            <a:extLst>
              <a:ext uri="{FF2B5EF4-FFF2-40B4-BE49-F238E27FC236}">
                <a16:creationId xmlns:a16="http://schemas.microsoft.com/office/drawing/2014/main" id="{C873379E-9F7D-4157-B9D9-6A721027B7C7}"/>
              </a:ext>
            </a:extLst>
          </p:cNvPr>
          <p:cNvSpPr txBox="1"/>
          <p:nvPr/>
        </p:nvSpPr>
        <p:spPr>
          <a:xfrm>
            <a:off x="101643" y="0"/>
            <a:ext cx="8286781" cy="523220"/>
          </a:xfrm>
          <a:prstGeom prst="rect">
            <a:avLst/>
          </a:prstGeom>
          <a:noFill/>
          <a:ln>
            <a:noFill/>
          </a:ln>
        </p:spPr>
        <p:txBody>
          <a:bodyPr spcFirstLastPara="1" wrap="square" lIns="91425" tIns="45700" rIns="91425" bIns="45700" anchor="t" anchorCtr="0">
            <a:noAutofit/>
          </a:bodyPr>
          <a:lstStyle/>
          <a:p>
            <a:pPr lvl="0"/>
            <a:r>
              <a:rPr lang="es-CO" sz="2800" b="1" dirty="0">
                <a:solidFill>
                  <a:schemeClr val="dk1"/>
                </a:solidFill>
                <a:latin typeface="Calibri"/>
                <a:ea typeface="Calibri"/>
                <a:cs typeface="Calibri"/>
                <a:sym typeface="Calibri"/>
              </a:rPr>
              <a:t>MODELOS LINEALES ?</a:t>
            </a:r>
            <a:endParaRPr lang="es-CO" sz="2800" b="1" i="1" dirty="0">
              <a:solidFill>
                <a:schemeClr val="dk1"/>
              </a:solidFill>
              <a:latin typeface="Calibri"/>
              <a:ea typeface="Calibri"/>
              <a:cs typeface="Calibri"/>
              <a:sym typeface="Calibri"/>
            </a:endParaRPr>
          </a:p>
        </p:txBody>
      </p:sp>
      <p:pic>
        <p:nvPicPr>
          <p:cNvPr id="7" name="Shape 102">
            <a:extLst>
              <a:ext uri="{FF2B5EF4-FFF2-40B4-BE49-F238E27FC236}">
                <a16:creationId xmlns:a16="http://schemas.microsoft.com/office/drawing/2014/main" id="{2A162961-2DBE-4AB6-A7A6-5D64E8CDEB35}"/>
              </a:ext>
            </a:extLst>
          </p:cNvPr>
          <p:cNvPicPr preferRelativeResize="0"/>
          <p:nvPr/>
        </p:nvPicPr>
        <p:blipFill rotWithShape="1">
          <a:blip r:embed="rId4">
            <a:alphaModFix/>
          </a:blip>
          <a:srcRect b="17939"/>
          <a:stretch/>
        </p:blipFill>
        <p:spPr>
          <a:xfrm>
            <a:off x="7655847" y="90616"/>
            <a:ext cx="1488153" cy="593124"/>
          </a:xfrm>
          <a:prstGeom prst="rect">
            <a:avLst/>
          </a:prstGeom>
          <a:noFill/>
          <a:ln>
            <a:noFill/>
          </a:ln>
        </p:spPr>
      </p:pic>
    </p:spTree>
    <p:extLst>
      <p:ext uri="{BB962C8B-B14F-4D97-AF65-F5344CB8AC3E}">
        <p14:creationId xmlns:p14="http://schemas.microsoft.com/office/powerpoint/2010/main" val="240953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st Function">
            <a:extLst>
              <a:ext uri="{FF2B5EF4-FFF2-40B4-BE49-F238E27FC236}">
                <a16:creationId xmlns:a16="http://schemas.microsoft.com/office/drawing/2014/main" id="{D69A10E4-84EC-4E54-9636-691ED5D4F3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04900"/>
            <a:ext cx="8991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813502"/>
      </p:ext>
    </p:extLst>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9114</TotalTime>
  <Words>590</Words>
  <Application>Microsoft Office PowerPoint</Application>
  <PresentationFormat>On-screen Show (4:3)</PresentationFormat>
  <Paragraphs>124</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Helvetica Neue</vt:lpstr>
      <vt:lpstr>medium-content-title-font</vt:lpstr>
      <vt:lpstr>Wingdings</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MAXTER</dc:creator>
  <cp:lastModifiedBy>Edier Aristizabal</cp:lastModifiedBy>
  <cp:revision>248</cp:revision>
  <dcterms:created xsi:type="dcterms:W3CDTF">2016-05-28T22:49:15Z</dcterms:created>
  <dcterms:modified xsi:type="dcterms:W3CDTF">2020-02-11T13:04:30Z</dcterms:modified>
</cp:coreProperties>
</file>