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417" r:id="rId3"/>
    <p:sldId id="420" r:id="rId4"/>
    <p:sldId id="418" r:id="rId5"/>
    <p:sldId id="419" r:id="rId6"/>
    <p:sldId id="424" r:id="rId7"/>
    <p:sldId id="428" r:id="rId8"/>
    <p:sldId id="426" r:id="rId9"/>
    <p:sldId id="430" r:id="rId10"/>
    <p:sldId id="425" r:id="rId11"/>
    <p:sldId id="427" r:id="rId12"/>
    <p:sldId id="267" r:id="rId13"/>
    <p:sldId id="268" r:id="rId14"/>
    <p:sldId id="263" r:id="rId15"/>
    <p:sldId id="258" r:id="rId16"/>
    <p:sldId id="261" r:id="rId17"/>
    <p:sldId id="42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90" autoAdjust="0"/>
    <p:restoredTop sz="94660"/>
  </p:normalViewPr>
  <p:slideViewPr>
    <p:cSldViewPr snapToGrid="0">
      <p:cViewPr varScale="1">
        <p:scale>
          <a:sx n="116" d="100"/>
          <a:sy n="116" d="100"/>
        </p:scale>
        <p:origin x="10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48DDE3-1ED8-4B8A-A929-158EC7D164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B22BA00-3DAE-445B-BB61-E9E6F1CA2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DF75B5D-61AF-46EB-AB0F-676EB2899815}"/>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98D229EF-1283-4194-AFA4-AADD67315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F483FF9-87F0-41F4-B7A9-5BD9774B31F5}"/>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321946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642160-C3E7-4ED4-900C-75740A67D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8D8C817-A880-4B66-82FA-9233F988BF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034C01C-4BB1-459A-AD13-7C006AD0F339}"/>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5CE6DF98-350F-4983-ABDB-206CF7A1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125C86D-0D92-4A18-B7D1-ADE2E61B70F6}"/>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84997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6FCA546-D568-41CB-9C28-31CC2C4A6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0FA73C6-1B3E-4396-984D-7DE345A15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90FB6A3-02D0-4ABC-99FE-53A4961D979F}"/>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C72F8C4E-CDE8-4DDE-8711-5DADD22E4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E9AB06B-ABFA-4087-97FE-91DDCEBE3295}"/>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2755064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5FB1D-6FD1-43C4-8E58-1AB4F07FBD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AD023E4-B15A-4994-9196-F305C48A4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3B0D9BB-DCBA-4BD6-9A65-E65FFD3D9569}"/>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7B06186C-21E8-4470-B167-150404D774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F622EC-8214-4F02-AA2D-511D24A51D44}"/>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163589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D7E588-D0DC-42EB-AA86-06EC4F7E36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1678C85-3526-4EBC-834B-1A3E008E6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DB8D223-C34B-4A18-99AE-7DCB6DDADF89}"/>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A3DC452E-DE54-40B6-A17A-A7E84C532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EB8DD48-0D97-444F-ABC8-D96E7B9CF892}"/>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368797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FBD59-3B83-439E-9438-B051EAAD00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6C9997E-2BE5-4D23-A4DA-72534647E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9D277C0-BF3E-4AAF-B251-E1F1573D21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B928DD0-D2C3-46EE-8A4B-42ED29825F9A}"/>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6" name="Footer Placeholder 5">
            <a:extLst>
              <a:ext uri="{FF2B5EF4-FFF2-40B4-BE49-F238E27FC236}">
                <a16:creationId xmlns:a16="http://schemas.microsoft.com/office/drawing/2014/main" xmlns="" id="{E7C85341-E814-4415-9154-340A71EFC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5063CDA-2380-4068-96D5-37AE9B8EAF36}"/>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175774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157904-0807-4A4A-A2B3-D5DC79AE87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534AE8-BD96-46E0-B4A9-55D2EC903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072EE9E-75BA-4709-8203-C39C2F42E1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39228D22-C15F-41EF-A487-068784DC5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21E9093-15B1-4F62-A004-D72872A5F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D7EACBA-C55B-4DAF-A2EB-B1094181029F}"/>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8" name="Footer Placeholder 7">
            <a:extLst>
              <a:ext uri="{FF2B5EF4-FFF2-40B4-BE49-F238E27FC236}">
                <a16:creationId xmlns:a16="http://schemas.microsoft.com/office/drawing/2014/main" xmlns="" id="{B9DD0A76-4B78-4B56-893D-A8E2D3EF9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B6DE09E-F17D-48D0-81C4-6FBE56DF6822}"/>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286238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9998D-DE90-4C97-944A-49AF12E1C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8C2FAC06-BA48-4A33-8BA3-A99087936AE6}"/>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4" name="Footer Placeholder 3">
            <a:extLst>
              <a:ext uri="{FF2B5EF4-FFF2-40B4-BE49-F238E27FC236}">
                <a16:creationId xmlns:a16="http://schemas.microsoft.com/office/drawing/2014/main" xmlns="" id="{55BD35CE-FE59-4A7E-89D3-4DE032D2C6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F2EB252-E253-4E14-A25C-A9FFAB3DDE02}"/>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152450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B5D24B-4C97-4F37-9782-AC1E65E681E9}"/>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3" name="Footer Placeholder 2">
            <a:extLst>
              <a:ext uri="{FF2B5EF4-FFF2-40B4-BE49-F238E27FC236}">
                <a16:creationId xmlns:a16="http://schemas.microsoft.com/office/drawing/2014/main" xmlns="" id="{4F913622-3C4C-4133-9688-B355B5A87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2F1DFEB-C4E2-4103-8414-019063C24577}"/>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210092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26441-2735-4DA3-980B-7CE0E50EC8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D5A0500-A9E1-4EC1-B0E0-A5802B50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6B897F1-A879-4784-8101-B46813597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A4041F9-3457-4D32-846E-2385F756A79E}"/>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6" name="Footer Placeholder 5">
            <a:extLst>
              <a:ext uri="{FF2B5EF4-FFF2-40B4-BE49-F238E27FC236}">
                <a16:creationId xmlns:a16="http://schemas.microsoft.com/office/drawing/2014/main" xmlns="" id="{092922D5-8200-44A7-BA77-7E256EDE0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C12F02A-9F89-463D-B70C-061FF704D2AC}"/>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117225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99E4CC-2112-463C-BFB2-CF2BC7998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499EA47-B5F4-4193-950C-52B1C41E1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9D135C23-E19B-4D41-9DA3-69066AB18B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2FBA701-7685-4B0E-9647-D7C6AB06DD9A}"/>
              </a:ext>
            </a:extLst>
          </p:cNvPr>
          <p:cNvSpPr>
            <a:spLocks noGrp="1"/>
          </p:cNvSpPr>
          <p:nvPr>
            <p:ph type="dt" sz="half" idx="10"/>
          </p:nvPr>
        </p:nvSpPr>
        <p:spPr/>
        <p:txBody>
          <a:bodyPr/>
          <a:lstStyle/>
          <a:p>
            <a:fld id="{02893593-3E16-4787-B427-B7DB2487D396}" type="datetimeFigureOut">
              <a:rPr lang="en-US" smtClean="0"/>
              <a:t>2/18/2020</a:t>
            </a:fld>
            <a:endParaRPr lang="en-US"/>
          </a:p>
        </p:txBody>
      </p:sp>
      <p:sp>
        <p:nvSpPr>
          <p:cNvPr id="6" name="Footer Placeholder 5">
            <a:extLst>
              <a:ext uri="{FF2B5EF4-FFF2-40B4-BE49-F238E27FC236}">
                <a16:creationId xmlns:a16="http://schemas.microsoft.com/office/drawing/2014/main" xmlns="" id="{2F308919-79C9-4104-9DBB-22DBB18756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3FCC295-F0C2-45BD-8F2E-90D4ECA67B9E}"/>
              </a:ext>
            </a:extLst>
          </p:cNvPr>
          <p:cNvSpPr>
            <a:spLocks noGrp="1"/>
          </p:cNvSpPr>
          <p:nvPr>
            <p:ph type="sldNum" sz="quarter" idx="12"/>
          </p:nvPr>
        </p:nvSpPr>
        <p:spPr/>
        <p:txBody>
          <a:bodyPr/>
          <a:lstStyle/>
          <a:p>
            <a:fld id="{7DFD17CC-F5CD-4BAA-B1A6-F0155795FB8C}" type="slidenum">
              <a:rPr lang="en-US" smtClean="0"/>
              <a:t>‹Nº›</a:t>
            </a:fld>
            <a:endParaRPr lang="en-US"/>
          </a:p>
        </p:txBody>
      </p:sp>
    </p:spTree>
    <p:extLst>
      <p:ext uri="{BB962C8B-B14F-4D97-AF65-F5344CB8AC3E}">
        <p14:creationId xmlns:p14="http://schemas.microsoft.com/office/powerpoint/2010/main" val="4157275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91013C-00B6-4A14-954B-DB65BE591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8820302-2D4B-4503-8D5F-C44D944DE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2C0059F-9F8A-408C-A653-3FF317AEB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893593-3E16-4787-B427-B7DB2487D396}" type="datetimeFigureOut">
              <a:rPr lang="en-US" smtClean="0"/>
              <a:t>2/18/2020</a:t>
            </a:fld>
            <a:endParaRPr lang="en-US"/>
          </a:p>
        </p:txBody>
      </p:sp>
      <p:sp>
        <p:nvSpPr>
          <p:cNvPr id="5" name="Footer Placeholder 4">
            <a:extLst>
              <a:ext uri="{FF2B5EF4-FFF2-40B4-BE49-F238E27FC236}">
                <a16:creationId xmlns:a16="http://schemas.microsoft.com/office/drawing/2014/main" xmlns="" id="{D693B84D-7AF2-4CB7-90E0-22F2E4B3A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C5D8D9B-3CB9-4283-BCC3-34C2106EB8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D17CC-F5CD-4BAA-B1A6-F0155795FB8C}" type="slidenum">
              <a:rPr lang="en-US" smtClean="0"/>
              <a:t>‹Nº›</a:t>
            </a:fld>
            <a:endParaRPr lang="en-US"/>
          </a:p>
        </p:txBody>
      </p:sp>
    </p:spTree>
    <p:extLst>
      <p:ext uri="{BB962C8B-B14F-4D97-AF65-F5344CB8AC3E}">
        <p14:creationId xmlns:p14="http://schemas.microsoft.com/office/powerpoint/2010/main" val="3494370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aprendemachinelearning.com/aplicaciones-del-machine-learning/#no_supervisado" TargetMode="External"/><Relationship Id="rId2" Type="http://schemas.openxmlformats.org/officeDocument/2006/relationships/hyperlink" Target="http://www.aprendemachinelearning.com/k-means-en-python-paso-a-paso/"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www.aprendemachinelearning.com/principales-algoritmos-usados-en-machine-learning/#clusteri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2718486" y="102987"/>
            <a:ext cx="7574697"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O" b="1" dirty="0"/>
              <a:t>ANÁLISIS DE DATOS ESPACIALES</a:t>
            </a:r>
          </a:p>
          <a:p>
            <a:pPr algn="r"/>
            <a:endParaRPr lang="es-CO" b="1" dirty="0"/>
          </a:p>
          <a:p>
            <a:pPr algn="r"/>
            <a:endParaRPr lang="es-CO" sz="1400" b="1" dirty="0"/>
          </a:p>
          <a:p>
            <a:pPr algn="r"/>
            <a:r>
              <a:rPr lang="es-CO" sz="3200" b="1" dirty="0"/>
              <a:t>EDIER V. ARISTIZÁBAL G.</a:t>
            </a:r>
          </a:p>
          <a:p>
            <a:pPr algn="r">
              <a:lnSpc>
                <a:spcPct val="150000"/>
              </a:lnSpc>
            </a:pPr>
            <a:r>
              <a:rPr lang="es-CO" sz="1800" dirty="0"/>
              <a:t>Ing. Geólogo (Universidad Nacional de Colombia)</a:t>
            </a:r>
          </a:p>
          <a:p>
            <a:pPr algn="r">
              <a:lnSpc>
                <a:spcPct val="150000"/>
              </a:lnSpc>
            </a:pPr>
            <a:r>
              <a:rPr lang="es-CO" sz="1800" dirty="0"/>
              <a:t>Esp. en Gestión de Riesgos Geológicos (Universidad de Ginebra – Suiza)</a:t>
            </a:r>
          </a:p>
          <a:p>
            <a:pPr algn="r">
              <a:lnSpc>
                <a:spcPct val="150000"/>
              </a:lnSpc>
            </a:pPr>
            <a:r>
              <a:rPr lang="es-CO" sz="1800" dirty="0" err="1"/>
              <a:t>MSc</a:t>
            </a:r>
            <a:r>
              <a:rPr lang="es-CO" sz="1800" dirty="0"/>
              <a:t>. en </a:t>
            </a:r>
            <a:r>
              <a:rPr lang="es-CO" sz="1800" dirty="0" err="1"/>
              <a:t>Geociencias</a:t>
            </a:r>
            <a:r>
              <a:rPr lang="es-CO" sz="1800" dirty="0"/>
              <a:t> (Universidad de Shimane – Japón)</a:t>
            </a:r>
          </a:p>
          <a:p>
            <a:pPr algn="r">
              <a:lnSpc>
                <a:spcPct val="150000"/>
              </a:lnSpc>
            </a:pPr>
            <a:r>
              <a:rPr lang="es-CO" sz="1800" dirty="0"/>
              <a:t>PhD. en Ingeniería (Universidad Nacional de Colombia)</a:t>
            </a:r>
          </a:p>
          <a:p>
            <a:pPr algn="r">
              <a:lnSpc>
                <a:spcPct val="150000"/>
              </a:lnSpc>
            </a:pPr>
            <a:endParaRPr lang="es-CO" sz="1800" dirty="0"/>
          </a:p>
          <a:p>
            <a:pPr algn="r">
              <a:lnSpc>
                <a:spcPct val="150000"/>
              </a:lnSpc>
            </a:pPr>
            <a:r>
              <a:rPr lang="es-CO" sz="1800" dirty="0"/>
              <a:t>Universidad Nacional de Colombia</a:t>
            </a:r>
          </a:p>
          <a:p>
            <a:pPr algn="r">
              <a:lnSpc>
                <a:spcPct val="150000"/>
              </a:lnSpc>
            </a:pPr>
            <a:r>
              <a:rPr lang="es-CO" sz="1800" dirty="0"/>
              <a:t>Facultad de Minas</a:t>
            </a:r>
          </a:p>
          <a:p>
            <a:pPr algn="r">
              <a:lnSpc>
                <a:spcPct val="150000"/>
              </a:lnSpc>
            </a:pPr>
            <a:r>
              <a:rPr lang="es-CO" sz="1800" dirty="0"/>
              <a:t>Departamento de </a:t>
            </a:r>
            <a:r>
              <a:rPr lang="es-CO" sz="1800" dirty="0" err="1"/>
              <a:t>Geociencias</a:t>
            </a:r>
            <a:endParaRPr lang="es-CO" sz="1800" dirty="0"/>
          </a:p>
          <a:p>
            <a:pPr algn="r"/>
            <a:endParaRPr lang="es-CO" sz="1800" b="1" dirty="0"/>
          </a:p>
          <a:p>
            <a:pPr algn="r"/>
            <a:endParaRPr lang="es-CO" sz="1800" b="1" dirty="0"/>
          </a:p>
        </p:txBody>
      </p:sp>
      <p:pic>
        <p:nvPicPr>
          <p:cNvPr id="3"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2884247" y="4534162"/>
            <a:ext cx="3021263" cy="1268939"/>
          </a:xfrm>
          <a:prstGeom prst="rect">
            <a:avLst/>
          </a:prstGeom>
        </p:spPr>
      </p:pic>
    </p:spTree>
    <p:extLst>
      <p:ext uri="{BB962C8B-B14F-4D97-AF65-F5344CB8AC3E}">
        <p14:creationId xmlns:p14="http://schemas.microsoft.com/office/powerpoint/2010/main" val="108200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6 Imagen">
            <a:extLst>
              <a:ext uri="{FF2B5EF4-FFF2-40B4-BE49-F238E27FC236}">
                <a16:creationId xmlns:a16="http://schemas.microsoft.com/office/drawing/2014/main" xmlns="" id="{4119D6A1-5C0D-4105-834D-69EDEACC38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96A86611-4B3B-4FA0-BF3B-4AFAF2639D0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667841D4-5EDC-43F5-AA43-515149735C88}"/>
              </a:ext>
            </a:extLst>
          </p:cNvPr>
          <p:cNvSpPr txBox="1"/>
          <p:nvPr/>
        </p:nvSpPr>
        <p:spPr>
          <a:xfrm>
            <a:off x="99062" y="116632"/>
            <a:ext cx="1635384" cy="523220"/>
          </a:xfrm>
          <a:prstGeom prst="rect">
            <a:avLst/>
          </a:prstGeom>
          <a:noFill/>
        </p:spPr>
        <p:txBody>
          <a:bodyPr wrap="none" rtlCol="0">
            <a:spAutoFit/>
          </a:bodyPr>
          <a:lstStyle/>
          <a:p>
            <a:r>
              <a:rPr lang="en-US" sz="2800" b="1" cap="all" dirty="0" smtClean="0">
                <a:latin typeface="Arial" panose="020B0604020202020204" pitchFamily="34" charset="0"/>
                <a:cs typeface="Arial" panose="020B0604020202020204" pitchFamily="34" charset="0"/>
              </a:rPr>
              <a:t>KD-T</a:t>
            </a:r>
            <a:r>
              <a:rPr lang="en-US" sz="2800" b="1" cap="small" dirty="0" smtClean="0">
                <a:latin typeface="Arial" panose="020B0604020202020204" pitchFamily="34" charset="0"/>
                <a:cs typeface="Arial" panose="020B0604020202020204" pitchFamily="34" charset="0"/>
              </a:rPr>
              <a:t>ree</a:t>
            </a:r>
            <a:endParaRPr lang="en-US" sz="2800" b="1" cap="small" dirty="0"/>
          </a:p>
        </p:txBody>
      </p:sp>
      <p:grpSp>
        <p:nvGrpSpPr>
          <p:cNvPr id="7" name="Group 6">
            <a:extLst>
              <a:ext uri="{FF2B5EF4-FFF2-40B4-BE49-F238E27FC236}">
                <a16:creationId xmlns:a16="http://schemas.microsoft.com/office/drawing/2014/main" xmlns="" id="{FDBD8467-36D1-46DB-8B1A-0427DC5C7247}"/>
              </a:ext>
            </a:extLst>
          </p:cNvPr>
          <p:cNvGrpSpPr/>
          <p:nvPr/>
        </p:nvGrpSpPr>
        <p:grpSpPr>
          <a:xfrm>
            <a:off x="1494429" y="1364776"/>
            <a:ext cx="9075761" cy="4217157"/>
            <a:chOff x="1494429" y="1364776"/>
            <a:chExt cx="9075761" cy="4217157"/>
          </a:xfrm>
        </p:grpSpPr>
        <p:pic>
          <p:nvPicPr>
            <p:cNvPr id="2" name="Picture 1">
              <a:extLst>
                <a:ext uri="{FF2B5EF4-FFF2-40B4-BE49-F238E27FC236}">
                  <a16:creationId xmlns:a16="http://schemas.microsoft.com/office/drawing/2014/main" xmlns="" id="{603B8C04-DA0D-4CDF-A709-7B0DBB7EE851}"/>
                </a:ext>
              </a:extLst>
            </p:cNvPr>
            <p:cNvPicPr>
              <a:picLocks noChangeAspect="1"/>
            </p:cNvPicPr>
            <p:nvPr/>
          </p:nvPicPr>
          <p:blipFill rotWithShape="1">
            <a:blip r:embed="rId3"/>
            <a:srcRect l="8873" t="42886" r="8417"/>
            <a:stretch/>
          </p:blipFill>
          <p:spPr>
            <a:xfrm>
              <a:off x="1494429" y="1665026"/>
              <a:ext cx="9075761" cy="3916907"/>
            </a:xfrm>
            <a:prstGeom prst="rect">
              <a:avLst/>
            </a:prstGeom>
          </p:spPr>
        </p:pic>
        <p:sp>
          <p:nvSpPr>
            <p:cNvPr id="6" name="Rectangle 5">
              <a:extLst>
                <a:ext uri="{FF2B5EF4-FFF2-40B4-BE49-F238E27FC236}">
                  <a16:creationId xmlns:a16="http://schemas.microsoft.com/office/drawing/2014/main" xmlns="" id="{A2D0B806-94ED-4EEA-A824-F18A855B1082}"/>
                </a:ext>
              </a:extLst>
            </p:cNvPr>
            <p:cNvSpPr/>
            <p:nvPr/>
          </p:nvSpPr>
          <p:spPr>
            <a:xfrm>
              <a:off x="1862919" y="1364776"/>
              <a:ext cx="4776717" cy="12282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xmlns="" id="{235C9C2F-51FC-4449-BBD4-CBDA4E630215}"/>
              </a:ext>
            </a:extLst>
          </p:cNvPr>
          <p:cNvSpPr txBox="1"/>
          <p:nvPr/>
        </p:nvSpPr>
        <p:spPr>
          <a:xfrm>
            <a:off x="443552" y="1255594"/>
            <a:ext cx="2141805" cy="369332"/>
          </a:xfrm>
          <a:prstGeom prst="rect">
            <a:avLst/>
          </a:prstGeom>
          <a:noFill/>
        </p:spPr>
        <p:txBody>
          <a:bodyPr wrap="none" rtlCol="0">
            <a:spAutoFit/>
          </a:bodyPr>
          <a:lstStyle/>
          <a:p>
            <a:r>
              <a:rPr lang="en-US" dirty="0"/>
              <a:t>Algorithm &amp; leaf-size</a:t>
            </a:r>
          </a:p>
        </p:txBody>
      </p:sp>
    </p:spTree>
    <p:extLst>
      <p:ext uri="{BB962C8B-B14F-4D97-AF65-F5344CB8AC3E}">
        <p14:creationId xmlns:p14="http://schemas.microsoft.com/office/powerpoint/2010/main" val="209425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6 Imagen">
            <a:extLst>
              <a:ext uri="{FF2B5EF4-FFF2-40B4-BE49-F238E27FC236}">
                <a16:creationId xmlns:a16="http://schemas.microsoft.com/office/drawing/2014/main" xmlns="" id="{4119D6A1-5C0D-4105-834D-69EDEACC38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3" name="Conector recto 8">
            <a:extLst>
              <a:ext uri="{FF2B5EF4-FFF2-40B4-BE49-F238E27FC236}">
                <a16:creationId xmlns:a16="http://schemas.microsoft.com/office/drawing/2014/main" xmlns="" id="{96A86611-4B3B-4FA0-BF3B-4AFAF2639D0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CuadroTexto 9">
            <a:extLst>
              <a:ext uri="{FF2B5EF4-FFF2-40B4-BE49-F238E27FC236}">
                <a16:creationId xmlns:a16="http://schemas.microsoft.com/office/drawing/2014/main" xmlns="" id="{667841D4-5EDC-43F5-AA43-515149735C88}"/>
              </a:ext>
            </a:extLst>
          </p:cNvPr>
          <p:cNvSpPr txBox="1"/>
          <p:nvPr/>
        </p:nvSpPr>
        <p:spPr>
          <a:xfrm>
            <a:off x="99062" y="116632"/>
            <a:ext cx="2074607" cy="523220"/>
          </a:xfrm>
          <a:prstGeom prst="rect">
            <a:avLst/>
          </a:prstGeom>
          <a:noFill/>
        </p:spPr>
        <p:txBody>
          <a:bodyPr wrap="none" rtlCol="0">
            <a:spAutoFit/>
          </a:bodyPr>
          <a:lstStyle/>
          <a:p>
            <a:r>
              <a:rPr lang="en-US" sz="2800" b="1" cap="all" dirty="0" smtClean="0">
                <a:latin typeface="Arial" panose="020B0604020202020204" pitchFamily="34" charset="0"/>
                <a:cs typeface="Arial" panose="020B0604020202020204" pitchFamily="34" charset="0"/>
              </a:rPr>
              <a:t>Ball-T</a:t>
            </a:r>
            <a:r>
              <a:rPr lang="en-US" sz="2800" b="1" cap="small" dirty="0" smtClean="0">
                <a:latin typeface="Arial" panose="020B0604020202020204" pitchFamily="34" charset="0"/>
                <a:cs typeface="Arial" panose="020B0604020202020204" pitchFamily="34" charset="0"/>
              </a:rPr>
              <a:t>ree</a:t>
            </a:r>
            <a:endParaRPr lang="en-US" sz="2800" b="1" cap="small" dirty="0"/>
          </a:p>
        </p:txBody>
      </p:sp>
      <p:pic>
        <p:nvPicPr>
          <p:cNvPr id="1026" name="Picture 2" descr="Image result for ball tree 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6464" y="1047814"/>
            <a:ext cx="7545860" cy="565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12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2152/1*nryjAUA_yMXVZ4BtZUUx-w.png">
            <a:extLst>
              <a:ext uri="{FF2B5EF4-FFF2-40B4-BE49-F238E27FC236}">
                <a16:creationId xmlns:a16="http://schemas.microsoft.com/office/drawing/2014/main" xmlns="" id="{20DDA563-C393-4F37-8C82-2E4DCE5FA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223" y="627797"/>
            <a:ext cx="8306937" cy="6230203"/>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72FC4444-F939-4138-9883-03E8EAD8CC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33EE65B2-D95B-4561-ABF3-1885FB5D80DC}"/>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xmlns="" id="{E6B92C1D-6897-47FE-BFEB-CA05DEBE5D91}"/>
              </a:ext>
            </a:extLst>
          </p:cNvPr>
          <p:cNvSpPr/>
          <p:nvPr/>
        </p:nvSpPr>
        <p:spPr>
          <a:xfrm>
            <a:off x="7428931" y="976784"/>
            <a:ext cx="6096000" cy="923330"/>
          </a:xfrm>
          <a:prstGeom prst="rect">
            <a:avLst/>
          </a:prstGeom>
        </p:spPr>
        <p:txBody>
          <a:bodyPr>
            <a:spAutoFit/>
          </a:bodyPr>
          <a:lstStyle/>
          <a:p>
            <a:r>
              <a:rPr lang="en-US" dirty="0">
                <a:latin typeface="medium-content-serif-font"/>
              </a:rPr>
              <a:t>If </a:t>
            </a:r>
            <a:r>
              <a:rPr lang="en-US" b="1" dirty="0">
                <a:latin typeface="medium-content-serif-font"/>
              </a:rPr>
              <a:t>regression</a:t>
            </a:r>
            <a:r>
              <a:rPr lang="en-US" dirty="0">
                <a:latin typeface="medium-content-serif-font"/>
              </a:rPr>
              <a:t>, return the mean of the K labels</a:t>
            </a:r>
          </a:p>
          <a:p>
            <a:endParaRPr lang="en-US" dirty="0">
              <a:latin typeface="medium-content-serif-font"/>
            </a:endParaRPr>
          </a:p>
          <a:p>
            <a:r>
              <a:rPr lang="en-US" dirty="0">
                <a:latin typeface="medium-content-serif-font"/>
              </a:rPr>
              <a:t>If </a:t>
            </a:r>
            <a:r>
              <a:rPr lang="en-US" b="1" dirty="0">
                <a:latin typeface="medium-content-serif-font"/>
              </a:rPr>
              <a:t>classification</a:t>
            </a:r>
            <a:r>
              <a:rPr lang="en-US" dirty="0">
                <a:latin typeface="medium-content-serif-font"/>
              </a:rPr>
              <a:t>, return the mode of the K labels</a:t>
            </a:r>
            <a:endParaRPr lang="en-US" b="0" i="0" dirty="0">
              <a:effectLst/>
              <a:latin typeface="medium-content-serif-font"/>
            </a:endParaRPr>
          </a:p>
        </p:txBody>
      </p:sp>
      <p:sp>
        <p:nvSpPr>
          <p:cNvPr id="7"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173156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xmlns="" id="{1BD616BE-FADE-49FF-9E24-0F21279CA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675" y="0"/>
            <a:ext cx="102806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AB739580-2595-4659-8E1F-1F6C1195C2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53229837-A611-4B24-9843-F4AE7A25EB48}"/>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1494656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CFA9854-4160-417C-984E-4A9270F6EC59}"/>
              </a:ext>
            </a:extLst>
          </p:cNvPr>
          <p:cNvPicPr>
            <a:picLocks noChangeAspect="1"/>
          </p:cNvPicPr>
          <p:nvPr/>
        </p:nvPicPr>
        <p:blipFill rotWithShape="1">
          <a:blip r:embed="rId2"/>
          <a:srcRect t="51343"/>
          <a:stretch/>
        </p:blipFill>
        <p:spPr>
          <a:xfrm>
            <a:off x="1414901" y="2518011"/>
            <a:ext cx="9717040" cy="3336878"/>
          </a:xfrm>
          <a:prstGeom prst="rect">
            <a:avLst/>
          </a:prstGeom>
        </p:spPr>
      </p:pic>
      <p:pic>
        <p:nvPicPr>
          <p:cNvPr id="3" name="6 Imagen">
            <a:extLst>
              <a:ext uri="{FF2B5EF4-FFF2-40B4-BE49-F238E27FC236}">
                <a16:creationId xmlns:a16="http://schemas.microsoft.com/office/drawing/2014/main" xmlns="" id="{62C9600D-0EFE-4B65-84C1-EE0AA3EF61E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63F95296-9A8F-4FC8-9915-0E6899D7BA1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3806730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2A75B29-7310-42D8-82CC-8BC70BBCBDEE}"/>
              </a:ext>
            </a:extLst>
          </p:cNvPr>
          <p:cNvPicPr>
            <a:picLocks noChangeAspect="1"/>
          </p:cNvPicPr>
          <p:nvPr/>
        </p:nvPicPr>
        <p:blipFill>
          <a:blip r:embed="rId2"/>
          <a:stretch>
            <a:fillRect/>
          </a:stretch>
        </p:blipFill>
        <p:spPr>
          <a:xfrm>
            <a:off x="1467136" y="748075"/>
            <a:ext cx="9016412" cy="5993293"/>
          </a:xfrm>
          <a:prstGeom prst="rect">
            <a:avLst/>
          </a:prstGeom>
        </p:spPr>
      </p:pic>
      <p:pic>
        <p:nvPicPr>
          <p:cNvPr id="3" name="6 Imagen">
            <a:extLst>
              <a:ext uri="{FF2B5EF4-FFF2-40B4-BE49-F238E27FC236}">
                <a16:creationId xmlns:a16="http://schemas.microsoft.com/office/drawing/2014/main" xmlns="" id="{B239ADC5-193A-4873-8865-5E9161E0E2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91EE8F0E-A993-44A6-87A8-00EDF2C4D01F}"/>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394994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F32E3A-AA66-4190-8582-D6EDC384C5EC}"/>
              </a:ext>
            </a:extLst>
          </p:cNvPr>
          <p:cNvPicPr>
            <a:picLocks noChangeAspect="1"/>
          </p:cNvPicPr>
          <p:nvPr/>
        </p:nvPicPr>
        <p:blipFill>
          <a:blip r:embed="rId2"/>
          <a:stretch>
            <a:fillRect/>
          </a:stretch>
        </p:blipFill>
        <p:spPr>
          <a:xfrm>
            <a:off x="2190240" y="0"/>
            <a:ext cx="7811519" cy="6858000"/>
          </a:xfrm>
          <a:prstGeom prst="rect">
            <a:avLst/>
          </a:prstGeom>
        </p:spPr>
      </p:pic>
      <p:pic>
        <p:nvPicPr>
          <p:cNvPr id="3" name="6 Imagen">
            <a:extLst>
              <a:ext uri="{FF2B5EF4-FFF2-40B4-BE49-F238E27FC236}">
                <a16:creationId xmlns:a16="http://schemas.microsoft.com/office/drawing/2014/main" xmlns="" id="{91A9F9C5-9F5A-4500-AD24-D970A130928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5EC208E7-1A41-433D-8FF4-2C8D6057603F}"/>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2479555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knn brute force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815" y="667264"/>
            <a:ext cx="8527714" cy="571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175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4609798" y="5085184"/>
            <a:ext cx="3021263" cy="1258830"/>
          </a:xfrm>
          <a:prstGeom prst="rect">
            <a:avLst/>
          </a:prstGeom>
        </p:spPr>
      </p:pic>
      <p:sp>
        <p:nvSpPr>
          <p:cNvPr id="4" name="1 Título"/>
          <p:cNvSpPr txBox="1">
            <a:spLocks/>
          </p:cNvSpPr>
          <p:nvPr/>
        </p:nvSpPr>
        <p:spPr>
          <a:xfrm>
            <a:off x="1524000" y="2266638"/>
            <a:ext cx="8964488" cy="96596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6600" b="1" dirty="0"/>
              <a:t>K-Nearest Neighborhood</a:t>
            </a:r>
          </a:p>
          <a:p>
            <a:r>
              <a:rPr lang="en-US" sz="2000" dirty="0"/>
              <a:t>“You are the average of your k closest friends.”</a:t>
            </a:r>
            <a:endParaRPr lang="es-CO" sz="2000" b="1" i="1" dirty="0"/>
          </a:p>
        </p:txBody>
      </p:sp>
    </p:spTree>
    <p:extLst>
      <p:ext uri="{BB962C8B-B14F-4D97-AF65-F5344CB8AC3E}">
        <p14:creationId xmlns:p14="http://schemas.microsoft.com/office/powerpoint/2010/main" val="191742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6CBBAF5-B4D4-46DF-A4F9-B3EC7652164F}"/>
              </a:ext>
            </a:extLst>
          </p:cNvPr>
          <p:cNvSpPr/>
          <p:nvPr/>
        </p:nvSpPr>
        <p:spPr>
          <a:xfrm>
            <a:off x="436727" y="1277793"/>
            <a:ext cx="10911385" cy="1287532"/>
          </a:xfrm>
          <a:prstGeom prst="rect">
            <a:avLst/>
          </a:prstGeom>
        </p:spPr>
        <p:txBody>
          <a:bodyPr wrap="square">
            <a:spAutoFit/>
          </a:bodyPr>
          <a:lstStyle/>
          <a:p>
            <a:pPr algn="just">
              <a:lnSpc>
                <a:spcPct val="150000"/>
              </a:lnSpc>
            </a:pPr>
            <a:r>
              <a:rPr lang="es-ES" dirty="0">
                <a:solidFill>
                  <a:srgbClr val="474747"/>
                </a:solidFill>
                <a:latin typeface="Arial" panose="020B0604020202020204" pitchFamily="34" charset="0"/>
                <a:cs typeface="Arial" panose="020B0604020202020204" pitchFamily="34" charset="0"/>
              </a:rPr>
              <a:t>Utiliza todo el </a:t>
            </a:r>
            <a:r>
              <a:rPr lang="es-ES" dirty="0" err="1">
                <a:solidFill>
                  <a:srgbClr val="474747"/>
                </a:solidFill>
                <a:latin typeface="Arial" panose="020B0604020202020204" pitchFamily="34" charset="0"/>
                <a:cs typeface="Arial" panose="020B0604020202020204" pitchFamily="34" charset="0"/>
              </a:rPr>
              <a:t>dataset</a:t>
            </a:r>
            <a:r>
              <a:rPr lang="es-ES" dirty="0">
                <a:solidFill>
                  <a:srgbClr val="474747"/>
                </a:solidFill>
                <a:latin typeface="Arial" panose="020B0604020202020204" pitchFamily="34" charset="0"/>
                <a:cs typeface="Arial" panose="020B0604020202020204" pitchFamily="34" charset="0"/>
              </a:rPr>
              <a:t> para entrenar «cada punto» y por eso requiere de uso de mucha memoria y recursos de procesamiento (CPU). Por estas razones KNN tiende a funcionar mejor en </a:t>
            </a:r>
            <a:r>
              <a:rPr lang="es-ES" dirty="0" err="1">
                <a:solidFill>
                  <a:srgbClr val="474747"/>
                </a:solidFill>
                <a:latin typeface="Arial" panose="020B0604020202020204" pitchFamily="34" charset="0"/>
                <a:cs typeface="Arial" panose="020B0604020202020204" pitchFamily="34" charset="0"/>
              </a:rPr>
              <a:t>datasets</a:t>
            </a:r>
            <a:r>
              <a:rPr lang="es-ES" dirty="0">
                <a:solidFill>
                  <a:srgbClr val="474747"/>
                </a:solidFill>
                <a:latin typeface="Arial" panose="020B0604020202020204" pitchFamily="34" charset="0"/>
                <a:cs typeface="Arial" panose="020B0604020202020204" pitchFamily="34" charset="0"/>
              </a:rPr>
              <a:t> pequeños y sin una cantidad enorme de </a:t>
            </a:r>
            <a:r>
              <a:rPr lang="es-ES" dirty="0" err="1">
                <a:solidFill>
                  <a:srgbClr val="474747"/>
                </a:solidFill>
                <a:latin typeface="Arial" panose="020B0604020202020204" pitchFamily="34" charset="0"/>
                <a:cs typeface="Arial" panose="020B0604020202020204" pitchFamily="34" charset="0"/>
              </a:rPr>
              <a:t>features</a:t>
            </a:r>
            <a:r>
              <a:rPr lang="es-ES" dirty="0">
                <a:solidFill>
                  <a:srgbClr val="474747"/>
                </a:solidFill>
                <a:latin typeface="Arial" panose="020B0604020202020204" pitchFamily="34" charset="0"/>
                <a:cs typeface="Arial" panose="020B0604020202020204" pitchFamily="34" charset="0"/>
              </a:rPr>
              <a:t> (las columnas).</a:t>
            </a:r>
            <a:endParaRPr lang="en-US" dirty="0">
              <a:latin typeface="Arial" panose="020B0604020202020204" pitchFamily="34" charset="0"/>
              <a:cs typeface="Arial" panose="020B0604020202020204" pitchFamily="34" charset="0"/>
            </a:endParaRPr>
          </a:p>
        </p:txBody>
      </p:sp>
      <p:pic>
        <p:nvPicPr>
          <p:cNvPr id="3" name="6 Imagen">
            <a:extLst>
              <a:ext uri="{FF2B5EF4-FFF2-40B4-BE49-F238E27FC236}">
                <a16:creationId xmlns:a16="http://schemas.microsoft.com/office/drawing/2014/main" xmlns="" id="{F37E100C-1E01-4C05-8D3D-16EF66EEB7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43AEA41C-A525-46BC-BF70-B572788BA61D}"/>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C513D9A0-D53B-4B73-AB3B-BBBD27CBC4E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pic>
        <p:nvPicPr>
          <p:cNvPr id="2050" name="Picture 2" descr="Image result for ball tree KN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543" y="2955754"/>
            <a:ext cx="6850628" cy="306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81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30F80B7-D47C-4505-86D1-975A5801C535}"/>
              </a:ext>
            </a:extLst>
          </p:cNvPr>
          <p:cNvSpPr/>
          <p:nvPr/>
        </p:nvSpPr>
        <p:spPr>
          <a:xfrm>
            <a:off x="211541" y="883354"/>
            <a:ext cx="11354936" cy="5858014"/>
          </a:xfrm>
          <a:prstGeom prst="rect">
            <a:avLst/>
          </a:prstGeom>
        </p:spPr>
        <p:txBody>
          <a:bodyPr wrap="square">
            <a:spAutoFit/>
          </a:bodyPr>
          <a:lstStyle/>
          <a:p>
            <a:pPr algn="just">
              <a:lnSpc>
                <a:spcPct val="150000"/>
              </a:lnSpc>
            </a:pPr>
            <a:r>
              <a:rPr lang="en-US" b="1" dirty="0">
                <a:latin typeface="Arial" panose="020B0604020202020204" pitchFamily="34" charset="0"/>
                <a:cs typeface="Arial" panose="020B0604020202020204" pitchFamily="34" charset="0"/>
              </a:rPr>
              <a:t>Lazy learning: </a:t>
            </a:r>
            <a:r>
              <a:rPr lang="en-US" dirty="0">
                <a:latin typeface="Arial" panose="020B0604020202020204" pitchFamily="34" charset="0"/>
                <a:cs typeface="Arial" panose="020B0604020202020204" pitchFamily="34" charset="0"/>
              </a:rPr>
              <a:t>the algorithm makes no generalizations. This means that there is little training involved when using this method. Because of this, all of the training data is also used in testing when using </a:t>
            </a:r>
            <a:r>
              <a:rPr lang="en-US" dirty="0" err="1">
                <a:latin typeface="Arial" panose="020B0604020202020204" pitchFamily="34" charset="0"/>
                <a:cs typeface="Arial" panose="020B0604020202020204" pitchFamily="34" charset="0"/>
              </a:rPr>
              <a:t>KNN</a:t>
            </a:r>
            <a:r>
              <a:rPr lang="en-US" dirty="0">
                <a:latin typeface="Arial" panose="020B0604020202020204" pitchFamily="34" charset="0"/>
                <a:cs typeface="Arial" panose="020B0604020202020204" pitchFamily="34" charset="0"/>
              </a:rPr>
              <a:t>. </a:t>
            </a:r>
            <a:r>
              <a:rPr lang="es-ES" dirty="0">
                <a:solidFill>
                  <a:srgbClr val="494949"/>
                </a:solidFill>
                <a:latin typeface="Arial" panose="020B0604020202020204" pitchFamily="34" charset="0"/>
                <a:cs typeface="Arial" panose="020B0604020202020204" pitchFamily="34" charset="0"/>
              </a:rPr>
              <a:t>En contraste con otros algoritmos de aprendizaje supervisado, </a:t>
            </a:r>
            <a:r>
              <a:rPr lang="es-ES" b="1" dirty="0">
                <a:solidFill>
                  <a:srgbClr val="494949"/>
                </a:solidFill>
                <a:latin typeface="Arial" panose="020B0604020202020204" pitchFamily="34" charset="0"/>
                <a:cs typeface="Arial" panose="020B0604020202020204" pitchFamily="34" charset="0"/>
              </a:rPr>
              <a:t>KNN</a:t>
            </a:r>
            <a:r>
              <a:rPr lang="es-ES" dirty="0">
                <a:solidFill>
                  <a:srgbClr val="494949"/>
                </a:solidFill>
                <a:latin typeface="Arial" panose="020B0604020202020204" pitchFamily="34" charset="0"/>
                <a:cs typeface="Arial" panose="020B0604020202020204" pitchFamily="34" charset="0"/>
              </a:rPr>
              <a:t> no genera un modelo fruto del aprendizaje con datos de entrenamiento, sino que el aprendizaje sucede en el mismo momento en el que se prueban los datos de test. </a:t>
            </a:r>
          </a:p>
          <a:p>
            <a:pPr algn="just">
              <a:lnSpc>
                <a:spcPct val="150000"/>
              </a:lnSpc>
            </a:pPr>
            <a:endParaRPr lang="en-US" b="1" dirty="0">
              <a:latin typeface="Arial" panose="020B0604020202020204" pitchFamily="34" charset="0"/>
              <a:cs typeface="Arial" panose="020B0604020202020204" pitchFamily="34" charset="0"/>
            </a:endParaRPr>
          </a:p>
          <a:p>
            <a:pPr algn="just">
              <a:lnSpc>
                <a:spcPct val="150000"/>
              </a:lnSpc>
            </a:pPr>
            <a:r>
              <a:rPr lang="es-ES" b="1" dirty="0">
                <a:latin typeface="Arial" panose="020B0604020202020204" pitchFamily="34" charset="0"/>
                <a:cs typeface="Arial" panose="020B0604020202020204" pitchFamily="34" charset="0"/>
              </a:rPr>
              <a:t>Basado en Instancia</a:t>
            </a:r>
            <a:r>
              <a:rPr lang="es-ES" dirty="0">
                <a:latin typeface="Arial" panose="020B0604020202020204" pitchFamily="34" charset="0"/>
                <a:cs typeface="Arial" panose="020B0604020202020204" pitchFamily="34" charset="0"/>
              </a:rPr>
              <a:t>: Esto quiere decir que nuestro algoritmo no aprende explícitamente un modelo (como por ejemplo en Regresión Logística o árboles de decisión). En cambio memoriza las instancias de entrenamiento que son usadas como «base de conocimiento» para la fase de predicción.</a:t>
            </a:r>
          </a:p>
          <a:p>
            <a:pPr algn="just">
              <a:lnSpc>
                <a:spcPct val="150000"/>
              </a:lnSpc>
            </a:pPr>
            <a:endParaRPr lang="es-ES" dirty="0">
              <a:latin typeface="Arial" panose="020B0604020202020204" pitchFamily="34" charset="0"/>
              <a:cs typeface="Arial" panose="020B0604020202020204" pitchFamily="34" charset="0"/>
            </a:endParaRPr>
          </a:p>
          <a:p>
            <a:pPr algn="just">
              <a:lnSpc>
                <a:spcPct val="150000"/>
              </a:lnSpc>
            </a:pPr>
            <a:r>
              <a:rPr lang="es-ES" b="1" dirty="0">
                <a:latin typeface="Arial" panose="020B0604020202020204" pitchFamily="34" charset="0"/>
                <a:cs typeface="Arial" panose="020B0604020202020204" pitchFamily="34" charset="0"/>
              </a:rPr>
              <a:t>Modelo supervisado:</a:t>
            </a:r>
            <a:r>
              <a:rPr lang="es-ES" dirty="0">
                <a:latin typeface="Arial" panose="020B0604020202020204" pitchFamily="34" charset="0"/>
                <a:cs typeface="Arial" panose="020B0604020202020204" pitchFamily="34" charset="0"/>
              </a:rPr>
              <a:t> A diferencia de </a:t>
            </a:r>
            <a:r>
              <a:rPr lang="es-ES" dirty="0">
                <a:latin typeface="Arial" panose="020B0604020202020204" pitchFamily="34" charset="0"/>
                <a:cs typeface="Arial" panose="020B0604020202020204" pitchFamily="34" charset="0"/>
                <a:hlinkClick r:id="rId2"/>
              </a:rPr>
              <a:t>K-</a:t>
            </a:r>
            <a:r>
              <a:rPr lang="es-ES" dirty="0" err="1">
                <a:latin typeface="Arial" panose="020B0604020202020204" pitchFamily="34" charset="0"/>
                <a:cs typeface="Arial" panose="020B0604020202020204" pitchFamily="34" charset="0"/>
                <a:hlinkClick r:id="rId2"/>
              </a:rPr>
              <a:t>means</a:t>
            </a:r>
            <a:r>
              <a:rPr lang="es-ES" dirty="0">
                <a:latin typeface="Arial" panose="020B0604020202020204" pitchFamily="34" charset="0"/>
                <a:cs typeface="Arial" panose="020B0604020202020204" pitchFamily="34" charset="0"/>
              </a:rPr>
              <a:t>, que es un algoritmo </a:t>
            </a:r>
            <a:r>
              <a:rPr lang="es-ES" dirty="0">
                <a:latin typeface="Arial" panose="020B0604020202020204" pitchFamily="34" charset="0"/>
                <a:cs typeface="Arial" panose="020B0604020202020204" pitchFamily="34" charset="0"/>
                <a:hlinkClick r:id="rId3"/>
              </a:rPr>
              <a:t>no supervisado</a:t>
            </a:r>
            <a:r>
              <a:rPr lang="es-ES" dirty="0">
                <a:latin typeface="Arial" panose="020B0604020202020204" pitchFamily="34" charset="0"/>
                <a:cs typeface="Arial" panose="020B0604020202020204" pitchFamily="34" charset="0"/>
              </a:rPr>
              <a:t> y donde la «K» significa la cantidad de «grupos» (</a:t>
            </a:r>
            <a:r>
              <a:rPr lang="es-ES" dirty="0" err="1">
                <a:latin typeface="Arial" panose="020B0604020202020204" pitchFamily="34" charset="0"/>
                <a:cs typeface="Arial" panose="020B0604020202020204" pitchFamily="34" charset="0"/>
                <a:hlinkClick r:id="rId4"/>
              </a:rPr>
              <a:t>clusters</a:t>
            </a:r>
            <a:r>
              <a:rPr lang="es-ES" dirty="0">
                <a:latin typeface="Arial" panose="020B0604020202020204" pitchFamily="34" charset="0"/>
                <a:cs typeface="Arial" panose="020B0604020202020204" pitchFamily="34" charset="0"/>
              </a:rPr>
              <a:t>) que deseamos clasificar, en K-</a:t>
            </a:r>
            <a:r>
              <a:rPr lang="es-ES" dirty="0" err="1">
                <a:latin typeface="Arial" panose="020B0604020202020204" pitchFamily="34" charset="0"/>
                <a:cs typeface="Arial" panose="020B0604020202020204" pitchFamily="34" charset="0"/>
              </a:rPr>
              <a:t>Nearest</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Neighbor</a:t>
            </a:r>
            <a:r>
              <a:rPr lang="es-ES" dirty="0">
                <a:latin typeface="Arial" panose="020B0604020202020204" pitchFamily="34" charset="0"/>
                <a:cs typeface="Arial" panose="020B0604020202020204" pitchFamily="34" charset="0"/>
              </a:rPr>
              <a:t> la «K» significa la cantidad de «puntos vecinos» que tenemos en cuenta en las cercanías para clasificar los «n» grupos -que ya se conocen de antemano, pues es un algoritmo supervisado-.</a:t>
            </a:r>
            <a:endParaRPr lang="en-US" dirty="0">
              <a:latin typeface="Arial" panose="020B0604020202020204" pitchFamily="34" charset="0"/>
              <a:cs typeface="Arial" panose="020B0604020202020204" pitchFamily="34" charset="0"/>
            </a:endParaRPr>
          </a:p>
        </p:txBody>
      </p:sp>
      <p:pic>
        <p:nvPicPr>
          <p:cNvPr id="3" name="6 Imagen">
            <a:extLst>
              <a:ext uri="{FF2B5EF4-FFF2-40B4-BE49-F238E27FC236}">
                <a16:creationId xmlns:a16="http://schemas.microsoft.com/office/drawing/2014/main" xmlns="" id="{535F22DE-4398-4A79-8B2C-4685B79518E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8761D85C-3B38-46AE-BED7-D2A61FDAC85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C66FD122-285C-41DB-A782-0FB1ED10793E}"/>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spTree>
    <p:extLst>
      <p:ext uri="{BB962C8B-B14F-4D97-AF65-F5344CB8AC3E}">
        <p14:creationId xmlns:p14="http://schemas.microsoft.com/office/powerpoint/2010/main" val="73194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saedsayad.com/images/KNN_similarity.png">
            <a:extLst>
              <a:ext uri="{FF2B5EF4-FFF2-40B4-BE49-F238E27FC236}">
                <a16:creationId xmlns:a16="http://schemas.microsoft.com/office/drawing/2014/main" xmlns="" id="{860BFA82-9294-4FC1-9467-44D884B6D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80" y="1046797"/>
            <a:ext cx="5645220" cy="5347180"/>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A3989065-CD96-4F50-9C39-0CFBDBBB24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F6AEF66A-3B5B-4BDD-8B67-B46CDE44C30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B4ADDA2B-1D8B-430F-B65B-273C7D349687}"/>
              </a:ext>
            </a:extLst>
          </p:cNvPr>
          <p:cNvSpPr txBox="1"/>
          <p:nvPr/>
        </p:nvSpPr>
        <p:spPr>
          <a:xfrm>
            <a:off x="99062" y="116632"/>
            <a:ext cx="4462888" cy="523220"/>
          </a:xfrm>
          <a:prstGeom prst="rect">
            <a:avLst/>
          </a:prstGeom>
          <a:noFill/>
        </p:spPr>
        <p:txBody>
          <a:bodyPr wrap="none" rtlCol="0">
            <a:spAutoFit/>
          </a:bodyPr>
          <a:lstStyle/>
          <a:p>
            <a:r>
              <a:rPr lang="en-US" sz="2800" b="1" cap="all" dirty="0"/>
              <a:t>K-Nearest Neighborhood</a:t>
            </a:r>
          </a:p>
        </p:txBody>
      </p:sp>
      <p:pic>
        <p:nvPicPr>
          <p:cNvPr id="1028" name="Picture 4" descr="https://miro.medium.com/max/814/0*_9ljPf7RbVI5cVdG.png">
            <a:extLst>
              <a:ext uri="{FF2B5EF4-FFF2-40B4-BE49-F238E27FC236}">
                <a16:creationId xmlns:a16="http://schemas.microsoft.com/office/drawing/2014/main" xmlns="" id="{66132152-0515-4A2F-B790-1356EC68D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8672" y="563468"/>
            <a:ext cx="2779949" cy="2534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Manhattan and Euclidean distances between two points. ">
            <a:extLst>
              <a:ext uri="{FF2B5EF4-FFF2-40B4-BE49-F238E27FC236}">
                <a16:creationId xmlns:a16="http://schemas.microsoft.com/office/drawing/2014/main" xmlns="" id="{E2A9E07E-C4E3-4231-B9D2-9BA31E97AEB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016095" y="3209140"/>
            <a:ext cx="3525051"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98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A4B3808-5343-4CFB-ACF9-90E1A10C5F73}"/>
              </a:ext>
            </a:extLst>
          </p:cNvPr>
          <p:cNvSpPr/>
          <p:nvPr/>
        </p:nvSpPr>
        <p:spPr>
          <a:xfrm>
            <a:off x="506105" y="1086847"/>
            <a:ext cx="10770358" cy="3365024"/>
          </a:xfrm>
          <a:prstGeom prst="rect">
            <a:avLst/>
          </a:prstGeom>
        </p:spPr>
        <p:txBody>
          <a:bodyPr wrap="square">
            <a:spAutoFit/>
          </a:bodyPr>
          <a:lstStyle/>
          <a:p>
            <a:pPr algn="just">
              <a:lnSpc>
                <a:spcPct val="150000"/>
              </a:lnSpc>
              <a:buFont typeface="Arial" panose="020B0604020202020204" pitchFamily="34" charset="0"/>
              <a:buChar char="•"/>
            </a:pPr>
            <a:r>
              <a:rPr lang="el-GR" dirty="0">
                <a:latin typeface="Arial" panose="020B0604020202020204" pitchFamily="34" charset="0"/>
                <a:cs typeface="Arial" panose="020B0604020202020204" pitchFamily="34" charset="0"/>
              </a:rPr>
              <a:t>λ = 1 </a:t>
            </a:r>
            <a:r>
              <a:rPr lang="en-US" dirty="0">
                <a:latin typeface="Arial" panose="020B0604020202020204" pitchFamily="34" charset="0"/>
                <a:cs typeface="Arial" panose="020B0604020202020204" pitchFamily="34" charset="0"/>
              </a:rPr>
              <a:t>is the Manhattan distance. Synonyms are </a:t>
            </a:r>
            <a:r>
              <a:rPr lang="en-US" b="1" dirty="0" err="1">
                <a:latin typeface="Arial" panose="020B0604020202020204" pitchFamily="34" charset="0"/>
                <a:cs typeface="Arial" panose="020B0604020202020204" pitchFamily="34" charset="0"/>
              </a:rPr>
              <a:t>L1</a:t>
            </a:r>
            <a:r>
              <a:rPr lang="en-US" b="1" dirty="0">
                <a:latin typeface="Arial" panose="020B0604020202020204" pitchFamily="34" charset="0"/>
                <a:cs typeface="Arial" panose="020B0604020202020204" pitchFamily="34" charset="0"/>
              </a:rPr>
              <a:t>-Norm</a:t>
            </a:r>
            <a:r>
              <a:rPr lang="en-US" dirty="0">
                <a:latin typeface="Arial" panose="020B0604020202020204" pitchFamily="34" charset="0"/>
                <a:cs typeface="Arial" panose="020B0604020202020204" pitchFamily="34" charset="0"/>
              </a:rPr>
              <a:t>, Taxicab or City-Block distance. For two vectors of ranked ordinal variables, the Manhattan distance is sometimes called Foot-ruler distance.</a:t>
            </a:r>
          </a:p>
          <a:p>
            <a:pPr algn="just">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l-GR" dirty="0">
                <a:latin typeface="Arial" panose="020B0604020202020204" pitchFamily="34" charset="0"/>
                <a:cs typeface="Arial" panose="020B0604020202020204" pitchFamily="34" charset="0"/>
              </a:rPr>
              <a:t>λ = 2 </a:t>
            </a:r>
            <a:r>
              <a:rPr lang="en-US" dirty="0">
                <a:latin typeface="Arial" panose="020B0604020202020204" pitchFamily="34" charset="0"/>
                <a:cs typeface="Arial" panose="020B0604020202020204" pitchFamily="34" charset="0"/>
              </a:rPr>
              <a:t>is the Euclidean distance. Synonyms are </a:t>
            </a:r>
            <a:r>
              <a:rPr lang="en-US" b="1" dirty="0" err="1">
                <a:latin typeface="Arial" panose="020B0604020202020204" pitchFamily="34" charset="0"/>
                <a:cs typeface="Arial" panose="020B0604020202020204" pitchFamily="34" charset="0"/>
              </a:rPr>
              <a:t>L2</a:t>
            </a:r>
            <a:r>
              <a:rPr lang="en-US" b="1" dirty="0">
                <a:latin typeface="Arial" panose="020B0604020202020204" pitchFamily="34" charset="0"/>
                <a:cs typeface="Arial" panose="020B0604020202020204" pitchFamily="34" charset="0"/>
              </a:rPr>
              <a:t>-Norm</a:t>
            </a:r>
            <a:r>
              <a:rPr lang="en-US" dirty="0">
                <a:latin typeface="Arial" panose="020B0604020202020204" pitchFamily="34" charset="0"/>
                <a:cs typeface="Arial" panose="020B0604020202020204" pitchFamily="34" charset="0"/>
              </a:rPr>
              <a:t> or Ruler distance. For two vectors of ranked ordinal variables, the Euclidean distance is sometimes called Spearman distance.</a:t>
            </a:r>
          </a:p>
          <a:p>
            <a:pPr algn="just">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l-GR" dirty="0">
                <a:latin typeface="Arial" panose="020B0604020202020204" pitchFamily="34" charset="0"/>
                <a:cs typeface="Arial" panose="020B0604020202020204" pitchFamily="34" charset="0"/>
              </a:rPr>
              <a:t>λ = ∞ </a:t>
            </a:r>
            <a:r>
              <a:rPr lang="en-US" dirty="0">
                <a:latin typeface="Arial" panose="020B0604020202020204" pitchFamily="34" charset="0"/>
                <a:cs typeface="Arial" panose="020B0604020202020204" pitchFamily="34" charset="0"/>
              </a:rPr>
              <a:t>is the Chebyshev distance. Synonyms are </a:t>
            </a:r>
            <a:r>
              <a:rPr lang="en-US" b="1" dirty="0" err="1">
                <a:latin typeface="Arial" panose="020B0604020202020204" pitchFamily="34" charset="0"/>
                <a:cs typeface="Arial" panose="020B0604020202020204" pitchFamily="34" charset="0"/>
              </a:rPr>
              <a:t>Lmax</a:t>
            </a:r>
            <a:r>
              <a:rPr lang="en-US" b="1" dirty="0">
                <a:latin typeface="Arial" panose="020B0604020202020204" pitchFamily="34" charset="0"/>
                <a:cs typeface="Arial" panose="020B0604020202020204" pitchFamily="34" charset="0"/>
              </a:rPr>
              <a:t>-Norm</a:t>
            </a:r>
            <a:r>
              <a:rPr lang="en-US" dirty="0">
                <a:latin typeface="Arial" panose="020B0604020202020204" pitchFamily="34" charset="0"/>
                <a:cs typeface="Arial" panose="020B0604020202020204" pitchFamily="34" charset="0"/>
              </a:rPr>
              <a:t> or Chessboard distance.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reference.</a:t>
            </a:r>
            <a:endParaRPr lang="en-US" b="0" i="0" dirty="0">
              <a:effectLst/>
              <a:latin typeface="Arial" panose="020B0604020202020204" pitchFamily="34" charset="0"/>
              <a:cs typeface="Arial" panose="020B0604020202020204" pitchFamily="34" charset="0"/>
            </a:endParaRPr>
          </a:p>
        </p:txBody>
      </p:sp>
      <p:pic>
        <p:nvPicPr>
          <p:cNvPr id="3" name="6 Imagen">
            <a:extLst>
              <a:ext uri="{FF2B5EF4-FFF2-40B4-BE49-F238E27FC236}">
                <a16:creationId xmlns:a16="http://schemas.microsoft.com/office/drawing/2014/main" xmlns="" id="{7909FAF3-EC87-44F9-8095-853C583F97F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67689AF1-40CF-4374-BED8-A9C665F5A105}"/>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926C2054-DA4A-41E0-AF7C-53143C7A1219}"/>
              </a:ext>
            </a:extLst>
          </p:cNvPr>
          <p:cNvSpPr txBox="1"/>
          <p:nvPr/>
        </p:nvSpPr>
        <p:spPr>
          <a:xfrm>
            <a:off x="99062" y="116632"/>
            <a:ext cx="4226413" cy="523220"/>
          </a:xfrm>
          <a:prstGeom prst="rect">
            <a:avLst/>
          </a:prstGeom>
          <a:noFill/>
        </p:spPr>
        <p:txBody>
          <a:bodyPr wrap="none" rtlCol="0">
            <a:spAutoFit/>
          </a:bodyPr>
          <a:lstStyle/>
          <a:p>
            <a:r>
              <a:rPr lang="en-US" sz="2800" b="1" cap="all" dirty="0">
                <a:latin typeface="Arial" panose="020B0604020202020204" pitchFamily="34" charset="0"/>
                <a:cs typeface="Arial" panose="020B0604020202020204" pitchFamily="34" charset="0"/>
              </a:rPr>
              <a:t>Minkowski distance</a:t>
            </a:r>
            <a:endParaRPr lang="en-US" sz="2800" b="1" cap="all" dirty="0"/>
          </a:p>
        </p:txBody>
      </p:sp>
    </p:spTree>
    <p:extLst>
      <p:ext uri="{BB962C8B-B14F-4D97-AF65-F5344CB8AC3E}">
        <p14:creationId xmlns:p14="http://schemas.microsoft.com/office/powerpoint/2010/main" val="381331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6 Imagen">
            <a:extLst>
              <a:ext uri="{FF2B5EF4-FFF2-40B4-BE49-F238E27FC236}">
                <a16:creationId xmlns:a16="http://schemas.microsoft.com/office/drawing/2014/main" xmlns="" id="{4119D6A1-5C0D-4105-834D-69EDEACC38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3" name="Conector recto 8">
            <a:extLst>
              <a:ext uri="{FF2B5EF4-FFF2-40B4-BE49-F238E27FC236}">
                <a16:creationId xmlns:a16="http://schemas.microsoft.com/office/drawing/2014/main" xmlns="" id="{96A86611-4B3B-4FA0-BF3B-4AFAF2639D0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CuadroTexto 9">
            <a:extLst>
              <a:ext uri="{FF2B5EF4-FFF2-40B4-BE49-F238E27FC236}">
                <a16:creationId xmlns:a16="http://schemas.microsoft.com/office/drawing/2014/main" xmlns="" id="{667841D4-5EDC-43F5-AA43-515149735C88}"/>
              </a:ext>
            </a:extLst>
          </p:cNvPr>
          <p:cNvSpPr txBox="1"/>
          <p:nvPr/>
        </p:nvSpPr>
        <p:spPr>
          <a:xfrm>
            <a:off x="99062" y="116632"/>
            <a:ext cx="4394152" cy="523220"/>
          </a:xfrm>
          <a:prstGeom prst="rect">
            <a:avLst/>
          </a:prstGeom>
          <a:noFill/>
        </p:spPr>
        <p:txBody>
          <a:bodyPr wrap="none" rtlCol="0">
            <a:spAutoFit/>
          </a:bodyPr>
          <a:lstStyle/>
          <a:p>
            <a:r>
              <a:rPr lang="en-US" sz="2800" b="1" cap="all" dirty="0" smtClean="0">
                <a:latin typeface="Arial" panose="020B0604020202020204" pitchFamily="34" charset="0"/>
                <a:cs typeface="Arial" panose="020B0604020202020204" pitchFamily="34" charset="0"/>
              </a:rPr>
              <a:t>Brute Force SEARCH</a:t>
            </a:r>
            <a:endParaRPr lang="en-US" sz="2800" b="1" cap="small" dirty="0"/>
          </a:p>
        </p:txBody>
      </p:sp>
      <p:pic>
        <p:nvPicPr>
          <p:cNvPr id="4098" name="Picture 2" descr="Image result for knn brute force 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1024" y="1402191"/>
            <a:ext cx="5709765" cy="463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50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Ball-tree data structure">
            <a:extLst>
              <a:ext uri="{FF2B5EF4-FFF2-40B4-BE49-F238E27FC236}">
                <a16:creationId xmlns:a16="http://schemas.microsoft.com/office/drawing/2014/main" xmlns="" id="{0C7EC306-5F2A-4F00-879D-5530BF07E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379" y="1644555"/>
            <a:ext cx="7837103" cy="4122316"/>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F37EFB2B-5CA4-41DE-A362-694E95E4DBB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8474C14D-37E7-498B-85CA-CE795DD57B69}"/>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54C2D3CB-4818-40D8-A882-473FB12EADBB}"/>
              </a:ext>
            </a:extLst>
          </p:cNvPr>
          <p:cNvSpPr txBox="1"/>
          <p:nvPr/>
        </p:nvSpPr>
        <p:spPr>
          <a:xfrm>
            <a:off x="99062" y="116632"/>
            <a:ext cx="4403578" cy="584775"/>
          </a:xfrm>
          <a:prstGeom prst="rect">
            <a:avLst/>
          </a:prstGeom>
          <a:noFill/>
        </p:spPr>
        <p:txBody>
          <a:bodyPr wrap="none" rtlCol="0">
            <a:spAutoFit/>
          </a:bodyPr>
          <a:lstStyle/>
          <a:p>
            <a:r>
              <a:rPr lang="en-US" sz="3200" b="1" cap="all" dirty="0"/>
              <a:t>Algorithm &amp; leaf-size</a:t>
            </a:r>
          </a:p>
        </p:txBody>
      </p:sp>
    </p:spTree>
    <p:extLst>
      <p:ext uri="{BB962C8B-B14F-4D97-AF65-F5344CB8AC3E}">
        <p14:creationId xmlns:p14="http://schemas.microsoft.com/office/powerpoint/2010/main" val="62016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900" y="1280254"/>
            <a:ext cx="6438900" cy="5181601"/>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xmlns="" id="{4119D6A1-5C0D-4105-834D-69EDEACC38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10578001" y="115084"/>
            <a:ext cx="1316648" cy="524768"/>
          </a:xfrm>
          <a:prstGeom prst="rect">
            <a:avLst/>
          </a:prstGeom>
        </p:spPr>
      </p:pic>
      <p:cxnSp>
        <p:nvCxnSpPr>
          <p:cNvPr id="4" name="Conector recto 8">
            <a:extLst>
              <a:ext uri="{FF2B5EF4-FFF2-40B4-BE49-F238E27FC236}">
                <a16:creationId xmlns:a16="http://schemas.microsoft.com/office/drawing/2014/main" xmlns="" id="{96A86611-4B3B-4FA0-BF3B-4AFAF2639D00}"/>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9">
            <a:extLst>
              <a:ext uri="{FF2B5EF4-FFF2-40B4-BE49-F238E27FC236}">
                <a16:creationId xmlns:a16="http://schemas.microsoft.com/office/drawing/2014/main" xmlns="" id="{667841D4-5EDC-43F5-AA43-515149735C88}"/>
              </a:ext>
            </a:extLst>
          </p:cNvPr>
          <p:cNvSpPr txBox="1"/>
          <p:nvPr/>
        </p:nvSpPr>
        <p:spPr>
          <a:xfrm>
            <a:off x="99062" y="116632"/>
            <a:ext cx="1635384" cy="523220"/>
          </a:xfrm>
          <a:prstGeom prst="rect">
            <a:avLst/>
          </a:prstGeom>
          <a:noFill/>
        </p:spPr>
        <p:txBody>
          <a:bodyPr wrap="none" rtlCol="0">
            <a:spAutoFit/>
          </a:bodyPr>
          <a:lstStyle/>
          <a:p>
            <a:r>
              <a:rPr lang="en-US" sz="2800" b="1" cap="all" dirty="0" smtClean="0">
                <a:latin typeface="Arial" panose="020B0604020202020204" pitchFamily="34" charset="0"/>
                <a:cs typeface="Arial" panose="020B0604020202020204" pitchFamily="34" charset="0"/>
              </a:rPr>
              <a:t>KD-T</a:t>
            </a:r>
            <a:r>
              <a:rPr lang="en-US" sz="2800" b="1" cap="small" dirty="0" smtClean="0">
                <a:latin typeface="Arial" panose="020B0604020202020204" pitchFamily="34" charset="0"/>
                <a:cs typeface="Arial" panose="020B0604020202020204" pitchFamily="34" charset="0"/>
              </a:rPr>
              <a:t>ree</a:t>
            </a:r>
            <a:endParaRPr lang="en-US" sz="2800" b="1" cap="small" dirty="0"/>
          </a:p>
        </p:txBody>
      </p:sp>
    </p:spTree>
    <p:extLst>
      <p:ext uri="{BB962C8B-B14F-4D97-AF65-F5344CB8AC3E}">
        <p14:creationId xmlns:p14="http://schemas.microsoft.com/office/powerpoint/2010/main" val="778859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261</Words>
  <Application>Microsoft Office PowerPoint</Application>
  <PresentationFormat>Panorámica</PresentationFormat>
  <Paragraphs>43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medium-content-serif-font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Edier Aristizabal</dc:creator>
  <cp:lastModifiedBy>Edier Aristizabal</cp:lastModifiedBy>
  <cp:revision>14</cp:revision>
  <dcterms:created xsi:type="dcterms:W3CDTF">2020-01-07T15:41:43Z</dcterms:created>
  <dcterms:modified xsi:type="dcterms:W3CDTF">2020-02-18T16:55:26Z</dcterms:modified>
</cp:coreProperties>
</file>