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2"/>
  </p:notesMasterIdLst>
  <p:sldIdLst>
    <p:sldId id="256" r:id="rId2"/>
    <p:sldId id="378" r:id="rId3"/>
    <p:sldId id="357" r:id="rId4"/>
    <p:sldId id="446" r:id="rId5"/>
    <p:sldId id="329" r:id="rId6"/>
    <p:sldId id="400" r:id="rId7"/>
    <p:sldId id="381" r:id="rId8"/>
    <p:sldId id="401" r:id="rId9"/>
    <p:sldId id="402" r:id="rId10"/>
    <p:sldId id="294" r:id="rId11"/>
    <p:sldId id="276" r:id="rId12"/>
    <p:sldId id="403" r:id="rId13"/>
    <p:sldId id="273" r:id="rId14"/>
    <p:sldId id="385" r:id="rId15"/>
    <p:sldId id="293" r:id="rId16"/>
    <p:sldId id="464" r:id="rId17"/>
    <p:sldId id="465" r:id="rId18"/>
    <p:sldId id="478" r:id="rId19"/>
    <p:sldId id="439" r:id="rId20"/>
    <p:sldId id="481" r:id="rId21"/>
    <p:sldId id="440" r:id="rId22"/>
    <p:sldId id="480" r:id="rId23"/>
    <p:sldId id="468" r:id="rId24"/>
    <p:sldId id="470" r:id="rId25"/>
    <p:sldId id="469" r:id="rId26"/>
    <p:sldId id="461" r:id="rId27"/>
    <p:sldId id="460" r:id="rId28"/>
    <p:sldId id="463" r:id="rId29"/>
    <p:sldId id="441" r:id="rId30"/>
    <p:sldId id="455" r:id="rId31"/>
    <p:sldId id="457" r:id="rId32"/>
    <p:sldId id="458" r:id="rId33"/>
    <p:sldId id="456" r:id="rId34"/>
    <p:sldId id="459" r:id="rId35"/>
    <p:sldId id="471" r:id="rId36"/>
    <p:sldId id="473" r:id="rId37"/>
    <p:sldId id="474" r:id="rId38"/>
    <p:sldId id="472" r:id="rId39"/>
    <p:sldId id="398" r:id="rId40"/>
    <p:sldId id="466" r:id="rId41"/>
    <p:sldId id="380" r:id="rId42"/>
    <p:sldId id="477" r:id="rId43"/>
    <p:sldId id="475" r:id="rId44"/>
    <p:sldId id="476" r:id="rId45"/>
    <p:sldId id="397" r:id="rId46"/>
    <p:sldId id="280" r:id="rId47"/>
    <p:sldId id="405" r:id="rId48"/>
    <p:sldId id="409" r:id="rId49"/>
    <p:sldId id="309" r:id="rId50"/>
    <p:sldId id="406" r:id="rId51"/>
    <p:sldId id="265" r:id="rId52"/>
    <p:sldId id="277" r:id="rId53"/>
    <p:sldId id="278" r:id="rId54"/>
    <p:sldId id="264" r:id="rId55"/>
    <p:sldId id="263" r:id="rId56"/>
    <p:sldId id="416" r:id="rId57"/>
    <p:sldId id="257" r:id="rId58"/>
    <p:sldId id="258" r:id="rId59"/>
    <p:sldId id="259" r:id="rId60"/>
    <p:sldId id="260" r:id="rId61"/>
    <p:sldId id="261" r:id="rId62"/>
    <p:sldId id="479" r:id="rId63"/>
    <p:sldId id="482" r:id="rId64"/>
    <p:sldId id="415" r:id="rId65"/>
    <p:sldId id="483" r:id="rId66"/>
    <p:sldId id="418" r:id="rId67"/>
    <p:sldId id="419" r:id="rId68"/>
    <p:sldId id="420" r:id="rId69"/>
    <p:sldId id="421" r:id="rId70"/>
    <p:sldId id="426" r:id="rId71"/>
    <p:sldId id="422" r:id="rId72"/>
    <p:sldId id="423" r:id="rId73"/>
    <p:sldId id="424" r:id="rId74"/>
    <p:sldId id="425" r:id="rId75"/>
    <p:sldId id="427" r:id="rId76"/>
    <p:sldId id="428" r:id="rId77"/>
    <p:sldId id="429" r:id="rId78"/>
    <p:sldId id="430" r:id="rId79"/>
    <p:sldId id="431" r:id="rId80"/>
    <p:sldId id="432" r:id="rId8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5" autoAdjust="0"/>
    <p:restoredTop sz="91925" autoAdjust="0"/>
  </p:normalViewPr>
  <p:slideViewPr>
    <p:cSldViewPr snapToGrid="0">
      <p:cViewPr varScale="1">
        <p:scale>
          <a:sx n="112" d="100"/>
          <a:sy n="112" d="100"/>
        </p:scale>
        <p:origin x="153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5-04T16:16:40.182"/>
    </inkml:context>
    <inkml:brush xml:id="br0">
      <inkml:brushProperty name="width" value="0.1" units="cm"/>
      <inkml:brushProperty name="height" value="0.1" units="cm"/>
      <inkml:brushProperty name="color" value="#333333"/>
    </inkml:brush>
  </inkml:definitions>
  <inkml:trace contextRef="#ctx0" brushRef="#br0">40 131 12176 0 0,'-3'-6'58'0'0,"2"5"14"0"0,0-1 1 0 0,0-1-1 0 0,-1 2 1 0 0,1-1-1 0 0,0 0 1 0 0,0 1-1 0 0,-1-1 1 0 0,1 1-1 0 0,-2-1 1 0 0,2 1-1 0 0,-1-1 1 0 0,0 1-1 0 0,1 0 0 0 0,-2-1 1 0 0,1 2-1 0 0,1-1 1 0 0,-2 0-1 0 0,0 0-72 0 0,1 0 216 0 0,3 1-187 0 0,-1 1-1 0 0,0-1 1 0 0,0 0-1 0 0,0 0 1 0 0,1 0 0 0 0,-1 0-1 0 0,0 0 1 0 0,0 0-1 0 0,0 1 1 0 0,0-1-1 0 0,0 0 1 0 0,0 0 0 0 0,0 1-1 0 0,0-1 1 0 0,0 0-1 0 0,0 1 1 0 0,0-1-1 0 0,0 0 1 0 0,0 0-1 0 0,0 0 1 0 0,0 0 0 0 0,0 1-1 0 0,0-1 1 0 0,0 0-1 0 0,0 0 1 0 0,0 1-1 0 0,0-1 1 0 0,0 0 0 0 0,0 1-1 0 0,0-1 1 0 0,0 0-1 0 0,0 0 1 0 0,0 0-1 0 0,0 0 1 0 0,0 0 0 0 0,-1 0-1 0 0,1 1 1 0 0,0-1-1 0 0,0 0 1 0 0,-1 0-1 0 0,1 1 1 0 0,0-1-1 0 0,0 0 1 0 0,-1 0 0 0 0,1 0-1 0 0,0 0 1 0 0,0 0-1 0 0,0 1 1 0 0,0-1-1 0 0,0 0 1 0 0,-1 0 0 0 0,1 0-1 0 0,0 0 1 0 0,-1 0-29 0 0,23 12 119 0 0,34-3 450 0 0,-54-9-458 0 0,-2 0 1 0 0,0 0 1 0 0,8 0 245 0 0,22 0 1681 0 0,-27 0-2338 0 0,6 0 239 0 0,-2 0 78 0 0,-7 0 63 0 0,3 0-5 0 0,11 5 61 0 0,-13-5-65 0 0,-1 0 0 0 0,0 0 4 0 0,2 0 0 0 0,6-2-44 0 0,-6 2 48 0 0,-1 0 16 0 0,5 0-5 0 0,2 0-22 0 0,-5 0 9 0 0,-2 0 55 0 0,32-6 42 0 0,-31 5-91 0 0,-2 1 5 0 0,11-13 174 0 0,-8 9-242 0 0,-2 4 38 0 0,-1 0 31 0 0,0-2-10 0 0,3-2-53 0 0,0-17 460 0 0,-3 20-546 0 0,-2-1 34 0 0,1-1-18 0 0,1-2 44 0 0,0 4 63 0 0,-7-7 146 0 0,3 4-200 0 0,-2 0 2 0 0,-5-2 190 0 0,10 6-117 0 0,1 0-2 0 0,0 0 45 0 0,-15-7 202 0 0,14 6-223 0 0,-8-14-86 0 0,5 12-65 0 0,3 3-180 0 0,-5-18-2769 0 0,5 16-1644 0 0,1 2-1456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5-04T16:16:50.014"/>
    </inkml:context>
    <inkml:brush xml:id="br0">
      <inkml:brushProperty name="width" value="0.1" units="cm"/>
      <inkml:brushProperty name="height" value="0.1" units="cm"/>
      <inkml:brushProperty name="color" value="#333333"/>
    </inkml:brush>
  </inkml:definitions>
  <inkml:trace contextRef="#ctx0" brushRef="#br0">56 12 13360 0 0,'-15'-5'1184'0'0,"-4"1"-944"0"0,9 1-240 0 0,10 3 0 0 0,0 0 352 0 0,0 0 16 0 0,-11 3 8 0 0,11-3-6696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31219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1366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Shape 80"/>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40"/>
            <a:ext cx="8229600" cy="5851525"/>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46017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Shape 2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32"/>
        <p:cNvGrpSpPr/>
        <p:nvPr/>
      </p:nvGrpSpPr>
      <p:grpSpPr>
        <a:xfrm>
          <a:off x="0" y="0"/>
          <a:ext cx="0" cy="0"/>
          <a:chOff x="0" y="0"/>
          <a:chExt cx="0" cy="0"/>
        </a:xfrm>
      </p:grpSpPr>
      <p:sp>
        <p:nvSpPr>
          <p:cNvPr id="33" name="Shape 33"/>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 name="Shape 34"/>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 name="Shape 4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Shape 4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5" name="Shape 5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Shape 60"/>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Shape 67"/>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Shape 74"/>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image" Target="NULL"/><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hyperlink" Target="https://en.wikipedia.org/wiki/Reward_function" TargetMode="External"/><Relationship Id="rId3" Type="http://schemas.openxmlformats.org/officeDocument/2006/relationships/hyperlink" Target="https://en.wikipedia.org/wiki/Mathematical_optimization" TargetMode="External"/><Relationship Id="rId7" Type="http://schemas.openxmlformats.org/officeDocument/2006/relationships/hyperlink" Target="https://en.wikipedia.org/wiki/Optimization_problem" TargetMode="External"/><Relationship Id="rId12" Type="http://schemas.openxmlformats.org/officeDocument/2006/relationships/hyperlink" Target="https://en.wikipedia.org/wiki/Parameter_estimation" TargetMode="External"/><Relationship Id="rId2" Type="http://schemas.openxmlformats.org/officeDocument/2006/relationships/image" Target="NULL"/><Relationship Id="rId1" Type="http://schemas.openxmlformats.org/officeDocument/2006/relationships/slideLayout" Target="../slideLayouts/slideLayout1.xml"/><Relationship Id="rId6" Type="http://schemas.openxmlformats.org/officeDocument/2006/relationships/hyperlink" Target="https://en.wikipedia.org/wiki/Real_number" TargetMode="External"/><Relationship Id="rId11" Type="http://schemas.openxmlformats.org/officeDocument/2006/relationships/hyperlink" Target="https://en.wikipedia.org/wiki/Fitness_function" TargetMode="External"/><Relationship Id="rId5" Type="http://schemas.openxmlformats.org/officeDocument/2006/relationships/hyperlink" Target="https://en.wikipedia.org/wiki/Event_(probability_theory)" TargetMode="External"/><Relationship Id="rId10" Type="http://schemas.openxmlformats.org/officeDocument/2006/relationships/hyperlink" Target="https://en.wikipedia.org/wiki/Utility_function" TargetMode="External"/><Relationship Id="rId4" Type="http://schemas.openxmlformats.org/officeDocument/2006/relationships/hyperlink" Target="https://en.wikipedia.org/wiki/Decision_theory" TargetMode="External"/><Relationship Id="rId9" Type="http://schemas.openxmlformats.org/officeDocument/2006/relationships/hyperlink" Target="https://en.wikipedia.org/wiki/Profit_function"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www.statisticshowto.com/likelihood-function/" TargetMode="External"/><Relationship Id="rId2" Type="http://schemas.openxmlformats.org/officeDocument/2006/relationships/hyperlink" Target="https://math.tutorvista.com/statistics/mean-squared-error.html" TargetMode="External"/><Relationship Id="rId1" Type="http://schemas.openxmlformats.org/officeDocument/2006/relationships/slideLayout" Target="../slideLayouts/slideLayout1.xml"/><Relationship Id="rId4" Type="http://schemas.openxmlformats.org/officeDocument/2006/relationships/image" Target="NULL"/></Relationships>
</file>

<file path=ppt/slides/_rels/slide3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hyperlink" Target="https://en.wikipedia.org/wiki/Partial_derivative" TargetMode="Externa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hyperlink" Target="https://www.khanacademy.org/math/multivariable-calculus/multivariable-derivatives/gradient-and-directional-derivatives/v/why-the-gradient-is-the-direction-of-steepest-ascent?source=post_page---------------------------" TargetMode="Externa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hyperlink" Target="https://en.wikipedia.org/wiki/Logistic_regression" TargetMode="External"/><Relationship Id="rId2" Type="http://schemas.openxmlformats.org/officeDocument/2006/relationships/hyperlink" Target="https://en.wikipedia.org/wiki/Support_vector_machine" TargetMode="External"/><Relationship Id="rId1" Type="http://schemas.openxmlformats.org/officeDocument/2006/relationships/slideLayout" Target="../slideLayouts/slideLayout1.xml"/><Relationship Id="rId4" Type="http://schemas.openxmlformats.org/officeDocument/2006/relationships/image" Target="NUL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p:nvPr/>
        </p:nvSpPr>
        <p:spPr>
          <a:xfrm>
            <a:off x="2059464" y="283699"/>
            <a:ext cx="6858000" cy="110251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chemeClr val="dk1"/>
              </a:buClr>
              <a:buSzPts val="3300"/>
              <a:buFont typeface="Calibri"/>
              <a:buNone/>
            </a:pPr>
            <a:r>
              <a:rPr lang="es-CO" sz="3300" b="1" i="0" u="none" strike="noStrike" cap="none" dirty="0">
                <a:solidFill>
                  <a:schemeClr val="dk1"/>
                </a:solidFill>
                <a:latin typeface="Calibri"/>
                <a:ea typeface="Calibri"/>
                <a:cs typeface="Calibri"/>
                <a:sym typeface="Calibri"/>
              </a:rPr>
              <a:t>ANÁLISIS DE DATOS ESPACIALES</a:t>
            </a:r>
            <a:endParaRPr dirty="0"/>
          </a:p>
          <a:p>
            <a:pPr marL="0" marR="0" lvl="0" indent="0" algn="r" rtl="0">
              <a:spcBef>
                <a:spcPts val="0"/>
              </a:spcBef>
              <a:spcAft>
                <a:spcPts val="0"/>
              </a:spcAft>
              <a:buClr>
                <a:schemeClr val="dk1"/>
              </a:buClr>
              <a:buSzPts val="3300"/>
              <a:buFont typeface="Calibri"/>
              <a:buNone/>
            </a:pPr>
            <a:endParaRPr sz="3300" b="1"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Clr>
                <a:schemeClr val="dk1"/>
              </a:buClr>
              <a:buSzPts val="1050"/>
              <a:buFont typeface="Calibri"/>
              <a:buNone/>
            </a:pPr>
            <a:endParaRPr sz="1050" b="1"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Clr>
                <a:schemeClr val="dk1"/>
              </a:buClr>
              <a:buSzPts val="2400"/>
              <a:buFont typeface="Calibri"/>
              <a:buNone/>
            </a:pPr>
            <a:r>
              <a:rPr lang="es-CO" sz="2400" b="1" i="0" u="none" strike="noStrike" cap="none" dirty="0">
                <a:solidFill>
                  <a:schemeClr val="dk1"/>
                </a:solidFill>
                <a:latin typeface="Calibri"/>
                <a:ea typeface="Calibri"/>
                <a:cs typeface="Calibri"/>
                <a:sym typeface="Calibri"/>
              </a:rPr>
              <a:t>EDIER V. ARISTIZÁBAL G.</a:t>
            </a:r>
            <a:endParaRPr dirty="0"/>
          </a:p>
          <a:p>
            <a:pPr marL="0" marR="0" lvl="0" indent="0" algn="r" rtl="0">
              <a:lnSpc>
                <a:spcPct val="150000"/>
              </a:lnSpc>
              <a:spcBef>
                <a:spcPts val="0"/>
              </a:spcBef>
              <a:spcAft>
                <a:spcPts val="0"/>
              </a:spcAft>
              <a:buClr>
                <a:schemeClr val="dk1"/>
              </a:buClr>
              <a:buSzPts val="1350"/>
              <a:buFont typeface="Calibri"/>
              <a:buNone/>
            </a:pPr>
            <a:r>
              <a:rPr lang="es-CO" sz="1350" b="0" i="0" u="none" strike="noStrike" cap="none" dirty="0">
                <a:solidFill>
                  <a:schemeClr val="dk1"/>
                </a:solidFill>
                <a:latin typeface="Calibri"/>
                <a:ea typeface="Calibri"/>
                <a:cs typeface="Calibri"/>
                <a:sym typeface="Calibri"/>
              </a:rPr>
              <a:t>Ing. Geólogo (Universidad Nacional de Colombia)</a:t>
            </a:r>
            <a:endParaRPr dirty="0"/>
          </a:p>
          <a:p>
            <a:pPr marL="0" marR="0" lvl="0" indent="0" algn="r" rtl="0">
              <a:lnSpc>
                <a:spcPct val="150000"/>
              </a:lnSpc>
              <a:spcBef>
                <a:spcPts val="0"/>
              </a:spcBef>
              <a:spcAft>
                <a:spcPts val="0"/>
              </a:spcAft>
              <a:buClr>
                <a:schemeClr val="dk1"/>
              </a:buClr>
              <a:buSzPts val="1350"/>
              <a:buFont typeface="Calibri"/>
              <a:buNone/>
            </a:pPr>
            <a:r>
              <a:rPr lang="es-CO" sz="1350" b="0" i="0" u="none" strike="noStrike" cap="none" dirty="0">
                <a:solidFill>
                  <a:schemeClr val="dk1"/>
                </a:solidFill>
                <a:latin typeface="Calibri"/>
                <a:ea typeface="Calibri"/>
                <a:cs typeface="Calibri"/>
                <a:sym typeface="Calibri"/>
              </a:rPr>
              <a:t>Esp. en Gestión de Riesgos Geológicos (Universidad de Ginebra – Suiza)</a:t>
            </a:r>
            <a:endParaRPr dirty="0"/>
          </a:p>
          <a:p>
            <a:pPr marL="0" marR="0" lvl="0" indent="0" algn="r" rtl="0">
              <a:lnSpc>
                <a:spcPct val="150000"/>
              </a:lnSpc>
              <a:spcBef>
                <a:spcPts val="0"/>
              </a:spcBef>
              <a:spcAft>
                <a:spcPts val="0"/>
              </a:spcAft>
              <a:buClr>
                <a:schemeClr val="dk1"/>
              </a:buClr>
              <a:buSzPts val="1350"/>
              <a:buFont typeface="Calibri"/>
              <a:buNone/>
            </a:pPr>
            <a:r>
              <a:rPr lang="es-CO" sz="1350" b="0" i="0" u="none" strike="noStrike" cap="none" dirty="0" err="1">
                <a:solidFill>
                  <a:schemeClr val="dk1"/>
                </a:solidFill>
                <a:latin typeface="Calibri"/>
                <a:ea typeface="Calibri"/>
                <a:cs typeface="Calibri"/>
                <a:sym typeface="Calibri"/>
              </a:rPr>
              <a:t>MSc</a:t>
            </a:r>
            <a:r>
              <a:rPr lang="es-CO" sz="1350" b="0" i="0" u="none" strike="noStrike" cap="none" dirty="0">
                <a:solidFill>
                  <a:schemeClr val="dk1"/>
                </a:solidFill>
                <a:latin typeface="Calibri"/>
                <a:ea typeface="Calibri"/>
                <a:cs typeface="Calibri"/>
                <a:sym typeface="Calibri"/>
              </a:rPr>
              <a:t>. en Geociencias (Universidad de Shimane – Japón)</a:t>
            </a:r>
            <a:endParaRPr dirty="0"/>
          </a:p>
          <a:p>
            <a:pPr marL="0" marR="0" lvl="0" indent="0" algn="r" rtl="0">
              <a:lnSpc>
                <a:spcPct val="150000"/>
              </a:lnSpc>
              <a:spcBef>
                <a:spcPts val="0"/>
              </a:spcBef>
              <a:spcAft>
                <a:spcPts val="0"/>
              </a:spcAft>
              <a:buClr>
                <a:schemeClr val="dk1"/>
              </a:buClr>
              <a:buSzPts val="1350"/>
              <a:buFont typeface="Calibri"/>
              <a:buNone/>
            </a:pPr>
            <a:r>
              <a:rPr lang="es-CO" sz="1350" b="0" i="0" u="none" strike="noStrike" cap="none" dirty="0">
                <a:solidFill>
                  <a:schemeClr val="dk1"/>
                </a:solidFill>
                <a:latin typeface="Calibri"/>
                <a:ea typeface="Calibri"/>
                <a:cs typeface="Calibri"/>
                <a:sym typeface="Calibri"/>
              </a:rPr>
              <a:t>PhD. en Ingeniería (Universidad Nacional de Colombia)</a:t>
            </a:r>
            <a:endParaRPr dirty="0"/>
          </a:p>
          <a:p>
            <a:pPr marL="0" marR="0" lvl="0" indent="0" algn="r" rtl="0">
              <a:lnSpc>
                <a:spcPct val="150000"/>
              </a:lnSpc>
              <a:spcBef>
                <a:spcPts val="0"/>
              </a:spcBef>
              <a:spcAft>
                <a:spcPts val="0"/>
              </a:spcAft>
              <a:buClr>
                <a:schemeClr val="dk1"/>
              </a:buClr>
              <a:buSzPts val="1350"/>
              <a:buFont typeface="Calibri"/>
              <a:buNone/>
            </a:pPr>
            <a:endParaRPr sz="1350" b="0" i="0" u="none" strike="noStrike" cap="none" dirty="0">
              <a:solidFill>
                <a:schemeClr val="dk1"/>
              </a:solidFill>
              <a:latin typeface="Calibri"/>
              <a:ea typeface="Calibri"/>
              <a:cs typeface="Calibri"/>
              <a:sym typeface="Calibri"/>
            </a:endParaRPr>
          </a:p>
          <a:p>
            <a:pPr marL="0" marR="0" lvl="0" indent="0" algn="r" rtl="0">
              <a:lnSpc>
                <a:spcPct val="150000"/>
              </a:lnSpc>
              <a:spcBef>
                <a:spcPts val="0"/>
              </a:spcBef>
              <a:spcAft>
                <a:spcPts val="0"/>
              </a:spcAft>
              <a:buClr>
                <a:schemeClr val="dk1"/>
              </a:buClr>
              <a:buSzPts val="1350"/>
              <a:buFont typeface="Calibri"/>
              <a:buNone/>
            </a:pPr>
            <a:r>
              <a:rPr lang="es-CO" sz="1350" b="0" i="0" u="none" strike="noStrike" cap="none" dirty="0">
                <a:solidFill>
                  <a:schemeClr val="dk1"/>
                </a:solidFill>
                <a:latin typeface="Calibri"/>
                <a:ea typeface="Calibri"/>
                <a:cs typeface="Calibri"/>
                <a:sym typeface="Calibri"/>
              </a:rPr>
              <a:t>Universidad Nacional de Colombia</a:t>
            </a:r>
            <a:endParaRPr dirty="0"/>
          </a:p>
          <a:p>
            <a:pPr marL="0" marR="0" lvl="0" indent="0" algn="r" rtl="0">
              <a:lnSpc>
                <a:spcPct val="150000"/>
              </a:lnSpc>
              <a:spcBef>
                <a:spcPts val="0"/>
              </a:spcBef>
              <a:spcAft>
                <a:spcPts val="0"/>
              </a:spcAft>
              <a:buClr>
                <a:schemeClr val="dk1"/>
              </a:buClr>
              <a:buSzPts val="1350"/>
              <a:buFont typeface="Calibri"/>
              <a:buNone/>
            </a:pPr>
            <a:r>
              <a:rPr lang="es-CO" sz="1350" b="0" i="0" u="none" strike="noStrike" cap="none" dirty="0">
                <a:solidFill>
                  <a:schemeClr val="dk1"/>
                </a:solidFill>
                <a:latin typeface="Calibri"/>
                <a:ea typeface="Calibri"/>
                <a:cs typeface="Calibri"/>
                <a:sym typeface="Calibri"/>
              </a:rPr>
              <a:t>Facultad de Minas</a:t>
            </a:r>
            <a:endParaRPr dirty="0"/>
          </a:p>
          <a:p>
            <a:pPr marL="0" marR="0" lvl="0" indent="0" algn="r" rtl="0">
              <a:lnSpc>
                <a:spcPct val="150000"/>
              </a:lnSpc>
              <a:spcBef>
                <a:spcPts val="0"/>
              </a:spcBef>
              <a:spcAft>
                <a:spcPts val="0"/>
              </a:spcAft>
              <a:buClr>
                <a:schemeClr val="dk1"/>
              </a:buClr>
              <a:buSzPts val="1350"/>
              <a:buFont typeface="Calibri"/>
              <a:buNone/>
            </a:pPr>
            <a:r>
              <a:rPr lang="es-CO" sz="1350" b="0" i="0" u="none" strike="noStrike" cap="none" dirty="0">
                <a:solidFill>
                  <a:schemeClr val="dk1"/>
                </a:solidFill>
                <a:latin typeface="Calibri"/>
                <a:ea typeface="Calibri"/>
                <a:cs typeface="Calibri"/>
                <a:sym typeface="Calibri"/>
              </a:rPr>
              <a:t>Departamento de Geociencias</a:t>
            </a:r>
            <a:endParaRPr sz="135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Clr>
                <a:schemeClr val="dk1"/>
              </a:buClr>
              <a:buSzPts val="1350"/>
              <a:buFont typeface="Calibri"/>
              <a:buNone/>
            </a:pPr>
            <a:endParaRPr sz="1350" b="1"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Clr>
                <a:schemeClr val="dk1"/>
              </a:buClr>
              <a:buSzPts val="1350"/>
              <a:buFont typeface="Calibri"/>
              <a:buNone/>
            </a:pPr>
            <a:endParaRPr sz="1350" b="1" i="0" u="none" strike="noStrike" cap="none" dirty="0">
              <a:solidFill>
                <a:schemeClr val="dk1"/>
              </a:solidFill>
              <a:latin typeface="Calibri"/>
              <a:ea typeface="Calibri"/>
              <a:cs typeface="Calibri"/>
              <a:sym typeface="Calibri"/>
            </a:endParaRPr>
          </a:p>
        </p:txBody>
      </p:sp>
      <p:pic>
        <p:nvPicPr>
          <p:cNvPr id="89" name="Shape 89"/>
          <p:cNvPicPr preferRelativeResize="0"/>
          <p:nvPr/>
        </p:nvPicPr>
        <p:blipFill rotWithShape="1">
          <a:blip r:embed="rId3">
            <a:alphaModFix/>
          </a:blip>
          <a:srcRect b="17939"/>
          <a:stretch/>
        </p:blipFill>
        <p:spPr>
          <a:xfrm>
            <a:off x="1360246" y="4005413"/>
            <a:ext cx="3021263" cy="120416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xmlns="" id="{A30AA1B2-3381-48A0-9C7E-33C6702A0360}"/>
                  </a:ext>
                </a:extLst>
              </p14:cNvPr>
              <p14:cNvContentPartPr/>
              <p14:nvPr/>
            </p14:nvContentPartPr>
            <p14:xfrm>
              <a:off x="3923602" y="4068785"/>
              <a:ext cx="87210" cy="48060"/>
            </p14:xfrm>
          </p:contentPart>
        </mc:Choice>
        <mc:Fallback xmlns="">
          <p:pic>
            <p:nvPicPr>
              <p:cNvPr id="2" name="Ink 1">
                <a:extLst>
                  <a:ext uri="{FF2B5EF4-FFF2-40B4-BE49-F238E27FC236}">
                    <a16:creationId xmlns:a16="http://schemas.microsoft.com/office/drawing/2014/main" id="{A30AA1B2-3381-48A0-9C7E-33C6702A0360}"/>
                  </a:ext>
                </a:extLst>
              </p:cNvPr>
              <p:cNvPicPr/>
              <p:nvPr/>
            </p:nvPicPr>
            <p:blipFill>
              <a:blip r:embed="rId3"/>
              <a:stretch>
                <a:fillRect/>
              </a:stretch>
            </p:blipFill>
            <p:spPr>
              <a:xfrm>
                <a:off x="3905658" y="4050852"/>
                <a:ext cx="122740" cy="83567"/>
              </a:xfrm>
              <a:prstGeom prst="rect">
                <a:avLst/>
              </a:prstGeom>
            </p:spPr>
          </p:pic>
        </mc:Fallback>
      </mc:AlternateContent>
      <p:pic>
        <p:nvPicPr>
          <p:cNvPr id="3" name="Picture 2">
            <a:extLst>
              <a:ext uri="{FF2B5EF4-FFF2-40B4-BE49-F238E27FC236}">
                <a16:creationId xmlns:a16="http://schemas.microsoft.com/office/drawing/2014/main" xmlns="" id="{BC92AC24-916C-434A-84B6-769F7FAAC700}"/>
              </a:ext>
            </a:extLst>
          </p:cNvPr>
          <p:cNvPicPr>
            <a:picLocks noChangeAspect="1"/>
          </p:cNvPicPr>
          <p:nvPr/>
        </p:nvPicPr>
        <p:blipFill>
          <a:blip r:embed="rId3"/>
          <a:stretch>
            <a:fillRect/>
          </a:stretch>
        </p:blipFill>
        <p:spPr>
          <a:xfrm>
            <a:off x="114300" y="1821656"/>
            <a:ext cx="8915400" cy="3214688"/>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xmlns="" id="{E369AE88-3142-4957-8E02-7355197AD03D}"/>
                  </a:ext>
                </a:extLst>
              </p14:cNvPr>
              <p14:cNvContentPartPr/>
              <p14:nvPr/>
            </p14:nvContentPartPr>
            <p14:xfrm>
              <a:off x="5745292" y="5854835"/>
              <a:ext cx="19980" cy="4590"/>
            </p14:xfrm>
          </p:contentPart>
        </mc:Choice>
        <mc:Fallback xmlns="">
          <p:pic>
            <p:nvPicPr>
              <p:cNvPr id="4" name="Ink 3">
                <a:extLst>
                  <a:ext uri="{FF2B5EF4-FFF2-40B4-BE49-F238E27FC236}">
                    <a16:creationId xmlns:a16="http://schemas.microsoft.com/office/drawing/2014/main" id="{E369AE88-3142-4957-8E02-7355197AD03D}"/>
                  </a:ext>
                </a:extLst>
              </p:cNvPr>
              <p:cNvPicPr/>
              <p:nvPr/>
            </p:nvPicPr>
            <p:blipFill>
              <a:blip r:embed="rId6"/>
              <a:stretch>
                <a:fillRect/>
              </a:stretch>
            </p:blipFill>
            <p:spPr>
              <a:xfrm>
                <a:off x="5727453" y="5837181"/>
                <a:ext cx="55302" cy="39545"/>
              </a:xfrm>
              <a:prstGeom prst="rect">
                <a:avLst/>
              </a:prstGeom>
            </p:spPr>
          </p:pic>
        </mc:Fallback>
      </mc:AlternateContent>
      <p:pic>
        <p:nvPicPr>
          <p:cNvPr id="5" name="6 Imagen">
            <a:extLst>
              <a:ext uri="{FF2B5EF4-FFF2-40B4-BE49-F238E27FC236}">
                <a16:creationId xmlns:a16="http://schemas.microsoft.com/office/drawing/2014/main" xmlns="" id="{C98F454F-AEB8-445C-ACA7-9F3BB2AD56B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6" name="Conector recto 6">
            <a:extLst>
              <a:ext uri="{FF2B5EF4-FFF2-40B4-BE49-F238E27FC236}">
                <a16:creationId xmlns:a16="http://schemas.microsoft.com/office/drawing/2014/main" xmlns="" id="{622ED75F-A518-4BF9-A614-412ECFC45F67}"/>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7" name="CuadroTexto 7">
            <a:extLst>
              <a:ext uri="{FF2B5EF4-FFF2-40B4-BE49-F238E27FC236}">
                <a16:creationId xmlns:a16="http://schemas.microsoft.com/office/drawing/2014/main" xmlns="" id="{779325A9-AD2D-4B48-8081-715A4C227966}"/>
              </a:ext>
            </a:extLst>
          </p:cNvPr>
          <p:cNvSpPr txBox="1"/>
          <p:nvPr/>
        </p:nvSpPr>
        <p:spPr>
          <a:xfrm>
            <a:off x="99062" y="116632"/>
            <a:ext cx="4408707" cy="523220"/>
          </a:xfrm>
          <a:prstGeom prst="rect">
            <a:avLst/>
          </a:prstGeom>
          <a:noFill/>
        </p:spPr>
        <p:txBody>
          <a:bodyPr wrap="none" rtlCol="0">
            <a:spAutoFit/>
          </a:bodyPr>
          <a:lstStyle/>
          <a:p>
            <a:r>
              <a:rPr lang="es-CO" sz="2800" b="1" dirty="0" err="1"/>
              <a:t>TRADE</a:t>
            </a:r>
            <a:r>
              <a:rPr lang="es-CO" sz="2800" b="1" dirty="0"/>
              <a:t> OFF </a:t>
            </a:r>
            <a:r>
              <a:rPr lang="es-CO" sz="2800" b="1" dirty="0" err="1"/>
              <a:t>BIAS</a:t>
            </a:r>
            <a:r>
              <a:rPr lang="es-CO" sz="2800" b="1" dirty="0"/>
              <a:t> - </a:t>
            </a:r>
            <a:r>
              <a:rPr lang="es-CO" sz="2800" b="1" dirty="0" err="1"/>
              <a:t>VARIANCE</a:t>
            </a:r>
            <a:endParaRPr lang="es-CO" sz="2800" b="1" dirty="0"/>
          </a:p>
        </p:txBody>
      </p:sp>
      <p:sp>
        <p:nvSpPr>
          <p:cNvPr id="8" name="CuadroTexto 7"/>
          <p:cNvSpPr txBox="1"/>
          <p:nvPr/>
        </p:nvSpPr>
        <p:spPr>
          <a:xfrm>
            <a:off x="630314" y="1136342"/>
            <a:ext cx="2768707" cy="369332"/>
          </a:xfrm>
          <a:prstGeom prst="rect">
            <a:avLst/>
          </a:prstGeom>
          <a:noFill/>
        </p:spPr>
        <p:txBody>
          <a:bodyPr wrap="none" rtlCol="0">
            <a:spAutoFit/>
          </a:bodyPr>
          <a:lstStyle/>
          <a:p>
            <a:r>
              <a:rPr lang="es-CO" sz="1800" b="1" dirty="0" smtClean="0">
                <a:solidFill>
                  <a:srgbClr val="FF0000"/>
                </a:solidFill>
              </a:rPr>
              <a:t>High </a:t>
            </a:r>
            <a:r>
              <a:rPr lang="es-CO" sz="1800" b="1" dirty="0" err="1" smtClean="0">
                <a:solidFill>
                  <a:srgbClr val="FF0000"/>
                </a:solidFill>
              </a:rPr>
              <a:t>bias</a:t>
            </a:r>
            <a:r>
              <a:rPr lang="es-CO" sz="1800" b="1" dirty="0" smtClean="0">
                <a:solidFill>
                  <a:srgbClr val="FF0000"/>
                </a:solidFill>
              </a:rPr>
              <a:t> = </a:t>
            </a:r>
            <a:r>
              <a:rPr lang="es-CO" sz="1800" b="1" dirty="0" err="1" smtClean="0">
                <a:solidFill>
                  <a:srgbClr val="FF0000"/>
                </a:solidFill>
              </a:rPr>
              <a:t>underfitting</a:t>
            </a:r>
            <a:endParaRPr lang="es-CO" sz="1800" b="1" dirty="0">
              <a:solidFill>
                <a:srgbClr val="FF0000"/>
              </a:solidFill>
            </a:endParaRPr>
          </a:p>
        </p:txBody>
      </p:sp>
      <p:sp>
        <p:nvSpPr>
          <p:cNvPr id="9" name="CuadroTexto 8"/>
          <p:cNvSpPr txBox="1"/>
          <p:nvPr/>
        </p:nvSpPr>
        <p:spPr>
          <a:xfrm>
            <a:off x="6047172" y="5485503"/>
            <a:ext cx="3089307" cy="369332"/>
          </a:xfrm>
          <a:prstGeom prst="rect">
            <a:avLst/>
          </a:prstGeom>
          <a:noFill/>
        </p:spPr>
        <p:txBody>
          <a:bodyPr wrap="none" rtlCol="0">
            <a:spAutoFit/>
          </a:bodyPr>
          <a:lstStyle/>
          <a:p>
            <a:r>
              <a:rPr lang="es-CO" sz="1800" b="1" dirty="0" smtClean="0">
                <a:solidFill>
                  <a:srgbClr val="FF0000"/>
                </a:solidFill>
              </a:rPr>
              <a:t>High </a:t>
            </a:r>
            <a:r>
              <a:rPr lang="es-CO" sz="1800" b="1" dirty="0" err="1" smtClean="0">
                <a:solidFill>
                  <a:srgbClr val="FF0000"/>
                </a:solidFill>
              </a:rPr>
              <a:t>variance</a:t>
            </a:r>
            <a:r>
              <a:rPr lang="es-CO" sz="1800" b="1" dirty="0" smtClean="0">
                <a:solidFill>
                  <a:srgbClr val="FF0000"/>
                </a:solidFill>
              </a:rPr>
              <a:t> = </a:t>
            </a:r>
            <a:r>
              <a:rPr lang="es-CO" sz="1800" b="1" dirty="0" err="1" smtClean="0">
                <a:solidFill>
                  <a:srgbClr val="FF0000"/>
                </a:solidFill>
              </a:rPr>
              <a:t>overfitting</a:t>
            </a:r>
            <a:endParaRPr lang="es-CO" sz="1800" b="1" dirty="0">
              <a:solidFill>
                <a:srgbClr val="FF0000"/>
              </a:solidFill>
            </a:endParaRPr>
          </a:p>
        </p:txBody>
      </p:sp>
    </p:spTree>
    <p:extLst>
      <p:ext uri="{BB962C8B-B14F-4D97-AF65-F5344CB8AC3E}">
        <p14:creationId xmlns:p14="http://schemas.microsoft.com/office/powerpoint/2010/main" val="280701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AC653A8-F215-4DC9-A51F-B33A252D8D55}"/>
              </a:ext>
            </a:extLst>
          </p:cNvPr>
          <p:cNvPicPr>
            <a:picLocks noChangeAspect="1"/>
          </p:cNvPicPr>
          <p:nvPr/>
        </p:nvPicPr>
        <p:blipFill rotWithShape="1">
          <a:blip r:embed="rId2"/>
          <a:srcRect l="18373" t="15333" r="13948" b="11333"/>
          <a:stretch/>
        </p:blipFill>
        <p:spPr>
          <a:xfrm>
            <a:off x="827584" y="1196751"/>
            <a:ext cx="7200800" cy="4876531"/>
          </a:xfrm>
          <a:prstGeom prst="rect">
            <a:avLst/>
          </a:prstGeom>
        </p:spPr>
      </p:pic>
      <p:pic>
        <p:nvPicPr>
          <p:cNvPr id="3" name="6 Imagen">
            <a:extLst>
              <a:ext uri="{FF2B5EF4-FFF2-40B4-BE49-F238E27FC236}">
                <a16:creationId xmlns:a16="http://schemas.microsoft.com/office/drawing/2014/main" xmlns="" id="{D03278C0-04F8-4508-B784-1F3374500C8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6D75FC0F-8FE6-4F41-B4F4-CA67240E9C61}"/>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7">
            <a:extLst>
              <a:ext uri="{FF2B5EF4-FFF2-40B4-BE49-F238E27FC236}">
                <a16:creationId xmlns:a16="http://schemas.microsoft.com/office/drawing/2014/main" xmlns="" id="{B7254555-86FA-4B5F-B35E-CE5BE724A6B5}"/>
              </a:ext>
            </a:extLst>
          </p:cNvPr>
          <p:cNvSpPr txBox="1"/>
          <p:nvPr/>
        </p:nvSpPr>
        <p:spPr>
          <a:xfrm>
            <a:off x="99062" y="116632"/>
            <a:ext cx="4408707" cy="523220"/>
          </a:xfrm>
          <a:prstGeom prst="rect">
            <a:avLst/>
          </a:prstGeom>
          <a:noFill/>
        </p:spPr>
        <p:txBody>
          <a:bodyPr wrap="none" rtlCol="0">
            <a:spAutoFit/>
          </a:bodyPr>
          <a:lstStyle/>
          <a:p>
            <a:r>
              <a:rPr lang="es-CO" sz="2800" b="1" dirty="0" err="1"/>
              <a:t>TRADE</a:t>
            </a:r>
            <a:r>
              <a:rPr lang="es-CO" sz="2800" b="1" dirty="0"/>
              <a:t> OFF </a:t>
            </a:r>
            <a:r>
              <a:rPr lang="es-CO" sz="2800" b="1" dirty="0" err="1"/>
              <a:t>BIAS</a:t>
            </a:r>
            <a:r>
              <a:rPr lang="es-CO" sz="2800" b="1" dirty="0"/>
              <a:t> - </a:t>
            </a:r>
            <a:r>
              <a:rPr lang="es-CO" sz="2800" b="1" dirty="0" err="1"/>
              <a:t>VARIANCE</a:t>
            </a:r>
            <a:endParaRPr lang="es-CO" sz="2800" b="1" dirty="0"/>
          </a:p>
        </p:txBody>
      </p:sp>
    </p:spTree>
    <p:extLst>
      <p:ext uri="{BB962C8B-B14F-4D97-AF65-F5344CB8AC3E}">
        <p14:creationId xmlns:p14="http://schemas.microsoft.com/office/powerpoint/2010/main" val="3797363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60B36E3-5692-4E1F-B89E-89CE7360B886}"/>
              </a:ext>
            </a:extLst>
          </p:cNvPr>
          <p:cNvPicPr>
            <a:picLocks noChangeAspect="1"/>
          </p:cNvPicPr>
          <p:nvPr/>
        </p:nvPicPr>
        <p:blipFill rotWithShape="1">
          <a:blip r:embed="rId2"/>
          <a:srcRect l="24564" t="14222" r="14544" b="11047"/>
          <a:stretch/>
        </p:blipFill>
        <p:spPr>
          <a:xfrm>
            <a:off x="955524" y="1381022"/>
            <a:ext cx="6624736" cy="5081339"/>
          </a:xfrm>
          <a:prstGeom prst="rect">
            <a:avLst/>
          </a:prstGeom>
        </p:spPr>
      </p:pic>
      <p:pic>
        <p:nvPicPr>
          <p:cNvPr id="3" name="6 Imagen">
            <a:extLst>
              <a:ext uri="{FF2B5EF4-FFF2-40B4-BE49-F238E27FC236}">
                <a16:creationId xmlns:a16="http://schemas.microsoft.com/office/drawing/2014/main" xmlns="" id="{AC6AE3FF-5CF7-4CB0-8871-D0CE6CE9675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D4B5EB81-1616-4105-BE9A-0AA523BDF14F}"/>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7">
            <a:extLst>
              <a:ext uri="{FF2B5EF4-FFF2-40B4-BE49-F238E27FC236}">
                <a16:creationId xmlns:a16="http://schemas.microsoft.com/office/drawing/2014/main" xmlns="" id="{F777C1A9-DF9B-4E30-B3C2-5F36E74F5FDF}"/>
              </a:ext>
            </a:extLst>
          </p:cNvPr>
          <p:cNvSpPr txBox="1"/>
          <p:nvPr/>
        </p:nvSpPr>
        <p:spPr>
          <a:xfrm>
            <a:off x="99062" y="116632"/>
            <a:ext cx="3812134" cy="523220"/>
          </a:xfrm>
          <a:prstGeom prst="rect">
            <a:avLst/>
          </a:prstGeom>
          <a:noFill/>
        </p:spPr>
        <p:txBody>
          <a:bodyPr wrap="none" rtlCol="0">
            <a:spAutoFit/>
          </a:bodyPr>
          <a:lstStyle/>
          <a:p>
            <a:r>
              <a:rPr lang="es-CO" sz="2800" b="1" dirty="0"/>
              <a:t>CURVA DE APRENDIZAJE</a:t>
            </a:r>
          </a:p>
        </p:txBody>
      </p:sp>
      <p:pic>
        <p:nvPicPr>
          <p:cNvPr id="6" name="Picture 5" descr="https://cdn-images-1.medium.com/max/1600/1*tBErXYVvTw2jSUYK7thU2A.png">
            <a:extLst>
              <a:ext uri="{FF2B5EF4-FFF2-40B4-BE49-F238E27FC236}">
                <a16:creationId xmlns:a16="http://schemas.microsoft.com/office/drawing/2014/main" xmlns="" id="{E30121B2-521E-4BDD-B60A-3D19C30438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1640" y="980728"/>
            <a:ext cx="5747675" cy="1944215"/>
          </a:xfrm>
          <a:prstGeom prst="rect">
            <a:avLst/>
          </a:prstGeom>
          <a:noFill/>
          <a:ln>
            <a:noFill/>
          </a:ln>
        </p:spPr>
      </p:pic>
    </p:spTree>
    <p:extLst>
      <p:ext uri="{BB962C8B-B14F-4D97-AF65-F5344CB8AC3E}">
        <p14:creationId xmlns:p14="http://schemas.microsoft.com/office/powerpoint/2010/main" val="121600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images-1.medium.com/max/1600/1*yI_3sLiQir-Y2K6aBF-V8Q.png">
            <a:extLst>
              <a:ext uri="{FF2B5EF4-FFF2-40B4-BE49-F238E27FC236}">
                <a16:creationId xmlns:a16="http://schemas.microsoft.com/office/drawing/2014/main" xmlns="" id="{509C6CC7-DEC2-48C1-99DC-889B20EC2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56793"/>
            <a:ext cx="8445725" cy="4608511"/>
          </a:xfrm>
          <a:prstGeom prst="rect">
            <a:avLst/>
          </a:prstGeom>
          <a:noFill/>
          <a:extLst>
            <a:ext uri="{909E8E84-426E-40DD-AFC4-6F175D3DCCD1}">
              <a14:hiddenFill xmlns:a14="http://schemas.microsoft.com/office/drawing/2010/main">
                <a:solidFill>
                  <a:srgbClr val="FFFFFF"/>
                </a:solidFill>
              </a14:hiddenFill>
            </a:ext>
          </a:extLst>
        </p:spPr>
      </p:pic>
      <p:pic>
        <p:nvPicPr>
          <p:cNvPr id="3" name="6 Imagen">
            <a:extLst>
              <a:ext uri="{FF2B5EF4-FFF2-40B4-BE49-F238E27FC236}">
                <a16:creationId xmlns:a16="http://schemas.microsoft.com/office/drawing/2014/main" xmlns="" id="{7321E407-72C4-4D21-B486-12B82AAE6FB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5574C829-557B-4369-A031-418E17032505}"/>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7">
            <a:extLst>
              <a:ext uri="{FF2B5EF4-FFF2-40B4-BE49-F238E27FC236}">
                <a16:creationId xmlns:a16="http://schemas.microsoft.com/office/drawing/2014/main" xmlns="" id="{82233BD3-A138-4446-ABCA-3B414D7F1E96}"/>
              </a:ext>
            </a:extLst>
          </p:cNvPr>
          <p:cNvSpPr txBox="1"/>
          <p:nvPr/>
        </p:nvSpPr>
        <p:spPr>
          <a:xfrm>
            <a:off x="99062" y="116632"/>
            <a:ext cx="4408707" cy="523220"/>
          </a:xfrm>
          <a:prstGeom prst="rect">
            <a:avLst/>
          </a:prstGeom>
          <a:noFill/>
        </p:spPr>
        <p:txBody>
          <a:bodyPr wrap="none" rtlCol="0">
            <a:spAutoFit/>
          </a:bodyPr>
          <a:lstStyle/>
          <a:p>
            <a:r>
              <a:rPr lang="es-CO" sz="2800" b="1" dirty="0" err="1"/>
              <a:t>TRADE</a:t>
            </a:r>
            <a:r>
              <a:rPr lang="es-CO" sz="2800" b="1" dirty="0"/>
              <a:t> OFF </a:t>
            </a:r>
            <a:r>
              <a:rPr lang="es-CO" sz="2800" b="1" dirty="0" err="1"/>
              <a:t>BIAS</a:t>
            </a:r>
            <a:r>
              <a:rPr lang="es-CO" sz="2800" b="1" dirty="0"/>
              <a:t> - </a:t>
            </a:r>
            <a:r>
              <a:rPr lang="es-CO" sz="2800" b="1" dirty="0" err="1"/>
              <a:t>VARIANCE</a:t>
            </a:r>
            <a:endParaRPr lang="es-CO" sz="2800" b="1" dirty="0"/>
          </a:p>
        </p:txBody>
      </p:sp>
    </p:spTree>
    <p:extLst>
      <p:ext uri="{BB962C8B-B14F-4D97-AF65-F5344CB8AC3E}">
        <p14:creationId xmlns:p14="http://schemas.microsoft.com/office/powerpoint/2010/main" val="1807707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79FDECF-AAF8-4526-8524-DB192F639030}"/>
              </a:ext>
            </a:extLst>
          </p:cNvPr>
          <p:cNvPicPr>
            <a:picLocks noChangeAspect="1"/>
          </p:cNvPicPr>
          <p:nvPr/>
        </p:nvPicPr>
        <p:blipFill>
          <a:blip r:embed="rId2"/>
          <a:stretch>
            <a:fillRect/>
          </a:stretch>
        </p:blipFill>
        <p:spPr>
          <a:xfrm>
            <a:off x="755576" y="1124744"/>
            <a:ext cx="7956376" cy="5438417"/>
          </a:xfrm>
          <a:prstGeom prst="rect">
            <a:avLst/>
          </a:prstGeom>
        </p:spPr>
      </p:pic>
      <p:pic>
        <p:nvPicPr>
          <p:cNvPr id="3" name="6 Imagen">
            <a:extLst>
              <a:ext uri="{FF2B5EF4-FFF2-40B4-BE49-F238E27FC236}">
                <a16:creationId xmlns:a16="http://schemas.microsoft.com/office/drawing/2014/main" xmlns="" id="{27749BCF-04D6-4AAC-9633-54F75C32BDC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DFBA4E1B-1885-4B41-BF70-9988FF78EFC5}"/>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7">
            <a:extLst>
              <a:ext uri="{FF2B5EF4-FFF2-40B4-BE49-F238E27FC236}">
                <a16:creationId xmlns:a16="http://schemas.microsoft.com/office/drawing/2014/main" xmlns="" id="{2517315E-9779-4340-8440-497A99905D77}"/>
              </a:ext>
            </a:extLst>
          </p:cNvPr>
          <p:cNvSpPr txBox="1"/>
          <p:nvPr/>
        </p:nvSpPr>
        <p:spPr>
          <a:xfrm>
            <a:off x="99062" y="116632"/>
            <a:ext cx="4408707" cy="523220"/>
          </a:xfrm>
          <a:prstGeom prst="rect">
            <a:avLst/>
          </a:prstGeom>
          <a:noFill/>
        </p:spPr>
        <p:txBody>
          <a:bodyPr wrap="none" rtlCol="0">
            <a:spAutoFit/>
          </a:bodyPr>
          <a:lstStyle/>
          <a:p>
            <a:r>
              <a:rPr lang="es-CO" sz="2800" b="1" dirty="0" err="1"/>
              <a:t>TRADE</a:t>
            </a:r>
            <a:r>
              <a:rPr lang="es-CO" sz="2800" b="1" dirty="0"/>
              <a:t> OFF </a:t>
            </a:r>
            <a:r>
              <a:rPr lang="es-CO" sz="2800" b="1" dirty="0" err="1"/>
              <a:t>BIAS</a:t>
            </a:r>
            <a:r>
              <a:rPr lang="es-CO" sz="2800" b="1" dirty="0"/>
              <a:t> - </a:t>
            </a:r>
            <a:r>
              <a:rPr lang="es-CO" sz="2800" b="1" dirty="0" err="1"/>
              <a:t>VARIANCE</a:t>
            </a:r>
            <a:endParaRPr lang="es-CO" sz="2800" b="1" dirty="0"/>
          </a:p>
        </p:txBody>
      </p:sp>
    </p:spTree>
    <p:extLst>
      <p:ext uri="{BB962C8B-B14F-4D97-AF65-F5344CB8AC3E}">
        <p14:creationId xmlns:p14="http://schemas.microsoft.com/office/powerpoint/2010/main" val="2416108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3409481-C969-4E91-88A0-D4F0325D8C4A}"/>
              </a:ext>
            </a:extLst>
          </p:cNvPr>
          <p:cNvPicPr>
            <a:picLocks noChangeAspect="1"/>
          </p:cNvPicPr>
          <p:nvPr/>
        </p:nvPicPr>
        <p:blipFill>
          <a:blip r:embed="rId2"/>
          <a:stretch>
            <a:fillRect/>
          </a:stretch>
        </p:blipFill>
        <p:spPr>
          <a:xfrm>
            <a:off x="622119" y="1042317"/>
            <a:ext cx="6670235" cy="4375503"/>
          </a:xfrm>
          <a:prstGeom prst="rect">
            <a:avLst/>
          </a:prstGeom>
        </p:spPr>
      </p:pic>
      <p:pic>
        <p:nvPicPr>
          <p:cNvPr id="3" name="6 Imagen">
            <a:extLst>
              <a:ext uri="{FF2B5EF4-FFF2-40B4-BE49-F238E27FC236}">
                <a16:creationId xmlns:a16="http://schemas.microsoft.com/office/drawing/2014/main" xmlns="" id="{A30D1BB2-E02B-4432-B221-FD97AA1B296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B8D7933C-D24A-4191-94E8-94F23C668873}"/>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7">
            <a:extLst>
              <a:ext uri="{FF2B5EF4-FFF2-40B4-BE49-F238E27FC236}">
                <a16:creationId xmlns:a16="http://schemas.microsoft.com/office/drawing/2014/main" xmlns="" id="{A877046F-A71B-4F5A-B5A2-372D1F196D37}"/>
              </a:ext>
            </a:extLst>
          </p:cNvPr>
          <p:cNvSpPr txBox="1"/>
          <p:nvPr/>
        </p:nvSpPr>
        <p:spPr>
          <a:xfrm>
            <a:off x="99062" y="116632"/>
            <a:ext cx="4408707" cy="523220"/>
          </a:xfrm>
          <a:prstGeom prst="rect">
            <a:avLst/>
          </a:prstGeom>
          <a:noFill/>
        </p:spPr>
        <p:txBody>
          <a:bodyPr wrap="none" rtlCol="0">
            <a:spAutoFit/>
          </a:bodyPr>
          <a:lstStyle/>
          <a:p>
            <a:r>
              <a:rPr lang="es-CO" sz="2800" b="1" dirty="0" err="1"/>
              <a:t>TRADE</a:t>
            </a:r>
            <a:r>
              <a:rPr lang="es-CO" sz="2800" b="1" dirty="0"/>
              <a:t> OFF </a:t>
            </a:r>
            <a:r>
              <a:rPr lang="es-CO" sz="2800" b="1" dirty="0" err="1"/>
              <a:t>BIAS</a:t>
            </a:r>
            <a:r>
              <a:rPr lang="es-CO" sz="2800" b="1" dirty="0"/>
              <a:t> - </a:t>
            </a:r>
            <a:r>
              <a:rPr lang="es-CO" sz="2800" b="1" dirty="0" err="1"/>
              <a:t>VARIANCE</a:t>
            </a:r>
            <a:endParaRPr lang="es-CO" sz="2800" b="1" dirty="0"/>
          </a:p>
        </p:txBody>
      </p:sp>
    </p:spTree>
    <p:extLst>
      <p:ext uri="{BB962C8B-B14F-4D97-AF65-F5344CB8AC3E}">
        <p14:creationId xmlns:p14="http://schemas.microsoft.com/office/powerpoint/2010/main" val="2734979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1946/1*zOl_ztYqnzyWRkBffeOsRQ.png">
            <a:extLst>
              <a:ext uri="{FF2B5EF4-FFF2-40B4-BE49-F238E27FC236}">
                <a16:creationId xmlns:a16="http://schemas.microsoft.com/office/drawing/2014/main" xmlns="" id="{AC684811-C0A4-4928-9FF5-AD99EA8C7F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4701"/>
            <a:ext cx="9144000" cy="4473575"/>
          </a:xfrm>
          <a:prstGeom prst="rect">
            <a:avLst/>
          </a:prstGeom>
          <a:noFill/>
          <a:extLst>
            <a:ext uri="{909E8E84-426E-40DD-AFC4-6F175D3DCCD1}">
              <a14:hiddenFill xmlns:a14="http://schemas.microsoft.com/office/drawing/2010/main">
                <a:solidFill>
                  <a:srgbClr val="FFFFFF"/>
                </a:solidFill>
              </a14:hiddenFill>
            </a:ext>
          </a:extLst>
        </p:spPr>
      </p:pic>
      <p:pic>
        <p:nvPicPr>
          <p:cNvPr id="3" name="6 Imagen">
            <a:extLst>
              <a:ext uri="{FF2B5EF4-FFF2-40B4-BE49-F238E27FC236}">
                <a16:creationId xmlns:a16="http://schemas.microsoft.com/office/drawing/2014/main" xmlns="" id="{8949906A-91FE-459A-8BC1-CFB64F73DC4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46C64110-1633-45DD-B72E-C89B20553FA1}"/>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7">
            <a:extLst>
              <a:ext uri="{FF2B5EF4-FFF2-40B4-BE49-F238E27FC236}">
                <a16:creationId xmlns:a16="http://schemas.microsoft.com/office/drawing/2014/main" xmlns="" id="{A1462DCC-8343-4D4A-8FDF-2419EA8EA50B}"/>
              </a:ext>
            </a:extLst>
          </p:cNvPr>
          <p:cNvSpPr txBox="1"/>
          <p:nvPr/>
        </p:nvSpPr>
        <p:spPr>
          <a:xfrm>
            <a:off x="99062" y="116632"/>
            <a:ext cx="4408707" cy="523220"/>
          </a:xfrm>
          <a:prstGeom prst="rect">
            <a:avLst/>
          </a:prstGeom>
          <a:noFill/>
        </p:spPr>
        <p:txBody>
          <a:bodyPr wrap="none" rtlCol="0">
            <a:spAutoFit/>
          </a:bodyPr>
          <a:lstStyle/>
          <a:p>
            <a:r>
              <a:rPr lang="es-CO" sz="2800" b="1" dirty="0" err="1"/>
              <a:t>TRADE</a:t>
            </a:r>
            <a:r>
              <a:rPr lang="es-CO" sz="2800" b="1" dirty="0"/>
              <a:t> OFF </a:t>
            </a:r>
            <a:r>
              <a:rPr lang="es-CO" sz="2800" b="1" dirty="0" err="1"/>
              <a:t>BIAS</a:t>
            </a:r>
            <a:r>
              <a:rPr lang="es-CO" sz="2800" b="1" dirty="0"/>
              <a:t> - </a:t>
            </a:r>
            <a:r>
              <a:rPr lang="es-CO" sz="2800" b="1" dirty="0" err="1"/>
              <a:t>VARIANCE</a:t>
            </a:r>
            <a:endParaRPr lang="es-CO" sz="2800" b="1" dirty="0"/>
          </a:p>
        </p:txBody>
      </p:sp>
    </p:spTree>
    <p:extLst>
      <p:ext uri="{BB962C8B-B14F-4D97-AF65-F5344CB8AC3E}">
        <p14:creationId xmlns:p14="http://schemas.microsoft.com/office/powerpoint/2010/main" val="2723174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1004/1*AiWLNfB7iOtThU47icpORw@2x.png">
            <a:extLst>
              <a:ext uri="{FF2B5EF4-FFF2-40B4-BE49-F238E27FC236}">
                <a16:creationId xmlns:a16="http://schemas.microsoft.com/office/drawing/2014/main" xmlns="" id="{0117CAF7-B5AC-4934-801E-1CB94C162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982" y="639852"/>
            <a:ext cx="4112992" cy="30333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iro.medium.com/max/996/1*Ys7BJSZA_8BwoH3extLA9A@2x.png">
            <a:extLst>
              <a:ext uri="{FF2B5EF4-FFF2-40B4-BE49-F238E27FC236}">
                <a16:creationId xmlns:a16="http://schemas.microsoft.com/office/drawing/2014/main" xmlns="" id="{7EEDB620-44FE-4817-BCD4-369764162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876" y="610074"/>
            <a:ext cx="4163149" cy="309634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iro.medium.com/max/1000/1*eItbWmdrst3DoNL9QPP1mw@2x.png">
            <a:extLst>
              <a:ext uri="{FF2B5EF4-FFF2-40B4-BE49-F238E27FC236}">
                <a16:creationId xmlns:a16="http://schemas.microsoft.com/office/drawing/2014/main" xmlns="" id="{AA8E82CB-7662-454B-820E-F67A71AB1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187" y="3466306"/>
            <a:ext cx="4112992" cy="305903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miro.medium.com/max/1000/1*RN6fYYl_Z_n9R3cr1zpcTA@2x.png">
            <a:extLst>
              <a:ext uri="{FF2B5EF4-FFF2-40B4-BE49-F238E27FC236}">
                <a16:creationId xmlns:a16="http://schemas.microsoft.com/office/drawing/2014/main" xmlns="" id="{D668D594-413A-40A8-AAFB-036F5F0C8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1567" y="3538314"/>
            <a:ext cx="4112992" cy="3059038"/>
          </a:xfrm>
          <a:prstGeom prst="rect">
            <a:avLst/>
          </a:prstGeom>
          <a:noFill/>
          <a:extLst>
            <a:ext uri="{909E8E84-426E-40DD-AFC4-6F175D3DCCD1}">
              <a14:hiddenFill xmlns:a14="http://schemas.microsoft.com/office/drawing/2010/main">
                <a:solidFill>
                  <a:srgbClr val="FFFFFF"/>
                </a:solidFill>
              </a14:hiddenFill>
            </a:ext>
          </a:extLst>
        </p:spPr>
      </p:pic>
      <p:pic>
        <p:nvPicPr>
          <p:cNvPr id="6" name="6 Imagen">
            <a:extLst>
              <a:ext uri="{FF2B5EF4-FFF2-40B4-BE49-F238E27FC236}">
                <a16:creationId xmlns:a16="http://schemas.microsoft.com/office/drawing/2014/main" xmlns="" id="{6F2410EA-82A2-4247-9BFD-4FA5C8DFE67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7" name="Conector recto 6">
            <a:extLst>
              <a:ext uri="{FF2B5EF4-FFF2-40B4-BE49-F238E27FC236}">
                <a16:creationId xmlns:a16="http://schemas.microsoft.com/office/drawing/2014/main" xmlns="" id="{C713A699-95D8-4883-A0B6-40E00D1891A0}"/>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8" name="CuadroTexto 7">
            <a:extLst>
              <a:ext uri="{FF2B5EF4-FFF2-40B4-BE49-F238E27FC236}">
                <a16:creationId xmlns:a16="http://schemas.microsoft.com/office/drawing/2014/main" xmlns="" id="{2F56542C-A86E-48D2-97DC-4E0AE13E6641}"/>
              </a:ext>
            </a:extLst>
          </p:cNvPr>
          <p:cNvSpPr txBox="1"/>
          <p:nvPr/>
        </p:nvSpPr>
        <p:spPr>
          <a:xfrm>
            <a:off x="99062" y="116632"/>
            <a:ext cx="5969904" cy="523220"/>
          </a:xfrm>
          <a:prstGeom prst="rect">
            <a:avLst/>
          </a:prstGeom>
          <a:noFill/>
        </p:spPr>
        <p:txBody>
          <a:bodyPr wrap="none" rtlCol="0">
            <a:spAutoFit/>
          </a:bodyPr>
          <a:lstStyle/>
          <a:p>
            <a:r>
              <a:rPr lang="es-CO" sz="2800" b="1" dirty="0" smtClean="0"/>
              <a:t>UNDERFITTING  vs OVERFITTING</a:t>
            </a:r>
            <a:endParaRPr lang="es-CO" sz="2800" b="1" dirty="0"/>
          </a:p>
        </p:txBody>
      </p:sp>
    </p:spTree>
    <p:extLst>
      <p:ext uri="{BB962C8B-B14F-4D97-AF65-F5344CB8AC3E}">
        <p14:creationId xmlns:p14="http://schemas.microsoft.com/office/powerpoint/2010/main" val="609329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214A00C-14BF-4E3D-A336-A621AE426338}"/>
              </a:ext>
            </a:extLst>
          </p:cNvPr>
          <p:cNvPicPr>
            <a:picLocks noChangeAspect="1"/>
          </p:cNvPicPr>
          <p:nvPr/>
        </p:nvPicPr>
        <p:blipFill>
          <a:blip r:embed="rId2"/>
          <a:stretch>
            <a:fillRect/>
          </a:stretch>
        </p:blipFill>
        <p:spPr>
          <a:xfrm>
            <a:off x="692458" y="927780"/>
            <a:ext cx="8025414" cy="5812602"/>
          </a:xfrm>
          <a:prstGeom prst="rect">
            <a:avLst/>
          </a:prstGeom>
        </p:spPr>
      </p:pic>
      <p:pic>
        <p:nvPicPr>
          <p:cNvPr id="3" name="6 Imagen">
            <a:extLst>
              <a:ext uri="{FF2B5EF4-FFF2-40B4-BE49-F238E27FC236}">
                <a16:creationId xmlns:a16="http://schemas.microsoft.com/office/drawing/2014/main" xmlns="" id="{6F2410EA-82A2-4247-9BFD-4FA5C8DFE67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3">
            <a:extLst>
              <a:ext uri="{FF2B5EF4-FFF2-40B4-BE49-F238E27FC236}">
                <a16:creationId xmlns:a16="http://schemas.microsoft.com/office/drawing/2014/main" xmlns="" id="{C713A699-95D8-4883-A0B6-40E00D1891A0}"/>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4">
            <a:extLst>
              <a:ext uri="{FF2B5EF4-FFF2-40B4-BE49-F238E27FC236}">
                <a16:creationId xmlns:a16="http://schemas.microsoft.com/office/drawing/2014/main" xmlns="" id="{2F56542C-A86E-48D2-97DC-4E0AE13E6641}"/>
              </a:ext>
            </a:extLst>
          </p:cNvPr>
          <p:cNvSpPr txBox="1"/>
          <p:nvPr/>
        </p:nvSpPr>
        <p:spPr>
          <a:xfrm>
            <a:off x="99062" y="116632"/>
            <a:ext cx="5509842" cy="523220"/>
          </a:xfrm>
          <a:prstGeom prst="rect">
            <a:avLst/>
          </a:prstGeom>
          <a:noFill/>
        </p:spPr>
        <p:txBody>
          <a:bodyPr wrap="none" rtlCol="0">
            <a:spAutoFit/>
          </a:bodyPr>
          <a:lstStyle/>
          <a:p>
            <a:r>
              <a:rPr lang="es-CO" sz="2800" b="1" dirty="0" smtClean="0"/>
              <a:t>MEJOR FUNCIÓN Y POR QUÉ?</a:t>
            </a:r>
            <a:endParaRPr lang="es-CO" sz="2800" b="1" dirty="0"/>
          </a:p>
        </p:txBody>
      </p:sp>
    </p:spTree>
    <p:extLst>
      <p:ext uri="{BB962C8B-B14F-4D97-AF65-F5344CB8AC3E}">
        <p14:creationId xmlns:p14="http://schemas.microsoft.com/office/powerpoint/2010/main" val="4269322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5309" y="1060362"/>
            <a:ext cx="8504808" cy="3662541"/>
          </a:xfrm>
          <a:prstGeom prst="rect">
            <a:avLst/>
          </a:prstGeom>
        </p:spPr>
        <p:txBody>
          <a:bodyPr wrap="square">
            <a:spAutoFit/>
          </a:bodyPr>
          <a:lstStyle/>
          <a:p>
            <a:pPr algn="just"/>
            <a:r>
              <a:rPr lang="en-US" sz="2400" b="1" dirty="0" smtClean="0">
                <a:latin typeface="+mj-lt"/>
              </a:rPr>
              <a:t>Features:</a:t>
            </a:r>
            <a:r>
              <a:rPr lang="en-US" sz="2400" dirty="0" smtClean="0">
                <a:latin typeface="+mj-lt"/>
              </a:rPr>
              <a:t> </a:t>
            </a:r>
          </a:p>
          <a:p>
            <a:pPr algn="just"/>
            <a:endParaRPr lang="en-US" sz="1600" dirty="0">
              <a:latin typeface="+mj-lt"/>
            </a:endParaRPr>
          </a:p>
          <a:p>
            <a:pPr marL="285750" indent="-285750" algn="just">
              <a:buFont typeface="Wingdings" panose="05000000000000000000" pitchFamily="2" charset="2"/>
              <a:buChar char="§"/>
            </a:pPr>
            <a:r>
              <a:rPr lang="en-US" sz="1600" dirty="0" smtClean="0">
                <a:latin typeface="+mj-lt"/>
              </a:rPr>
              <a:t>Having </a:t>
            </a:r>
            <a:r>
              <a:rPr lang="en-US" sz="1600" dirty="0">
                <a:latin typeface="+mj-lt"/>
              </a:rPr>
              <a:t>too many features may introduce high variance and results in </a:t>
            </a:r>
            <a:r>
              <a:rPr lang="en-US" sz="1600" dirty="0" err="1">
                <a:latin typeface="+mj-lt"/>
              </a:rPr>
              <a:t>overfitting</a:t>
            </a:r>
            <a:r>
              <a:rPr lang="en-US" sz="1600" dirty="0">
                <a:latin typeface="+mj-lt"/>
              </a:rPr>
              <a:t>. </a:t>
            </a:r>
            <a:endParaRPr lang="en-US" sz="1600" dirty="0" smtClean="0">
              <a:latin typeface="+mj-lt"/>
            </a:endParaRPr>
          </a:p>
          <a:p>
            <a:pPr marL="285750" indent="-285750" algn="just">
              <a:buFont typeface="Wingdings" panose="05000000000000000000" pitchFamily="2" charset="2"/>
              <a:buChar char="§"/>
            </a:pPr>
            <a:endParaRPr lang="en-US" sz="1600" dirty="0">
              <a:latin typeface="+mj-lt"/>
            </a:endParaRPr>
          </a:p>
          <a:p>
            <a:pPr marL="285750" indent="-285750" algn="just">
              <a:buFont typeface="Wingdings" panose="05000000000000000000" pitchFamily="2" charset="2"/>
              <a:buChar char="§"/>
            </a:pPr>
            <a:r>
              <a:rPr lang="en-US" sz="1600" dirty="0" smtClean="0">
                <a:latin typeface="+mj-lt"/>
              </a:rPr>
              <a:t>Although Regularization </a:t>
            </a:r>
            <a:r>
              <a:rPr lang="en-US" sz="1600" dirty="0">
                <a:latin typeface="+mj-lt"/>
              </a:rPr>
              <a:t>helps in reducing the importance of features, it is always a good idea to review the importance of features using Exploratory Data Analysis (EDA) or by using domain knowledge. </a:t>
            </a:r>
            <a:endParaRPr lang="en-US" sz="1600" dirty="0" smtClean="0">
              <a:latin typeface="+mj-lt"/>
            </a:endParaRPr>
          </a:p>
          <a:p>
            <a:pPr marL="285750" indent="-285750" algn="just">
              <a:buFont typeface="Wingdings" panose="05000000000000000000" pitchFamily="2" charset="2"/>
              <a:buChar char="§"/>
            </a:pPr>
            <a:endParaRPr lang="en-US" sz="1600" dirty="0">
              <a:latin typeface="+mj-lt"/>
            </a:endParaRPr>
          </a:p>
          <a:p>
            <a:pPr marL="285750" indent="-285750" algn="just">
              <a:buFont typeface="Wingdings" panose="05000000000000000000" pitchFamily="2" charset="2"/>
              <a:buChar char="§"/>
            </a:pPr>
            <a:r>
              <a:rPr lang="en-US" sz="1600" dirty="0" smtClean="0">
                <a:latin typeface="+mj-lt"/>
              </a:rPr>
              <a:t>If </a:t>
            </a:r>
            <a:r>
              <a:rPr lang="en-US" sz="1600" dirty="0">
                <a:latin typeface="+mj-lt"/>
              </a:rPr>
              <a:t>a feature is adding little value in predicting the dependent variable it makes sense not to use that feature. </a:t>
            </a:r>
            <a:endParaRPr lang="en-US" sz="1600" dirty="0" smtClean="0">
              <a:latin typeface="+mj-lt"/>
            </a:endParaRPr>
          </a:p>
          <a:p>
            <a:pPr marL="285750" indent="-285750" algn="just">
              <a:buFont typeface="Wingdings" panose="05000000000000000000" pitchFamily="2" charset="2"/>
              <a:buChar char="§"/>
            </a:pPr>
            <a:endParaRPr lang="en-US" sz="1600" dirty="0">
              <a:latin typeface="+mj-lt"/>
            </a:endParaRPr>
          </a:p>
          <a:p>
            <a:pPr marL="285750" indent="-285750" algn="just">
              <a:buFont typeface="Wingdings" panose="05000000000000000000" pitchFamily="2" charset="2"/>
              <a:buChar char="§"/>
            </a:pPr>
            <a:r>
              <a:rPr lang="en-US" sz="1600" dirty="0" smtClean="0">
                <a:latin typeface="+mj-lt"/>
              </a:rPr>
              <a:t>On </a:t>
            </a:r>
            <a:r>
              <a:rPr lang="en-US" sz="1600" dirty="0">
                <a:latin typeface="+mj-lt"/>
              </a:rPr>
              <a:t>the other hand, if the model is </a:t>
            </a:r>
            <a:r>
              <a:rPr lang="en-US" sz="1600" dirty="0" err="1">
                <a:latin typeface="+mj-lt"/>
              </a:rPr>
              <a:t>underfitting</a:t>
            </a:r>
            <a:r>
              <a:rPr lang="en-US" sz="1600" dirty="0">
                <a:latin typeface="+mj-lt"/>
              </a:rPr>
              <a:t>, it means that the model is not learning enough to fit sufficient number of points by finding the right </a:t>
            </a:r>
            <a:r>
              <a:rPr lang="en-US" sz="1600" dirty="0" err="1">
                <a:latin typeface="+mj-lt"/>
              </a:rPr>
              <a:t>hyperplane</a:t>
            </a:r>
            <a:r>
              <a:rPr lang="en-US" sz="1600" dirty="0">
                <a:latin typeface="+mj-lt"/>
              </a:rPr>
              <a:t>. In such a scenario, more features should be added in the model.</a:t>
            </a:r>
            <a:endParaRPr lang="es-CO" sz="1600" dirty="0">
              <a:latin typeface="+mj-lt"/>
            </a:endParaRPr>
          </a:p>
        </p:txBody>
      </p:sp>
      <p:pic>
        <p:nvPicPr>
          <p:cNvPr id="3" name="6 Imagen">
            <a:extLst>
              <a:ext uri="{FF2B5EF4-FFF2-40B4-BE49-F238E27FC236}">
                <a16:creationId xmlns:a16="http://schemas.microsoft.com/office/drawing/2014/main" xmlns="" id="{6F2410EA-82A2-4247-9BFD-4FA5C8DFE67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3">
            <a:extLst>
              <a:ext uri="{FF2B5EF4-FFF2-40B4-BE49-F238E27FC236}">
                <a16:creationId xmlns:a16="http://schemas.microsoft.com/office/drawing/2014/main" xmlns="" id="{C713A699-95D8-4883-A0B6-40E00D1891A0}"/>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4">
            <a:extLst>
              <a:ext uri="{FF2B5EF4-FFF2-40B4-BE49-F238E27FC236}">
                <a16:creationId xmlns:a16="http://schemas.microsoft.com/office/drawing/2014/main" xmlns="" id="{2F56542C-A86E-48D2-97DC-4E0AE13E6641}"/>
              </a:ext>
            </a:extLst>
          </p:cNvPr>
          <p:cNvSpPr txBox="1"/>
          <p:nvPr/>
        </p:nvSpPr>
        <p:spPr>
          <a:xfrm>
            <a:off x="99062" y="116632"/>
            <a:ext cx="4092787" cy="523220"/>
          </a:xfrm>
          <a:prstGeom prst="rect">
            <a:avLst/>
          </a:prstGeom>
          <a:noFill/>
        </p:spPr>
        <p:txBody>
          <a:bodyPr wrap="none" rtlCol="0">
            <a:spAutoFit/>
          </a:bodyPr>
          <a:lstStyle/>
          <a:p>
            <a:r>
              <a:rPr lang="es-CO" sz="2800" b="1" dirty="0" smtClean="0"/>
              <a:t>COMO RESOLVERLO?</a:t>
            </a:r>
            <a:endParaRPr lang="es-CO" sz="2800" b="1" dirty="0"/>
          </a:p>
        </p:txBody>
      </p:sp>
    </p:spTree>
    <p:extLst>
      <p:ext uri="{BB962C8B-B14F-4D97-AF65-F5344CB8AC3E}">
        <p14:creationId xmlns:p14="http://schemas.microsoft.com/office/powerpoint/2010/main" val="2918150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99930" y="1124744"/>
            <a:ext cx="8640960" cy="3693319"/>
          </a:xfrm>
          <a:prstGeom prst="rect">
            <a:avLst/>
          </a:prstGeom>
        </p:spPr>
        <p:txBody>
          <a:bodyPr wrap="square">
            <a:spAutoFit/>
          </a:bodyPr>
          <a:lstStyle/>
          <a:p>
            <a:pPr algn="just"/>
            <a:r>
              <a:rPr lang="en-US" sz="2400" i="1" dirty="0">
                <a:solidFill>
                  <a:srgbClr val="333333"/>
                </a:solidFill>
                <a:latin typeface="Helvetica Neue"/>
              </a:rPr>
              <a:t>“There are known </a:t>
            </a:r>
            <a:r>
              <a:rPr lang="en-US" sz="2400" i="1" dirty="0" err="1">
                <a:solidFill>
                  <a:srgbClr val="333333"/>
                </a:solidFill>
                <a:latin typeface="Helvetica Neue"/>
              </a:rPr>
              <a:t>knowns</a:t>
            </a:r>
            <a:r>
              <a:rPr lang="en-US" sz="2400" i="1" dirty="0">
                <a:solidFill>
                  <a:srgbClr val="333333"/>
                </a:solidFill>
                <a:latin typeface="Helvetica Neue"/>
              </a:rPr>
              <a:t>. These are things we know that we </a:t>
            </a:r>
            <a:r>
              <a:rPr lang="en-US" sz="2400" i="1" dirty="0" smtClean="0">
                <a:solidFill>
                  <a:srgbClr val="333333"/>
                </a:solidFill>
                <a:latin typeface="Helvetica Neue"/>
              </a:rPr>
              <a:t>know…</a:t>
            </a:r>
          </a:p>
          <a:p>
            <a:pPr algn="just"/>
            <a:endParaRPr lang="en-US" sz="2400" i="1" dirty="0" smtClean="0">
              <a:solidFill>
                <a:srgbClr val="333333"/>
              </a:solidFill>
              <a:latin typeface="Helvetica Neue"/>
            </a:endParaRPr>
          </a:p>
          <a:p>
            <a:pPr algn="just"/>
            <a:r>
              <a:rPr lang="en-US" sz="2400" i="1" dirty="0" smtClean="0">
                <a:solidFill>
                  <a:srgbClr val="333333"/>
                </a:solidFill>
                <a:latin typeface="Helvetica Neue"/>
              </a:rPr>
              <a:t>There </a:t>
            </a:r>
            <a:r>
              <a:rPr lang="en-US" sz="2400" i="1" dirty="0">
                <a:solidFill>
                  <a:srgbClr val="333333"/>
                </a:solidFill>
                <a:latin typeface="Helvetica Neue"/>
              </a:rPr>
              <a:t>are known unknowns. That is to say, there are things that we know we don't </a:t>
            </a:r>
            <a:r>
              <a:rPr lang="en-US" sz="2400" i="1" dirty="0" smtClean="0">
                <a:solidFill>
                  <a:srgbClr val="333333"/>
                </a:solidFill>
                <a:latin typeface="Helvetica Neue"/>
              </a:rPr>
              <a:t>know…</a:t>
            </a:r>
          </a:p>
          <a:p>
            <a:pPr algn="just"/>
            <a:endParaRPr lang="en-US" sz="2400" i="1" dirty="0">
              <a:solidFill>
                <a:srgbClr val="333333"/>
              </a:solidFill>
              <a:latin typeface="Helvetica Neue"/>
            </a:endParaRPr>
          </a:p>
          <a:p>
            <a:pPr algn="just"/>
            <a:r>
              <a:rPr lang="en-US" sz="2400" i="1" dirty="0" smtClean="0">
                <a:solidFill>
                  <a:srgbClr val="333333"/>
                </a:solidFill>
                <a:latin typeface="Helvetica Neue"/>
              </a:rPr>
              <a:t>But </a:t>
            </a:r>
            <a:r>
              <a:rPr lang="en-US" sz="2400" i="1" dirty="0">
                <a:solidFill>
                  <a:srgbClr val="333333"/>
                </a:solidFill>
                <a:latin typeface="Helvetica Neue"/>
              </a:rPr>
              <a:t>there are also unknown unknowns. There are things we don't know we don't know.” </a:t>
            </a:r>
          </a:p>
          <a:p>
            <a:pPr algn="just"/>
            <a:endParaRPr lang="en-US" i="1" dirty="0">
              <a:solidFill>
                <a:srgbClr val="333333"/>
              </a:solidFill>
              <a:latin typeface="Helvetica Neue"/>
            </a:endParaRPr>
          </a:p>
          <a:p>
            <a:pPr algn="r"/>
            <a:r>
              <a:rPr lang="en-US" sz="2800" dirty="0">
                <a:solidFill>
                  <a:srgbClr val="333333"/>
                </a:solidFill>
                <a:latin typeface="Helvetica Neue"/>
              </a:rPr>
              <a:t>Donald </a:t>
            </a:r>
            <a:r>
              <a:rPr lang="en-US" sz="2800" dirty="0" smtClean="0">
                <a:solidFill>
                  <a:srgbClr val="333333"/>
                </a:solidFill>
                <a:latin typeface="Helvetica Neue"/>
              </a:rPr>
              <a:t>Rumsfeld</a:t>
            </a:r>
            <a:endParaRPr lang="en-US" sz="2800" dirty="0">
              <a:solidFill>
                <a:srgbClr val="333333"/>
              </a:solidFill>
              <a:latin typeface="Helvetica Neue"/>
            </a:endParaRPr>
          </a:p>
        </p:txBody>
      </p:sp>
    </p:spTree>
    <p:extLst>
      <p:ext uri="{BB962C8B-B14F-4D97-AF65-F5344CB8AC3E}">
        <p14:creationId xmlns:p14="http://schemas.microsoft.com/office/powerpoint/2010/main" val="3020586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6 Imagen">
            <a:extLst>
              <a:ext uri="{FF2B5EF4-FFF2-40B4-BE49-F238E27FC236}">
                <a16:creationId xmlns:a16="http://schemas.microsoft.com/office/drawing/2014/main" xmlns="" id="{6F2410EA-82A2-4247-9BFD-4FA5C8DFE67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6" name="Conector recto 5">
            <a:extLst>
              <a:ext uri="{FF2B5EF4-FFF2-40B4-BE49-F238E27FC236}">
                <a16:creationId xmlns:a16="http://schemas.microsoft.com/office/drawing/2014/main" xmlns="" id="{C713A699-95D8-4883-A0B6-40E00D1891A0}"/>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7" name="CuadroTexto 6">
            <a:extLst>
              <a:ext uri="{FF2B5EF4-FFF2-40B4-BE49-F238E27FC236}">
                <a16:creationId xmlns:a16="http://schemas.microsoft.com/office/drawing/2014/main" xmlns="" id="{2F56542C-A86E-48D2-97DC-4E0AE13E6641}"/>
              </a:ext>
            </a:extLst>
          </p:cNvPr>
          <p:cNvSpPr txBox="1"/>
          <p:nvPr/>
        </p:nvSpPr>
        <p:spPr>
          <a:xfrm>
            <a:off x="99062" y="116632"/>
            <a:ext cx="4092787" cy="523220"/>
          </a:xfrm>
          <a:prstGeom prst="rect">
            <a:avLst/>
          </a:prstGeom>
          <a:noFill/>
        </p:spPr>
        <p:txBody>
          <a:bodyPr wrap="none" rtlCol="0">
            <a:spAutoFit/>
          </a:bodyPr>
          <a:lstStyle/>
          <a:p>
            <a:r>
              <a:rPr lang="es-CO" sz="2800" b="1" dirty="0" smtClean="0"/>
              <a:t>COMO RESOLVERLO?</a:t>
            </a:r>
            <a:endParaRPr lang="es-CO" sz="2800" b="1" dirty="0"/>
          </a:p>
        </p:txBody>
      </p:sp>
      <p:pic>
        <p:nvPicPr>
          <p:cNvPr id="8" name="Picture 3">
            <a:extLst>
              <a:ext uri="{FF2B5EF4-FFF2-40B4-BE49-F238E27FC236}">
                <a16:creationId xmlns="" xmlns:a16="http://schemas.microsoft.com/office/drawing/2014/main" id="{FF49A453-2CB2-4C66-8F4B-7642D7E4860B}"/>
              </a:ext>
            </a:extLst>
          </p:cNvPr>
          <p:cNvPicPr>
            <a:picLocks noChangeAspect="1"/>
          </p:cNvPicPr>
          <p:nvPr/>
        </p:nvPicPr>
        <p:blipFill>
          <a:blip r:embed="rId2"/>
          <a:stretch>
            <a:fillRect/>
          </a:stretch>
        </p:blipFill>
        <p:spPr>
          <a:xfrm>
            <a:off x="585925" y="836125"/>
            <a:ext cx="7945515" cy="5751445"/>
          </a:xfrm>
          <a:prstGeom prst="rect">
            <a:avLst/>
          </a:prstGeom>
        </p:spPr>
      </p:pic>
    </p:spTree>
    <p:extLst>
      <p:ext uri="{BB962C8B-B14F-4D97-AF65-F5344CB8AC3E}">
        <p14:creationId xmlns:p14="http://schemas.microsoft.com/office/powerpoint/2010/main" val="3647516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04186" y="1169823"/>
            <a:ext cx="8495930" cy="3662541"/>
          </a:xfrm>
          <a:prstGeom prst="rect">
            <a:avLst/>
          </a:prstGeom>
        </p:spPr>
        <p:txBody>
          <a:bodyPr wrap="square">
            <a:spAutoFit/>
          </a:bodyPr>
          <a:lstStyle/>
          <a:p>
            <a:pPr algn="just"/>
            <a:r>
              <a:rPr lang="en-US" sz="2400" b="1" dirty="0">
                <a:latin typeface="+mn-lt"/>
              </a:rPr>
              <a:t>Number of Training </a:t>
            </a:r>
            <a:r>
              <a:rPr lang="en-US" sz="2400" b="1" dirty="0" smtClean="0">
                <a:latin typeface="+mn-lt"/>
              </a:rPr>
              <a:t>Records:</a:t>
            </a:r>
          </a:p>
          <a:p>
            <a:pPr algn="just"/>
            <a:endParaRPr lang="en-US" sz="1600" b="1" dirty="0">
              <a:latin typeface="+mn-lt"/>
            </a:endParaRPr>
          </a:p>
          <a:p>
            <a:pPr marL="285750" indent="-285750" algn="just">
              <a:buFont typeface="Wingdings" panose="05000000000000000000" pitchFamily="2" charset="2"/>
              <a:buChar char="§"/>
            </a:pPr>
            <a:r>
              <a:rPr lang="en-US" sz="1600" dirty="0" smtClean="0">
                <a:latin typeface="+mn-lt"/>
              </a:rPr>
              <a:t>Increasing </a:t>
            </a:r>
            <a:r>
              <a:rPr lang="en-US" sz="1600" dirty="0">
                <a:latin typeface="+mn-lt"/>
              </a:rPr>
              <a:t>the number of training records generally tends to help reduce Variance. </a:t>
            </a:r>
            <a:endParaRPr lang="en-US" sz="1600" dirty="0" smtClean="0">
              <a:latin typeface="+mn-lt"/>
            </a:endParaRPr>
          </a:p>
          <a:p>
            <a:pPr marL="285750" indent="-285750" algn="just">
              <a:buFont typeface="Wingdings" panose="05000000000000000000" pitchFamily="2" charset="2"/>
              <a:buChar char="§"/>
            </a:pPr>
            <a:endParaRPr lang="en-US" sz="1600" dirty="0">
              <a:latin typeface="+mn-lt"/>
            </a:endParaRPr>
          </a:p>
          <a:p>
            <a:pPr marL="285750" indent="-285750" algn="just">
              <a:buFont typeface="Wingdings" panose="05000000000000000000" pitchFamily="2" charset="2"/>
              <a:buChar char="§"/>
            </a:pPr>
            <a:r>
              <a:rPr lang="en-US" sz="1600" dirty="0" smtClean="0">
                <a:latin typeface="+mn-lt"/>
              </a:rPr>
              <a:t>However</a:t>
            </a:r>
            <a:r>
              <a:rPr lang="en-US" sz="1600" dirty="0">
                <a:latin typeface="+mn-lt"/>
              </a:rPr>
              <a:t>, it also depends on the quality of data. For example, if the test data has some particular type of data which is not at all present in training data then </a:t>
            </a:r>
            <a:r>
              <a:rPr lang="en-US" sz="1600" dirty="0" err="1">
                <a:latin typeface="+mn-lt"/>
              </a:rPr>
              <a:t>overfitting</a:t>
            </a:r>
            <a:r>
              <a:rPr lang="en-US" sz="1600" dirty="0">
                <a:latin typeface="+mn-lt"/>
              </a:rPr>
              <a:t> is bound to happen because the model has not learnt a particular type of data in the training. In such a case, if we just add more data records in training data but do not add the type of data which was actually missing from the training dataset earlier, then this would not help in reducing variance</a:t>
            </a:r>
            <a:r>
              <a:rPr lang="en-US" sz="1600" dirty="0" smtClean="0">
                <a:latin typeface="+mn-lt"/>
              </a:rPr>
              <a:t>.</a:t>
            </a:r>
          </a:p>
          <a:p>
            <a:pPr marL="285750" indent="-285750" algn="just">
              <a:buFont typeface="Wingdings" panose="05000000000000000000" pitchFamily="2" charset="2"/>
              <a:buChar char="§"/>
            </a:pPr>
            <a:endParaRPr lang="en-US" sz="1600" dirty="0">
              <a:latin typeface="+mn-lt"/>
            </a:endParaRPr>
          </a:p>
          <a:p>
            <a:pPr marL="285750" indent="-285750" algn="just">
              <a:buFont typeface="Wingdings" panose="05000000000000000000" pitchFamily="2" charset="2"/>
              <a:buChar char="§"/>
            </a:pPr>
            <a:r>
              <a:rPr lang="en-US" sz="1600" dirty="0">
                <a:latin typeface="+mn-lt"/>
              </a:rPr>
              <a:t>If the model is having high </a:t>
            </a:r>
            <a:r>
              <a:rPr lang="en-US" sz="1600" dirty="0" smtClean="0">
                <a:latin typeface="+mn-lt"/>
              </a:rPr>
              <a:t>bias, then </a:t>
            </a:r>
            <a:r>
              <a:rPr lang="en-US" sz="1600" dirty="0">
                <a:latin typeface="+mn-lt"/>
              </a:rPr>
              <a:t>adding data does not help beyond a certain point. T</a:t>
            </a:r>
            <a:r>
              <a:rPr lang="en-US" sz="1600" dirty="0" smtClean="0">
                <a:latin typeface="+mn-lt"/>
              </a:rPr>
              <a:t>he </a:t>
            </a:r>
            <a:r>
              <a:rPr lang="en-US" sz="1600" dirty="0">
                <a:latin typeface="+mn-lt"/>
              </a:rPr>
              <a:t>training error remains almost constant after certain point as we increase the number of training records.</a:t>
            </a:r>
          </a:p>
        </p:txBody>
      </p:sp>
      <p:pic>
        <p:nvPicPr>
          <p:cNvPr id="3" name="6 Imagen">
            <a:extLst>
              <a:ext uri="{FF2B5EF4-FFF2-40B4-BE49-F238E27FC236}">
                <a16:creationId xmlns:a16="http://schemas.microsoft.com/office/drawing/2014/main" xmlns="" id="{6F2410EA-82A2-4247-9BFD-4FA5C8DFE67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3">
            <a:extLst>
              <a:ext uri="{FF2B5EF4-FFF2-40B4-BE49-F238E27FC236}">
                <a16:creationId xmlns:a16="http://schemas.microsoft.com/office/drawing/2014/main" xmlns="" id="{C713A699-95D8-4883-A0B6-40E00D1891A0}"/>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4">
            <a:extLst>
              <a:ext uri="{FF2B5EF4-FFF2-40B4-BE49-F238E27FC236}">
                <a16:creationId xmlns:a16="http://schemas.microsoft.com/office/drawing/2014/main" xmlns="" id="{2F56542C-A86E-48D2-97DC-4E0AE13E6641}"/>
              </a:ext>
            </a:extLst>
          </p:cNvPr>
          <p:cNvSpPr txBox="1"/>
          <p:nvPr/>
        </p:nvSpPr>
        <p:spPr>
          <a:xfrm>
            <a:off x="99062" y="116632"/>
            <a:ext cx="4092787" cy="523220"/>
          </a:xfrm>
          <a:prstGeom prst="rect">
            <a:avLst/>
          </a:prstGeom>
          <a:noFill/>
        </p:spPr>
        <p:txBody>
          <a:bodyPr wrap="none" rtlCol="0">
            <a:spAutoFit/>
          </a:bodyPr>
          <a:lstStyle/>
          <a:p>
            <a:r>
              <a:rPr lang="es-CO" sz="2800" b="1" dirty="0" smtClean="0"/>
              <a:t>COMO RESOLVERLO?</a:t>
            </a:r>
            <a:endParaRPr lang="es-CO" sz="2800" b="1" dirty="0"/>
          </a:p>
        </p:txBody>
      </p:sp>
    </p:spTree>
    <p:extLst>
      <p:ext uri="{BB962C8B-B14F-4D97-AF65-F5344CB8AC3E}">
        <p14:creationId xmlns:p14="http://schemas.microsoft.com/office/powerpoint/2010/main" val="1067978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FE36FC7-13F8-49AD-9DA8-9BF353162DD0}"/>
              </a:ext>
            </a:extLst>
          </p:cNvPr>
          <p:cNvPicPr>
            <a:picLocks noChangeAspect="1"/>
          </p:cNvPicPr>
          <p:nvPr/>
        </p:nvPicPr>
        <p:blipFill>
          <a:blip r:embed="rId2"/>
          <a:stretch>
            <a:fillRect/>
          </a:stretch>
        </p:blipFill>
        <p:spPr>
          <a:xfrm>
            <a:off x="0" y="1363959"/>
            <a:ext cx="9144000" cy="4130081"/>
          </a:xfrm>
          <a:prstGeom prst="rect">
            <a:avLst/>
          </a:prstGeom>
        </p:spPr>
      </p:pic>
      <p:pic>
        <p:nvPicPr>
          <p:cNvPr id="5" name="6 Imagen">
            <a:extLst>
              <a:ext uri="{FF2B5EF4-FFF2-40B4-BE49-F238E27FC236}">
                <a16:creationId xmlns:a16="http://schemas.microsoft.com/office/drawing/2014/main" xmlns="" id="{6F2410EA-82A2-4247-9BFD-4FA5C8DFE67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6" name="Conector recto 5">
            <a:extLst>
              <a:ext uri="{FF2B5EF4-FFF2-40B4-BE49-F238E27FC236}">
                <a16:creationId xmlns:a16="http://schemas.microsoft.com/office/drawing/2014/main" xmlns="" id="{C713A699-95D8-4883-A0B6-40E00D1891A0}"/>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7" name="CuadroTexto 6">
            <a:extLst>
              <a:ext uri="{FF2B5EF4-FFF2-40B4-BE49-F238E27FC236}">
                <a16:creationId xmlns:a16="http://schemas.microsoft.com/office/drawing/2014/main" xmlns="" id="{2F56542C-A86E-48D2-97DC-4E0AE13E6641}"/>
              </a:ext>
            </a:extLst>
          </p:cNvPr>
          <p:cNvSpPr txBox="1"/>
          <p:nvPr/>
        </p:nvSpPr>
        <p:spPr>
          <a:xfrm>
            <a:off x="99062" y="116632"/>
            <a:ext cx="4092787" cy="523220"/>
          </a:xfrm>
          <a:prstGeom prst="rect">
            <a:avLst/>
          </a:prstGeom>
          <a:noFill/>
        </p:spPr>
        <p:txBody>
          <a:bodyPr wrap="none" rtlCol="0">
            <a:spAutoFit/>
          </a:bodyPr>
          <a:lstStyle/>
          <a:p>
            <a:r>
              <a:rPr lang="es-CO" sz="2800" b="1" dirty="0" smtClean="0"/>
              <a:t>COMO RESOLVERLO?</a:t>
            </a:r>
            <a:endParaRPr lang="es-CO" sz="2800" b="1" dirty="0"/>
          </a:p>
        </p:txBody>
      </p:sp>
    </p:spTree>
    <p:extLst>
      <p:ext uri="{BB962C8B-B14F-4D97-AF65-F5344CB8AC3E}">
        <p14:creationId xmlns:p14="http://schemas.microsoft.com/office/powerpoint/2010/main" val="3293101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39120" y="1114100"/>
            <a:ext cx="8517467" cy="24314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sz="2400" b="1" i="0" u="none" strike="noStrike" cap="none" normalizeH="0" baseline="0" dirty="0" err="1">
                <a:ln>
                  <a:noFill/>
                </a:ln>
                <a:solidFill>
                  <a:schemeClr val="tx1"/>
                </a:solidFill>
                <a:effectLst/>
                <a:latin typeface="+mj-lt"/>
              </a:rPr>
              <a:t>Early</a:t>
            </a:r>
            <a:r>
              <a:rPr kumimoji="0" lang="es-CO" sz="2400" b="1" i="0" u="none" strike="noStrike" cap="none" normalizeH="0" baseline="0" dirty="0">
                <a:ln>
                  <a:noFill/>
                </a:ln>
                <a:solidFill>
                  <a:schemeClr val="tx1"/>
                </a:solidFill>
                <a:effectLst/>
                <a:latin typeface="+mj-lt"/>
              </a:rPr>
              <a:t> </a:t>
            </a:r>
            <a:r>
              <a:rPr kumimoji="0" lang="es-CO" sz="2400" b="1" i="0" u="none" strike="noStrike" cap="none" normalizeH="0" baseline="0" dirty="0" err="1" smtClean="0">
                <a:ln>
                  <a:noFill/>
                </a:ln>
                <a:solidFill>
                  <a:schemeClr val="tx1"/>
                </a:solidFill>
                <a:effectLst/>
                <a:latin typeface="+mj-lt"/>
              </a:rPr>
              <a:t>Stopping</a:t>
            </a:r>
            <a:r>
              <a:rPr kumimoji="0" lang="es-CO" sz="2400" b="1" i="0" u="none" strike="noStrike" cap="none" normalizeH="0" baseline="0" dirty="0" smtClean="0">
                <a:ln>
                  <a:noFill/>
                </a:ln>
                <a:solidFill>
                  <a:schemeClr val="tx1"/>
                </a:solidFill>
                <a:effectLst/>
                <a:latin typeface="+mj-lt"/>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s-CO" sz="1600" b="1" dirty="0">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CO" sz="1600" b="0" i="0" u="none" strike="noStrike" cap="none" normalizeH="0" baseline="0" dirty="0" err="1" smtClean="0">
                <a:ln>
                  <a:noFill/>
                </a:ln>
                <a:solidFill>
                  <a:schemeClr val="tx1"/>
                </a:solidFill>
                <a:effectLst/>
                <a:latin typeface="+mj-lt"/>
              </a:rPr>
              <a:t>Early</a:t>
            </a:r>
            <a:r>
              <a:rPr kumimoji="0" lang="es-CO" sz="1600" b="0" i="0" u="none" strike="noStrike" cap="none" normalizeH="0" baseline="0" dirty="0" smtClean="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stopping</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is</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another</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way</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to</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avoid</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overfitting</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Early</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stopping</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is</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used</a:t>
            </a:r>
            <a:r>
              <a:rPr kumimoji="0" lang="es-CO" sz="1600" b="0" i="0" u="none" strike="noStrike" cap="none" normalizeH="0" baseline="0" dirty="0">
                <a:ln>
                  <a:noFill/>
                </a:ln>
                <a:solidFill>
                  <a:schemeClr val="tx1"/>
                </a:solidFill>
                <a:effectLst/>
                <a:latin typeface="+mj-lt"/>
              </a:rPr>
              <a:t> in Neural Network and </a:t>
            </a:r>
            <a:r>
              <a:rPr kumimoji="0" lang="es-CO" sz="1600" b="0" i="0" u="none" strike="noStrike" cap="none" normalizeH="0" baseline="0" dirty="0" err="1">
                <a:ln>
                  <a:noFill/>
                </a:ln>
                <a:solidFill>
                  <a:schemeClr val="tx1"/>
                </a:solidFill>
                <a:effectLst/>
                <a:latin typeface="+mj-lt"/>
              </a:rPr>
              <a:t>Tree</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based</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algorithms</a:t>
            </a:r>
            <a:r>
              <a:rPr kumimoji="0" lang="es-CO" sz="1600" b="0" i="0" u="none" strike="noStrike" cap="none" normalizeH="0" baseline="0" dirty="0">
                <a:ln>
                  <a:noFill/>
                </a:ln>
                <a:solidFill>
                  <a:schemeClr val="tx1"/>
                </a:solidFill>
                <a:effectLst/>
                <a:latin typeface="+mj-lt"/>
              </a:rPr>
              <a:t>. As </a:t>
            </a:r>
            <a:r>
              <a:rPr kumimoji="0" lang="es-CO" sz="1600" b="0" i="0" u="none" strike="noStrike" cap="none" normalizeH="0" baseline="0" dirty="0" err="1">
                <a:ln>
                  <a:noFill/>
                </a:ln>
                <a:solidFill>
                  <a:schemeClr val="tx1"/>
                </a:solidFill>
                <a:effectLst/>
                <a:latin typeface="+mj-lt"/>
              </a:rPr>
              <a:t>shown</a:t>
            </a:r>
            <a:r>
              <a:rPr kumimoji="0" lang="es-CO" sz="1600" b="0" i="0" u="none" strike="noStrike" cap="none" normalizeH="0" baseline="0" dirty="0">
                <a:ln>
                  <a:noFill/>
                </a:ln>
                <a:solidFill>
                  <a:schemeClr val="tx1"/>
                </a:solidFill>
                <a:effectLst/>
                <a:latin typeface="+mj-lt"/>
              </a:rPr>
              <a:t> in </a:t>
            </a:r>
            <a:r>
              <a:rPr kumimoji="0" lang="es-CO" sz="1600" b="0" i="0" u="none" strike="noStrike" cap="none" normalizeH="0" baseline="0" dirty="0" err="1">
                <a:ln>
                  <a:noFill/>
                </a:ln>
                <a:solidFill>
                  <a:schemeClr val="tx1"/>
                </a:solidFill>
                <a:effectLst/>
                <a:latin typeface="+mj-lt"/>
              </a:rPr>
              <a:t>the</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graph</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below</a:t>
            </a:r>
            <a:r>
              <a:rPr kumimoji="0" lang="es-CO" sz="1600" b="0" i="0" u="none" strike="noStrike" cap="none" normalizeH="0" baseline="0" dirty="0">
                <a:ln>
                  <a:noFill/>
                </a:ln>
                <a:solidFill>
                  <a:schemeClr val="tx1"/>
                </a:solidFill>
                <a:effectLst/>
                <a:latin typeface="+mj-lt"/>
              </a:rPr>
              <a:t>, in Neural </a:t>
            </a:r>
            <a:r>
              <a:rPr kumimoji="0" lang="es-CO" sz="1600" b="0" i="0" u="none" strike="noStrike" cap="none" normalizeH="0" baseline="0" dirty="0" err="1">
                <a:ln>
                  <a:noFill/>
                </a:ln>
                <a:solidFill>
                  <a:schemeClr val="tx1"/>
                </a:solidFill>
                <a:effectLst/>
                <a:latin typeface="+mj-lt"/>
              </a:rPr>
              <a:t>networks</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it</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may</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happen</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that</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the</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difference</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between</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the</a:t>
            </a:r>
            <a:r>
              <a:rPr kumimoji="0" lang="es-CO" sz="1600" b="0" i="0" u="none" strike="noStrike" cap="none" normalizeH="0" baseline="0" dirty="0">
                <a:ln>
                  <a:noFill/>
                </a:ln>
                <a:solidFill>
                  <a:schemeClr val="tx1"/>
                </a:solidFill>
                <a:effectLst/>
                <a:latin typeface="+mj-lt"/>
              </a:rPr>
              <a:t> training error and </a:t>
            </a:r>
            <a:r>
              <a:rPr kumimoji="0" lang="es-CO" sz="1600" b="0" i="0" u="none" strike="noStrike" cap="none" normalizeH="0" baseline="0" dirty="0" err="1">
                <a:ln>
                  <a:noFill/>
                </a:ln>
                <a:solidFill>
                  <a:schemeClr val="tx1"/>
                </a:solidFill>
                <a:effectLst/>
                <a:latin typeface="+mj-lt"/>
              </a:rPr>
              <a:t>cross</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validation</a:t>
            </a:r>
            <a:r>
              <a:rPr kumimoji="0" lang="es-CO" sz="1600" b="0" i="0" u="none" strike="noStrike" cap="none" normalizeH="0" baseline="0" dirty="0">
                <a:ln>
                  <a:noFill/>
                </a:ln>
                <a:solidFill>
                  <a:schemeClr val="tx1"/>
                </a:solidFill>
                <a:effectLst/>
                <a:latin typeface="+mj-lt"/>
              </a:rPr>
              <a:t> error reduces as </a:t>
            </a:r>
            <a:r>
              <a:rPr kumimoji="0" lang="es-CO" sz="1600" b="0" i="0" u="none" strike="noStrike" cap="none" normalizeH="0" baseline="0" dirty="0" err="1">
                <a:ln>
                  <a:noFill/>
                </a:ln>
                <a:solidFill>
                  <a:schemeClr val="tx1"/>
                </a:solidFill>
                <a:effectLst/>
                <a:latin typeface="+mj-lt"/>
              </a:rPr>
              <a:t>the</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number</a:t>
            </a:r>
            <a:r>
              <a:rPr kumimoji="0" lang="es-CO" sz="1600" b="0" i="0" u="none" strike="noStrike" cap="none" normalizeH="0" baseline="0" dirty="0">
                <a:ln>
                  <a:noFill/>
                </a:ln>
                <a:solidFill>
                  <a:schemeClr val="tx1"/>
                </a:solidFill>
                <a:effectLst/>
                <a:latin typeface="+mj-lt"/>
              </a:rPr>
              <a:t> of </a:t>
            </a:r>
            <a:r>
              <a:rPr kumimoji="0" lang="es-CO" sz="1600" b="0" i="0" u="none" strike="noStrike" cap="none" normalizeH="0" baseline="0" dirty="0" err="1">
                <a:ln>
                  <a:noFill/>
                </a:ln>
                <a:solidFill>
                  <a:schemeClr val="tx1"/>
                </a:solidFill>
                <a:effectLst/>
                <a:latin typeface="+mj-lt"/>
              </a:rPr>
              <a:t>epochs</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increases</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It</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reaches</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its</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minimum</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value</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on</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certain</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epoch</a:t>
            </a:r>
            <a:r>
              <a:rPr kumimoji="0" lang="es-CO" sz="1600" b="0" i="0" u="none" strike="noStrike" cap="none" normalizeH="0" baseline="0" dirty="0">
                <a:ln>
                  <a:noFill/>
                </a:ln>
                <a:solidFill>
                  <a:schemeClr val="tx1"/>
                </a:solidFill>
                <a:effectLst/>
                <a:latin typeface="+mj-lt"/>
              </a:rPr>
              <a:t> and </a:t>
            </a:r>
            <a:r>
              <a:rPr kumimoji="0" lang="es-CO" sz="1600" b="0" i="0" u="none" strike="noStrike" cap="none" normalizeH="0" baseline="0" dirty="0" err="1">
                <a:ln>
                  <a:noFill/>
                </a:ln>
                <a:solidFill>
                  <a:schemeClr val="tx1"/>
                </a:solidFill>
                <a:effectLst/>
                <a:latin typeface="+mj-lt"/>
              </a:rPr>
              <a:t>then</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increases</a:t>
            </a:r>
            <a:r>
              <a:rPr kumimoji="0" lang="es-CO" sz="1600" b="0" i="0" u="none" strike="noStrike" cap="none" normalizeH="0" baseline="0" dirty="0">
                <a:ln>
                  <a:noFill/>
                </a:ln>
                <a:solidFill>
                  <a:schemeClr val="tx1"/>
                </a:solidFill>
                <a:effectLst/>
                <a:latin typeface="+mj-lt"/>
              </a:rPr>
              <a:t> in </a:t>
            </a:r>
            <a:r>
              <a:rPr kumimoji="0" lang="es-CO" sz="1600" b="0" i="0" u="none" strike="noStrike" cap="none" normalizeH="0" baseline="0" dirty="0" err="1">
                <a:ln>
                  <a:noFill/>
                </a:ln>
                <a:solidFill>
                  <a:schemeClr val="tx1"/>
                </a:solidFill>
                <a:effectLst/>
                <a:latin typeface="+mj-lt"/>
              </a:rPr>
              <a:t>subsequent</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epochs</a:t>
            </a:r>
            <a:r>
              <a:rPr kumimoji="0" lang="es-CO" sz="1600" b="0" i="0" u="none" strike="noStrike" cap="none" normalizeH="0" baseline="0" dirty="0">
                <a:ln>
                  <a:noFill/>
                </a:ln>
                <a:solidFill>
                  <a:schemeClr val="tx1"/>
                </a:solidFill>
                <a:effectLst/>
                <a:latin typeface="+mj-lt"/>
              </a:rPr>
              <a:t>. In </a:t>
            </a:r>
            <a:r>
              <a:rPr kumimoji="0" lang="es-CO" sz="1600" b="0" i="0" u="none" strike="noStrike" cap="none" normalizeH="0" baseline="0" dirty="0" err="1">
                <a:ln>
                  <a:noFill/>
                </a:ln>
                <a:solidFill>
                  <a:schemeClr val="tx1"/>
                </a:solidFill>
                <a:effectLst/>
                <a:latin typeface="+mj-lt"/>
              </a:rPr>
              <a:t>early</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stopping</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we</a:t>
            </a:r>
            <a:r>
              <a:rPr kumimoji="0" lang="es-CO" sz="1600" b="0" i="0" u="none" strike="noStrike" cap="none" normalizeH="0" baseline="0" dirty="0">
                <a:ln>
                  <a:noFill/>
                </a:ln>
                <a:solidFill>
                  <a:schemeClr val="tx1"/>
                </a:solidFill>
                <a:effectLst/>
                <a:latin typeface="+mj-lt"/>
              </a:rPr>
              <a:t> stop </a:t>
            </a:r>
            <a:r>
              <a:rPr kumimoji="0" lang="es-CO" sz="1600" b="0" i="0" u="none" strike="noStrike" cap="none" normalizeH="0" baseline="0" dirty="0" err="1">
                <a:ln>
                  <a:noFill/>
                </a:ln>
                <a:solidFill>
                  <a:schemeClr val="tx1"/>
                </a:solidFill>
                <a:effectLst/>
                <a:latin typeface="+mj-lt"/>
              </a:rPr>
              <a:t>the</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algorithm</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on</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the</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epoch</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or</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the</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next</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epoch</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showing</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minimum</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difference</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between</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train</a:t>
            </a:r>
            <a:r>
              <a:rPr kumimoji="0" lang="es-CO" sz="1600" b="0" i="0" u="none" strike="noStrike" cap="none" normalizeH="0" baseline="0" dirty="0">
                <a:ln>
                  <a:noFill/>
                </a:ln>
                <a:solidFill>
                  <a:schemeClr val="tx1"/>
                </a:solidFill>
                <a:effectLst/>
                <a:latin typeface="+mj-lt"/>
              </a:rPr>
              <a:t> and </a:t>
            </a:r>
            <a:r>
              <a:rPr kumimoji="0" lang="es-CO" sz="1600" b="0" i="0" u="none" strike="noStrike" cap="none" normalizeH="0" baseline="0" dirty="0" err="1">
                <a:ln>
                  <a:noFill/>
                </a:ln>
                <a:solidFill>
                  <a:schemeClr val="tx1"/>
                </a:solidFill>
                <a:effectLst/>
                <a:latin typeface="+mj-lt"/>
              </a:rPr>
              <a:t>cross</a:t>
            </a:r>
            <a:r>
              <a:rPr kumimoji="0" lang="es-CO" sz="1600" b="0" i="0" u="none" strike="noStrike" cap="none" normalizeH="0" baseline="0" dirty="0">
                <a:ln>
                  <a:noFill/>
                </a:ln>
                <a:solidFill>
                  <a:schemeClr val="tx1"/>
                </a:solidFill>
                <a:effectLst/>
                <a:latin typeface="+mj-lt"/>
              </a:rPr>
              <a:t> </a:t>
            </a:r>
            <a:r>
              <a:rPr kumimoji="0" lang="es-CO" sz="1600" b="0" i="0" u="none" strike="noStrike" cap="none" normalizeH="0" baseline="0" dirty="0" err="1">
                <a:ln>
                  <a:noFill/>
                </a:ln>
                <a:solidFill>
                  <a:schemeClr val="tx1"/>
                </a:solidFill>
                <a:effectLst/>
                <a:latin typeface="+mj-lt"/>
              </a:rPr>
              <a:t>validation</a:t>
            </a:r>
            <a:r>
              <a:rPr kumimoji="0" lang="es-CO" sz="1600" b="0" i="0" u="none" strike="noStrike" cap="none" normalizeH="0" baseline="0" dirty="0">
                <a:ln>
                  <a:noFill/>
                </a:ln>
                <a:solidFill>
                  <a:schemeClr val="tx1"/>
                </a:solidFill>
                <a:effectLst/>
                <a:latin typeface="+mj-lt"/>
              </a:rPr>
              <a:t> error.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CO" sz="1600" b="0" i="0" u="none" strike="noStrike" cap="none" normalizeH="0" baseline="0" dirty="0">
                <a:ln>
                  <a:noFill/>
                </a:ln>
                <a:solidFill>
                  <a:schemeClr val="tx1"/>
                </a:solidFill>
                <a:effectLst/>
                <a:latin typeface="+mj-lt"/>
              </a:rPr>
              <a:t>  </a:t>
            </a:r>
          </a:p>
        </p:txBody>
      </p:sp>
      <p:pic>
        <p:nvPicPr>
          <p:cNvPr id="4099" name="Picture 3" descr="https://miro.medium.com/max/589/0*N9kPkhczEw_C5__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849" y="3425398"/>
            <a:ext cx="5120067" cy="3010913"/>
          </a:xfrm>
          <a:prstGeom prst="rect">
            <a:avLst/>
          </a:prstGeom>
          <a:noFill/>
          <a:extLst>
            <a:ext uri="{909E8E84-426E-40DD-AFC4-6F175D3DCCD1}">
              <a14:hiddenFill xmlns:a14="http://schemas.microsoft.com/office/drawing/2010/main">
                <a:solidFill>
                  <a:srgbClr val="FFFFFF"/>
                </a:solidFill>
              </a14:hiddenFill>
            </a:ext>
          </a:extLst>
        </p:spPr>
      </p:pic>
      <p:pic>
        <p:nvPicPr>
          <p:cNvPr id="4" name="6 Imagen">
            <a:extLst>
              <a:ext uri="{FF2B5EF4-FFF2-40B4-BE49-F238E27FC236}">
                <a16:creationId xmlns:a16="http://schemas.microsoft.com/office/drawing/2014/main" xmlns="" id="{6F2410EA-82A2-4247-9BFD-4FA5C8DFE67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5" name="Conector recto 4">
            <a:extLst>
              <a:ext uri="{FF2B5EF4-FFF2-40B4-BE49-F238E27FC236}">
                <a16:creationId xmlns:a16="http://schemas.microsoft.com/office/drawing/2014/main" xmlns="" id="{C713A699-95D8-4883-A0B6-40E00D1891A0}"/>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6" name="CuadroTexto 5">
            <a:extLst>
              <a:ext uri="{FF2B5EF4-FFF2-40B4-BE49-F238E27FC236}">
                <a16:creationId xmlns:a16="http://schemas.microsoft.com/office/drawing/2014/main" xmlns="" id="{2F56542C-A86E-48D2-97DC-4E0AE13E6641}"/>
              </a:ext>
            </a:extLst>
          </p:cNvPr>
          <p:cNvSpPr txBox="1"/>
          <p:nvPr/>
        </p:nvSpPr>
        <p:spPr>
          <a:xfrm>
            <a:off x="99062" y="116632"/>
            <a:ext cx="4092787" cy="523220"/>
          </a:xfrm>
          <a:prstGeom prst="rect">
            <a:avLst/>
          </a:prstGeom>
          <a:noFill/>
        </p:spPr>
        <p:txBody>
          <a:bodyPr wrap="none" rtlCol="0">
            <a:spAutoFit/>
          </a:bodyPr>
          <a:lstStyle/>
          <a:p>
            <a:r>
              <a:rPr lang="es-CO" sz="2800" b="1" dirty="0" smtClean="0"/>
              <a:t>COMO RESOLVERLO?</a:t>
            </a:r>
            <a:endParaRPr lang="es-CO" sz="2800" b="1" dirty="0"/>
          </a:p>
        </p:txBody>
      </p:sp>
    </p:spTree>
    <p:extLst>
      <p:ext uri="{BB962C8B-B14F-4D97-AF65-F5344CB8AC3E}">
        <p14:creationId xmlns:p14="http://schemas.microsoft.com/office/powerpoint/2010/main" val="3616489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15157" y="960807"/>
            <a:ext cx="8340571" cy="2677656"/>
          </a:xfrm>
          <a:prstGeom prst="rect">
            <a:avLst/>
          </a:prstGeom>
        </p:spPr>
        <p:txBody>
          <a:bodyPr wrap="square">
            <a:spAutoFit/>
          </a:bodyPr>
          <a:lstStyle/>
          <a:p>
            <a:pPr algn="just" eaLnBrk="0" fontAlgn="base" hangingPunct="0">
              <a:spcBef>
                <a:spcPct val="0"/>
              </a:spcBef>
              <a:spcAft>
                <a:spcPct val="0"/>
              </a:spcAft>
              <a:buClrTx/>
            </a:pPr>
            <a:r>
              <a:rPr lang="es-CO" sz="2400" b="1" dirty="0" err="1">
                <a:solidFill>
                  <a:schemeClr val="tx1"/>
                </a:solidFill>
                <a:latin typeface="+mj-lt"/>
              </a:rPr>
              <a:t>Early</a:t>
            </a:r>
            <a:r>
              <a:rPr lang="es-CO" sz="2400" b="1" dirty="0">
                <a:solidFill>
                  <a:schemeClr val="tx1"/>
                </a:solidFill>
                <a:latin typeface="+mj-lt"/>
              </a:rPr>
              <a:t> </a:t>
            </a:r>
            <a:r>
              <a:rPr lang="es-CO" sz="2400" b="1" dirty="0" err="1">
                <a:solidFill>
                  <a:schemeClr val="tx1"/>
                </a:solidFill>
                <a:latin typeface="+mj-lt"/>
              </a:rPr>
              <a:t>Stopping</a:t>
            </a:r>
            <a:r>
              <a:rPr lang="es-CO" sz="2400" b="1" dirty="0">
                <a:solidFill>
                  <a:schemeClr val="tx1"/>
                </a:solidFill>
                <a:latin typeface="+mj-lt"/>
              </a:rPr>
              <a:t>: </a:t>
            </a:r>
          </a:p>
          <a:p>
            <a:pPr lvl="0" algn="just" eaLnBrk="0" fontAlgn="base" hangingPunct="0">
              <a:spcBef>
                <a:spcPct val="0"/>
              </a:spcBef>
              <a:spcAft>
                <a:spcPct val="0"/>
              </a:spcAft>
              <a:buClrTx/>
            </a:pPr>
            <a:endParaRPr lang="es-CO" sz="1600" dirty="0" smtClean="0">
              <a:solidFill>
                <a:schemeClr val="tx1"/>
              </a:solidFill>
              <a:latin typeface="+mj-lt"/>
            </a:endParaRPr>
          </a:p>
          <a:p>
            <a:pPr lvl="0" algn="just" eaLnBrk="0" fontAlgn="base" hangingPunct="0">
              <a:spcBef>
                <a:spcPct val="0"/>
              </a:spcBef>
              <a:spcAft>
                <a:spcPct val="0"/>
              </a:spcAft>
              <a:buClrTx/>
            </a:pPr>
            <a:r>
              <a:rPr lang="es-CO" sz="1600" dirty="0" smtClean="0">
                <a:solidFill>
                  <a:schemeClr val="tx1"/>
                </a:solidFill>
                <a:latin typeface="+mj-lt"/>
              </a:rPr>
              <a:t>In </a:t>
            </a:r>
            <a:r>
              <a:rPr lang="es-CO" sz="1600" dirty="0" err="1">
                <a:solidFill>
                  <a:schemeClr val="tx1"/>
                </a:solidFill>
                <a:latin typeface="+mj-lt"/>
              </a:rPr>
              <a:t>Decision</a:t>
            </a:r>
            <a:r>
              <a:rPr lang="es-CO" sz="1600" dirty="0">
                <a:solidFill>
                  <a:schemeClr val="tx1"/>
                </a:solidFill>
                <a:latin typeface="+mj-lt"/>
              </a:rPr>
              <a:t> </a:t>
            </a:r>
            <a:r>
              <a:rPr lang="es-CO" sz="1600" dirty="0" err="1">
                <a:solidFill>
                  <a:schemeClr val="tx1"/>
                </a:solidFill>
                <a:latin typeface="+mj-lt"/>
              </a:rPr>
              <a:t>trees</a:t>
            </a:r>
            <a:r>
              <a:rPr lang="es-CO" sz="1600" dirty="0">
                <a:solidFill>
                  <a:schemeClr val="tx1"/>
                </a:solidFill>
                <a:latin typeface="+mj-lt"/>
              </a:rPr>
              <a:t>, </a:t>
            </a:r>
            <a:r>
              <a:rPr lang="es-CO" sz="1600" dirty="0" err="1">
                <a:solidFill>
                  <a:schemeClr val="tx1"/>
                </a:solidFill>
                <a:latin typeface="+mj-lt"/>
              </a:rPr>
              <a:t>the</a:t>
            </a:r>
            <a:r>
              <a:rPr lang="es-CO" sz="1600" dirty="0">
                <a:solidFill>
                  <a:schemeClr val="tx1"/>
                </a:solidFill>
                <a:latin typeface="+mj-lt"/>
              </a:rPr>
              <a:t> </a:t>
            </a:r>
            <a:r>
              <a:rPr lang="es-CO" sz="1600" dirty="0" err="1">
                <a:solidFill>
                  <a:schemeClr val="tx1"/>
                </a:solidFill>
                <a:latin typeface="+mj-lt"/>
              </a:rPr>
              <a:t>variance</a:t>
            </a:r>
            <a:r>
              <a:rPr lang="es-CO" sz="1600" dirty="0">
                <a:solidFill>
                  <a:schemeClr val="tx1"/>
                </a:solidFill>
                <a:latin typeface="+mj-lt"/>
              </a:rPr>
              <a:t> </a:t>
            </a:r>
            <a:r>
              <a:rPr lang="es-CO" sz="1600" dirty="0" err="1">
                <a:solidFill>
                  <a:schemeClr val="tx1"/>
                </a:solidFill>
                <a:latin typeface="+mj-lt"/>
              </a:rPr>
              <a:t>increases</a:t>
            </a:r>
            <a:r>
              <a:rPr lang="es-CO" sz="1600" dirty="0">
                <a:solidFill>
                  <a:schemeClr val="tx1"/>
                </a:solidFill>
                <a:latin typeface="+mj-lt"/>
              </a:rPr>
              <a:t> as </a:t>
            </a:r>
            <a:r>
              <a:rPr lang="es-CO" sz="1600" dirty="0" err="1">
                <a:solidFill>
                  <a:schemeClr val="tx1"/>
                </a:solidFill>
                <a:latin typeface="+mj-lt"/>
              </a:rPr>
              <a:t>the</a:t>
            </a:r>
            <a:r>
              <a:rPr lang="es-CO" sz="1600" dirty="0">
                <a:solidFill>
                  <a:schemeClr val="tx1"/>
                </a:solidFill>
                <a:latin typeface="+mj-lt"/>
              </a:rPr>
              <a:t> </a:t>
            </a:r>
            <a:r>
              <a:rPr lang="es-CO" sz="1600" dirty="0" err="1">
                <a:solidFill>
                  <a:schemeClr val="tx1"/>
                </a:solidFill>
                <a:latin typeface="+mj-lt"/>
              </a:rPr>
              <a:t>depth</a:t>
            </a:r>
            <a:r>
              <a:rPr lang="es-CO" sz="1600" dirty="0">
                <a:solidFill>
                  <a:schemeClr val="tx1"/>
                </a:solidFill>
                <a:latin typeface="+mj-lt"/>
              </a:rPr>
              <a:t> of </a:t>
            </a:r>
            <a:r>
              <a:rPr lang="es-CO" sz="1600" dirty="0" err="1">
                <a:solidFill>
                  <a:schemeClr val="tx1"/>
                </a:solidFill>
                <a:latin typeface="+mj-lt"/>
              </a:rPr>
              <a:t>the</a:t>
            </a:r>
            <a:r>
              <a:rPr lang="es-CO" sz="1600" dirty="0">
                <a:solidFill>
                  <a:schemeClr val="tx1"/>
                </a:solidFill>
                <a:latin typeface="+mj-lt"/>
              </a:rPr>
              <a:t> </a:t>
            </a:r>
            <a:r>
              <a:rPr lang="es-CO" sz="1600" dirty="0" err="1">
                <a:solidFill>
                  <a:schemeClr val="tx1"/>
                </a:solidFill>
                <a:latin typeface="+mj-lt"/>
              </a:rPr>
              <a:t>tree</a:t>
            </a:r>
            <a:r>
              <a:rPr lang="es-CO" sz="1600" dirty="0">
                <a:solidFill>
                  <a:schemeClr val="tx1"/>
                </a:solidFill>
                <a:latin typeface="+mj-lt"/>
              </a:rPr>
              <a:t> </a:t>
            </a:r>
            <a:r>
              <a:rPr lang="es-CO" sz="1600" dirty="0" err="1">
                <a:solidFill>
                  <a:schemeClr val="tx1"/>
                </a:solidFill>
                <a:latin typeface="+mj-lt"/>
              </a:rPr>
              <a:t>increases</a:t>
            </a:r>
            <a:r>
              <a:rPr lang="es-CO" sz="1600" dirty="0">
                <a:solidFill>
                  <a:schemeClr val="tx1"/>
                </a:solidFill>
                <a:latin typeface="+mj-lt"/>
              </a:rPr>
              <a:t>. </a:t>
            </a:r>
            <a:r>
              <a:rPr lang="es-CO" sz="1600" dirty="0" err="1">
                <a:solidFill>
                  <a:schemeClr val="tx1"/>
                </a:solidFill>
                <a:latin typeface="+mj-lt"/>
              </a:rPr>
              <a:t>To</a:t>
            </a:r>
            <a:r>
              <a:rPr lang="es-CO" sz="1600" dirty="0">
                <a:solidFill>
                  <a:schemeClr val="tx1"/>
                </a:solidFill>
                <a:latin typeface="+mj-lt"/>
              </a:rPr>
              <a:t> </a:t>
            </a:r>
            <a:r>
              <a:rPr lang="es-CO" sz="1600" dirty="0" err="1">
                <a:solidFill>
                  <a:schemeClr val="tx1"/>
                </a:solidFill>
                <a:latin typeface="+mj-lt"/>
              </a:rPr>
              <a:t>make</a:t>
            </a:r>
            <a:r>
              <a:rPr lang="es-CO" sz="1600" dirty="0">
                <a:solidFill>
                  <a:schemeClr val="tx1"/>
                </a:solidFill>
                <a:latin typeface="+mj-lt"/>
              </a:rPr>
              <a:t> </a:t>
            </a:r>
            <a:r>
              <a:rPr lang="es-CO" sz="1600" dirty="0" err="1">
                <a:solidFill>
                  <a:schemeClr val="tx1"/>
                </a:solidFill>
                <a:latin typeface="+mj-lt"/>
              </a:rPr>
              <a:t>sure</a:t>
            </a:r>
            <a:r>
              <a:rPr lang="es-CO" sz="1600" dirty="0">
                <a:solidFill>
                  <a:schemeClr val="tx1"/>
                </a:solidFill>
                <a:latin typeface="+mj-lt"/>
              </a:rPr>
              <a:t> </a:t>
            </a:r>
            <a:r>
              <a:rPr lang="es-CO" sz="1600" dirty="0" err="1">
                <a:solidFill>
                  <a:schemeClr val="tx1"/>
                </a:solidFill>
                <a:latin typeface="+mj-lt"/>
              </a:rPr>
              <a:t>we</a:t>
            </a:r>
            <a:r>
              <a:rPr lang="es-CO" sz="1600" dirty="0">
                <a:solidFill>
                  <a:schemeClr val="tx1"/>
                </a:solidFill>
                <a:latin typeface="+mj-lt"/>
              </a:rPr>
              <a:t> </a:t>
            </a:r>
            <a:r>
              <a:rPr lang="es-CO" sz="1600" dirty="0" err="1">
                <a:solidFill>
                  <a:schemeClr val="tx1"/>
                </a:solidFill>
                <a:latin typeface="+mj-lt"/>
              </a:rPr>
              <a:t>don’t</a:t>
            </a:r>
            <a:r>
              <a:rPr lang="es-CO" sz="1600" dirty="0">
                <a:solidFill>
                  <a:schemeClr val="tx1"/>
                </a:solidFill>
                <a:latin typeface="+mj-lt"/>
              </a:rPr>
              <a:t> </a:t>
            </a:r>
            <a:r>
              <a:rPr lang="es-CO" sz="1600" dirty="0" err="1">
                <a:solidFill>
                  <a:schemeClr val="tx1"/>
                </a:solidFill>
                <a:latin typeface="+mj-lt"/>
              </a:rPr>
              <a:t>overfit</a:t>
            </a:r>
            <a:r>
              <a:rPr lang="es-CO" sz="1600" dirty="0">
                <a:solidFill>
                  <a:schemeClr val="tx1"/>
                </a:solidFill>
                <a:latin typeface="+mj-lt"/>
              </a:rPr>
              <a:t>, </a:t>
            </a:r>
            <a:r>
              <a:rPr lang="es-CO" sz="1600" dirty="0" err="1">
                <a:solidFill>
                  <a:schemeClr val="tx1"/>
                </a:solidFill>
                <a:latin typeface="+mj-lt"/>
              </a:rPr>
              <a:t>the</a:t>
            </a:r>
            <a:r>
              <a:rPr lang="es-CO" sz="1600" dirty="0">
                <a:solidFill>
                  <a:schemeClr val="tx1"/>
                </a:solidFill>
                <a:latin typeface="+mj-lt"/>
              </a:rPr>
              <a:t> </a:t>
            </a:r>
            <a:r>
              <a:rPr lang="es-CO" sz="1600" dirty="0" err="1">
                <a:solidFill>
                  <a:schemeClr val="tx1"/>
                </a:solidFill>
                <a:latin typeface="+mj-lt"/>
              </a:rPr>
              <a:t>growth</a:t>
            </a:r>
            <a:r>
              <a:rPr lang="es-CO" sz="1600" dirty="0">
                <a:solidFill>
                  <a:schemeClr val="tx1"/>
                </a:solidFill>
                <a:latin typeface="+mj-lt"/>
              </a:rPr>
              <a:t> of </a:t>
            </a:r>
            <a:r>
              <a:rPr lang="es-CO" sz="1600" dirty="0" err="1">
                <a:solidFill>
                  <a:schemeClr val="tx1"/>
                </a:solidFill>
                <a:latin typeface="+mj-lt"/>
              </a:rPr>
              <a:t>the</a:t>
            </a:r>
            <a:r>
              <a:rPr lang="es-CO" sz="1600" dirty="0">
                <a:solidFill>
                  <a:schemeClr val="tx1"/>
                </a:solidFill>
                <a:latin typeface="+mj-lt"/>
              </a:rPr>
              <a:t> </a:t>
            </a:r>
            <a:r>
              <a:rPr lang="es-CO" sz="1600" dirty="0" err="1">
                <a:solidFill>
                  <a:schemeClr val="tx1"/>
                </a:solidFill>
                <a:latin typeface="+mj-lt"/>
              </a:rPr>
              <a:t>decision</a:t>
            </a:r>
            <a:r>
              <a:rPr lang="es-CO" sz="1600" dirty="0">
                <a:solidFill>
                  <a:schemeClr val="tx1"/>
                </a:solidFill>
                <a:latin typeface="+mj-lt"/>
              </a:rPr>
              <a:t> </a:t>
            </a:r>
            <a:r>
              <a:rPr lang="es-CO" sz="1600" dirty="0" err="1">
                <a:solidFill>
                  <a:schemeClr val="tx1"/>
                </a:solidFill>
                <a:latin typeface="+mj-lt"/>
              </a:rPr>
              <a:t>tree</a:t>
            </a:r>
            <a:r>
              <a:rPr lang="es-CO" sz="1600" dirty="0">
                <a:solidFill>
                  <a:schemeClr val="tx1"/>
                </a:solidFill>
                <a:latin typeface="+mj-lt"/>
              </a:rPr>
              <a:t> </a:t>
            </a:r>
            <a:r>
              <a:rPr lang="es-CO" sz="1600" dirty="0" err="1">
                <a:solidFill>
                  <a:schemeClr val="tx1"/>
                </a:solidFill>
                <a:latin typeface="+mj-lt"/>
              </a:rPr>
              <a:t>is</a:t>
            </a:r>
            <a:r>
              <a:rPr lang="es-CO" sz="1600" dirty="0">
                <a:solidFill>
                  <a:schemeClr val="tx1"/>
                </a:solidFill>
                <a:latin typeface="+mj-lt"/>
              </a:rPr>
              <a:t> </a:t>
            </a:r>
            <a:r>
              <a:rPr lang="es-CO" sz="1600" dirty="0" err="1">
                <a:solidFill>
                  <a:schemeClr val="tx1"/>
                </a:solidFill>
                <a:latin typeface="+mj-lt"/>
              </a:rPr>
              <a:t>stopped</a:t>
            </a:r>
            <a:r>
              <a:rPr lang="es-CO" sz="1600" dirty="0">
                <a:solidFill>
                  <a:schemeClr val="tx1"/>
                </a:solidFill>
                <a:latin typeface="+mj-lt"/>
              </a:rPr>
              <a:t> at </a:t>
            </a:r>
            <a:r>
              <a:rPr lang="es-CO" sz="1600" dirty="0" err="1">
                <a:solidFill>
                  <a:schemeClr val="tx1"/>
                </a:solidFill>
                <a:latin typeface="+mj-lt"/>
              </a:rPr>
              <a:t>the</a:t>
            </a:r>
            <a:r>
              <a:rPr lang="es-CO" sz="1600" dirty="0">
                <a:solidFill>
                  <a:schemeClr val="tx1"/>
                </a:solidFill>
                <a:latin typeface="+mj-lt"/>
              </a:rPr>
              <a:t> </a:t>
            </a:r>
            <a:r>
              <a:rPr lang="es-CO" sz="1600" dirty="0" err="1">
                <a:solidFill>
                  <a:schemeClr val="tx1"/>
                </a:solidFill>
                <a:latin typeface="+mj-lt"/>
              </a:rPr>
              <a:t>optimum</a:t>
            </a:r>
            <a:r>
              <a:rPr lang="es-CO" sz="1600" dirty="0">
                <a:solidFill>
                  <a:schemeClr val="tx1"/>
                </a:solidFill>
                <a:latin typeface="+mj-lt"/>
              </a:rPr>
              <a:t> </a:t>
            </a:r>
            <a:r>
              <a:rPr lang="es-CO" sz="1600" dirty="0" err="1">
                <a:solidFill>
                  <a:schemeClr val="tx1"/>
                </a:solidFill>
                <a:latin typeface="+mj-lt"/>
              </a:rPr>
              <a:t>depth</a:t>
            </a:r>
            <a:r>
              <a:rPr lang="es-CO" sz="1600" dirty="0">
                <a:solidFill>
                  <a:schemeClr val="tx1"/>
                </a:solidFill>
                <a:latin typeface="+mj-lt"/>
              </a:rPr>
              <a:t>. </a:t>
            </a:r>
            <a:r>
              <a:rPr lang="es-CO" sz="1600" dirty="0" err="1">
                <a:solidFill>
                  <a:schemeClr val="tx1"/>
                </a:solidFill>
                <a:latin typeface="+mj-lt"/>
              </a:rPr>
              <a:t>This</a:t>
            </a:r>
            <a:r>
              <a:rPr lang="es-CO" sz="1600" dirty="0">
                <a:solidFill>
                  <a:schemeClr val="tx1"/>
                </a:solidFill>
                <a:latin typeface="+mj-lt"/>
              </a:rPr>
              <a:t> </a:t>
            </a:r>
            <a:r>
              <a:rPr lang="es-CO" sz="1600" dirty="0" err="1">
                <a:solidFill>
                  <a:schemeClr val="tx1"/>
                </a:solidFill>
                <a:latin typeface="+mj-lt"/>
              </a:rPr>
              <a:t>is</a:t>
            </a:r>
            <a:r>
              <a:rPr lang="es-CO" sz="1600" dirty="0">
                <a:solidFill>
                  <a:schemeClr val="tx1"/>
                </a:solidFill>
                <a:latin typeface="+mj-lt"/>
              </a:rPr>
              <a:t> </a:t>
            </a:r>
            <a:r>
              <a:rPr lang="es-CO" sz="1600" dirty="0" err="1">
                <a:solidFill>
                  <a:schemeClr val="tx1"/>
                </a:solidFill>
                <a:latin typeface="+mj-lt"/>
              </a:rPr>
              <a:t>typically</a:t>
            </a:r>
            <a:r>
              <a:rPr lang="es-CO" sz="1600" dirty="0">
                <a:solidFill>
                  <a:schemeClr val="tx1"/>
                </a:solidFill>
                <a:latin typeface="+mj-lt"/>
              </a:rPr>
              <a:t> </a:t>
            </a:r>
            <a:r>
              <a:rPr lang="es-CO" sz="1600" dirty="0" err="1">
                <a:solidFill>
                  <a:schemeClr val="tx1"/>
                </a:solidFill>
                <a:latin typeface="+mj-lt"/>
              </a:rPr>
              <a:t>achieved</a:t>
            </a:r>
            <a:r>
              <a:rPr lang="es-CO" sz="1600" dirty="0">
                <a:solidFill>
                  <a:schemeClr val="tx1"/>
                </a:solidFill>
                <a:latin typeface="+mj-lt"/>
              </a:rPr>
              <a:t> in </a:t>
            </a:r>
            <a:r>
              <a:rPr lang="es-CO" sz="1600" dirty="0" err="1">
                <a:solidFill>
                  <a:schemeClr val="tx1"/>
                </a:solidFill>
                <a:latin typeface="+mj-lt"/>
              </a:rPr>
              <a:t>two</a:t>
            </a:r>
            <a:r>
              <a:rPr lang="es-CO" sz="1600" dirty="0">
                <a:solidFill>
                  <a:schemeClr val="tx1"/>
                </a:solidFill>
                <a:latin typeface="+mj-lt"/>
              </a:rPr>
              <a:t> </a:t>
            </a:r>
            <a:r>
              <a:rPr lang="es-CO" sz="1600" dirty="0" err="1">
                <a:solidFill>
                  <a:schemeClr val="tx1"/>
                </a:solidFill>
                <a:latin typeface="+mj-lt"/>
              </a:rPr>
              <a:t>ways</a:t>
            </a:r>
            <a:r>
              <a:rPr lang="es-CO" sz="1600" dirty="0">
                <a:solidFill>
                  <a:schemeClr val="tx1"/>
                </a:solidFill>
                <a:latin typeface="+mj-lt"/>
              </a:rPr>
              <a:t>. </a:t>
            </a:r>
            <a:r>
              <a:rPr lang="es-CO" sz="1600" dirty="0" err="1">
                <a:solidFill>
                  <a:schemeClr val="tx1"/>
                </a:solidFill>
                <a:latin typeface="+mj-lt"/>
              </a:rPr>
              <a:t>First</a:t>
            </a:r>
            <a:r>
              <a:rPr lang="es-CO" sz="1600" dirty="0">
                <a:solidFill>
                  <a:schemeClr val="tx1"/>
                </a:solidFill>
                <a:latin typeface="+mj-lt"/>
              </a:rPr>
              <a:t> </a:t>
            </a:r>
            <a:r>
              <a:rPr lang="es-CO" sz="1600" dirty="0" err="1">
                <a:solidFill>
                  <a:schemeClr val="tx1"/>
                </a:solidFill>
                <a:latin typeface="+mj-lt"/>
              </a:rPr>
              <a:t>is</a:t>
            </a:r>
            <a:r>
              <a:rPr lang="es-CO" sz="1600" dirty="0">
                <a:solidFill>
                  <a:schemeClr val="tx1"/>
                </a:solidFill>
                <a:latin typeface="+mj-lt"/>
              </a:rPr>
              <a:t> </a:t>
            </a:r>
            <a:r>
              <a:rPr lang="es-CO" sz="1600" dirty="0" err="1">
                <a:solidFill>
                  <a:schemeClr val="tx1"/>
                </a:solidFill>
                <a:latin typeface="+mj-lt"/>
              </a:rPr>
              <a:t>stopping</a:t>
            </a:r>
            <a:r>
              <a:rPr lang="es-CO" sz="1600" dirty="0">
                <a:solidFill>
                  <a:schemeClr val="tx1"/>
                </a:solidFill>
                <a:latin typeface="+mj-lt"/>
              </a:rPr>
              <a:t> </a:t>
            </a:r>
            <a:r>
              <a:rPr lang="es-CO" sz="1600" dirty="0" err="1">
                <a:solidFill>
                  <a:schemeClr val="tx1"/>
                </a:solidFill>
                <a:latin typeface="+mj-lt"/>
              </a:rPr>
              <a:t>the</a:t>
            </a:r>
            <a:r>
              <a:rPr lang="es-CO" sz="1600" dirty="0">
                <a:solidFill>
                  <a:schemeClr val="tx1"/>
                </a:solidFill>
                <a:latin typeface="+mj-lt"/>
              </a:rPr>
              <a:t> </a:t>
            </a:r>
            <a:r>
              <a:rPr lang="es-CO" sz="1600" dirty="0" err="1">
                <a:solidFill>
                  <a:schemeClr val="tx1"/>
                </a:solidFill>
                <a:latin typeface="+mj-lt"/>
              </a:rPr>
              <a:t>tree</a:t>
            </a:r>
            <a:r>
              <a:rPr lang="es-CO" sz="1600" dirty="0">
                <a:solidFill>
                  <a:schemeClr val="tx1"/>
                </a:solidFill>
                <a:latin typeface="+mj-lt"/>
              </a:rPr>
              <a:t> </a:t>
            </a:r>
            <a:r>
              <a:rPr lang="es-CO" sz="1600" dirty="0" err="1">
                <a:solidFill>
                  <a:schemeClr val="tx1"/>
                </a:solidFill>
                <a:latin typeface="+mj-lt"/>
              </a:rPr>
              <a:t>growth</a:t>
            </a:r>
            <a:r>
              <a:rPr lang="es-CO" sz="1600" dirty="0">
                <a:solidFill>
                  <a:schemeClr val="tx1"/>
                </a:solidFill>
                <a:latin typeface="+mj-lt"/>
              </a:rPr>
              <a:t> </a:t>
            </a:r>
            <a:r>
              <a:rPr lang="es-CO" sz="1600" dirty="0" err="1">
                <a:solidFill>
                  <a:schemeClr val="tx1"/>
                </a:solidFill>
                <a:latin typeface="+mj-lt"/>
              </a:rPr>
              <a:t>if</a:t>
            </a:r>
            <a:r>
              <a:rPr lang="es-CO" sz="1600" dirty="0">
                <a:solidFill>
                  <a:schemeClr val="tx1"/>
                </a:solidFill>
                <a:latin typeface="+mj-lt"/>
              </a:rPr>
              <a:t> </a:t>
            </a:r>
            <a:r>
              <a:rPr lang="es-CO" sz="1600" dirty="0" err="1">
                <a:solidFill>
                  <a:schemeClr val="tx1"/>
                </a:solidFill>
                <a:latin typeface="+mj-lt"/>
              </a:rPr>
              <a:t>the</a:t>
            </a:r>
            <a:r>
              <a:rPr lang="es-CO" sz="1600" dirty="0">
                <a:solidFill>
                  <a:schemeClr val="tx1"/>
                </a:solidFill>
                <a:latin typeface="+mj-lt"/>
              </a:rPr>
              <a:t> </a:t>
            </a:r>
            <a:r>
              <a:rPr lang="es-CO" sz="1600" dirty="0" err="1">
                <a:solidFill>
                  <a:schemeClr val="tx1"/>
                </a:solidFill>
                <a:latin typeface="+mj-lt"/>
              </a:rPr>
              <a:t>number</a:t>
            </a:r>
            <a:r>
              <a:rPr lang="es-CO" sz="1600" dirty="0">
                <a:solidFill>
                  <a:schemeClr val="tx1"/>
                </a:solidFill>
                <a:latin typeface="+mj-lt"/>
              </a:rPr>
              <a:t> of data </a:t>
            </a:r>
            <a:r>
              <a:rPr lang="es-CO" sz="1600" dirty="0" err="1">
                <a:solidFill>
                  <a:schemeClr val="tx1"/>
                </a:solidFill>
                <a:latin typeface="+mj-lt"/>
              </a:rPr>
              <a:t>points</a:t>
            </a:r>
            <a:r>
              <a:rPr lang="es-CO" sz="1600" dirty="0">
                <a:solidFill>
                  <a:schemeClr val="tx1"/>
                </a:solidFill>
                <a:latin typeface="+mj-lt"/>
              </a:rPr>
              <a:t> at a </a:t>
            </a:r>
            <a:r>
              <a:rPr lang="es-CO" sz="1600" dirty="0" err="1">
                <a:solidFill>
                  <a:schemeClr val="tx1"/>
                </a:solidFill>
                <a:latin typeface="+mj-lt"/>
              </a:rPr>
              <a:t>node</a:t>
            </a:r>
            <a:r>
              <a:rPr lang="es-CO" sz="1600" dirty="0">
                <a:solidFill>
                  <a:schemeClr val="tx1"/>
                </a:solidFill>
                <a:latin typeface="+mj-lt"/>
              </a:rPr>
              <a:t> (i.e. </a:t>
            </a:r>
            <a:r>
              <a:rPr lang="es-CO" sz="1600" dirty="0" err="1">
                <a:solidFill>
                  <a:schemeClr val="tx1"/>
                </a:solidFill>
                <a:latin typeface="+mj-lt"/>
              </a:rPr>
              <a:t>number</a:t>
            </a:r>
            <a:r>
              <a:rPr lang="es-CO" sz="1600" dirty="0">
                <a:solidFill>
                  <a:schemeClr val="tx1"/>
                </a:solidFill>
                <a:latin typeface="+mj-lt"/>
              </a:rPr>
              <a:t> of data </a:t>
            </a:r>
            <a:r>
              <a:rPr lang="es-CO" sz="1600" dirty="0" err="1">
                <a:solidFill>
                  <a:schemeClr val="tx1"/>
                </a:solidFill>
                <a:latin typeface="+mj-lt"/>
              </a:rPr>
              <a:t>points</a:t>
            </a:r>
            <a:r>
              <a:rPr lang="es-CO" sz="1600" dirty="0">
                <a:solidFill>
                  <a:schemeClr val="tx1"/>
                </a:solidFill>
                <a:latin typeface="+mj-lt"/>
              </a:rPr>
              <a:t> </a:t>
            </a:r>
            <a:r>
              <a:rPr lang="es-CO" sz="1600" dirty="0" err="1">
                <a:solidFill>
                  <a:schemeClr val="tx1"/>
                </a:solidFill>
                <a:latin typeface="+mj-lt"/>
              </a:rPr>
              <a:t>satisfying</a:t>
            </a:r>
            <a:r>
              <a:rPr lang="es-CO" sz="1600" dirty="0">
                <a:solidFill>
                  <a:schemeClr val="tx1"/>
                </a:solidFill>
                <a:latin typeface="+mj-lt"/>
              </a:rPr>
              <a:t> </a:t>
            </a:r>
            <a:r>
              <a:rPr lang="es-CO" sz="1600" dirty="0" err="1">
                <a:solidFill>
                  <a:schemeClr val="tx1"/>
                </a:solidFill>
                <a:latin typeface="+mj-lt"/>
              </a:rPr>
              <a:t>the</a:t>
            </a:r>
            <a:r>
              <a:rPr lang="es-CO" sz="1600" dirty="0">
                <a:solidFill>
                  <a:schemeClr val="tx1"/>
                </a:solidFill>
                <a:latin typeface="+mj-lt"/>
              </a:rPr>
              <a:t> </a:t>
            </a:r>
            <a:r>
              <a:rPr lang="es-CO" sz="1600" dirty="0" err="1">
                <a:solidFill>
                  <a:schemeClr val="tx1"/>
                </a:solidFill>
                <a:latin typeface="+mj-lt"/>
              </a:rPr>
              <a:t>condition</a:t>
            </a:r>
            <a:r>
              <a:rPr lang="es-CO" sz="1600" dirty="0">
                <a:solidFill>
                  <a:schemeClr val="tx1"/>
                </a:solidFill>
                <a:latin typeface="+mj-lt"/>
              </a:rPr>
              <a:t> </a:t>
            </a:r>
            <a:r>
              <a:rPr lang="es-CO" sz="1600" dirty="0" err="1">
                <a:solidFill>
                  <a:schemeClr val="tx1"/>
                </a:solidFill>
                <a:latin typeface="+mj-lt"/>
              </a:rPr>
              <a:t>on</a:t>
            </a:r>
            <a:r>
              <a:rPr lang="es-CO" sz="1600" dirty="0">
                <a:solidFill>
                  <a:schemeClr val="tx1"/>
                </a:solidFill>
                <a:latin typeface="+mj-lt"/>
              </a:rPr>
              <a:t> </a:t>
            </a:r>
            <a:r>
              <a:rPr lang="es-CO" sz="1600" dirty="0" err="1">
                <a:solidFill>
                  <a:schemeClr val="tx1"/>
                </a:solidFill>
                <a:latin typeface="+mj-lt"/>
              </a:rPr>
              <a:t>the</a:t>
            </a:r>
            <a:r>
              <a:rPr lang="es-CO" sz="1600" dirty="0">
                <a:solidFill>
                  <a:schemeClr val="tx1"/>
                </a:solidFill>
                <a:latin typeface="+mj-lt"/>
              </a:rPr>
              <a:t> </a:t>
            </a:r>
            <a:r>
              <a:rPr lang="es-CO" sz="1600" dirty="0" err="1">
                <a:solidFill>
                  <a:schemeClr val="tx1"/>
                </a:solidFill>
                <a:latin typeface="+mj-lt"/>
              </a:rPr>
              <a:t>node</a:t>
            </a:r>
            <a:r>
              <a:rPr lang="es-CO" sz="1600" dirty="0">
                <a:solidFill>
                  <a:schemeClr val="tx1"/>
                </a:solidFill>
                <a:latin typeface="+mj-lt"/>
              </a:rPr>
              <a:t>) </a:t>
            </a:r>
            <a:r>
              <a:rPr lang="es-CO" sz="1600" dirty="0" err="1">
                <a:solidFill>
                  <a:schemeClr val="tx1"/>
                </a:solidFill>
                <a:latin typeface="+mj-lt"/>
              </a:rPr>
              <a:t>is</a:t>
            </a:r>
            <a:r>
              <a:rPr lang="es-CO" sz="1600" dirty="0">
                <a:solidFill>
                  <a:schemeClr val="tx1"/>
                </a:solidFill>
                <a:latin typeface="+mj-lt"/>
              </a:rPr>
              <a:t> </a:t>
            </a:r>
            <a:r>
              <a:rPr lang="es-CO" sz="1600" dirty="0" err="1">
                <a:solidFill>
                  <a:schemeClr val="tx1"/>
                </a:solidFill>
                <a:latin typeface="+mj-lt"/>
              </a:rPr>
              <a:t>less</a:t>
            </a:r>
            <a:r>
              <a:rPr lang="es-CO" sz="1600" dirty="0">
                <a:solidFill>
                  <a:schemeClr val="tx1"/>
                </a:solidFill>
                <a:latin typeface="+mj-lt"/>
              </a:rPr>
              <a:t> </a:t>
            </a:r>
            <a:r>
              <a:rPr lang="es-CO" sz="1600" dirty="0" err="1">
                <a:solidFill>
                  <a:schemeClr val="tx1"/>
                </a:solidFill>
                <a:latin typeface="+mj-lt"/>
              </a:rPr>
              <a:t>than</a:t>
            </a:r>
            <a:r>
              <a:rPr lang="es-CO" sz="1600" dirty="0">
                <a:solidFill>
                  <a:schemeClr val="tx1"/>
                </a:solidFill>
                <a:latin typeface="+mj-lt"/>
              </a:rPr>
              <a:t> </a:t>
            </a:r>
            <a:r>
              <a:rPr lang="es-CO" sz="1600" dirty="0" err="1">
                <a:solidFill>
                  <a:schemeClr val="tx1"/>
                </a:solidFill>
                <a:latin typeface="+mj-lt"/>
              </a:rPr>
              <a:t>some</a:t>
            </a:r>
            <a:r>
              <a:rPr lang="es-CO" sz="1600" dirty="0">
                <a:solidFill>
                  <a:schemeClr val="tx1"/>
                </a:solidFill>
                <a:latin typeface="+mj-lt"/>
              </a:rPr>
              <a:t> </a:t>
            </a:r>
            <a:r>
              <a:rPr lang="es-CO" sz="1600" dirty="0" err="1">
                <a:solidFill>
                  <a:schemeClr val="tx1"/>
                </a:solidFill>
                <a:latin typeface="+mj-lt"/>
              </a:rPr>
              <a:t>specific</a:t>
            </a:r>
            <a:r>
              <a:rPr lang="es-CO" sz="1600" dirty="0">
                <a:solidFill>
                  <a:schemeClr val="tx1"/>
                </a:solidFill>
                <a:latin typeface="+mj-lt"/>
              </a:rPr>
              <a:t> </a:t>
            </a:r>
            <a:r>
              <a:rPr lang="es-CO" sz="1600" dirty="0" err="1">
                <a:solidFill>
                  <a:schemeClr val="tx1"/>
                </a:solidFill>
                <a:latin typeface="+mj-lt"/>
              </a:rPr>
              <a:t>threshold</a:t>
            </a:r>
            <a:r>
              <a:rPr lang="es-CO" sz="1600" dirty="0">
                <a:solidFill>
                  <a:schemeClr val="tx1"/>
                </a:solidFill>
                <a:latin typeface="+mj-lt"/>
              </a:rPr>
              <a:t> </a:t>
            </a:r>
            <a:r>
              <a:rPr lang="es-CO" sz="1600" dirty="0" err="1">
                <a:solidFill>
                  <a:schemeClr val="tx1"/>
                </a:solidFill>
                <a:latin typeface="+mj-lt"/>
              </a:rPr>
              <a:t>value</a:t>
            </a:r>
            <a:r>
              <a:rPr lang="es-CO" sz="1600" dirty="0">
                <a:solidFill>
                  <a:schemeClr val="tx1"/>
                </a:solidFill>
                <a:latin typeface="+mj-lt"/>
              </a:rPr>
              <a:t>. In </a:t>
            </a:r>
            <a:r>
              <a:rPr lang="es-CO" sz="1600" dirty="0" err="1">
                <a:solidFill>
                  <a:schemeClr val="tx1"/>
                </a:solidFill>
                <a:latin typeface="+mj-lt"/>
              </a:rPr>
              <a:t>this</a:t>
            </a:r>
            <a:r>
              <a:rPr lang="es-CO" sz="1600" dirty="0">
                <a:solidFill>
                  <a:schemeClr val="tx1"/>
                </a:solidFill>
                <a:latin typeface="+mj-lt"/>
              </a:rPr>
              <a:t> case, </a:t>
            </a:r>
            <a:r>
              <a:rPr lang="es-CO" sz="1600" dirty="0" err="1">
                <a:solidFill>
                  <a:schemeClr val="tx1"/>
                </a:solidFill>
                <a:latin typeface="+mj-lt"/>
              </a:rPr>
              <a:t>having</a:t>
            </a:r>
            <a:r>
              <a:rPr lang="es-CO" sz="1600" dirty="0">
                <a:solidFill>
                  <a:schemeClr val="tx1"/>
                </a:solidFill>
                <a:latin typeface="+mj-lt"/>
              </a:rPr>
              <a:t> </a:t>
            </a:r>
            <a:r>
              <a:rPr lang="es-CO" sz="1600" dirty="0" err="1">
                <a:solidFill>
                  <a:schemeClr val="tx1"/>
                </a:solidFill>
                <a:latin typeface="+mj-lt"/>
              </a:rPr>
              <a:t>too</a:t>
            </a:r>
            <a:r>
              <a:rPr lang="es-CO" sz="1600" dirty="0">
                <a:solidFill>
                  <a:schemeClr val="tx1"/>
                </a:solidFill>
                <a:latin typeface="+mj-lt"/>
              </a:rPr>
              <a:t> </a:t>
            </a:r>
            <a:r>
              <a:rPr lang="es-CO" sz="1600" dirty="0" err="1">
                <a:solidFill>
                  <a:schemeClr val="tx1"/>
                </a:solidFill>
                <a:latin typeface="+mj-lt"/>
              </a:rPr>
              <a:t>few</a:t>
            </a:r>
            <a:r>
              <a:rPr lang="es-CO" sz="1600" dirty="0">
                <a:solidFill>
                  <a:schemeClr val="tx1"/>
                </a:solidFill>
                <a:latin typeface="+mj-lt"/>
              </a:rPr>
              <a:t> </a:t>
            </a:r>
            <a:r>
              <a:rPr lang="es-CO" sz="1600" dirty="0" err="1">
                <a:solidFill>
                  <a:schemeClr val="tx1"/>
                </a:solidFill>
                <a:latin typeface="+mj-lt"/>
              </a:rPr>
              <a:t>number</a:t>
            </a:r>
            <a:r>
              <a:rPr lang="es-CO" sz="1600" dirty="0">
                <a:solidFill>
                  <a:schemeClr val="tx1"/>
                </a:solidFill>
                <a:latin typeface="+mj-lt"/>
              </a:rPr>
              <a:t> of data </a:t>
            </a:r>
            <a:r>
              <a:rPr lang="es-CO" sz="1600" dirty="0" err="1">
                <a:solidFill>
                  <a:schemeClr val="tx1"/>
                </a:solidFill>
                <a:latin typeface="+mj-lt"/>
              </a:rPr>
              <a:t>points</a:t>
            </a:r>
            <a:r>
              <a:rPr lang="es-CO" sz="1600" dirty="0">
                <a:solidFill>
                  <a:schemeClr val="tx1"/>
                </a:solidFill>
                <a:latin typeface="+mj-lt"/>
              </a:rPr>
              <a:t> </a:t>
            </a:r>
            <a:r>
              <a:rPr lang="es-CO" sz="1600" dirty="0" err="1">
                <a:solidFill>
                  <a:schemeClr val="tx1"/>
                </a:solidFill>
                <a:latin typeface="+mj-lt"/>
              </a:rPr>
              <a:t>on</a:t>
            </a:r>
            <a:r>
              <a:rPr lang="es-CO" sz="1600" dirty="0">
                <a:solidFill>
                  <a:schemeClr val="tx1"/>
                </a:solidFill>
                <a:latin typeface="+mj-lt"/>
              </a:rPr>
              <a:t> a </a:t>
            </a:r>
            <a:r>
              <a:rPr lang="es-CO" sz="1600" dirty="0" err="1">
                <a:solidFill>
                  <a:schemeClr val="tx1"/>
                </a:solidFill>
                <a:latin typeface="+mj-lt"/>
              </a:rPr>
              <a:t>sample</a:t>
            </a:r>
            <a:r>
              <a:rPr lang="es-CO" sz="1600" dirty="0">
                <a:solidFill>
                  <a:schemeClr val="tx1"/>
                </a:solidFill>
                <a:latin typeface="+mj-lt"/>
              </a:rPr>
              <a:t> </a:t>
            </a:r>
            <a:r>
              <a:rPr lang="es-CO" sz="1600" dirty="0" err="1">
                <a:solidFill>
                  <a:schemeClr val="tx1"/>
                </a:solidFill>
                <a:latin typeface="+mj-lt"/>
              </a:rPr>
              <a:t>indicate</a:t>
            </a:r>
            <a:r>
              <a:rPr lang="es-CO" sz="1600" dirty="0">
                <a:solidFill>
                  <a:schemeClr val="tx1"/>
                </a:solidFill>
                <a:latin typeface="+mj-lt"/>
              </a:rPr>
              <a:t> </a:t>
            </a:r>
            <a:r>
              <a:rPr lang="es-CO" sz="1600" dirty="0" err="1">
                <a:solidFill>
                  <a:schemeClr val="tx1"/>
                </a:solidFill>
                <a:latin typeface="+mj-lt"/>
              </a:rPr>
              <a:t>that</a:t>
            </a:r>
            <a:r>
              <a:rPr lang="es-CO" sz="1600" dirty="0">
                <a:solidFill>
                  <a:schemeClr val="tx1"/>
                </a:solidFill>
                <a:latin typeface="+mj-lt"/>
              </a:rPr>
              <a:t> </a:t>
            </a:r>
            <a:r>
              <a:rPr lang="es-CO" sz="1600" dirty="0" err="1">
                <a:solidFill>
                  <a:schemeClr val="tx1"/>
                </a:solidFill>
                <a:latin typeface="+mj-lt"/>
              </a:rPr>
              <a:t>the</a:t>
            </a:r>
            <a:r>
              <a:rPr lang="es-CO" sz="1600" dirty="0">
                <a:solidFill>
                  <a:schemeClr val="tx1"/>
                </a:solidFill>
                <a:latin typeface="+mj-lt"/>
              </a:rPr>
              <a:t> </a:t>
            </a:r>
            <a:r>
              <a:rPr lang="es-CO" sz="1600" dirty="0" err="1">
                <a:solidFill>
                  <a:schemeClr val="tx1"/>
                </a:solidFill>
                <a:latin typeface="+mj-lt"/>
              </a:rPr>
              <a:t>tree</a:t>
            </a:r>
            <a:r>
              <a:rPr lang="es-CO" sz="1600" dirty="0">
                <a:solidFill>
                  <a:schemeClr val="tx1"/>
                </a:solidFill>
                <a:latin typeface="+mj-lt"/>
              </a:rPr>
              <a:t> </a:t>
            </a:r>
            <a:r>
              <a:rPr lang="es-CO" sz="1600" dirty="0" err="1">
                <a:solidFill>
                  <a:schemeClr val="tx1"/>
                </a:solidFill>
                <a:latin typeface="+mj-lt"/>
              </a:rPr>
              <a:t>might</a:t>
            </a:r>
            <a:r>
              <a:rPr lang="es-CO" sz="1600" dirty="0">
                <a:solidFill>
                  <a:schemeClr val="tx1"/>
                </a:solidFill>
                <a:latin typeface="+mj-lt"/>
              </a:rPr>
              <a:t> be </a:t>
            </a:r>
            <a:r>
              <a:rPr lang="es-CO" sz="1600" dirty="0" err="1">
                <a:solidFill>
                  <a:schemeClr val="tx1"/>
                </a:solidFill>
                <a:latin typeface="+mj-lt"/>
              </a:rPr>
              <a:t>picking</a:t>
            </a:r>
            <a:r>
              <a:rPr lang="es-CO" sz="1600" dirty="0">
                <a:solidFill>
                  <a:schemeClr val="tx1"/>
                </a:solidFill>
                <a:latin typeface="+mj-lt"/>
              </a:rPr>
              <a:t> up </a:t>
            </a:r>
            <a:r>
              <a:rPr lang="es-CO" sz="1600" dirty="0" err="1">
                <a:solidFill>
                  <a:schemeClr val="tx1"/>
                </a:solidFill>
                <a:latin typeface="+mj-lt"/>
              </a:rPr>
              <a:t>some</a:t>
            </a:r>
            <a:r>
              <a:rPr lang="es-CO" sz="1600" dirty="0">
                <a:solidFill>
                  <a:schemeClr val="tx1"/>
                </a:solidFill>
                <a:latin typeface="+mj-lt"/>
              </a:rPr>
              <a:t> </a:t>
            </a:r>
            <a:r>
              <a:rPr lang="es-CO" sz="1600" dirty="0" err="1">
                <a:solidFill>
                  <a:schemeClr val="tx1"/>
                </a:solidFill>
                <a:latin typeface="+mj-lt"/>
              </a:rPr>
              <a:t>noisy</a:t>
            </a:r>
            <a:r>
              <a:rPr lang="es-CO" sz="1600" dirty="0">
                <a:solidFill>
                  <a:schemeClr val="tx1"/>
                </a:solidFill>
                <a:latin typeface="+mj-lt"/>
              </a:rPr>
              <a:t> </a:t>
            </a:r>
            <a:r>
              <a:rPr lang="es-CO" sz="1600" dirty="0" err="1">
                <a:solidFill>
                  <a:schemeClr val="tx1"/>
                </a:solidFill>
                <a:latin typeface="+mj-lt"/>
              </a:rPr>
              <a:t>points</a:t>
            </a:r>
            <a:r>
              <a:rPr lang="es-CO" sz="1600" dirty="0">
                <a:solidFill>
                  <a:schemeClr val="tx1"/>
                </a:solidFill>
                <a:latin typeface="+mj-lt"/>
              </a:rPr>
              <a:t> </a:t>
            </a:r>
            <a:r>
              <a:rPr lang="es-CO" sz="1600" dirty="0" err="1">
                <a:solidFill>
                  <a:schemeClr val="tx1"/>
                </a:solidFill>
                <a:latin typeface="+mj-lt"/>
              </a:rPr>
              <a:t>or</a:t>
            </a:r>
            <a:r>
              <a:rPr lang="es-CO" sz="1600" dirty="0">
                <a:solidFill>
                  <a:schemeClr val="tx1"/>
                </a:solidFill>
                <a:latin typeface="+mj-lt"/>
              </a:rPr>
              <a:t> </a:t>
            </a:r>
            <a:r>
              <a:rPr lang="es-CO" sz="1600" dirty="0" err="1">
                <a:solidFill>
                  <a:schemeClr val="tx1"/>
                </a:solidFill>
                <a:latin typeface="+mj-lt"/>
              </a:rPr>
              <a:t>outliers</a:t>
            </a:r>
            <a:r>
              <a:rPr lang="es-CO" sz="1600" dirty="0">
                <a:solidFill>
                  <a:schemeClr val="tx1"/>
                </a:solidFill>
                <a:latin typeface="+mj-lt"/>
              </a:rPr>
              <a:t>. </a:t>
            </a:r>
            <a:r>
              <a:rPr lang="es-CO" sz="1600" dirty="0" err="1">
                <a:solidFill>
                  <a:schemeClr val="tx1"/>
                </a:solidFill>
                <a:latin typeface="+mj-lt"/>
              </a:rPr>
              <a:t>The</a:t>
            </a:r>
            <a:r>
              <a:rPr lang="es-CO" sz="1600" dirty="0">
                <a:solidFill>
                  <a:schemeClr val="tx1"/>
                </a:solidFill>
                <a:latin typeface="+mj-lt"/>
              </a:rPr>
              <a:t> </a:t>
            </a:r>
            <a:r>
              <a:rPr lang="es-CO" sz="1600" dirty="0" err="1">
                <a:solidFill>
                  <a:schemeClr val="tx1"/>
                </a:solidFill>
                <a:latin typeface="+mj-lt"/>
              </a:rPr>
              <a:t>second</a:t>
            </a:r>
            <a:r>
              <a:rPr lang="es-CO" sz="1600" dirty="0">
                <a:solidFill>
                  <a:schemeClr val="tx1"/>
                </a:solidFill>
                <a:latin typeface="+mj-lt"/>
              </a:rPr>
              <a:t> </a:t>
            </a:r>
            <a:r>
              <a:rPr lang="es-CO" sz="1600" dirty="0" err="1">
                <a:solidFill>
                  <a:schemeClr val="tx1"/>
                </a:solidFill>
                <a:latin typeface="+mj-lt"/>
              </a:rPr>
              <a:t>way</a:t>
            </a:r>
            <a:r>
              <a:rPr lang="es-CO" sz="1600" dirty="0">
                <a:solidFill>
                  <a:schemeClr val="tx1"/>
                </a:solidFill>
                <a:latin typeface="+mj-lt"/>
              </a:rPr>
              <a:t> </a:t>
            </a:r>
            <a:r>
              <a:rPr lang="es-CO" sz="1600" dirty="0" err="1">
                <a:solidFill>
                  <a:schemeClr val="tx1"/>
                </a:solidFill>
                <a:latin typeface="+mj-lt"/>
              </a:rPr>
              <a:t>is</a:t>
            </a:r>
            <a:r>
              <a:rPr lang="es-CO" sz="1600" dirty="0">
                <a:solidFill>
                  <a:schemeClr val="tx1"/>
                </a:solidFill>
                <a:latin typeface="+mj-lt"/>
              </a:rPr>
              <a:t> </a:t>
            </a:r>
            <a:r>
              <a:rPr lang="es-CO" sz="1600" dirty="0" err="1">
                <a:solidFill>
                  <a:schemeClr val="tx1"/>
                </a:solidFill>
                <a:latin typeface="+mj-lt"/>
              </a:rPr>
              <a:t>to</a:t>
            </a:r>
            <a:r>
              <a:rPr lang="es-CO" sz="1600" dirty="0">
                <a:solidFill>
                  <a:schemeClr val="tx1"/>
                </a:solidFill>
                <a:latin typeface="+mj-lt"/>
              </a:rPr>
              <a:t> stop </a:t>
            </a:r>
            <a:r>
              <a:rPr lang="es-CO" sz="1600" dirty="0" err="1">
                <a:solidFill>
                  <a:schemeClr val="tx1"/>
                </a:solidFill>
                <a:latin typeface="+mj-lt"/>
              </a:rPr>
              <a:t>the</a:t>
            </a:r>
            <a:r>
              <a:rPr lang="es-CO" sz="1600" dirty="0">
                <a:solidFill>
                  <a:schemeClr val="tx1"/>
                </a:solidFill>
                <a:latin typeface="+mj-lt"/>
              </a:rPr>
              <a:t> </a:t>
            </a:r>
            <a:r>
              <a:rPr lang="es-CO" sz="1600" dirty="0" err="1">
                <a:solidFill>
                  <a:schemeClr val="tx1"/>
                </a:solidFill>
                <a:latin typeface="+mj-lt"/>
              </a:rPr>
              <a:t>growth</a:t>
            </a:r>
            <a:r>
              <a:rPr lang="es-CO" sz="1600" dirty="0">
                <a:solidFill>
                  <a:schemeClr val="tx1"/>
                </a:solidFill>
                <a:latin typeface="+mj-lt"/>
              </a:rPr>
              <a:t> of </a:t>
            </a:r>
            <a:r>
              <a:rPr lang="es-CO" sz="1600" dirty="0" err="1">
                <a:solidFill>
                  <a:schemeClr val="tx1"/>
                </a:solidFill>
                <a:latin typeface="+mj-lt"/>
              </a:rPr>
              <a:t>the</a:t>
            </a:r>
            <a:r>
              <a:rPr lang="es-CO" sz="1600" dirty="0">
                <a:solidFill>
                  <a:schemeClr val="tx1"/>
                </a:solidFill>
                <a:latin typeface="+mj-lt"/>
              </a:rPr>
              <a:t> </a:t>
            </a:r>
            <a:r>
              <a:rPr lang="es-CO" sz="1600" dirty="0" err="1">
                <a:solidFill>
                  <a:schemeClr val="tx1"/>
                </a:solidFill>
                <a:latin typeface="+mj-lt"/>
              </a:rPr>
              <a:t>tree</a:t>
            </a:r>
            <a:r>
              <a:rPr lang="es-CO" sz="1600" dirty="0">
                <a:solidFill>
                  <a:schemeClr val="tx1"/>
                </a:solidFill>
                <a:latin typeface="+mj-lt"/>
              </a:rPr>
              <a:t> at </a:t>
            </a:r>
            <a:r>
              <a:rPr lang="es-CO" sz="1600" dirty="0" err="1">
                <a:solidFill>
                  <a:schemeClr val="tx1"/>
                </a:solidFill>
                <a:latin typeface="+mj-lt"/>
              </a:rPr>
              <a:t>length</a:t>
            </a:r>
            <a:r>
              <a:rPr lang="es-CO" sz="1600" dirty="0">
                <a:solidFill>
                  <a:schemeClr val="tx1"/>
                </a:solidFill>
                <a:latin typeface="+mj-lt"/>
              </a:rPr>
              <a:t> </a:t>
            </a:r>
            <a:r>
              <a:rPr lang="es-CO" sz="1600" dirty="0" err="1">
                <a:solidFill>
                  <a:schemeClr val="tx1"/>
                </a:solidFill>
                <a:latin typeface="+mj-lt"/>
              </a:rPr>
              <a:t>which</a:t>
            </a:r>
            <a:r>
              <a:rPr lang="es-CO" sz="1600" dirty="0">
                <a:solidFill>
                  <a:schemeClr val="tx1"/>
                </a:solidFill>
                <a:latin typeface="+mj-lt"/>
              </a:rPr>
              <a:t> </a:t>
            </a:r>
            <a:r>
              <a:rPr lang="es-CO" sz="1600" dirty="0" err="1">
                <a:solidFill>
                  <a:schemeClr val="tx1"/>
                </a:solidFill>
                <a:latin typeface="+mj-lt"/>
              </a:rPr>
              <a:t>gives</a:t>
            </a:r>
            <a:r>
              <a:rPr lang="es-CO" sz="1600" dirty="0">
                <a:solidFill>
                  <a:schemeClr val="tx1"/>
                </a:solidFill>
                <a:latin typeface="+mj-lt"/>
              </a:rPr>
              <a:t> </a:t>
            </a:r>
            <a:r>
              <a:rPr lang="es-CO" sz="1600" dirty="0" err="1">
                <a:solidFill>
                  <a:schemeClr val="tx1"/>
                </a:solidFill>
                <a:latin typeface="+mj-lt"/>
              </a:rPr>
              <a:t>minimum</a:t>
            </a:r>
            <a:r>
              <a:rPr lang="es-CO" sz="1600" dirty="0">
                <a:solidFill>
                  <a:schemeClr val="tx1"/>
                </a:solidFill>
                <a:latin typeface="+mj-lt"/>
              </a:rPr>
              <a:t> </a:t>
            </a:r>
            <a:r>
              <a:rPr lang="es-CO" sz="1600" dirty="0" err="1">
                <a:solidFill>
                  <a:schemeClr val="tx1"/>
                </a:solidFill>
                <a:latin typeface="+mj-lt"/>
              </a:rPr>
              <a:t>cross</a:t>
            </a:r>
            <a:r>
              <a:rPr lang="es-CO" sz="1600" dirty="0">
                <a:solidFill>
                  <a:schemeClr val="tx1"/>
                </a:solidFill>
                <a:latin typeface="+mj-lt"/>
              </a:rPr>
              <a:t> </a:t>
            </a:r>
            <a:r>
              <a:rPr lang="es-CO" sz="1600" dirty="0" err="1">
                <a:solidFill>
                  <a:schemeClr val="tx1"/>
                </a:solidFill>
                <a:latin typeface="+mj-lt"/>
              </a:rPr>
              <a:t>validation</a:t>
            </a:r>
            <a:r>
              <a:rPr lang="es-CO" sz="1600" dirty="0">
                <a:solidFill>
                  <a:schemeClr val="tx1"/>
                </a:solidFill>
                <a:latin typeface="+mj-lt"/>
              </a:rPr>
              <a:t> error.</a:t>
            </a:r>
          </a:p>
        </p:txBody>
      </p:sp>
      <p:pic>
        <p:nvPicPr>
          <p:cNvPr id="5" name="6 Imagen">
            <a:extLst>
              <a:ext uri="{FF2B5EF4-FFF2-40B4-BE49-F238E27FC236}">
                <a16:creationId xmlns:a16="http://schemas.microsoft.com/office/drawing/2014/main" xmlns="" id="{6F2410EA-82A2-4247-9BFD-4FA5C8DFE67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6" name="Conector recto 5">
            <a:extLst>
              <a:ext uri="{FF2B5EF4-FFF2-40B4-BE49-F238E27FC236}">
                <a16:creationId xmlns:a16="http://schemas.microsoft.com/office/drawing/2014/main" xmlns="" id="{C713A699-95D8-4883-A0B6-40E00D1891A0}"/>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7" name="CuadroTexto 6">
            <a:extLst>
              <a:ext uri="{FF2B5EF4-FFF2-40B4-BE49-F238E27FC236}">
                <a16:creationId xmlns:a16="http://schemas.microsoft.com/office/drawing/2014/main" xmlns="" id="{2F56542C-A86E-48D2-97DC-4E0AE13E6641}"/>
              </a:ext>
            </a:extLst>
          </p:cNvPr>
          <p:cNvSpPr txBox="1"/>
          <p:nvPr/>
        </p:nvSpPr>
        <p:spPr>
          <a:xfrm>
            <a:off x="99062" y="116632"/>
            <a:ext cx="4092787" cy="523220"/>
          </a:xfrm>
          <a:prstGeom prst="rect">
            <a:avLst/>
          </a:prstGeom>
          <a:noFill/>
        </p:spPr>
        <p:txBody>
          <a:bodyPr wrap="none" rtlCol="0">
            <a:spAutoFit/>
          </a:bodyPr>
          <a:lstStyle/>
          <a:p>
            <a:r>
              <a:rPr lang="es-CO" sz="2800" b="1" dirty="0" smtClean="0"/>
              <a:t>COMO RESOLVERLO?</a:t>
            </a:r>
            <a:endParaRPr lang="es-CO" sz="2800" b="1" dirty="0"/>
          </a:p>
        </p:txBody>
      </p:sp>
      <p:pic>
        <p:nvPicPr>
          <p:cNvPr id="8" name="Picture 3" descr="https://miro.medium.com/max/589/0*N9kPkhczEw_C5__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850" y="3638463"/>
            <a:ext cx="5120067" cy="3010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658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26128" y="1012954"/>
            <a:ext cx="8220722" cy="4154984"/>
          </a:xfrm>
          <a:prstGeom prst="rect">
            <a:avLst/>
          </a:prstGeom>
        </p:spPr>
        <p:txBody>
          <a:bodyPr wrap="square">
            <a:spAutoFit/>
          </a:bodyPr>
          <a:lstStyle/>
          <a:p>
            <a:pPr algn="just"/>
            <a:r>
              <a:rPr lang="en-US" sz="2400" b="1" dirty="0">
                <a:latin typeface="+mj-lt"/>
              </a:rPr>
              <a:t>Choice of Machine Learning </a:t>
            </a:r>
            <a:r>
              <a:rPr lang="en-US" sz="2400" b="1" dirty="0" smtClean="0">
                <a:latin typeface="+mj-lt"/>
              </a:rPr>
              <a:t>Algorithm: </a:t>
            </a:r>
          </a:p>
          <a:p>
            <a:pPr algn="just"/>
            <a:endParaRPr lang="en-US" sz="1600" b="1" dirty="0">
              <a:latin typeface="+mj-lt"/>
            </a:endParaRPr>
          </a:p>
          <a:p>
            <a:pPr marL="285750" indent="-285750" algn="just">
              <a:buFont typeface="Wingdings" panose="05000000000000000000" pitchFamily="2" charset="2"/>
              <a:buChar char="§"/>
            </a:pPr>
            <a:r>
              <a:rPr lang="en-US" sz="1600" dirty="0" smtClean="0">
                <a:latin typeface="+mj-lt"/>
              </a:rPr>
              <a:t>Bias </a:t>
            </a:r>
            <a:r>
              <a:rPr lang="en-US" sz="1600" dirty="0">
                <a:latin typeface="+mj-lt"/>
              </a:rPr>
              <a:t>-Variance trade-off can be controlled using regularization and other means in all machine learning algorithms. However, some ML algorithms such as Deep Neural networks, tend to </a:t>
            </a:r>
            <a:r>
              <a:rPr lang="en-US" sz="1600" dirty="0" err="1">
                <a:latin typeface="+mj-lt"/>
              </a:rPr>
              <a:t>overfit</a:t>
            </a:r>
            <a:r>
              <a:rPr lang="en-US" sz="1600" dirty="0">
                <a:latin typeface="+mj-lt"/>
              </a:rPr>
              <a:t> more. This is because, Deep Neural networks are typically used in applications having huge number of features (e.g. Computer Vision</a:t>
            </a:r>
            <a:r>
              <a:rPr lang="en-US" sz="1600" dirty="0" smtClean="0">
                <a:latin typeface="+mj-lt"/>
              </a:rPr>
              <a:t>).</a:t>
            </a:r>
          </a:p>
          <a:p>
            <a:pPr marL="285750" indent="-285750" algn="just">
              <a:buFont typeface="Wingdings" panose="05000000000000000000" pitchFamily="2" charset="2"/>
              <a:buChar char="§"/>
            </a:pPr>
            <a:endParaRPr lang="en-US" sz="1600" dirty="0">
              <a:latin typeface="+mj-lt"/>
            </a:endParaRPr>
          </a:p>
          <a:p>
            <a:pPr marL="285750" indent="-285750" algn="just">
              <a:buFont typeface="Wingdings" panose="05000000000000000000" pitchFamily="2" charset="2"/>
              <a:buChar char="§"/>
            </a:pPr>
            <a:r>
              <a:rPr lang="en-US" sz="1600" dirty="0">
                <a:latin typeface="+mj-lt"/>
              </a:rPr>
              <a:t>Bagging (Random Forest) and Boosting (Gradient Boosted Decision Trees) are algorithms that inherently reduce Variance and Bias respectively. In Random Forest, the base learners (Decision Trees) are of higher depth which make the base learners more prone to </a:t>
            </a:r>
            <a:r>
              <a:rPr lang="en-US" sz="1600" dirty="0" err="1" smtClean="0">
                <a:latin typeface="+mj-lt"/>
              </a:rPr>
              <a:t>overfitting</a:t>
            </a:r>
            <a:r>
              <a:rPr lang="en-US" sz="1600" dirty="0" smtClean="0">
                <a:latin typeface="+mj-lt"/>
              </a:rPr>
              <a:t> (</a:t>
            </a:r>
            <a:r>
              <a:rPr lang="en-US" sz="1600" dirty="0">
                <a:latin typeface="+mj-lt"/>
              </a:rPr>
              <a:t>i.e. high variance) but because of the Randomization, the overall variance on the aggregate level reduces significantly. On the other hand, Boosting algorithms such as Gradient Boosted Decision Trees (GBDT) use shallow base learners which are more prone to </a:t>
            </a:r>
            <a:r>
              <a:rPr lang="en-US" sz="1600" dirty="0" err="1">
                <a:latin typeface="+mj-lt"/>
              </a:rPr>
              <a:t>underfitting</a:t>
            </a:r>
            <a:r>
              <a:rPr lang="en-US" sz="1600" dirty="0">
                <a:latin typeface="+mj-lt"/>
              </a:rPr>
              <a:t> (i.e. high bias) but it reduces the bias on aggregate level by sequentially adding and training simple (shallow decision trees with less complexity) base learners.</a:t>
            </a:r>
          </a:p>
        </p:txBody>
      </p:sp>
      <p:pic>
        <p:nvPicPr>
          <p:cNvPr id="3" name="6 Imagen">
            <a:extLst>
              <a:ext uri="{FF2B5EF4-FFF2-40B4-BE49-F238E27FC236}">
                <a16:creationId xmlns:a16="http://schemas.microsoft.com/office/drawing/2014/main" xmlns="" id="{6F2410EA-82A2-4247-9BFD-4FA5C8DFE67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3">
            <a:extLst>
              <a:ext uri="{FF2B5EF4-FFF2-40B4-BE49-F238E27FC236}">
                <a16:creationId xmlns:a16="http://schemas.microsoft.com/office/drawing/2014/main" xmlns="" id="{C713A699-95D8-4883-A0B6-40E00D1891A0}"/>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4">
            <a:extLst>
              <a:ext uri="{FF2B5EF4-FFF2-40B4-BE49-F238E27FC236}">
                <a16:creationId xmlns:a16="http://schemas.microsoft.com/office/drawing/2014/main" xmlns="" id="{2F56542C-A86E-48D2-97DC-4E0AE13E6641}"/>
              </a:ext>
            </a:extLst>
          </p:cNvPr>
          <p:cNvSpPr txBox="1"/>
          <p:nvPr/>
        </p:nvSpPr>
        <p:spPr>
          <a:xfrm>
            <a:off x="99062" y="116632"/>
            <a:ext cx="4092787" cy="523220"/>
          </a:xfrm>
          <a:prstGeom prst="rect">
            <a:avLst/>
          </a:prstGeom>
          <a:noFill/>
        </p:spPr>
        <p:txBody>
          <a:bodyPr wrap="none" rtlCol="0">
            <a:spAutoFit/>
          </a:bodyPr>
          <a:lstStyle/>
          <a:p>
            <a:r>
              <a:rPr lang="es-CO" sz="2800" b="1" dirty="0" smtClean="0"/>
              <a:t>COMO RESOLVERLO?</a:t>
            </a:r>
            <a:endParaRPr lang="es-CO" sz="2800" b="1" dirty="0"/>
          </a:p>
        </p:txBody>
      </p:sp>
    </p:spTree>
    <p:extLst>
      <p:ext uri="{BB962C8B-B14F-4D97-AF65-F5344CB8AC3E}">
        <p14:creationId xmlns:p14="http://schemas.microsoft.com/office/powerpoint/2010/main" val="2676630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hrisalbon.com/images/machine_learning_flashcards/Learning_Curve_print.png">
            <a:extLst>
              <a:ext uri="{FF2B5EF4-FFF2-40B4-BE49-F238E27FC236}">
                <a16:creationId xmlns:a16="http://schemas.microsoft.com/office/drawing/2014/main" xmlns="" id="{0D004E2B-A5C2-43B5-8BE5-3C18A8735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739" y="921402"/>
            <a:ext cx="8544393" cy="5699229"/>
          </a:xfrm>
          <a:prstGeom prst="rect">
            <a:avLst/>
          </a:prstGeom>
          <a:noFill/>
          <a:extLst>
            <a:ext uri="{909E8E84-426E-40DD-AFC4-6F175D3DCCD1}">
              <a14:hiddenFill xmlns:a14="http://schemas.microsoft.com/office/drawing/2010/main">
                <a:solidFill>
                  <a:srgbClr val="FFFFFF"/>
                </a:solidFill>
              </a14:hiddenFill>
            </a:ext>
          </a:extLst>
        </p:spPr>
      </p:pic>
      <p:pic>
        <p:nvPicPr>
          <p:cNvPr id="3" name="6 Imagen">
            <a:extLst>
              <a:ext uri="{FF2B5EF4-FFF2-40B4-BE49-F238E27FC236}">
                <a16:creationId xmlns:a16="http://schemas.microsoft.com/office/drawing/2014/main" xmlns="" id="{6F2410EA-82A2-4247-9BFD-4FA5C8DFE67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3">
            <a:extLst>
              <a:ext uri="{FF2B5EF4-FFF2-40B4-BE49-F238E27FC236}">
                <a16:creationId xmlns:a16="http://schemas.microsoft.com/office/drawing/2014/main" xmlns="" id="{C713A699-95D8-4883-A0B6-40E00D1891A0}"/>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4">
            <a:extLst>
              <a:ext uri="{FF2B5EF4-FFF2-40B4-BE49-F238E27FC236}">
                <a16:creationId xmlns:a16="http://schemas.microsoft.com/office/drawing/2014/main" xmlns="" id="{2F56542C-A86E-48D2-97DC-4E0AE13E6641}"/>
              </a:ext>
            </a:extLst>
          </p:cNvPr>
          <p:cNvSpPr txBox="1"/>
          <p:nvPr/>
        </p:nvSpPr>
        <p:spPr>
          <a:xfrm>
            <a:off x="99062" y="116632"/>
            <a:ext cx="3397084" cy="523220"/>
          </a:xfrm>
          <a:prstGeom prst="rect">
            <a:avLst/>
          </a:prstGeom>
          <a:noFill/>
        </p:spPr>
        <p:txBody>
          <a:bodyPr wrap="none" rtlCol="0">
            <a:spAutoFit/>
          </a:bodyPr>
          <a:lstStyle/>
          <a:p>
            <a:r>
              <a:rPr lang="es-CO" sz="2800" b="1" dirty="0" smtClean="0"/>
              <a:t>COMO HACERLO?</a:t>
            </a:r>
            <a:endParaRPr lang="es-CO" sz="2800" b="1" dirty="0"/>
          </a:p>
        </p:txBody>
      </p:sp>
    </p:spTree>
    <p:extLst>
      <p:ext uri="{BB962C8B-B14F-4D97-AF65-F5344CB8AC3E}">
        <p14:creationId xmlns:p14="http://schemas.microsoft.com/office/powerpoint/2010/main" val="263817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xmlns="" id="{E5EECF96-B8A5-4C5E-A3D2-EBE9B359F5F8}"/>
              </a:ext>
            </a:extLst>
          </p:cNvPr>
          <p:cNvPicPr>
            <a:picLocks noChangeAspect="1"/>
          </p:cNvPicPr>
          <p:nvPr/>
        </p:nvPicPr>
        <p:blipFill>
          <a:blip r:embed="rId2"/>
          <a:stretch>
            <a:fillRect/>
          </a:stretch>
        </p:blipFill>
        <p:spPr>
          <a:xfrm>
            <a:off x="1063167" y="1757714"/>
            <a:ext cx="6959958" cy="4940554"/>
          </a:xfrm>
          <a:prstGeom prst="rect">
            <a:avLst/>
          </a:prstGeom>
        </p:spPr>
      </p:pic>
      <p:pic>
        <p:nvPicPr>
          <p:cNvPr id="3" name="6 Imagen">
            <a:extLst>
              <a:ext uri="{FF2B5EF4-FFF2-40B4-BE49-F238E27FC236}">
                <a16:creationId xmlns:a16="http://schemas.microsoft.com/office/drawing/2014/main" xmlns="" id="{6F2410EA-82A2-4247-9BFD-4FA5C8DFE67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3">
            <a:extLst>
              <a:ext uri="{FF2B5EF4-FFF2-40B4-BE49-F238E27FC236}">
                <a16:creationId xmlns:a16="http://schemas.microsoft.com/office/drawing/2014/main" xmlns="" id="{C713A699-95D8-4883-A0B6-40E00D1891A0}"/>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6" name="CuadroTexto 5">
            <a:extLst>
              <a:ext uri="{FF2B5EF4-FFF2-40B4-BE49-F238E27FC236}">
                <a16:creationId xmlns:a16="http://schemas.microsoft.com/office/drawing/2014/main" xmlns="" id="{2F56542C-A86E-48D2-97DC-4E0AE13E6641}"/>
              </a:ext>
            </a:extLst>
          </p:cNvPr>
          <p:cNvSpPr txBox="1"/>
          <p:nvPr/>
        </p:nvSpPr>
        <p:spPr>
          <a:xfrm>
            <a:off x="99062" y="116632"/>
            <a:ext cx="7571303" cy="523220"/>
          </a:xfrm>
          <a:prstGeom prst="rect">
            <a:avLst/>
          </a:prstGeom>
          <a:noFill/>
        </p:spPr>
        <p:txBody>
          <a:bodyPr wrap="none" rtlCol="0">
            <a:spAutoFit/>
          </a:bodyPr>
          <a:lstStyle/>
          <a:p>
            <a:r>
              <a:rPr lang="es-CO" sz="2800" b="1" dirty="0" smtClean="0"/>
              <a:t>COMO HACERLO?...Curvas de Aprendizaje</a:t>
            </a:r>
            <a:endParaRPr lang="es-CO" sz="2800" b="1" dirty="0"/>
          </a:p>
        </p:txBody>
      </p:sp>
      <p:sp>
        <p:nvSpPr>
          <p:cNvPr id="7" name="Rectangle 1">
            <a:extLst>
              <a:ext uri="{FF2B5EF4-FFF2-40B4-BE49-F238E27FC236}">
                <a16:creationId xmlns:a16="http://schemas.microsoft.com/office/drawing/2014/main" xmlns="" id="{14903363-F26E-4D8C-B390-2A5F2A6ABF79}"/>
              </a:ext>
            </a:extLst>
          </p:cNvPr>
          <p:cNvSpPr/>
          <p:nvPr/>
        </p:nvSpPr>
        <p:spPr>
          <a:xfrm>
            <a:off x="164236" y="902394"/>
            <a:ext cx="8757821" cy="523220"/>
          </a:xfrm>
          <a:prstGeom prst="rect">
            <a:avLst/>
          </a:prstGeom>
        </p:spPr>
        <p:txBody>
          <a:bodyPr wrap="square">
            <a:spAutoFit/>
          </a:bodyPr>
          <a:lstStyle/>
          <a:p>
            <a:r>
              <a:rPr lang="en-US" i="1" dirty="0"/>
              <a:t>A learning curve shows the performance or classification error of a classifier as a function of the size of the training set.</a:t>
            </a:r>
          </a:p>
        </p:txBody>
      </p:sp>
    </p:spTree>
    <p:extLst>
      <p:ext uri="{BB962C8B-B14F-4D97-AF65-F5344CB8AC3E}">
        <p14:creationId xmlns:p14="http://schemas.microsoft.com/office/powerpoint/2010/main" val="2144949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496AA03-B30E-4DD6-BBF8-033393E751CE}"/>
              </a:ext>
            </a:extLst>
          </p:cNvPr>
          <p:cNvPicPr>
            <a:picLocks noChangeAspect="1"/>
          </p:cNvPicPr>
          <p:nvPr/>
        </p:nvPicPr>
        <p:blipFill>
          <a:blip r:embed="rId2"/>
          <a:stretch>
            <a:fillRect/>
          </a:stretch>
        </p:blipFill>
        <p:spPr>
          <a:xfrm>
            <a:off x="1454728" y="857250"/>
            <a:ext cx="6234545" cy="5143500"/>
          </a:xfrm>
          <a:prstGeom prst="rect">
            <a:avLst/>
          </a:prstGeom>
        </p:spPr>
      </p:pic>
      <p:pic>
        <p:nvPicPr>
          <p:cNvPr id="3" name="6 Imagen">
            <a:extLst>
              <a:ext uri="{FF2B5EF4-FFF2-40B4-BE49-F238E27FC236}">
                <a16:creationId xmlns:a16="http://schemas.microsoft.com/office/drawing/2014/main" xmlns="" id="{10735C8C-C0ED-4EA2-9FA3-B77B4307D19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49D5AA4D-8497-4670-961B-964E1775E3A0}"/>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6" name="CuadroTexto 5">
            <a:extLst>
              <a:ext uri="{FF2B5EF4-FFF2-40B4-BE49-F238E27FC236}">
                <a16:creationId xmlns:a16="http://schemas.microsoft.com/office/drawing/2014/main" xmlns="" id="{2F56542C-A86E-48D2-97DC-4E0AE13E6641}"/>
              </a:ext>
            </a:extLst>
          </p:cNvPr>
          <p:cNvSpPr txBox="1"/>
          <p:nvPr/>
        </p:nvSpPr>
        <p:spPr>
          <a:xfrm>
            <a:off x="99062" y="116632"/>
            <a:ext cx="4932761" cy="523220"/>
          </a:xfrm>
          <a:prstGeom prst="rect">
            <a:avLst/>
          </a:prstGeom>
          <a:noFill/>
        </p:spPr>
        <p:txBody>
          <a:bodyPr wrap="none" rtlCol="0">
            <a:spAutoFit/>
          </a:bodyPr>
          <a:lstStyle/>
          <a:p>
            <a:r>
              <a:rPr lang="es-CO" sz="2800" b="1" dirty="0" smtClean="0"/>
              <a:t>CURVAS DE APRENDIZAJE</a:t>
            </a:r>
            <a:endParaRPr lang="es-CO" sz="2800" b="1" dirty="0"/>
          </a:p>
        </p:txBody>
      </p:sp>
      <p:pic>
        <p:nvPicPr>
          <p:cNvPr id="7" name="Picture 2" descr="Resultado de imagen para dedo arrib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2171" y="4668121"/>
            <a:ext cx="902210" cy="88486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esultado de imagen para cara tris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7341" y="2203838"/>
            <a:ext cx="567040" cy="6062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esultado de imagen para cara tris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472" y="1743679"/>
            <a:ext cx="567040" cy="606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88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iro.medium.com/max/461/0*iv6cnAdAdh1agV5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112" y="2073197"/>
            <a:ext cx="5906256" cy="3049218"/>
          </a:xfrm>
          <a:prstGeom prst="rect">
            <a:avLst/>
          </a:prstGeom>
          <a:noFill/>
          <a:extLst>
            <a:ext uri="{909E8E84-426E-40DD-AFC4-6F175D3DCCD1}">
              <a14:hiddenFill xmlns:a14="http://schemas.microsoft.com/office/drawing/2010/main">
                <a:solidFill>
                  <a:srgbClr val="FFFFFF"/>
                </a:solidFill>
              </a14:hiddenFill>
            </a:ext>
          </a:extLst>
        </p:spPr>
      </p:pic>
      <p:pic>
        <p:nvPicPr>
          <p:cNvPr id="3" name="6 Imagen">
            <a:extLst>
              <a:ext uri="{FF2B5EF4-FFF2-40B4-BE49-F238E27FC236}">
                <a16:creationId xmlns:a16="http://schemas.microsoft.com/office/drawing/2014/main" xmlns="" id="{6F2410EA-82A2-4247-9BFD-4FA5C8DFE67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3">
            <a:extLst>
              <a:ext uri="{FF2B5EF4-FFF2-40B4-BE49-F238E27FC236}">
                <a16:creationId xmlns:a16="http://schemas.microsoft.com/office/drawing/2014/main" xmlns="" id="{C713A699-95D8-4883-A0B6-40E00D1891A0}"/>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4">
            <a:extLst>
              <a:ext uri="{FF2B5EF4-FFF2-40B4-BE49-F238E27FC236}">
                <a16:creationId xmlns:a16="http://schemas.microsoft.com/office/drawing/2014/main" xmlns="" id="{2F56542C-A86E-48D2-97DC-4E0AE13E6641}"/>
              </a:ext>
            </a:extLst>
          </p:cNvPr>
          <p:cNvSpPr txBox="1"/>
          <p:nvPr/>
        </p:nvSpPr>
        <p:spPr>
          <a:xfrm>
            <a:off x="99062" y="116632"/>
            <a:ext cx="4932761" cy="523220"/>
          </a:xfrm>
          <a:prstGeom prst="rect">
            <a:avLst/>
          </a:prstGeom>
          <a:noFill/>
        </p:spPr>
        <p:txBody>
          <a:bodyPr wrap="none" rtlCol="0">
            <a:spAutoFit/>
          </a:bodyPr>
          <a:lstStyle/>
          <a:p>
            <a:r>
              <a:rPr lang="es-CO" sz="2800" b="1" dirty="0" smtClean="0"/>
              <a:t>CURVAS DE APRENDIZAJE</a:t>
            </a:r>
            <a:endParaRPr lang="es-CO" sz="2800" b="1" dirty="0"/>
          </a:p>
        </p:txBody>
      </p:sp>
      <p:sp>
        <p:nvSpPr>
          <p:cNvPr id="2" name="CuadroTexto 1"/>
          <p:cNvSpPr txBox="1"/>
          <p:nvPr/>
        </p:nvSpPr>
        <p:spPr>
          <a:xfrm>
            <a:off x="452761" y="1074198"/>
            <a:ext cx="2044149" cy="307777"/>
          </a:xfrm>
          <a:prstGeom prst="rect">
            <a:avLst/>
          </a:prstGeom>
          <a:noFill/>
        </p:spPr>
        <p:txBody>
          <a:bodyPr wrap="none" rtlCol="0">
            <a:spAutoFit/>
          </a:bodyPr>
          <a:lstStyle/>
          <a:p>
            <a:r>
              <a:rPr lang="es-CO" dirty="0" smtClean="0"/>
              <a:t>En términos de error….</a:t>
            </a:r>
            <a:endParaRPr lang="es-CO" dirty="0"/>
          </a:p>
        </p:txBody>
      </p:sp>
      <p:pic>
        <p:nvPicPr>
          <p:cNvPr id="6" name="Picture 2" descr="Resultado de imagen para cara tris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9638" y="3488925"/>
            <a:ext cx="963504" cy="963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0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1233609"/>
            <a:ext cx="8635498" cy="4248472"/>
          </a:xfrm>
          <a:prstGeom prst="rect">
            <a:avLst/>
          </a:prstGeom>
        </p:spPr>
      </p:pic>
      <p:sp>
        <p:nvSpPr>
          <p:cNvPr id="3" name="CuadroTexto 2"/>
          <p:cNvSpPr txBox="1"/>
          <p:nvPr/>
        </p:nvSpPr>
        <p:spPr>
          <a:xfrm>
            <a:off x="7600100" y="6611779"/>
            <a:ext cx="1393330" cy="246221"/>
          </a:xfrm>
          <a:prstGeom prst="rect">
            <a:avLst/>
          </a:prstGeom>
          <a:noFill/>
        </p:spPr>
        <p:txBody>
          <a:bodyPr wrap="none" rtlCol="0">
            <a:spAutoFit/>
          </a:bodyPr>
          <a:lstStyle/>
          <a:p>
            <a:r>
              <a:rPr lang="en-US" sz="1000" dirty="0" err="1"/>
              <a:t>Fuente</a:t>
            </a:r>
            <a:r>
              <a:rPr lang="en-US" sz="1000" dirty="0"/>
              <a:t>: Li &amp; </a:t>
            </a:r>
            <a:r>
              <a:rPr lang="en-US" sz="1000" dirty="0" err="1"/>
              <a:t>Lan</a:t>
            </a:r>
            <a:r>
              <a:rPr lang="en-US" sz="1000" dirty="0"/>
              <a:t> (2015)</a:t>
            </a:r>
          </a:p>
        </p:txBody>
      </p:sp>
      <p:pic>
        <p:nvPicPr>
          <p:cNvPr id="4" name="6 Imagen"/>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5" name="Conector recto 4"/>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6" name="CuadroTexto 5"/>
          <p:cNvSpPr txBox="1"/>
          <p:nvPr/>
        </p:nvSpPr>
        <p:spPr>
          <a:xfrm>
            <a:off x="99062" y="116632"/>
            <a:ext cx="4603504" cy="523220"/>
          </a:xfrm>
          <a:prstGeom prst="rect">
            <a:avLst/>
          </a:prstGeom>
          <a:noFill/>
        </p:spPr>
        <p:txBody>
          <a:bodyPr wrap="none" rtlCol="0">
            <a:spAutoFit/>
          </a:bodyPr>
          <a:lstStyle/>
          <a:p>
            <a:r>
              <a:rPr lang="es-CO" sz="2800" b="1" dirty="0"/>
              <a:t>FUENTES DE INCERTIDUMBRE</a:t>
            </a:r>
          </a:p>
        </p:txBody>
      </p:sp>
      <p:sp>
        <p:nvSpPr>
          <p:cNvPr id="7" name="CuadroTexto 6"/>
          <p:cNvSpPr txBox="1"/>
          <p:nvPr/>
        </p:nvSpPr>
        <p:spPr>
          <a:xfrm>
            <a:off x="1471942" y="1284906"/>
            <a:ext cx="3259226" cy="307777"/>
          </a:xfrm>
          <a:prstGeom prst="rect">
            <a:avLst/>
          </a:prstGeom>
          <a:noFill/>
        </p:spPr>
        <p:txBody>
          <a:bodyPr wrap="none" rtlCol="0">
            <a:spAutoFit/>
          </a:bodyPr>
          <a:lstStyle/>
          <a:p>
            <a:r>
              <a:rPr lang="es-CO" dirty="0"/>
              <a:t>Variabilidad </a:t>
            </a:r>
            <a:r>
              <a:rPr lang="es-CO" dirty="0" smtClean="0"/>
              <a:t>natural (</a:t>
            </a:r>
            <a:r>
              <a:rPr lang="en-US" i="1" dirty="0">
                <a:solidFill>
                  <a:srgbClr val="333333"/>
                </a:solidFill>
                <a:latin typeface="Helvetica Neue"/>
              </a:rPr>
              <a:t>known </a:t>
            </a:r>
            <a:r>
              <a:rPr lang="en-US" i="1" dirty="0" smtClean="0">
                <a:solidFill>
                  <a:srgbClr val="333333"/>
                </a:solidFill>
                <a:latin typeface="Helvetica Neue"/>
              </a:rPr>
              <a:t>unknowns)</a:t>
            </a:r>
            <a:endParaRPr lang="es-CO" dirty="0"/>
          </a:p>
        </p:txBody>
      </p:sp>
      <p:sp>
        <p:nvSpPr>
          <p:cNvPr id="8" name="CuadroTexto 7"/>
          <p:cNvSpPr txBox="1"/>
          <p:nvPr/>
        </p:nvSpPr>
        <p:spPr>
          <a:xfrm>
            <a:off x="945355" y="5533378"/>
            <a:ext cx="4312399" cy="307777"/>
          </a:xfrm>
          <a:prstGeom prst="rect">
            <a:avLst/>
          </a:prstGeom>
          <a:noFill/>
        </p:spPr>
        <p:txBody>
          <a:bodyPr wrap="none" rtlCol="0">
            <a:spAutoFit/>
          </a:bodyPr>
          <a:lstStyle/>
          <a:p>
            <a:r>
              <a:rPr lang="es-CO" dirty="0"/>
              <a:t>Falta de conocimiento o </a:t>
            </a:r>
            <a:r>
              <a:rPr lang="es-CO" dirty="0" smtClean="0"/>
              <a:t>datos (</a:t>
            </a:r>
            <a:r>
              <a:rPr lang="en-US" i="1" dirty="0">
                <a:solidFill>
                  <a:srgbClr val="333333"/>
                </a:solidFill>
                <a:latin typeface="Helvetica Neue"/>
              </a:rPr>
              <a:t>unknown </a:t>
            </a:r>
            <a:r>
              <a:rPr lang="en-US" i="1" dirty="0" smtClean="0">
                <a:solidFill>
                  <a:srgbClr val="333333"/>
                </a:solidFill>
                <a:latin typeface="Helvetica Neue"/>
              </a:rPr>
              <a:t>unknowns)</a:t>
            </a:r>
            <a:endParaRPr lang="es-CO" dirty="0"/>
          </a:p>
        </p:txBody>
      </p:sp>
      <p:cxnSp>
        <p:nvCxnSpPr>
          <p:cNvPr id="10" name="Conector recto de flecha 9"/>
          <p:cNvCxnSpPr/>
          <p:nvPr/>
        </p:nvCxnSpPr>
        <p:spPr>
          <a:xfrm flipH="1" flipV="1">
            <a:off x="3419872" y="1725470"/>
            <a:ext cx="72008" cy="360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Conector recto de flecha 11"/>
          <p:cNvCxnSpPr/>
          <p:nvPr/>
        </p:nvCxnSpPr>
        <p:spPr>
          <a:xfrm flipH="1">
            <a:off x="3419872" y="5181854"/>
            <a:ext cx="192121" cy="3002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76741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rr_error">
            <a:extLst>
              <a:ext uri="{FF2B5EF4-FFF2-40B4-BE49-F238E27FC236}">
                <a16:creationId xmlns:a16="http://schemas.microsoft.com/office/drawing/2014/main" xmlns="" id="{3C2DE48F-1819-4823-925B-0B0CDD357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862" y="1687683"/>
            <a:ext cx="6099237" cy="4533532"/>
          </a:xfrm>
          <a:prstGeom prst="rect">
            <a:avLst/>
          </a:prstGeom>
          <a:noFill/>
          <a:extLst>
            <a:ext uri="{909E8E84-426E-40DD-AFC4-6F175D3DCCD1}">
              <a14:hiddenFill xmlns:a14="http://schemas.microsoft.com/office/drawing/2010/main">
                <a:solidFill>
                  <a:srgbClr val="FFFFFF"/>
                </a:solidFill>
              </a14:hiddenFill>
            </a:ext>
          </a:extLst>
        </p:spPr>
      </p:pic>
      <p:pic>
        <p:nvPicPr>
          <p:cNvPr id="3" name="6 Imagen">
            <a:extLst>
              <a:ext uri="{FF2B5EF4-FFF2-40B4-BE49-F238E27FC236}">
                <a16:creationId xmlns:a16="http://schemas.microsoft.com/office/drawing/2014/main" xmlns="" id="{27749BCF-04D6-4AAC-9633-54F75C32BDC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DFBA4E1B-1885-4B41-BF70-9988FF78EFC5}"/>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6" name="CuadroTexto 5"/>
          <p:cNvSpPr txBox="1"/>
          <p:nvPr/>
        </p:nvSpPr>
        <p:spPr>
          <a:xfrm>
            <a:off x="452761" y="1074198"/>
            <a:ext cx="2044149" cy="307777"/>
          </a:xfrm>
          <a:prstGeom prst="rect">
            <a:avLst/>
          </a:prstGeom>
          <a:noFill/>
        </p:spPr>
        <p:txBody>
          <a:bodyPr wrap="none" rtlCol="0">
            <a:spAutoFit/>
          </a:bodyPr>
          <a:lstStyle/>
          <a:p>
            <a:r>
              <a:rPr lang="es-CO" dirty="0" smtClean="0"/>
              <a:t>En términos de error….</a:t>
            </a:r>
            <a:endParaRPr lang="es-CO" dirty="0"/>
          </a:p>
        </p:txBody>
      </p:sp>
      <p:pic>
        <p:nvPicPr>
          <p:cNvPr id="7" name="Picture 2" descr="Resultado de imagen para dedo arrib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5099" y="4350059"/>
            <a:ext cx="1416597" cy="1389355"/>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xmlns="" id="{2F56542C-A86E-48D2-97DC-4E0AE13E6641}"/>
              </a:ext>
            </a:extLst>
          </p:cNvPr>
          <p:cNvSpPr txBox="1"/>
          <p:nvPr/>
        </p:nvSpPr>
        <p:spPr>
          <a:xfrm>
            <a:off x="99062" y="116632"/>
            <a:ext cx="4932761" cy="523220"/>
          </a:xfrm>
          <a:prstGeom prst="rect">
            <a:avLst/>
          </a:prstGeom>
          <a:noFill/>
        </p:spPr>
        <p:txBody>
          <a:bodyPr wrap="none" rtlCol="0">
            <a:spAutoFit/>
          </a:bodyPr>
          <a:lstStyle/>
          <a:p>
            <a:r>
              <a:rPr lang="es-CO" sz="2800" b="1" dirty="0" smtClean="0"/>
              <a:t>CURVAS DE APRENDIZAJE</a:t>
            </a:r>
            <a:endParaRPr lang="es-CO" sz="2800" b="1" dirty="0"/>
          </a:p>
        </p:txBody>
      </p:sp>
    </p:spTree>
    <p:extLst>
      <p:ext uri="{BB962C8B-B14F-4D97-AF65-F5344CB8AC3E}">
        <p14:creationId xmlns:p14="http://schemas.microsoft.com/office/powerpoint/2010/main" val="1311790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c_regression">
            <a:extLst>
              <a:ext uri="{FF2B5EF4-FFF2-40B4-BE49-F238E27FC236}">
                <a16:creationId xmlns:a16="http://schemas.microsoft.com/office/drawing/2014/main" xmlns="" id="{5F634922-7CC3-4618-8380-8770AAE939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564" y="1199266"/>
            <a:ext cx="6525087" cy="4848682"/>
          </a:xfrm>
          <a:prstGeom prst="rect">
            <a:avLst/>
          </a:prstGeom>
          <a:noFill/>
          <a:extLst>
            <a:ext uri="{909E8E84-426E-40DD-AFC4-6F175D3DCCD1}">
              <a14:hiddenFill xmlns:a14="http://schemas.microsoft.com/office/drawing/2010/main">
                <a:solidFill>
                  <a:srgbClr val="FFFFFF"/>
                </a:solidFill>
              </a14:hiddenFill>
            </a:ext>
          </a:extLst>
        </p:spPr>
      </p:pic>
      <p:pic>
        <p:nvPicPr>
          <p:cNvPr id="3" name="6 Imagen">
            <a:extLst>
              <a:ext uri="{FF2B5EF4-FFF2-40B4-BE49-F238E27FC236}">
                <a16:creationId xmlns:a16="http://schemas.microsoft.com/office/drawing/2014/main" xmlns="" id="{27749BCF-04D6-4AAC-9633-54F75C32BDC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DFBA4E1B-1885-4B41-BF70-9988FF78EFC5}"/>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4">
            <a:extLst>
              <a:ext uri="{FF2B5EF4-FFF2-40B4-BE49-F238E27FC236}">
                <a16:creationId xmlns:a16="http://schemas.microsoft.com/office/drawing/2014/main" xmlns="" id="{2F56542C-A86E-48D2-97DC-4E0AE13E6641}"/>
              </a:ext>
            </a:extLst>
          </p:cNvPr>
          <p:cNvSpPr txBox="1"/>
          <p:nvPr/>
        </p:nvSpPr>
        <p:spPr>
          <a:xfrm>
            <a:off x="99062" y="116632"/>
            <a:ext cx="4932761" cy="523220"/>
          </a:xfrm>
          <a:prstGeom prst="rect">
            <a:avLst/>
          </a:prstGeom>
          <a:noFill/>
        </p:spPr>
        <p:txBody>
          <a:bodyPr wrap="none" rtlCol="0">
            <a:spAutoFit/>
          </a:bodyPr>
          <a:lstStyle/>
          <a:p>
            <a:r>
              <a:rPr lang="es-CO" sz="2800" b="1" dirty="0" smtClean="0"/>
              <a:t>CURVAS DE APRENDIZAJE</a:t>
            </a:r>
            <a:endParaRPr lang="es-CO" sz="2800" b="1" dirty="0"/>
          </a:p>
        </p:txBody>
      </p:sp>
    </p:spTree>
    <p:extLst>
      <p:ext uri="{BB962C8B-B14F-4D97-AF65-F5344CB8AC3E}">
        <p14:creationId xmlns:p14="http://schemas.microsoft.com/office/powerpoint/2010/main" val="3369314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low_high_bias">
            <a:extLst>
              <a:ext uri="{FF2B5EF4-FFF2-40B4-BE49-F238E27FC236}">
                <a16:creationId xmlns:a16="http://schemas.microsoft.com/office/drawing/2014/main" xmlns="" id="{3ECAD1C1-58E2-4D90-8C62-7CD29B0317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932" y="1958614"/>
            <a:ext cx="8094732" cy="3075026"/>
          </a:xfrm>
          <a:prstGeom prst="rect">
            <a:avLst/>
          </a:prstGeom>
          <a:noFill/>
          <a:extLst>
            <a:ext uri="{909E8E84-426E-40DD-AFC4-6F175D3DCCD1}">
              <a14:hiddenFill xmlns:a14="http://schemas.microsoft.com/office/drawing/2010/main">
                <a:solidFill>
                  <a:srgbClr val="FFFFFF"/>
                </a:solidFill>
              </a14:hiddenFill>
            </a:ext>
          </a:extLst>
        </p:spPr>
      </p:pic>
      <p:pic>
        <p:nvPicPr>
          <p:cNvPr id="3" name="6 Imagen">
            <a:extLst>
              <a:ext uri="{FF2B5EF4-FFF2-40B4-BE49-F238E27FC236}">
                <a16:creationId xmlns:a16="http://schemas.microsoft.com/office/drawing/2014/main" xmlns="" id="{27749BCF-04D6-4AAC-9633-54F75C32BDC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DFBA4E1B-1885-4B41-BF70-9988FF78EFC5}"/>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4">
            <a:extLst>
              <a:ext uri="{FF2B5EF4-FFF2-40B4-BE49-F238E27FC236}">
                <a16:creationId xmlns:a16="http://schemas.microsoft.com/office/drawing/2014/main" xmlns="" id="{2F56542C-A86E-48D2-97DC-4E0AE13E6641}"/>
              </a:ext>
            </a:extLst>
          </p:cNvPr>
          <p:cNvSpPr txBox="1"/>
          <p:nvPr/>
        </p:nvSpPr>
        <p:spPr>
          <a:xfrm>
            <a:off x="99062" y="116632"/>
            <a:ext cx="4932761" cy="523220"/>
          </a:xfrm>
          <a:prstGeom prst="rect">
            <a:avLst/>
          </a:prstGeom>
          <a:noFill/>
        </p:spPr>
        <p:txBody>
          <a:bodyPr wrap="none" rtlCol="0">
            <a:spAutoFit/>
          </a:bodyPr>
          <a:lstStyle/>
          <a:p>
            <a:r>
              <a:rPr lang="es-CO" sz="2800" b="1" dirty="0" smtClean="0"/>
              <a:t>CURVAS DE APRENDIZAJE</a:t>
            </a:r>
            <a:endParaRPr lang="es-CO" sz="2800" b="1" dirty="0"/>
          </a:p>
        </p:txBody>
      </p:sp>
    </p:spTree>
    <p:extLst>
      <p:ext uri="{BB962C8B-B14F-4D97-AF65-F5344CB8AC3E}">
        <p14:creationId xmlns:p14="http://schemas.microsoft.com/office/powerpoint/2010/main" val="3144934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ow_high_var">
            <a:extLst>
              <a:ext uri="{FF2B5EF4-FFF2-40B4-BE49-F238E27FC236}">
                <a16:creationId xmlns:a16="http://schemas.microsoft.com/office/drawing/2014/main" xmlns="" id="{1BC39BD0-2276-4B6D-AE8D-E97931CD9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60" y="2209799"/>
            <a:ext cx="8340069" cy="3205792"/>
          </a:xfrm>
          <a:prstGeom prst="rect">
            <a:avLst/>
          </a:prstGeom>
          <a:noFill/>
          <a:extLst>
            <a:ext uri="{909E8E84-426E-40DD-AFC4-6F175D3DCCD1}">
              <a14:hiddenFill xmlns:a14="http://schemas.microsoft.com/office/drawing/2010/main">
                <a:solidFill>
                  <a:srgbClr val="FFFFFF"/>
                </a:solidFill>
              </a14:hiddenFill>
            </a:ext>
          </a:extLst>
        </p:spPr>
      </p:pic>
      <p:pic>
        <p:nvPicPr>
          <p:cNvPr id="3" name="6 Imagen">
            <a:extLst>
              <a:ext uri="{FF2B5EF4-FFF2-40B4-BE49-F238E27FC236}">
                <a16:creationId xmlns:a16="http://schemas.microsoft.com/office/drawing/2014/main" xmlns="" id="{27749BCF-04D6-4AAC-9633-54F75C32BDC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DFBA4E1B-1885-4B41-BF70-9988FF78EFC5}"/>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4">
            <a:extLst>
              <a:ext uri="{FF2B5EF4-FFF2-40B4-BE49-F238E27FC236}">
                <a16:creationId xmlns:a16="http://schemas.microsoft.com/office/drawing/2014/main" xmlns="" id="{2F56542C-A86E-48D2-97DC-4E0AE13E6641}"/>
              </a:ext>
            </a:extLst>
          </p:cNvPr>
          <p:cNvSpPr txBox="1"/>
          <p:nvPr/>
        </p:nvSpPr>
        <p:spPr>
          <a:xfrm>
            <a:off x="99062" y="116632"/>
            <a:ext cx="4932761" cy="523220"/>
          </a:xfrm>
          <a:prstGeom prst="rect">
            <a:avLst/>
          </a:prstGeom>
          <a:noFill/>
        </p:spPr>
        <p:txBody>
          <a:bodyPr wrap="none" rtlCol="0">
            <a:spAutoFit/>
          </a:bodyPr>
          <a:lstStyle/>
          <a:p>
            <a:r>
              <a:rPr lang="es-CO" sz="2800" b="1" dirty="0" smtClean="0"/>
              <a:t>CURVAS DE APRENDIZAJE</a:t>
            </a:r>
            <a:endParaRPr lang="es-CO" sz="2800" b="1" dirty="0"/>
          </a:p>
        </p:txBody>
      </p:sp>
    </p:spTree>
    <p:extLst>
      <p:ext uri="{BB962C8B-B14F-4D97-AF65-F5344CB8AC3E}">
        <p14:creationId xmlns:p14="http://schemas.microsoft.com/office/powerpoint/2010/main" val="1485175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dd_data">
            <a:extLst>
              <a:ext uri="{FF2B5EF4-FFF2-40B4-BE49-F238E27FC236}">
                <a16:creationId xmlns:a16="http://schemas.microsoft.com/office/drawing/2014/main" xmlns="" id="{547CF97A-AFFF-4134-A27D-B55DE6B178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043" y="2181179"/>
            <a:ext cx="8355319" cy="2772561"/>
          </a:xfrm>
          <a:prstGeom prst="rect">
            <a:avLst/>
          </a:prstGeom>
          <a:noFill/>
          <a:extLst>
            <a:ext uri="{909E8E84-426E-40DD-AFC4-6F175D3DCCD1}">
              <a14:hiddenFill xmlns:a14="http://schemas.microsoft.com/office/drawing/2010/main">
                <a:solidFill>
                  <a:srgbClr val="FFFFFF"/>
                </a:solidFill>
              </a14:hiddenFill>
            </a:ext>
          </a:extLst>
        </p:spPr>
      </p:pic>
      <p:pic>
        <p:nvPicPr>
          <p:cNvPr id="3" name="6 Imagen">
            <a:extLst>
              <a:ext uri="{FF2B5EF4-FFF2-40B4-BE49-F238E27FC236}">
                <a16:creationId xmlns:a16="http://schemas.microsoft.com/office/drawing/2014/main" xmlns="" id="{27749BCF-04D6-4AAC-9633-54F75C32BDC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DFBA4E1B-1885-4B41-BF70-9988FF78EFC5}"/>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4">
            <a:extLst>
              <a:ext uri="{FF2B5EF4-FFF2-40B4-BE49-F238E27FC236}">
                <a16:creationId xmlns:a16="http://schemas.microsoft.com/office/drawing/2014/main" xmlns="" id="{2F56542C-A86E-48D2-97DC-4E0AE13E6641}"/>
              </a:ext>
            </a:extLst>
          </p:cNvPr>
          <p:cNvSpPr txBox="1"/>
          <p:nvPr/>
        </p:nvSpPr>
        <p:spPr>
          <a:xfrm>
            <a:off x="99062" y="116632"/>
            <a:ext cx="4932761" cy="523220"/>
          </a:xfrm>
          <a:prstGeom prst="rect">
            <a:avLst/>
          </a:prstGeom>
          <a:noFill/>
        </p:spPr>
        <p:txBody>
          <a:bodyPr wrap="none" rtlCol="0">
            <a:spAutoFit/>
          </a:bodyPr>
          <a:lstStyle/>
          <a:p>
            <a:r>
              <a:rPr lang="es-CO" sz="2800" b="1" dirty="0" smtClean="0"/>
              <a:t>CURVAS DE APRENDIZAJE</a:t>
            </a:r>
            <a:endParaRPr lang="es-CO" sz="2800" b="1" dirty="0"/>
          </a:p>
        </p:txBody>
      </p:sp>
    </p:spTree>
    <p:extLst>
      <p:ext uri="{BB962C8B-B14F-4D97-AF65-F5344CB8AC3E}">
        <p14:creationId xmlns:p14="http://schemas.microsoft.com/office/powerpoint/2010/main" val="1559978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6 Imagen">
            <a:extLst>
              <a:ext uri="{FF2B5EF4-FFF2-40B4-BE49-F238E27FC236}">
                <a16:creationId xmlns:a16="http://schemas.microsoft.com/office/drawing/2014/main" xmlns="" id="{E8DB2689-1B2D-4099-B4F5-2113A0666B9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3" name="Conector recto 6">
            <a:extLst>
              <a:ext uri="{FF2B5EF4-FFF2-40B4-BE49-F238E27FC236}">
                <a16:creationId xmlns:a16="http://schemas.microsoft.com/office/drawing/2014/main" xmlns="" id="{42B88299-4748-4467-B027-C6E74FADCAFE}"/>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CuadroTexto 7">
            <a:extLst>
              <a:ext uri="{FF2B5EF4-FFF2-40B4-BE49-F238E27FC236}">
                <a16:creationId xmlns:a16="http://schemas.microsoft.com/office/drawing/2014/main" xmlns="" id="{912A8CCB-7F1F-4255-9DE6-3B436E3259A2}"/>
              </a:ext>
            </a:extLst>
          </p:cNvPr>
          <p:cNvSpPr txBox="1"/>
          <p:nvPr/>
        </p:nvSpPr>
        <p:spPr>
          <a:xfrm>
            <a:off x="99062" y="116632"/>
            <a:ext cx="3794629" cy="523220"/>
          </a:xfrm>
          <a:prstGeom prst="rect">
            <a:avLst/>
          </a:prstGeom>
          <a:noFill/>
        </p:spPr>
        <p:txBody>
          <a:bodyPr wrap="none" rtlCol="0">
            <a:spAutoFit/>
          </a:bodyPr>
          <a:lstStyle/>
          <a:p>
            <a:r>
              <a:rPr lang="es-CO" sz="2800" b="1" dirty="0"/>
              <a:t>FUNCIÓN DE COSTO</a:t>
            </a:r>
          </a:p>
        </p:txBody>
      </p:sp>
      <p:pic>
        <p:nvPicPr>
          <p:cNvPr id="5" name="Picture 2" descr="https://miro.medium.com/max/1496/1*6hJC8qMP3AFBVuJuBzE9Hw.png"/>
          <p:cNvPicPr>
            <a:picLocks noChangeAspect="1" noChangeArrowheads="1"/>
          </p:cNvPicPr>
          <p:nvPr/>
        </p:nvPicPr>
        <p:blipFill rotWithShape="1">
          <a:blip r:embed="rId2">
            <a:extLst>
              <a:ext uri="{28A0092B-C50C-407E-A947-70E740481C1C}">
                <a14:useLocalDpi xmlns:a14="http://schemas.microsoft.com/office/drawing/2010/main" val="0"/>
              </a:ext>
            </a:extLst>
          </a:blip>
          <a:srcRect r="18188"/>
          <a:stretch/>
        </p:blipFill>
        <p:spPr bwMode="auto">
          <a:xfrm>
            <a:off x="1004904" y="4565874"/>
            <a:ext cx="6822448" cy="111486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a:extLst>
              <a:ext uri="{FF2B5EF4-FFF2-40B4-BE49-F238E27FC236}">
                <a16:creationId xmlns:a16="http://schemas.microsoft.com/office/drawing/2014/main" xmlns="" id="{D5DAD1B0-2563-4868-8A19-B2E325A2F96A}"/>
              </a:ext>
            </a:extLst>
          </p:cNvPr>
          <p:cNvSpPr/>
          <p:nvPr/>
        </p:nvSpPr>
        <p:spPr>
          <a:xfrm>
            <a:off x="301840" y="938947"/>
            <a:ext cx="8256233" cy="2923877"/>
          </a:xfrm>
          <a:prstGeom prst="rect">
            <a:avLst/>
          </a:prstGeom>
        </p:spPr>
        <p:txBody>
          <a:bodyPr wrap="square">
            <a:spAutoFit/>
          </a:bodyPr>
          <a:lstStyle/>
          <a:p>
            <a:pPr algn="just"/>
            <a:r>
              <a:rPr lang="en-US" sz="1600" dirty="0">
                <a:solidFill>
                  <a:srgbClr val="222222"/>
                </a:solidFill>
                <a:latin typeface="Arial" panose="020B0604020202020204" pitchFamily="34" charset="0"/>
              </a:rPr>
              <a:t>In </a:t>
            </a:r>
            <a:r>
              <a:rPr lang="en-US" sz="1600" dirty="0">
                <a:solidFill>
                  <a:srgbClr val="0B0080"/>
                </a:solidFill>
                <a:latin typeface="Arial" panose="020B0604020202020204" pitchFamily="34" charset="0"/>
                <a:hlinkClick r:id="rId3" tooltip="Mathematical optimization"/>
              </a:rPr>
              <a:t>mathematical optimization</a:t>
            </a:r>
            <a:r>
              <a:rPr lang="en-US" sz="1600" dirty="0">
                <a:solidFill>
                  <a:srgbClr val="222222"/>
                </a:solidFill>
                <a:latin typeface="Arial" panose="020B0604020202020204" pitchFamily="34" charset="0"/>
              </a:rPr>
              <a:t> and </a:t>
            </a:r>
            <a:r>
              <a:rPr lang="en-US" sz="1600" dirty="0">
                <a:solidFill>
                  <a:srgbClr val="0B0080"/>
                </a:solidFill>
                <a:latin typeface="Arial" panose="020B0604020202020204" pitchFamily="34" charset="0"/>
                <a:hlinkClick r:id="rId4" tooltip="Decision theory"/>
              </a:rPr>
              <a:t>decision theory</a:t>
            </a:r>
            <a:r>
              <a:rPr lang="en-US" sz="1600" dirty="0">
                <a:solidFill>
                  <a:srgbClr val="222222"/>
                </a:solidFill>
                <a:latin typeface="Arial" panose="020B0604020202020204" pitchFamily="34" charset="0"/>
              </a:rPr>
              <a:t>, a </a:t>
            </a:r>
            <a:r>
              <a:rPr lang="en-US" sz="2000" b="1" dirty="0">
                <a:solidFill>
                  <a:srgbClr val="222222"/>
                </a:solidFill>
                <a:latin typeface="Arial" panose="020B0604020202020204" pitchFamily="34" charset="0"/>
              </a:rPr>
              <a:t>loss function</a:t>
            </a:r>
            <a:r>
              <a:rPr lang="en-US" sz="2000" dirty="0">
                <a:solidFill>
                  <a:srgbClr val="222222"/>
                </a:solidFill>
                <a:latin typeface="Arial" panose="020B0604020202020204" pitchFamily="34" charset="0"/>
              </a:rPr>
              <a:t> or </a:t>
            </a:r>
            <a:r>
              <a:rPr lang="en-US" sz="2000" b="1" dirty="0">
                <a:solidFill>
                  <a:srgbClr val="222222"/>
                </a:solidFill>
                <a:latin typeface="Arial" panose="020B0604020202020204" pitchFamily="34" charset="0"/>
              </a:rPr>
              <a:t>cost function</a:t>
            </a:r>
            <a:r>
              <a:rPr lang="en-US" sz="1600" dirty="0">
                <a:solidFill>
                  <a:srgbClr val="222222"/>
                </a:solidFill>
                <a:latin typeface="Arial" panose="020B0604020202020204" pitchFamily="34" charset="0"/>
              </a:rPr>
              <a:t> is a function that maps an </a:t>
            </a:r>
            <a:r>
              <a:rPr lang="en-US" sz="1600" dirty="0">
                <a:solidFill>
                  <a:srgbClr val="0B0080"/>
                </a:solidFill>
                <a:latin typeface="Arial" panose="020B0604020202020204" pitchFamily="34" charset="0"/>
                <a:hlinkClick r:id="rId5" tooltip="Event (probability theory)"/>
              </a:rPr>
              <a:t>event</a:t>
            </a:r>
            <a:r>
              <a:rPr lang="en-US" sz="1600" dirty="0">
                <a:solidFill>
                  <a:srgbClr val="222222"/>
                </a:solidFill>
                <a:latin typeface="Arial" panose="020B0604020202020204" pitchFamily="34" charset="0"/>
              </a:rPr>
              <a:t> or values of one or more variables onto a </a:t>
            </a:r>
            <a:r>
              <a:rPr lang="en-US" sz="1600" dirty="0">
                <a:solidFill>
                  <a:srgbClr val="0B0080"/>
                </a:solidFill>
                <a:latin typeface="Arial" panose="020B0604020202020204" pitchFamily="34" charset="0"/>
                <a:hlinkClick r:id="rId6" tooltip="Real number"/>
              </a:rPr>
              <a:t>real number</a:t>
            </a:r>
            <a:r>
              <a:rPr lang="en-US" sz="1600" dirty="0">
                <a:solidFill>
                  <a:srgbClr val="222222"/>
                </a:solidFill>
                <a:latin typeface="Arial" panose="020B0604020202020204" pitchFamily="34" charset="0"/>
              </a:rPr>
              <a:t> intuitively representing some "cost" associated with the event. An </a:t>
            </a:r>
            <a:r>
              <a:rPr lang="en-US" sz="1600" dirty="0">
                <a:solidFill>
                  <a:srgbClr val="0B0080"/>
                </a:solidFill>
                <a:latin typeface="Arial" panose="020B0604020202020204" pitchFamily="34" charset="0"/>
                <a:hlinkClick r:id="rId7" tooltip="Optimization problem"/>
              </a:rPr>
              <a:t>optimization problem</a:t>
            </a:r>
            <a:r>
              <a:rPr lang="en-US" sz="1600" dirty="0">
                <a:solidFill>
                  <a:srgbClr val="222222"/>
                </a:solidFill>
                <a:latin typeface="Arial" panose="020B0604020202020204" pitchFamily="34" charset="0"/>
              </a:rPr>
              <a:t> seeks to minimize a loss function. An </a:t>
            </a:r>
            <a:r>
              <a:rPr lang="en-US" sz="1600" b="1" dirty="0">
                <a:solidFill>
                  <a:srgbClr val="222222"/>
                </a:solidFill>
                <a:latin typeface="Arial" panose="020B0604020202020204" pitchFamily="34" charset="0"/>
              </a:rPr>
              <a:t>objective function</a:t>
            </a:r>
            <a:r>
              <a:rPr lang="en-US" sz="1600" dirty="0">
                <a:solidFill>
                  <a:srgbClr val="222222"/>
                </a:solidFill>
                <a:latin typeface="Arial" panose="020B0604020202020204" pitchFamily="34" charset="0"/>
              </a:rPr>
              <a:t> is either a loss function or its negative (in specific domains, variously called a </a:t>
            </a:r>
            <a:r>
              <a:rPr lang="en-US" sz="1600" dirty="0">
                <a:solidFill>
                  <a:srgbClr val="0B0080"/>
                </a:solidFill>
                <a:latin typeface="Arial" panose="020B0604020202020204" pitchFamily="34" charset="0"/>
                <a:hlinkClick r:id="rId8" tooltip="Reward function"/>
              </a:rPr>
              <a:t>reward function</a:t>
            </a:r>
            <a:r>
              <a:rPr lang="en-US" sz="1600" dirty="0">
                <a:solidFill>
                  <a:srgbClr val="222222"/>
                </a:solidFill>
                <a:latin typeface="Arial" panose="020B0604020202020204" pitchFamily="34" charset="0"/>
              </a:rPr>
              <a:t>, a </a:t>
            </a:r>
            <a:r>
              <a:rPr lang="en-US" sz="1600" dirty="0">
                <a:solidFill>
                  <a:srgbClr val="0B0080"/>
                </a:solidFill>
                <a:latin typeface="Arial" panose="020B0604020202020204" pitchFamily="34" charset="0"/>
                <a:hlinkClick r:id="rId9" tooltip="Profit function"/>
              </a:rPr>
              <a:t>profit function</a:t>
            </a:r>
            <a:r>
              <a:rPr lang="en-US" sz="1600" dirty="0">
                <a:solidFill>
                  <a:srgbClr val="222222"/>
                </a:solidFill>
                <a:latin typeface="Arial" panose="020B0604020202020204" pitchFamily="34" charset="0"/>
              </a:rPr>
              <a:t>, a </a:t>
            </a:r>
            <a:r>
              <a:rPr lang="en-US" sz="1600" dirty="0">
                <a:solidFill>
                  <a:srgbClr val="0B0080"/>
                </a:solidFill>
                <a:latin typeface="Arial" panose="020B0604020202020204" pitchFamily="34" charset="0"/>
                <a:hlinkClick r:id="rId10" tooltip="Utility function"/>
              </a:rPr>
              <a:t>utility function</a:t>
            </a:r>
            <a:r>
              <a:rPr lang="en-US" sz="1600" dirty="0">
                <a:solidFill>
                  <a:srgbClr val="222222"/>
                </a:solidFill>
                <a:latin typeface="Arial" panose="020B0604020202020204" pitchFamily="34" charset="0"/>
              </a:rPr>
              <a:t>, a </a:t>
            </a:r>
            <a:r>
              <a:rPr lang="en-US" sz="1600" dirty="0">
                <a:solidFill>
                  <a:srgbClr val="0B0080"/>
                </a:solidFill>
                <a:latin typeface="Arial" panose="020B0604020202020204" pitchFamily="34" charset="0"/>
                <a:hlinkClick r:id="rId11" tooltip="Fitness function"/>
              </a:rPr>
              <a:t>fitness function</a:t>
            </a:r>
            <a:r>
              <a:rPr lang="en-US" sz="1600" dirty="0">
                <a:solidFill>
                  <a:srgbClr val="222222"/>
                </a:solidFill>
                <a:latin typeface="Arial" panose="020B0604020202020204" pitchFamily="34" charset="0"/>
              </a:rPr>
              <a:t>, etc.), in which case it is to be maximized</a:t>
            </a:r>
            <a:r>
              <a:rPr lang="en-US" sz="1600" dirty="0" smtClean="0">
                <a:solidFill>
                  <a:srgbClr val="222222"/>
                </a:solidFill>
                <a:latin typeface="Arial" panose="020B0604020202020204" pitchFamily="34" charset="0"/>
              </a:rPr>
              <a:t>.</a:t>
            </a:r>
          </a:p>
          <a:p>
            <a:pPr algn="just"/>
            <a:endParaRPr lang="en-US" sz="1600" dirty="0">
              <a:solidFill>
                <a:srgbClr val="222222"/>
              </a:solidFill>
              <a:latin typeface="Arial" panose="020B0604020202020204" pitchFamily="34" charset="0"/>
            </a:endParaRPr>
          </a:p>
          <a:p>
            <a:pPr algn="just"/>
            <a:r>
              <a:rPr lang="en-US" sz="1600" dirty="0">
                <a:solidFill>
                  <a:srgbClr val="222222"/>
                </a:solidFill>
                <a:latin typeface="Arial" panose="020B0604020202020204" pitchFamily="34" charset="0"/>
              </a:rPr>
              <a:t>In statistics, typically a loss function is used for </a:t>
            </a:r>
            <a:r>
              <a:rPr lang="en-US" sz="1600" dirty="0">
                <a:solidFill>
                  <a:srgbClr val="0B0080"/>
                </a:solidFill>
                <a:latin typeface="Arial" panose="020B0604020202020204" pitchFamily="34" charset="0"/>
                <a:hlinkClick r:id="rId12" tooltip="Parameter estimation"/>
              </a:rPr>
              <a:t>parameter estimation</a:t>
            </a:r>
            <a:r>
              <a:rPr lang="en-US" sz="1600" dirty="0">
                <a:solidFill>
                  <a:srgbClr val="222222"/>
                </a:solidFill>
                <a:latin typeface="Arial" panose="020B0604020202020204" pitchFamily="34" charset="0"/>
              </a:rPr>
              <a:t>, and the event in question is some function of the difference between estimated and true values for an instance of data. </a:t>
            </a:r>
          </a:p>
        </p:txBody>
      </p:sp>
    </p:spTree>
    <p:extLst>
      <p:ext uri="{BB962C8B-B14F-4D97-AF65-F5344CB8AC3E}">
        <p14:creationId xmlns:p14="http://schemas.microsoft.com/office/powerpoint/2010/main" val="3774005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F496726-B2C2-4B76-97A2-78A029534285}"/>
              </a:ext>
            </a:extLst>
          </p:cNvPr>
          <p:cNvSpPr/>
          <p:nvPr/>
        </p:nvSpPr>
        <p:spPr>
          <a:xfrm>
            <a:off x="188744" y="2834488"/>
            <a:ext cx="7841769" cy="646331"/>
          </a:xfrm>
          <a:prstGeom prst="rect">
            <a:avLst/>
          </a:prstGeom>
        </p:spPr>
        <p:txBody>
          <a:bodyPr wrap="square">
            <a:spAutoFit/>
          </a:bodyPr>
          <a:lstStyle/>
          <a:p>
            <a:endParaRPr lang="en-US" sz="1800" b="1" dirty="0">
              <a:latin typeface="+mn-lt"/>
            </a:endParaRPr>
          </a:p>
          <a:p>
            <a:r>
              <a:rPr lang="en-US" sz="1800" b="1" dirty="0">
                <a:latin typeface="+mn-lt"/>
              </a:rPr>
              <a:t>Mean Square Error/Quadratic Loss/</a:t>
            </a:r>
            <a:r>
              <a:rPr lang="en-US" sz="1800" b="1" dirty="0" err="1">
                <a:latin typeface="+mn-lt"/>
              </a:rPr>
              <a:t>L2</a:t>
            </a:r>
            <a:r>
              <a:rPr lang="en-US" sz="1800" b="1" dirty="0">
                <a:latin typeface="+mn-lt"/>
              </a:rPr>
              <a:t> Loss</a:t>
            </a:r>
            <a:endParaRPr lang="en-US" sz="1800" dirty="0">
              <a:latin typeface="+mn-lt"/>
            </a:endParaRPr>
          </a:p>
        </p:txBody>
      </p:sp>
      <p:pic>
        <p:nvPicPr>
          <p:cNvPr id="1026" name="Picture 2" descr="https://miro.medium.com/max/1026/1*SGhoeJ_BgcfqU06CmX41rw.png">
            <a:extLst>
              <a:ext uri="{FF2B5EF4-FFF2-40B4-BE49-F238E27FC236}">
                <a16:creationId xmlns:a16="http://schemas.microsoft.com/office/drawing/2014/main" xmlns="" id="{1E9B6CCE-04FA-4E5A-8E7C-443CBE7BD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0357" y="3614966"/>
            <a:ext cx="2663880" cy="60755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xmlns="" id="{806B02A3-208D-4901-BC07-04F0D9761F74}"/>
              </a:ext>
            </a:extLst>
          </p:cNvPr>
          <p:cNvSpPr/>
          <p:nvPr/>
        </p:nvSpPr>
        <p:spPr>
          <a:xfrm>
            <a:off x="188744" y="4926964"/>
            <a:ext cx="7961822" cy="369332"/>
          </a:xfrm>
          <a:prstGeom prst="rect">
            <a:avLst/>
          </a:prstGeom>
        </p:spPr>
        <p:txBody>
          <a:bodyPr wrap="square">
            <a:spAutoFit/>
          </a:bodyPr>
          <a:lstStyle/>
          <a:p>
            <a:r>
              <a:rPr lang="en-US" sz="1800" b="1" dirty="0">
                <a:latin typeface="+mj-lt"/>
              </a:rPr>
              <a:t>Mean Absolute Error/</a:t>
            </a:r>
            <a:r>
              <a:rPr lang="en-US" sz="1800" b="1" dirty="0" err="1">
                <a:latin typeface="+mj-lt"/>
              </a:rPr>
              <a:t>L1</a:t>
            </a:r>
            <a:r>
              <a:rPr lang="en-US" sz="1800" b="1" dirty="0">
                <a:latin typeface="+mj-lt"/>
              </a:rPr>
              <a:t> Loss</a:t>
            </a:r>
            <a:endParaRPr lang="en-US" sz="1800" dirty="0">
              <a:latin typeface="+mj-lt"/>
            </a:endParaRPr>
          </a:p>
        </p:txBody>
      </p:sp>
      <p:pic>
        <p:nvPicPr>
          <p:cNvPr id="1028" name="Picture 4" descr="https://miro.medium.com/max/1066/1*piCo0iDgPmESnQkHSwAK6A.png">
            <a:extLst>
              <a:ext uri="{FF2B5EF4-FFF2-40B4-BE49-F238E27FC236}">
                <a16:creationId xmlns:a16="http://schemas.microsoft.com/office/drawing/2014/main" xmlns="" id="{2FD188D5-689B-4EA2-A325-0E3E7DACD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154" y="5668663"/>
            <a:ext cx="2878947" cy="610358"/>
          </a:xfrm>
          <a:prstGeom prst="rect">
            <a:avLst/>
          </a:prstGeom>
          <a:noFill/>
          <a:extLst>
            <a:ext uri="{909E8E84-426E-40DD-AFC4-6F175D3DCCD1}">
              <a14:hiddenFill xmlns:a14="http://schemas.microsoft.com/office/drawing/2010/main">
                <a:solidFill>
                  <a:srgbClr val="FFFFFF"/>
                </a:solidFill>
              </a14:hiddenFill>
            </a:ext>
          </a:extLst>
        </p:spPr>
      </p:pic>
      <p:pic>
        <p:nvPicPr>
          <p:cNvPr id="8" name="6 Imagen">
            <a:extLst>
              <a:ext uri="{FF2B5EF4-FFF2-40B4-BE49-F238E27FC236}">
                <a16:creationId xmlns:a16="http://schemas.microsoft.com/office/drawing/2014/main" xmlns="" id="{7BDDBD03-F734-4E2C-A4EE-DE9936C27A7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9" name="Conector recto 6">
            <a:extLst>
              <a:ext uri="{FF2B5EF4-FFF2-40B4-BE49-F238E27FC236}">
                <a16:creationId xmlns:a16="http://schemas.microsoft.com/office/drawing/2014/main" xmlns="" id="{6549ADF0-6C3B-4B8E-A942-8C9C5106C8D0}"/>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10" name="CuadroTexto 7">
            <a:extLst>
              <a:ext uri="{FF2B5EF4-FFF2-40B4-BE49-F238E27FC236}">
                <a16:creationId xmlns:a16="http://schemas.microsoft.com/office/drawing/2014/main" xmlns="" id="{977CDDE0-0791-4E91-AC5F-6E02453387DB}"/>
              </a:ext>
            </a:extLst>
          </p:cNvPr>
          <p:cNvSpPr txBox="1"/>
          <p:nvPr/>
        </p:nvSpPr>
        <p:spPr>
          <a:xfrm>
            <a:off x="99062" y="116632"/>
            <a:ext cx="6167073" cy="523220"/>
          </a:xfrm>
          <a:prstGeom prst="rect">
            <a:avLst/>
          </a:prstGeom>
          <a:noFill/>
        </p:spPr>
        <p:txBody>
          <a:bodyPr wrap="none" rtlCol="0">
            <a:spAutoFit/>
          </a:bodyPr>
          <a:lstStyle/>
          <a:p>
            <a:r>
              <a:rPr lang="es-CO" sz="2800" b="1" dirty="0"/>
              <a:t>FUNCIÓN DE COSTO: REGRESIÓN</a:t>
            </a:r>
          </a:p>
        </p:txBody>
      </p:sp>
      <p:sp>
        <p:nvSpPr>
          <p:cNvPr id="6" name="Rectangle 5">
            <a:extLst>
              <a:ext uri="{FF2B5EF4-FFF2-40B4-BE49-F238E27FC236}">
                <a16:creationId xmlns:a16="http://schemas.microsoft.com/office/drawing/2014/main" xmlns="" id="{F2046FE0-FC96-4439-AC71-CE2DB4EA8A78}"/>
              </a:ext>
            </a:extLst>
          </p:cNvPr>
          <p:cNvSpPr/>
          <p:nvPr/>
        </p:nvSpPr>
        <p:spPr>
          <a:xfrm>
            <a:off x="188744" y="618902"/>
            <a:ext cx="8856194" cy="2062103"/>
          </a:xfrm>
          <a:prstGeom prst="rect">
            <a:avLst/>
          </a:prstGeom>
        </p:spPr>
        <p:txBody>
          <a:bodyPr wrap="square">
            <a:spAutoFit/>
          </a:bodyPr>
          <a:lstStyle/>
          <a:p>
            <a:pPr algn="just"/>
            <a:r>
              <a:rPr lang="en-US" sz="1600" b="1" dirty="0">
                <a:latin typeface="+mj-lt"/>
              </a:rPr>
              <a:t/>
            </a:r>
            <a:br>
              <a:rPr lang="en-US" sz="1600" b="1" dirty="0">
                <a:latin typeface="+mj-lt"/>
              </a:rPr>
            </a:br>
            <a:r>
              <a:rPr lang="en-US" sz="1600" dirty="0">
                <a:latin typeface="+mj-lt"/>
              </a:rPr>
              <a:t>They are used in case of regressive problems, that is when the target variable is continuous. Most widely used regressive loss function is Mean Square Error. Other loss functions are:</a:t>
            </a:r>
          </a:p>
          <a:p>
            <a:pPr algn="just"/>
            <a:r>
              <a:rPr lang="en-US" sz="1600" dirty="0">
                <a:latin typeface="+mj-lt"/>
              </a:rPr>
              <a:t/>
            </a:r>
            <a:br>
              <a:rPr lang="en-US" sz="1600" dirty="0">
                <a:latin typeface="+mj-lt"/>
              </a:rPr>
            </a:br>
            <a:r>
              <a:rPr lang="en-US" sz="1600" dirty="0">
                <a:latin typeface="+mj-lt"/>
              </a:rPr>
              <a:t>1. Absolute error — measures the mean absolute value of the element-wise difference between input;</a:t>
            </a:r>
          </a:p>
          <a:p>
            <a:pPr algn="just"/>
            <a:r>
              <a:rPr lang="en-US" sz="1600" dirty="0">
                <a:latin typeface="+mj-lt"/>
              </a:rPr>
              <a:t/>
            </a:r>
            <a:br>
              <a:rPr lang="en-US" sz="1600" dirty="0">
                <a:latin typeface="+mj-lt"/>
              </a:rPr>
            </a:br>
            <a:r>
              <a:rPr lang="en-US" sz="1600" dirty="0">
                <a:latin typeface="+mj-lt"/>
              </a:rPr>
              <a:t>2. Smooth Absolute Error — a smooth version of Abs Criterion.</a:t>
            </a:r>
          </a:p>
        </p:txBody>
      </p:sp>
    </p:spTree>
    <p:extLst>
      <p:ext uri="{BB962C8B-B14F-4D97-AF65-F5344CB8AC3E}">
        <p14:creationId xmlns:p14="http://schemas.microsoft.com/office/powerpoint/2010/main" val="2686796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5700D91-336C-4586-AC39-F2EE7045B347}"/>
              </a:ext>
            </a:extLst>
          </p:cNvPr>
          <p:cNvSpPr/>
          <p:nvPr/>
        </p:nvSpPr>
        <p:spPr>
          <a:xfrm>
            <a:off x="99062" y="4961377"/>
            <a:ext cx="5109091" cy="369332"/>
          </a:xfrm>
          <a:prstGeom prst="rect">
            <a:avLst/>
          </a:prstGeom>
        </p:spPr>
        <p:txBody>
          <a:bodyPr wrap="none">
            <a:spAutoFit/>
          </a:bodyPr>
          <a:lstStyle/>
          <a:p>
            <a:r>
              <a:rPr lang="en-US" sz="1800" b="1" dirty="0">
                <a:latin typeface="+mj-lt"/>
              </a:rPr>
              <a:t>Cross Entropy Loss/Negative Log Likelihood</a:t>
            </a:r>
            <a:endParaRPr lang="en-US" sz="1800" dirty="0">
              <a:latin typeface="+mj-lt"/>
            </a:endParaRPr>
          </a:p>
        </p:txBody>
      </p:sp>
      <p:pic>
        <p:nvPicPr>
          <p:cNvPr id="2050" name="Picture 2" descr="https://miro.medium.com/max/1400/1*zi1wKAAGGt1Bn6mqo2MSFw.png">
            <a:extLst>
              <a:ext uri="{FF2B5EF4-FFF2-40B4-BE49-F238E27FC236}">
                <a16:creationId xmlns:a16="http://schemas.microsoft.com/office/drawing/2014/main" xmlns="" id="{17DDBA61-835B-43F4-84FE-F88A079FB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815" y="5552954"/>
            <a:ext cx="6268370" cy="304712"/>
          </a:xfrm>
          <a:prstGeom prst="rect">
            <a:avLst/>
          </a:prstGeom>
          <a:noFill/>
          <a:extLst>
            <a:ext uri="{909E8E84-426E-40DD-AFC4-6F175D3DCCD1}">
              <a14:hiddenFill xmlns:a14="http://schemas.microsoft.com/office/drawing/2010/main">
                <a:solidFill>
                  <a:srgbClr val="FFFFFF"/>
                </a:solidFill>
              </a14:hiddenFill>
            </a:ext>
          </a:extLst>
        </p:spPr>
      </p:pic>
      <p:pic>
        <p:nvPicPr>
          <p:cNvPr id="6" name="6 Imagen">
            <a:extLst>
              <a:ext uri="{FF2B5EF4-FFF2-40B4-BE49-F238E27FC236}">
                <a16:creationId xmlns:a16="http://schemas.microsoft.com/office/drawing/2014/main" xmlns="" id="{3901088E-779C-4A47-943E-34FA488912C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7" name="Conector recto 6">
            <a:extLst>
              <a:ext uri="{FF2B5EF4-FFF2-40B4-BE49-F238E27FC236}">
                <a16:creationId xmlns:a16="http://schemas.microsoft.com/office/drawing/2014/main" xmlns="" id="{5F033FFB-F680-4660-8ED8-4210D6E9EEE6}"/>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8" name="CuadroTexto 7">
            <a:extLst>
              <a:ext uri="{FF2B5EF4-FFF2-40B4-BE49-F238E27FC236}">
                <a16:creationId xmlns:a16="http://schemas.microsoft.com/office/drawing/2014/main" xmlns="" id="{9F041FD3-D544-429F-A256-F57884057FF7}"/>
              </a:ext>
            </a:extLst>
          </p:cNvPr>
          <p:cNvSpPr txBox="1"/>
          <p:nvPr/>
        </p:nvSpPr>
        <p:spPr>
          <a:xfrm>
            <a:off x="99062" y="116632"/>
            <a:ext cx="6827510" cy="523220"/>
          </a:xfrm>
          <a:prstGeom prst="rect">
            <a:avLst/>
          </a:prstGeom>
          <a:noFill/>
        </p:spPr>
        <p:txBody>
          <a:bodyPr wrap="none" rtlCol="0">
            <a:spAutoFit/>
          </a:bodyPr>
          <a:lstStyle/>
          <a:p>
            <a:r>
              <a:rPr lang="es-CO" sz="2800" b="1" dirty="0"/>
              <a:t>FUNCIÓN DE COSTO: CLASIFICACIÓN</a:t>
            </a:r>
          </a:p>
        </p:txBody>
      </p:sp>
      <p:sp>
        <p:nvSpPr>
          <p:cNvPr id="5" name="Rectangle 4">
            <a:extLst>
              <a:ext uri="{FF2B5EF4-FFF2-40B4-BE49-F238E27FC236}">
                <a16:creationId xmlns:a16="http://schemas.microsoft.com/office/drawing/2014/main" xmlns="" id="{8DD554C2-70D5-421D-BB95-1FDFE961EA67}"/>
              </a:ext>
            </a:extLst>
          </p:cNvPr>
          <p:cNvSpPr/>
          <p:nvPr/>
        </p:nvSpPr>
        <p:spPr>
          <a:xfrm>
            <a:off x="132820" y="906586"/>
            <a:ext cx="8523027" cy="3293209"/>
          </a:xfrm>
          <a:prstGeom prst="rect">
            <a:avLst/>
          </a:prstGeom>
        </p:spPr>
        <p:txBody>
          <a:bodyPr wrap="square">
            <a:spAutoFit/>
          </a:bodyPr>
          <a:lstStyle/>
          <a:p>
            <a:pPr algn="just"/>
            <a:r>
              <a:rPr lang="en-US" sz="1600" dirty="0">
                <a:latin typeface="+mj-lt"/>
              </a:rPr>
              <a:t>The output variable in classification problem is usually a probability value f(x), called the score for the input x. Generally, the magnitude of the score represents the confidence of our prediction. The target variable y, is a binary variable, 1 for true and -1 for false.</a:t>
            </a:r>
          </a:p>
          <a:p>
            <a:pPr algn="just"/>
            <a:endParaRPr lang="en-US" sz="1600" dirty="0" smtClean="0">
              <a:latin typeface="+mj-lt"/>
            </a:endParaRPr>
          </a:p>
          <a:p>
            <a:pPr algn="just"/>
            <a:r>
              <a:rPr lang="en-US" sz="1600" dirty="0" smtClean="0">
                <a:latin typeface="+mj-lt"/>
              </a:rPr>
              <a:t>Some </a:t>
            </a:r>
            <a:r>
              <a:rPr lang="en-US" sz="1600" dirty="0">
                <a:latin typeface="+mj-lt"/>
              </a:rPr>
              <a:t>classification algorithms are:</a:t>
            </a:r>
          </a:p>
          <a:p>
            <a:pPr algn="just"/>
            <a:r>
              <a:rPr lang="en-US" sz="1600" dirty="0">
                <a:latin typeface="+mj-lt"/>
              </a:rPr>
              <a:t/>
            </a:r>
            <a:br>
              <a:rPr lang="en-US" sz="1600" dirty="0">
                <a:latin typeface="+mj-lt"/>
              </a:rPr>
            </a:br>
            <a:r>
              <a:rPr lang="en-US" sz="1600" dirty="0">
                <a:latin typeface="+mj-lt"/>
              </a:rPr>
              <a:t>1. Binary Cross Entropy</a:t>
            </a:r>
          </a:p>
          <a:p>
            <a:pPr algn="just"/>
            <a:r>
              <a:rPr lang="en-US" sz="1600" dirty="0">
                <a:latin typeface="+mj-lt"/>
              </a:rPr>
              <a:t> </a:t>
            </a:r>
            <a:br>
              <a:rPr lang="en-US" sz="1600" dirty="0">
                <a:latin typeface="+mj-lt"/>
              </a:rPr>
            </a:br>
            <a:r>
              <a:rPr lang="en-US" sz="1600" dirty="0">
                <a:latin typeface="+mj-lt"/>
              </a:rPr>
              <a:t>2. Negative Log Likelihood</a:t>
            </a:r>
          </a:p>
          <a:p>
            <a:pPr algn="just"/>
            <a:r>
              <a:rPr lang="en-US" sz="1600" dirty="0">
                <a:latin typeface="+mj-lt"/>
              </a:rPr>
              <a:t/>
            </a:r>
            <a:br>
              <a:rPr lang="en-US" sz="1600" dirty="0">
                <a:latin typeface="+mj-lt"/>
              </a:rPr>
            </a:br>
            <a:r>
              <a:rPr lang="en-US" sz="1600" dirty="0">
                <a:latin typeface="+mj-lt"/>
              </a:rPr>
              <a:t>3. Margin Classifier</a:t>
            </a:r>
          </a:p>
          <a:p>
            <a:pPr algn="just"/>
            <a:r>
              <a:rPr lang="en-US" sz="1600" dirty="0">
                <a:latin typeface="+mj-lt"/>
              </a:rPr>
              <a:t/>
            </a:r>
            <a:br>
              <a:rPr lang="en-US" sz="1600" dirty="0">
                <a:latin typeface="+mj-lt"/>
              </a:rPr>
            </a:br>
            <a:r>
              <a:rPr lang="en-US" sz="1600" dirty="0">
                <a:latin typeface="+mj-lt"/>
              </a:rPr>
              <a:t>4. Soft Margin Classifier</a:t>
            </a:r>
          </a:p>
        </p:txBody>
      </p:sp>
    </p:spTree>
    <p:extLst>
      <p:ext uri="{BB962C8B-B14F-4D97-AF65-F5344CB8AC3E}">
        <p14:creationId xmlns:p14="http://schemas.microsoft.com/office/powerpoint/2010/main" val="2563775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82D2F00-97AA-4F3C-97A9-01336CC35C79}"/>
              </a:ext>
            </a:extLst>
          </p:cNvPr>
          <p:cNvSpPr/>
          <p:nvPr/>
        </p:nvSpPr>
        <p:spPr>
          <a:xfrm>
            <a:off x="155586" y="916557"/>
            <a:ext cx="8595360" cy="5632311"/>
          </a:xfrm>
          <a:prstGeom prst="rect">
            <a:avLst/>
          </a:prstGeom>
        </p:spPr>
        <p:txBody>
          <a:bodyPr wrap="square">
            <a:spAutoFit/>
          </a:bodyPr>
          <a:lstStyle/>
          <a:p>
            <a:pPr algn="just"/>
            <a:r>
              <a:rPr lang="en-US" sz="1800" b="1" i="1" dirty="0">
                <a:solidFill>
                  <a:srgbClr val="363F48"/>
                </a:solidFill>
                <a:latin typeface="+mn-lt"/>
              </a:rPr>
              <a:t>Mean Squared Error</a:t>
            </a:r>
            <a:endParaRPr lang="en-US" sz="1800" dirty="0">
              <a:solidFill>
                <a:srgbClr val="363F48"/>
              </a:solidFill>
              <a:latin typeface="+mn-lt"/>
            </a:endParaRPr>
          </a:p>
          <a:p>
            <a:pPr algn="just"/>
            <a:r>
              <a:rPr lang="en-US" sz="1800" dirty="0">
                <a:solidFill>
                  <a:srgbClr val="2196F3"/>
                </a:solidFill>
                <a:latin typeface="+mn-lt"/>
                <a:hlinkClick r:id="rId2"/>
              </a:rPr>
              <a:t>Mean Squared Error</a:t>
            </a:r>
            <a:r>
              <a:rPr lang="en-US" sz="1800" dirty="0">
                <a:latin typeface="+mn-lt"/>
              </a:rPr>
              <a:t> (</a:t>
            </a:r>
            <a:r>
              <a:rPr lang="en-US" sz="1800" dirty="0" err="1">
                <a:latin typeface="+mn-lt"/>
              </a:rPr>
              <a:t>MSE</a:t>
            </a:r>
            <a:r>
              <a:rPr lang="en-US" sz="1800" dirty="0">
                <a:latin typeface="+mn-lt"/>
              </a:rPr>
              <a:t>) is the workhorse of basic loss functions: it’s easy to understand and implement and generally works pretty well. To calculate </a:t>
            </a:r>
            <a:r>
              <a:rPr lang="en-US" sz="1800" dirty="0" err="1">
                <a:latin typeface="+mn-lt"/>
              </a:rPr>
              <a:t>MSE</a:t>
            </a:r>
            <a:r>
              <a:rPr lang="en-US" sz="1800" dirty="0">
                <a:latin typeface="+mn-lt"/>
              </a:rPr>
              <a:t>, you take the difference between your predictions and the ground truth, square it, and average it out across the whole dataset.</a:t>
            </a:r>
          </a:p>
          <a:p>
            <a:pPr algn="just"/>
            <a:endParaRPr lang="en-US" sz="1800" b="0" i="0" dirty="0">
              <a:effectLst/>
              <a:latin typeface="+mn-lt"/>
            </a:endParaRPr>
          </a:p>
          <a:p>
            <a:pPr algn="just"/>
            <a:r>
              <a:rPr lang="en-US" sz="1800" b="1" i="1" dirty="0">
                <a:latin typeface="+mn-lt"/>
              </a:rPr>
              <a:t>Likelihood Loss</a:t>
            </a:r>
            <a:endParaRPr lang="en-US" sz="1800" dirty="0">
              <a:latin typeface="+mn-lt"/>
            </a:endParaRPr>
          </a:p>
          <a:p>
            <a:pPr algn="just"/>
            <a:r>
              <a:rPr lang="en-US" sz="1800" dirty="0">
                <a:latin typeface="+mn-lt"/>
              </a:rPr>
              <a:t>The </a:t>
            </a:r>
            <a:r>
              <a:rPr lang="en-US" sz="1800" dirty="0">
                <a:latin typeface="+mn-lt"/>
                <a:hlinkClick r:id="rId3"/>
              </a:rPr>
              <a:t>likelihood function</a:t>
            </a:r>
            <a:r>
              <a:rPr lang="en-US" sz="1800" dirty="0">
                <a:latin typeface="+mn-lt"/>
              </a:rPr>
              <a:t> is also relatively simple, and is commonly used in classification problems. The function takes the predicted probability for each input example and multiplies them. And although the output isn’t exactly human interpretable, it’s useful for comparing models.</a:t>
            </a:r>
          </a:p>
          <a:p>
            <a:pPr algn="just"/>
            <a:endParaRPr lang="en-US" sz="1800" dirty="0">
              <a:latin typeface="+mn-lt"/>
            </a:endParaRPr>
          </a:p>
          <a:p>
            <a:pPr algn="just"/>
            <a:endParaRPr lang="en-US" sz="1800" dirty="0">
              <a:latin typeface="+mn-lt"/>
            </a:endParaRPr>
          </a:p>
          <a:p>
            <a:pPr algn="just"/>
            <a:r>
              <a:rPr lang="en-US" sz="1800" dirty="0">
                <a:latin typeface="+mn-lt"/>
              </a:rPr>
              <a:t>For example, consider a model that outputs probabilities of [0.4, 0.6, 0.9, 0.1] for the ground truth labels of [0, 1, 1, 0]. The likelihood loss would be computed as (0.6) * (0.6) * (0.9) * (0.9) = 0.2916. Since the model outputs probabilities for TRUE (or 1) only, when the ground truth label is 0 we take (1-p) as the probability. In other words, we multiply the model’s outputted probabilities together for the actual outcomes.</a:t>
            </a:r>
          </a:p>
          <a:p>
            <a:pPr algn="just"/>
            <a:endParaRPr lang="en-US" sz="1800" b="0" i="0" dirty="0">
              <a:effectLst/>
              <a:latin typeface="+mn-lt"/>
            </a:endParaRPr>
          </a:p>
        </p:txBody>
      </p:sp>
      <p:pic>
        <p:nvPicPr>
          <p:cNvPr id="3" name="6 Imagen">
            <a:extLst>
              <a:ext uri="{FF2B5EF4-FFF2-40B4-BE49-F238E27FC236}">
                <a16:creationId xmlns:a16="http://schemas.microsoft.com/office/drawing/2014/main" xmlns="" id="{B2C93FBA-A7D6-4C9D-8629-12A2570C1F2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CE4A9C17-FBB0-4706-8F75-68B10C26763D}"/>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7">
            <a:extLst>
              <a:ext uri="{FF2B5EF4-FFF2-40B4-BE49-F238E27FC236}">
                <a16:creationId xmlns:a16="http://schemas.microsoft.com/office/drawing/2014/main" xmlns="" id="{4FB4D6A5-F751-4674-871B-7789F7E251F1}"/>
              </a:ext>
            </a:extLst>
          </p:cNvPr>
          <p:cNvSpPr txBox="1"/>
          <p:nvPr/>
        </p:nvSpPr>
        <p:spPr>
          <a:xfrm>
            <a:off x="99062" y="116632"/>
            <a:ext cx="3794629" cy="523220"/>
          </a:xfrm>
          <a:prstGeom prst="rect">
            <a:avLst/>
          </a:prstGeom>
          <a:noFill/>
        </p:spPr>
        <p:txBody>
          <a:bodyPr wrap="none" rtlCol="0">
            <a:spAutoFit/>
          </a:bodyPr>
          <a:lstStyle/>
          <a:p>
            <a:r>
              <a:rPr lang="es-CO" sz="2800" b="1" dirty="0"/>
              <a:t>FUNCIÓN DE COSTO</a:t>
            </a:r>
          </a:p>
        </p:txBody>
      </p:sp>
    </p:spTree>
    <p:extLst>
      <p:ext uri="{BB962C8B-B14F-4D97-AF65-F5344CB8AC3E}">
        <p14:creationId xmlns:p14="http://schemas.microsoft.com/office/powerpoint/2010/main" val="2683261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6 Imagen">
            <a:extLst>
              <a:ext uri="{FF2B5EF4-FFF2-40B4-BE49-F238E27FC236}">
                <a16:creationId xmlns:a16="http://schemas.microsoft.com/office/drawing/2014/main" xmlns="" id="{E8DB2689-1B2D-4099-B4F5-2113A0666B9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42B88299-4748-4467-B027-C6E74FADCAFE}"/>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7">
            <a:extLst>
              <a:ext uri="{FF2B5EF4-FFF2-40B4-BE49-F238E27FC236}">
                <a16:creationId xmlns:a16="http://schemas.microsoft.com/office/drawing/2014/main" xmlns="" id="{912A8CCB-7F1F-4255-9DE6-3B436E3259A2}"/>
              </a:ext>
            </a:extLst>
          </p:cNvPr>
          <p:cNvSpPr txBox="1"/>
          <p:nvPr/>
        </p:nvSpPr>
        <p:spPr>
          <a:xfrm>
            <a:off x="99062" y="116632"/>
            <a:ext cx="3437159" cy="523220"/>
          </a:xfrm>
          <a:prstGeom prst="rect">
            <a:avLst/>
          </a:prstGeom>
          <a:noFill/>
        </p:spPr>
        <p:txBody>
          <a:bodyPr wrap="none" rtlCol="0">
            <a:spAutoFit/>
          </a:bodyPr>
          <a:lstStyle/>
          <a:p>
            <a:r>
              <a:rPr lang="es-CO" sz="2800" b="1" dirty="0" smtClean="0"/>
              <a:t>REGULARIZACIÓN</a:t>
            </a:r>
            <a:endParaRPr lang="es-CO" sz="2800" b="1" dirty="0"/>
          </a:p>
        </p:txBody>
      </p:sp>
      <p:pic>
        <p:nvPicPr>
          <p:cNvPr id="6" name="Picture 1">
            <a:extLst>
              <a:ext uri="{FF2B5EF4-FFF2-40B4-BE49-F238E27FC236}">
                <a16:creationId xmlns:a16="http://schemas.microsoft.com/office/drawing/2014/main" xmlns="" id="{D4B03750-9EAA-4EDF-9BE3-0F9D8F39F9AD}"/>
              </a:ext>
            </a:extLst>
          </p:cNvPr>
          <p:cNvPicPr>
            <a:picLocks noChangeAspect="1"/>
          </p:cNvPicPr>
          <p:nvPr/>
        </p:nvPicPr>
        <p:blipFill rotWithShape="1">
          <a:blip r:embed="rId2"/>
          <a:srcRect l="17849" t="36258" b="40383"/>
          <a:stretch/>
        </p:blipFill>
        <p:spPr>
          <a:xfrm>
            <a:off x="466358" y="883714"/>
            <a:ext cx="7511915" cy="1083077"/>
          </a:xfrm>
          <a:prstGeom prst="rect">
            <a:avLst/>
          </a:prstGeom>
        </p:spPr>
      </p:pic>
      <p:pic>
        <p:nvPicPr>
          <p:cNvPr id="7" name="Picture 4" descr="https://miro.medium.com/max/1527/1*hAGhQehrqAmT1pvz3q4t8Q.png"/>
          <p:cNvPicPr>
            <a:picLocks noChangeAspect="1" noChangeArrowheads="1"/>
          </p:cNvPicPr>
          <p:nvPr/>
        </p:nvPicPr>
        <p:blipFill rotWithShape="1">
          <a:blip r:embed="rId2">
            <a:extLst>
              <a:ext uri="{28A0092B-C50C-407E-A947-70E740481C1C}">
                <a14:useLocalDpi xmlns:a14="http://schemas.microsoft.com/office/drawing/2010/main" val="0"/>
              </a:ext>
            </a:extLst>
          </a:blip>
          <a:srcRect r="20582"/>
          <a:stretch/>
        </p:blipFill>
        <p:spPr bwMode="auto">
          <a:xfrm>
            <a:off x="1488697" y="4254450"/>
            <a:ext cx="6658251" cy="1043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miro.medium.com/max/1558/1*P5Lq5mAi4WAch7oIeiS3WA.png"/>
          <p:cNvPicPr>
            <a:picLocks noChangeAspect="1" noChangeArrowheads="1"/>
          </p:cNvPicPr>
          <p:nvPr/>
        </p:nvPicPr>
        <p:blipFill rotWithShape="1">
          <a:blip r:embed="rId2">
            <a:extLst>
              <a:ext uri="{28A0092B-C50C-407E-A947-70E740481C1C}">
                <a14:useLocalDpi xmlns:a14="http://schemas.microsoft.com/office/drawing/2010/main" val="0"/>
              </a:ext>
            </a:extLst>
          </a:blip>
          <a:srcRect r="22633"/>
          <a:stretch/>
        </p:blipFill>
        <p:spPr bwMode="auto">
          <a:xfrm>
            <a:off x="1794519" y="5711048"/>
            <a:ext cx="5724867" cy="845405"/>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1003176" y="5448437"/>
            <a:ext cx="1029449" cy="307777"/>
          </a:xfrm>
          <a:prstGeom prst="rect">
            <a:avLst/>
          </a:prstGeom>
          <a:noFill/>
        </p:spPr>
        <p:txBody>
          <a:bodyPr wrap="none" rtlCol="0">
            <a:spAutoFit/>
          </a:bodyPr>
          <a:lstStyle/>
          <a:p>
            <a:r>
              <a:rPr lang="es-CO" dirty="0" smtClean="0"/>
              <a:t>Lasso (L1)</a:t>
            </a:r>
            <a:endParaRPr lang="es-CO" dirty="0"/>
          </a:p>
        </p:txBody>
      </p:sp>
      <p:sp>
        <p:nvSpPr>
          <p:cNvPr id="10" name="CuadroTexto 9"/>
          <p:cNvSpPr txBox="1"/>
          <p:nvPr/>
        </p:nvSpPr>
        <p:spPr>
          <a:xfrm>
            <a:off x="1003176" y="3815367"/>
            <a:ext cx="1019831" cy="307777"/>
          </a:xfrm>
          <a:prstGeom prst="rect">
            <a:avLst/>
          </a:prstGeom>
          <a:noFill/>
        </p:spPr>
        <p:txBody>
          <a:bodyPr wrap="none" rtlCol="0">
            <a:spAutoFit/>
          </a:bodyPr>
          <a:lstStyle/>
          <a:p>
            <a:r>
              <a:rPr lang="es-CO" dirty="0" smtClean="0"/>
              <a:t>Ridge (L2)</a:t>
            </a:r>
            <a:endParaRPr lang="es-CO" dirty="0"/>
          </a:p>
        </p:txBody>
      </p:sp>
      <p:sp>
        <p:nvSpPr>
          <p:cNvPr id="11" name="Rectángulo 10"/>
          <p:cNvSpPr/>
          <p:nvPr/>
        </p:nvSpPr>
        <p:spPr>
          <a:xfrm>
            <a:off x="30708" y="2064118"/>
            <a:ext cx="8944616" cy="1600438"/>
          </a:xfrm>
          <a:prstGeom prst="rect">
            <a:avLst/>
          </a:prstGeom>
        </p:spPr>
        <p:txBody>
          <a:bodyPr wrap="square">
            <a:spAutoFit/>
          </a:bodyPr>
          <a:lstStyle/>
          <a:p>
            <a:pPr marL="285750" indent="-285750" algn="just">
              <a:buFont typeface="Wingdings" panose="05000000000000000000" pitchFamily="2" charset="2"/>
              <a:buChar char="§"/>
            </a:pPr>
            <a:r>
              <a:rPr lang="en-US" dirty="0"/>
              <a:t>The fundamental goal of machine learning is for the algorithm to generalize beyond the training sets.</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We want to penalize or adjust each weights of the independent variables so that it makes a good prediction on test set that it has not seen before.</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Regularization will help select a midpoint between the first scenario of high bias and the later scenario of high variance. </a:t>
            </a:r>
          </a:p>
        </p:txBody>
      </p:sp>
    </p:spTree>
    <p:extLst>
      <p:ext uri="{BB962C8B-B14F-4D97-AF65-F5344CB8AC3E}">
        <p14:creationId xmlns:p14="http://schemas.microsoft.com/office/powerpoint/2010/main" val="669406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F4C14CD-5EC4-4B4D-B37D-53A961F1BA3C}"/>
              </a:ext>
            </a:extLst>
          </p:cNvPr>
          <p:cNvPicPr>
            <a:picLocks noChangeAspect="1"/>
          </p:cNvPicPr>
          <p:nvPr/>
        </p:nvPicPr>
        <p:blipFill rotWithShape="1">
          <a:blip r:embed="rId2"/>
          <a:srcRect l="7760" t="15074" r="50881" b="75560"/>
          <a:stretch/>
        </p:blipFill>
        <p:spPr>
          <a:xfrm>
            <a:off x="474956" y="866368"/>
            <a:ext cx="5419816" cy="767124"/>
          </a:xfrm>
          <a:prstGeom prst="rect">
            <a:avLst/>
          </a:prstGeom>
        </p:spPr>
      </p:pic>
      <p:cxnSp>
        <p:nvCxnSpPr>
          <p:cNvPr id="4" name="Shape 101">
            <a:extLst>
              <a:ext uri="{FF2B5EF4-FFF2-40B4-BE49-F238E27FC236}">
                <a16:creationId xmlns:a16="http://schemas.microsoft.com/office/drawing/2014/main" xmlns="" id="{E9FCFCB8-4D66-4CF5-AD49-09DCEEA37658}"/>
              </a:ext>
            </a:extLst>
          </p:cNvPr>
          <p:cNvCxnSpPr/>
          <p:nvPr/>
        </p:nvCxnSpPr>
        <p:spPr>
          <a:xfrm>
            <a:off x="0" y="611931"/>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5" name="CuadroTexto 7">
            <a:extLst>
              <a:ext uri="{FF2B5EF4-FFF2-40B4-BE49-F238E27FC236}">
                <a16:creationId xmlns:a16="http://schemas.microsoft.com/office/drawing/2014/main" xmlns="" id="{73EB84E0-0D8D-4AFF-9F6F-E831541AAF20}"/>
              </a:ext>
            </a:extLst>
          </p:cNvPr>
          <p:cNvSpPr txBox="1"/>
          <p:nvPr/>
        </p:nvSpPr>
        <p:spPr>
          <a:xfrm>
            <a:off x="99062" y="116632"/>
            <a:ext cx="6449201" cy="523220"/>
          </a:xfrm>
          <a:prstGeom prst="rect">
            <a:avLst/>
          </a:prstGeom>
          <a:noFill/>
        </p:spPr>
        <p:txBody>
          <a:bodyPr wrap="none" rtlCol="0">
            <a:spAutoFit/>
          </a:bodyPr>
          <a:lstStyle/>
          <a:p>
            <a:r>
              <a:rPr lang="es-CO" sz="2800" b="1" dirty="0" smtClean="0"/>
              <a:t>ERROR REDUCIBLE - IRREDUCIBLE</a:t>
            </a:r>
            <a:endParaRPr lang="es-CO" sz="2800" b="1" dirty="0"/>
          </a:p>
        </p:txBody>
      </p:sp>
      <p:pic>
        <p:nvPicPr>
          <p:cNvPr id="6" name="6 Imagen">
            <a:extLst>
              <a:ext uri="{FF2B5EF4-FFF2-40B4-BE49-F238E27FC236}">
                <a16:creationId xmlns:a16="http://schemas.microsoft.com/office/drawing/2014/main" xmlns="" id="{F85C2E1F-A558-4D66-A922-1DC856D06D1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pic>
        <p:nvPicPr>
          <p:cNvPr id="7" name="Picture 2">
            <a:extLst>
              <a:ext uri="{FF2B5EF4-FFF2-40B4-BE49-F238E27FC236}">
                <a16:creationId xmlns:a16="http://schemas.microsoft.com/office/drawing/2014/main" xmlns="" id="{CF4C14CD-5EC4-4B4D-B37D-53A961F1BA3C}"/>
              </a:ext>
            </a:extLst>
          </p:cNvPr>
          <p:cNvPicPr>
            <a:picLocks noChangeAspect="1"/>
          </p:cNvPicPr>
          <p:nvPr/>
        </p:nvPicPr>
        <p:blipFill rotWithShape="1">
          <a:blip r:embed="rId2"/>
          <a:srcRect l="7761" t="64401" r="46240" b="27036"/>
          <a:stretch/>
        </p:blipFill>
        <p:spPr>
          <a:xfrm>
            <a:off x="700990" y="5104661"/>
            <a:ext cx="6028025" cy="701336"/>
          </a:xfrm>
          <a:prstGeom prst="rect">
            <a:avLst/>
          </a:prstGeom>
        </p:spPr>
      </p:pic>
      <p:pic>
        <p:nvPicPr>
          <p:cNvPr id="8" name="Picture 2">
            <a:extLst>
              <a:ext uri="{FF2B5EF4-FFF2-40B4-BE49-F238E27FC236}">
                <a16:creationId xmlns:a16="http://schemas.microsoft.com/office/drawing/2014/main" xmlns="" id="{CF4C14CD-5EC4-4B4D-B37D-53A961F1BA3C}"/>
              </a:ext>
            </a:extLst>
          </p:cNvPr>
          <p:cNvPicPr>
            <a:picLocks noChangeAspect="1"/>
          </p:cNvPicPr>
          <p:nvPr/>
        </p:nvPicPr>
        <p:blipFill rotWithShape="1">
          <a:blip r:embed="rId2"/>
          <a:srcRect l="7761" t="50310" r="50891" b="40151"/>
          <a:stretch/>
        </p:blipFill>
        <p:spPr>
          <a:xfrm>
            <a:off x="630227" y="3049616"/>
            <a:ext cx="5418337" cy="781234"/>
          </a:xfrm>
          <a:prstGeom prst="rect">
            <a:avLst/>
          </a:prstGeom>
        </p:spPr>
      </p:pic>
      <p:sp>
        <p:nvSpPr>
          <p:cNvPr id="2" name="Flecha abajo 1"/>
          <p:cNvSpPr/>
          <p:nvPr/>
        </p:nvSpPr>
        <p:spPr>
          <a:xfrm>
            <a:off x="4181383" y="1887928"/>
            <a:ext cx="452761" cy="8020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Flecha abajo 8"/>
          <p:cNvSpPr/>
          <p:nvPr/>
        </p:nvSpPr>
        <p:spPr>
          <a:xfrm>
            <a:off x="4181382" y="4066752"/>
            <a:ext cx="452761" cy="8020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p:cNvSpPr/>
          <p:nvPr/>
        </p:nvSpPr>
        <p:spPr>
          <a:xfrm>
            <a:off x="6365573" y="6204743"/>
            <a:ext cx="1757212" cy="307777"/>
          </a:xfrm>
          <a:prstGeom prst="rect">
            <a:avLst/>
          </a:prstGeom>
        </p:spPr>
        <p:txBody>
          <a:bodyPr wrap="none">
            <a:spAutoFit/>
          </a:bodyPr>
          <a:lstStyle/>
          <a:p>
            <a:r>
              <a:rPr lang="en-US" i="1" dirty="0">
                <a:solidFill>
                  <a:srgbClr val="333333"/>
                </a:solidFill>
                <a:latin typeface="Helvetica Neue"/>
              </a:rPr>
              <a:t>unknown unknowns</a:t>
            </a:r>
            <a:endParaRPr lang="es-CO" dirty="0"/>
          </a:p>
        </p:txBody>
      </p:sp>
      <p:cxnSp>
        <p:nvCxnSpPr>
          <p:cNvPr id="12" name="Conector recto de flecha 11"/>
          <p:cNvCxnSpPr>
            <a:endCxn id="10" idx="0"/>
          </p:cNvCxnSpPr>
          <p:nvPr/>
        </p:nvCxnSpPr>
        <p:spPr>
          <a:xfrm>
            <a:off x="6548263" y="5681709"/>
            <a:ext cx="695916" cy="523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a:off x="4561395" y="5703498"/>
            <a:ext cx="421688" cy="460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ángulo 14"/>
          <p:cNvSpPr/>
          <p:nvPr/>
        </p:nvSpPr>
        <p:spPr>
          <a:xfrm>
            <a:off x="4333053" y="6204741"/>
            <a:ext cx="1558440" cy="307777"/>
          </a:xfrm>
          <a:prstGeom prst="rect">
            <a:avLst/>
          </a:prstGeom>
        </p:spPr>
        <p:txBody>
          <a:bodyPr wrap="none">
            <a:spAutoFit/>
          </a:bodyPr>
          <a:lstStyle/>
          <a:p>
            <a:r>
              <a:rPr lang="en-US" i="1" dirty="0">
                <a:solidFill>
                  <a:srgbClr val="333333"/>
                </a:solidFill>
                <a:latin typeface="Helvetica Neue"/>
              </a:rPr>
              <a:t>known unknowns</a:t>
            </a:r>
            <a:endParaRPr lang="es-CO" dirty="0"/>
          </a:p>
        </p:txBody>
      </p:sp>
      <p:sp>
        <p:nvSpPr>
          <p:cNvPr id="17" name="Rectángulo 16"/>
          <p:cNvSpPr/>
          <p:nvPr/>
        </p:nvSpPr>
        <p:spPr>
          <a:xfrm>
            <a:off x="2736345" y="6204740"/>
            <a:ext cx="1359668" cy="307777"/>
          </a:xfrm>
          <a:prstGeom prst="rect">
            <a:avLst/>
          </a:prstGeom>
        </p:spPr>
        <p:txBody>
          <a:bodyPr wrap="none">
            <a:spAutoFit/>
          </a:bodyPr>
          <a:lstStyle/>
          <a:p>
            <a:r>
              <a:rPr lang="en-US" i="1" dirty="0">
                <a:solidFill>
                  <a:srgbClr val="333333"/>
                </a:solidFill>
                <a:latin typeface="Helvetica Neue"/>
              </a:rPr>
              <a:t>known </a:t>
            </a:r>
            <a:r>
              <a:rPr lang="en-US" i="1" dirty="0" err="1">
                <a:solidFill>
                  <a:srgbClr val="333333"/>
                </a:solidFill>
                <a:latin typeface="Helvetica Neue"/>
              </a:rPr>
              <a:t>knowns</a:t>
            </a:r>
            <a:endParaRPr lang="es-CO" dirty="0"/>
          </a:p>
        </p:txBody>
      </p:sp>
      <p:cxnSp>
        <p:nvCxnSpPr>
          <p:cNvPr id="19" name="Conector recto de flecha 18"/>
          <p:cNvCxnSpPr/>
          <p:nvPr/>
        </p:nvCxnSpPr>
        <p:spPr>
          <a:xfrm>
            <a:off x="3018408" y="5681709"/>
            <a:ext cx="399495" cy="523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14435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03198" y="890027"/>
            <a:ext cx="8630084" cy="1169551"/>
          </a:xfrm>
          <a:prstGeom prst="rect">
            <a:avLst/>
          </a:prstGeom>
        </p:spPr>
        <p:txBody>
          <a:bodyPr wrap="square">
            <a:spAutoFit/>
          </a:bodyPr>
          <a:lstStyle/>
          <a:p>
            <a:pPr algn="just"/>
            <a:r>
              <a:rPr lang="en-US" dirty="0">
                <a:latin typeface="medium-content-serif-font"/>
              </a:rPr>
              <a:t>Regularization essentially reduces the complexity in the model either by getting rid of the complex features or reducing their importance. Mathematically, the term complexity refers to features represented by higher degree polynomials in the Regression equation. </a:t>
            </a:r>
            <a:r>
              <a:rPr lang="en-US" dirty="0"/>
              <a:t>Reducing the importance of higher degree polynomials results in making the relationship curve between a feature and the predicted variable smoother thereby increasing generalization. This is depicted in below diagram.</a:t>
            </a:r>
            <a:endParaRPr lang="es-CO" dirty="0"/>
          </a:p>
        </p:txBody>
      </p:sp>
      <p:pic>
        <p:nvPicPr>
          <p:cNvPr id="1026" name="Picture 2" descr="https://miro.medium.com/max/578/0*ZjDmrSoqz12kM6M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319" y="2362598"/>
            <a:ext cx="5505450" cy="2543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03198" y="4962717"/>
            <a:ext cx="8746067" cy="1600438"/>
          </a:xfrm>
          <a:prstGeom prst="rect">
            <a:avLst/>
          </a:prstGeom>
        </p:spPr>
        <p:txBody>
          <a:bodyPr wrap="square">
            <a:spAutoFit/>
          </a:bodyPr>
          <a:lstStyle/>
          <a:p>
            <a:pPr algn="just"/>
            <a:r>
              <a:rPr lang="en-US" dirty="0">
                <a:latin typeface="medium-content-serif-font"/>
              </a:rPr>
              <a:t>As shown in the above graphs, Without Regularization, the model has tried to accommodate almost every data point in the training data. This means that the model is being too specific. It also implies that the model has a very low training error because almost all the points are falling on the curve line. However, if this model is tested on the test data, there is a possibility that many points will not fall on the curve because the model is not generic enough. Therefore, a small change in the input data (i.e. difference between train and test data) will impact performance of the model. Thus, the model has high variance and model will result in </a:t>
            </a:r>
            <a:r>
              <a:rPr lang="en-US" dirty="0" err="1">
                <a:latin typeface="medium-content-serif-font"/>
              </a:rPr>
              <a:t>overfitting</a:t>
            </a:r>
            <a:r>
              <a:rPr lang="en-US" dirty="0">
                <a:latin typeface="medium-content-serif-font"/>
              </a:rPr>
              <a:t> (low training error and high test error).</a:t>
            </a:r>
            <a:endParaRPr lang="es-CO" dirty="0"/>
          </a:p>
        </p:txBody>
      </p:sp>
      <p:pic>
        <p:nvPicPr>
          <p:cNvPr id="6" name="6 Imagen">
            <a:extLst>
              <a:ext uri="{FF2B5EF4-FFF2-40B4-BE49-F238E27FC236}">
                <a16:creationId xmlns:a16="http://schemas.microsoft.com/office/drawing/2014/main" xmlns="" id="{E8DB2689-1B2D-4099-B4F5-2113A0666B9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7" name="Conector recto 6">
            <a:extLst>
              <a:ext uri="{FF2B5EF4-FFF2-40B4-BE49-F238E27FC236}">
                <a16:creationId xmlns:a16="http://schemas.microsoft.com/office/drawing/2014/main" xmlns="" id="{42B88299-4748-4467-B027-C6E74FADCAFE}"/>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8" name="CuadroTexto 7">
            <a:extLst>
              <a:ext uri="{FF2B5EF4-FFF2-40B4-BE49-F238E27FC236}">
                <a16:creationId xmlns:a16="http://schemas.microsoft.com/office/drawing/2014/main" xmlns="" id="{912A8CCB-7F1F-4255-9DE6-3B436E3259A2}"/>
              </a:ext>
            </a:extLst>
          </p:cNvPr>
          <p:cNvSpPr txBox="1"/>
          <p:nvPr/>
        </p:nvSpPr>
        <p:spPr>
          <a:xfrm>
            <a:off x="99062" y="116632"/>
            <a:ext cx="3437159" cy="523220"/>
          </a:xfrm>
          <a:prstGeom prst="rect">
            <a:avLst/>
          </a:prstGeom>
          <a:noFill/>
        </p:spPr>
        <p:txBody>
          <a:bodyPr wrap="none" rtlCol="0">
            <a:spAutoFit/>
          </a:bodyPr>
          <a:lstStyle/>
          <a:p>
            <a:r>
              <a:rPr lang="es-CO" sz="2800" b="1" dirty="0" smtClean="0"/>
              <a:t>REGULARIZACIÓN</a:t>
            </a:r>
            <a:endParaRPr lang="es-CO" sz="2800" b="1" dirty="0"/>
          </a:p>
        </p:txBody>
      </p:sp>
    </p:spTree>
    <p:extLst>
      <p:ext uri="{BB962C8B-B14F-4D97-AF65-F5344CB8AC3E}">
        <p14:creationId xmlns:p14="http://schemas.microsoft.com/office/powerpoint/2010/main" val="137579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BDD4B56-96F7-4B9F-8C3D-1A4D24502D0B}"/>
              </a:ext>
            </a:extLst>
          </p:cNvPr>
          <p:cNvSpPr/>
          <p:nvPr/>
        </p:nvSpPr>
        <p:spPr>
          <a:xfrm>
            <a:off x="99062" y="745541"/>
            <a:ext cx="8712968" cy="5909310"/>
          </a:xfrm>
          <a:prstGeom prst="rect">
            <a:avLst/>
          </a:prstGeom>
        </p:spPr>
        <p:txBody>
          <a:bodyPr wrap="square">
            <a:spAutoFit/>
          </a:bodyPr>
          <a:lstStyle/>
          <a:p>
            <a:pPr algn="just"/>
            <a:r>
              <a:rPr lang="en-US" sz="1800" b="1" i="1" dirty="0">
                <a:latin typeface="+mj-lt"/>
              </a:rPr>
              <a:t>λ is the tuning parameter that decides how much we want to penalize the flexibility of our model.</a:t>
            </a:r>
            <a:r>
              <a:rPr lang="en-US" sz="1800" dirty="0">
                <a:latin typeface="+mj-lt"/>
              </a:rPr>
              <a:t> The increase in flexibility of a model is represented by increase in its coefficients, and if we want to minimize the above function, then these coefficients need to be small. </a:t>
            </a:r>
          </a:p>
          <a:p>
            <a:pPr algn="just"/>
            <a:endParaRPr lang="en-US" sz="1800" dirty="0">
              <a:latin typeface="+mj-lt"/>
            </a:endParaRPr>
          </a:p>
          <a:p>
            <a:pPr algn="just"/>
            <a:r>
              <a:rPr lang="en-US" sz="1800" b="1" dirty="0">
                <a:latin typeface="+mj-lt"/>
              </a:rPr>
              <a:t>Ridge</a:t>
            </a:r>
            <a:r>
              <a:rPr lang="en-US" sz="1800" dirty="0">
                <a:latin typeface="+mj-lt"/>
              </a:rPr>
              <a:t>: The coefficient estimates produced by this method are </a:t>
            </a:r>
            <a:r>
              <a:rPr lang="en-US" sz="1800" i="1" dirty="0">
                <a:latin typeface="+mj-lt"/>
              </a:rPr>
              <a:t>also known as the </a:t>
            </a:r>
            <a:r>
              <a:rPr lang="en-US" sz="1800" i="1" dirty="0" err="1">
                <a:latin typeface="+mj-lt"/>
              </a:rPr>
              <a:t>L2</a:t>
            </a:r>
            <a:r>
              <a:rPr lang="en-US" sz="1800" i="1" dirty="0">
                <a:latin typeface="+mj-lt"/>
              </a:rPr>
              <a:t> norm</a:t>
            </a:r>
            <a:r>
              <a:rPr lang="en-US" sz="1800" b="1" i="1" dirty="0">
                <a:latin typeface="+mj-lt"/>
              </a:rPr>
              <a:t>.</a:t>
            </a:r>
          </a:p>
          <a:p>
            <a:pPr algn="just"/>
            <a:endParaRPr lang="en-US" sz="1800" b="1" i="1" dirty="0">
              <a:latin typeface="+mj-lt"/>
            </a:endParaRPr>
          </a:p>
          <a:p>
            <a:pPr algn="just"/>
            <a:endParaRPr lang="en-US" sz="1800" b="1" i="1" dirty="0">
              <a:latin typeface="+mj-lt"/>
            </a:endParaRPr>
          </a:p>
          <a:p>
            <a:pPr algn="just"/>
            <a:r>
              <a:rPr lang="en-US" sz="1800" b="1" i="1" dirty="0">
                <a:latin typeface="+mj-lt"/>
              </a:rPr>
              <a:t>Lasso. </a:t>
            </a:r>
            <a:r>
              <a:rPr lang="en-US" sz="1800" i="1" dirty="0">
                <a:latin typeface="+mj-lt"/>
              </a:rPr>
              <a:t>his variation differs from ridge regression only in penalizing the high coefficients </a:t>
            </a:r>
            <a:r>
              <a:rPr lang="en-US" sz="1800" dirty="0">
                <a:latin typeface="+mj-lt"/>
              </a:rPr>
              <a:t>this is</a:t>
            </a:r>
            <a:r>
              <a:rPr lang="en-US" sz="1800" i="1" dirty="0">
                <a:latin typeface="+mj-lt"/>
              </a:rPr>
              <a:t> known as the </a:t>
            </a:r>
            <a:r>
              <a:rPr lang="en-US" sz="1800" i="1" dirty="0" err="1">
                <a:latin typeface="+mj-lt"/>
              </a:rPr>
              <a:t>L1</a:t>
            </a:r>
            <a:r>
              <a:rPr lang="en-US" sz="1800" i="1" dirty="0">
                <a:latin typeface="+mj-lt"/>
              </a:rPr>
              <a:t> norm.</a:t>
            </a:r>
          </a:p>
          <a:p>
            <a:pPr algn="just"/>
            <a:endParaRPr lang="en-US" sz="1800" i="1" dirty="0">
              <a:latin typeface="+mj-lt"/>
            </a:endParaRPr>
          </a:p>
          <a:p>
            <a:pPr algn="just"/>
            <a:endParaRPr lang="en-US" sz="1800" i="1" dirty="0">
              <a:latin typeface="+mj-lt"/>
            </a:endParaRPr>
          </a:p>
          <a:p>
            <a:pPr algn="just"/>
            <a:r>
              <a:rPr lang="en-US" sz="1800" b="1" dirty="0">
                <a:latin typeface="+mj-lt"/>
              </a:rPr>
              <a:t>This sheds light on the obvious disadvantage of ridge regression, which is model interpretability.</a:t>
            </a:r>
            <a:r>
              <a:rPr lang="en-US" sz="1800" dirty="0">
                <a:latin typeface="+mj-lt"/>
              </a:rPr>
              <a:t> It will shrink the coefficients for least important predictors, very close to zero. But it will never make them exactly zero. In other words, the final model will include all predictors. However, in the case of the L</a:t>
            </a:r>
            <a:r>
              <a:rPr lang="en-US" sz="1800" dirty="0" smtClean="0">
                <a:latin typeface="+mj-lt"/>
              </a:rPr>
              <a:t>asso</a:t>
            </a:r>
            <a:r>
              <a:rPr lang="en-US" sz="1800" dirty="0">
                <a:latin typeface="+mj-lt"/>
              </a:rPr>
              <a:t>, the L1 penalty has the eﬀect of forcing some of the coeﬃcient estimates to be exactly equal to zero when the tuning parameter λ is suﬃciently large. </a:t>
            </a:r>
            <a:r>
              <a:rPr lang="en-US" sz="1800" b="1" dirty="0">
                <a:latin typeface="+mj-lt"/>
              </a:rPr>
              <a:t>Therefore, the lasso method also performs variable selection and is said to yield sparse models.</a:t>
            </a:r>
            <a:endParaRPr lang="en-US" sz="1800" dirty="0">
              <a:latin typeface="+mj-lt"/>
            </a:endParaRPr>
          </a:p>
          <a:p>
            <a:pPr algn="just"/>
            <a:endParaRPr lang="en-US" sz="1800" dirty="0">
              <a:latin typeface="+mj-lt"/>
            </a:endParaRPr>
          </a:p>
        </p:txBody>
      </p:sp>
      <p:pic>
        <p:nvPicPr>
          <p:cNvPr id="5" name="6 Imagen">
            <a:extLst>
              <a:ext uri="{FF2B5EF4-FFF2-40B4-BE49-F238E27FC236}">
                <a16:creationId xmlns:a16="http://schemas.microsoft.com/office/drawing/2014/main" xmlns="" id="{4D8B5ACF-DF83-40DA-8B6B-FEE2D3DE499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6" name="Conector recto 6">
            <a:extLst>
              <a:ext uri="{FF2B5EF4-FFF2-40B4-BE49-F238E27FC236}">
                <a16:creationId xmlns:a16="http://schemas.microsoft.com/office/drawing/2014/main" xmlns="" id="{631F74FE-1A14-4827-9836-495D80FD1E9B}"/>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7" name="CuadroTexto 7">
            <a:extLst>
              <a:ext uri="{FF2B5EF4-FFF2-40B4-BE49-F238E27FC236}">
                <a16:creationId xmlns:a16="http://schemas.microsoft.com/office/drawing/2014/main" xmlns="" id="{148B8513-9D56-40D4-B5F0-2D41C382AE3A}"/>
              </a:ext>
            </a:extLst>
          </p:cNvPr>
          <p:cNvSpPr txBox="1"/>
          <p:nvPr/>
        </p:nvSpPr>
        <p:spPr>
          <a:xfrm>
            <a:off x="99062" y="116632"/>
            <a:ext cx="2800254" cy="523220"/>
          </a:xfrm>
          <a:prstGeom prst="rect">
            <a:avLst/>
          </a:prstGeom>
          <a:noFill/>
        </p:spPr>
        <p:txBody>
          <a:bodyPr wrap="none" rtlCol="0">
            <a:spAutoFit/>
          </a:bodyPr>
          <a:lstStyle/>
          <a:p>
            <a:r>
              <a:rPr lang="es-CO" sz="2800" b="1" dirty="0" err="1"/>
              <a:t>REGULARIZATION</a:t>
            </a:r>
            <a:endParaRPr lang="es-CO" sz="2800" b="1" dirty="0"/>
          </a:p>
        </p:txBody>
      </p:sp>
    </p:spTree>
    <p:extLst>
      <p:ext uri="{BB962C8B-B14F-4D97-AF65-F5344CB8AC3E}">
        <p14:creationId xmlns:p14="http://schemas.microsoft.com/office/powerpoint/2010/main" val="369136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1058/1*Jd03Hyt2bpEv1r7UijLl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086" y="639852"/>
            <a:ext cx="8378825" cy="6288079"/>
          </a:xfrm>
          <a:prstGeom prst="rect">
            <a:avLst/>
          </a:prstGeom>
          <a:noFill/>
          <a:extLst>
            <a:ext uri="{909E8E84-426E-40DD-AFC4-6F175D3DCCD1}">
              <a14:hiddenFill xmlns:a14="http://schemas.microsoft.com/office/drawing/2010/main">
                <a:solidFill>
                  <a:srgbClr val="FFFFFF"/>
                </a:solidFill>
              </a14:hiddenFill>
            </a:ext>
          </a:extLst>
        </p:spPr>
      </p:pic>
      <p:pic>
        <p:nvPicPr>
          <p:cNvPr id="3" name="6 Imagen">
            <a:extLst>
              <a:ext uri="{FF2B5EF4-FFF2-40B4-BE49-F238E27FC236}">
                <a16:creationId xmlns:a16="http://schemas.microsoft.com/office/drawing/2014/main" xmlns="" id="{4D8B5ACF-DF83-40DA-8B6B-FEE2D3DE499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631F74FE-1A14-4827-9836-495D80FD1E9B}"/>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7">
            <a:extLst>
              <a:ext uri="{FF2B5EF4-FFF2-40B4-BE49-F238E27FC236}">
                <a16:creationId xmlns:a16="http://schemas.microsoft.com/office/drawing/2014/main" xmlns="" id="{148B8513-9D56-40D4-B5F0-2D41C382AE3A}"/>
              </a:ext>
            </a:extLst>
          </p:cNvPr>
          <p:cNvSpPr txBox="1"/>
          <p:nvPr/>
        </p:nvSpPr>
        <p:spPr>
          <a:xfrm>
            <a:off x="99062" y="116632"/>
            <a:ext cx="3156633" cy="523220"/>
          </a:xfrm>
          <a:prstGeom prst="rect">
            <a:avLst/>
          </a:prstGeom>
          <a:noFill/>
        </p:spPr>
        <p:txBody>
          <a:bodyPr wrap="none" rtlCol="0">
            <a:spAutoFit/>
          </a:bodyPr>
          <a:lstStyle/>
          <a:p>
            <a:r>
              <a:rPr lang="es-CO" sz="2800" b="1" dirty="0" smtClean="0"/>
              <a:t>RIDGE vs LASSO</a:t>
            </a:r>
            <a:endParaRPr lang="es-CO" sz="2800" b="1" dirty="0"/>
          </a:p>
        </p:txBody>
      </p:sp>
    </p:spTree>
    <p:extLst>
      <p:ext uri="{BB962C8B-B14F-4D97-AF65-F5344CB8AC3E}">
        <p14:creationId xmlns:p14="http://schemas.microsoft.com/office/powerpoint/2010/main" val="12393102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miro.medium.com/max/1000/1*WprnJStmtxg7fyCikV2rdA@2x.png">
            <a:extLst>
              <a:ext uri="{FF2B5EF4-FFF2-40B4-BE49-F238E27FC236}">
                <a16:creationId xmlns:a16="http://schemas.microsoft.com/office/drawing/2014/main" xmlns="" id="{2CEF5DB9-1899-4365-9D91-198D3C226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801608"/>
            <a:ext cx="3768080" cy="28025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miro.medium.com/max/1000/1*DHsTH6Jhz_O-m1EFzACMeA@2x.png">
            <a:extLst>
              <a:ext uri="{FF2B5EF4-FFF2-40B4-BE49-F238E27FC236}">
                <a16:creationId xmlns:a16="http://schemas.microsoft.com/office/drawing/2014/main" xmlns="" id="{B9C4E7D5-D46D-46F0-B5CA-713462759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980728"/>
            <a:ext cx="3624065" cy="269539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miro.medium.com/max/1000/1*HukbPx2M4zTY03ZetO0uVQ.png">
            <a:extLst>
              <a:ext uri="{FF2B5EF4-FFF2-40B4-BE49-F238E27FC236}">
                <a16:creationId xmlns:a16="http://schemas.microsoft.com/office/drawing/2014/main" xmlns="" id="{1ED629ED-A072-4147-8672-84398671D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443" y="3501008"/>
            <a:ext cx="3919357" cy="291502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miro.medium.com/max/1000/1*ULECjQBMh__H6HoYimkwsw@2x.png">
            <a:extLst>
              <a:ext uri="{FF2B5EF4-FFF2-40B4-BE49-F238E27FC236}">
                <a16:creationId xmlns:a16="http://schemas.microsoft.com/office/drawing/2014/main" xmlns="" id="{755FF384-73B5-40DE-A982-8F13C8DAA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3604118"/>
            <a:ext cx="3768081" cy="2802510"/>
          </a:xfrm>
          <a:prstGeom prst="rect">
            <a:avLst/>
          </a:prstGeom>
          <a:noFill/>
          <a:extLst>
            <a:ext uri="{909E8E84-426E-40DD-AFC4-6F175D3DCCD1}">
              <a14:hiddenFill xmlns:a14="http://schemas.microsoft.com/office/drawing/2010/main">
                <a:solidFill>
                  <a:srgbClr val="FFFFFF"/>
                </a:solidFill>
              </a14:hiddenFill>
            </a:ext>
          </a:extLst>
        </p:spPr>
      </p:pic>
      <p:pic>
        <p:nvPicPr>
          <p:cNvPr id="6" name="6 Imagen">
            <a:extLst>
              <a:ext uri="{FF2B5EF4-FFF2-40B4-BE49-F238E27FC236}">
                <a16:creationId xmlns:a16="http://schemas.microsoft.com/office/drawing/2014/main" xmlns="" id="{813131B9-D586-42E9-ADAD-0691BFB29AC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7" name="Conector recto 6">
            <a:extLst>
              <a:ext uri="{FF2B5EF4-FFF2-40B4-BE49-F238E27FC236}">
                <a16:creationId xmlns:a16="http://schemas.microsoft.com/office/drawing/2014/main" xmlns="" id="{6B5472CE-4AFA-4E37-8349-D211990C6252}"/>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8" name="CuadroTexto 7">
            <a:extLst>
              <a:ext uri="{FF2B5EF4-FFF2-40B4-BE49-F238E27FC236}">
                <a16:creationId xmlns:a16="http://schemas.microsoft.com/office/drawing/2014/main" xmlns="" id="{3393D8F2-3C33-44C1-8D54-BB408F1DBAC4}"/>
              </a:ext>
            </a:extLst>
          </p:cNvPr>
          <p:cNvSpPr txBox="1"/>
          <p:nvPr/>
        </p:nvSpPr>
        <p:spPr>
          <a:xfrm>
            <a:off x="99062" y="116632"/>
            <a:ext cx="1529586" cy="523220"/>
          </a:xfrm>
          <a:prstGeom prst="rect">
            <a:avLst/>
          </a:prstGeom>
          <a:noFill/>
        </p:spPr>
        <p:txBody>
          <a:bodyPr wrap="none" rtlCol="0">
            <a:spAutoFit/>
          </a:bodyPr>
          <a:lstStyle/>
          <a:p>
            <a:r>
              <a:rPr lang="es-CO" sz="2800" b="1" dirty="0"/>
              <a:t>RIDGE </a:t>
            </a:r>
            <a:r>
              <a:rPr lang="es-CO" sz="2800" b="1" dirty="0" err="1"/>
              <a:t>L2</a:t>
            </a:r>
            <a:endParaRPr lang="es-CO" sz="2800" b="1" dirty="0"/>
          </a:p>
        </p:txBody>
      </p:sp>
    </p:spTree>
    <p:extLst>
      <p:ext uri="{BB962C8B-B14F-4D97-AF65-F5344CB8AC3E}">
        <p14:creationId xmlns:p14="http://schemas.microsoft.com/office/powerpoint/2010/main" val="6843508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miro.medium.com/max/1000/1*Nz8-R128Xr7s7CQ4eInU5w@2x.png">
            <a:extLst>
              <a:ext uri="{FF2B5EF4-FFF2-40B4-BE49-F238E27FC236}">
                <a16:creationId xmlns:a16="http://schemas.microsoft.com/office/drawing/2014/main" xmlns="" id="{D404C976-868D-4759-8033-FB0345C25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585986"/>
            <a:ext cx="3822540" cy="28430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iro.medium.com/max/1000/1*UXn_E7c1JtObtU6okQlaWA@2x.png">
            <a:extLst>
              <a:ext uri="{FF2B5EF4-FFF2-40B4-BE49-F238E27FC236}">
                <a16:creationId xmlns:a16="http://schemas.microsoft.com/office/drawing/2014/main" xmlns="" id="{15BC978F-BA0A-4264-A4D2-281B552A3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5" y="585986"/>
            <a:ext cx="3822539" cy="284301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miro.medium.com/max/1000/1*p3CxlVcvBE4wHejnUBrElg@2x.png">
            <a:extLst>
              <a:ext uri="{FF2B5EF4-FFF2-40B4-BE49-F238E27FC236}">
                <a16:creationId xmlns:a16="http://schemas.microsoft.com/office/drawing/2014/main" xmlns="" id="{9C1A5A33-B19F-44B7-87F8-370D0450C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316" y="3378371"/>
            <a:ext cx="3822540" cy="284301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miro.medium.com/max/1000/1*Fu1I6vsbgOTKYW6NKq6R5w.png">
            <a:extLst>
              <a:ext uri="{FF2B5EF4-FFF2-40B4-BE49-F238E27FC236}">
                <a16:creationId xmlns:a16="http://schemas.microsoft.com/office/drawing/2014/main" xmlns="" id="{3946D3C0-0082-488A-8C8B-5C9034BDC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306363"/>
            <a:ext cx="3919357" cy="2915022"/>
          </a:xfrm>
          <a:prstGeom prst="rect">
            <a:avLst/>
          </a:prstGeom>
          <a:noFill/>
          <a:extLst>
            <a:ext uri="{909E8E84-426E-40DD-AFC4-6F175D3DCCD1}">
              <a14:hiddenFill xmlns:a14="http://schemas.microsoft.com/office/drawing/2010/main">
                <a:solidFill>
                  <a:srgbClr val="FFFFFF"/>
                </a:solidFill>
              </a14:hiddenFill>
            </a:ext>
          </a:extLst>
        </p:spPr>
      </p:pic>
      <p:pic>
        <p:nvPicPr>
          <p:cNvPr id="6" name="6 Imagen">
            <a:extLst>
              <a:ext uri="{FF2B5EF4-FFF2-40B4-BE49-F238E27FC236}">
                <a16:creationId xmlns:a16="http://schemas.microsoft.com/office/drawing/2014/main" xmlns="" id="{7BC2C96D-F6B3-4E35-8260-D982D075A24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7" name="Conector recto 6">
            <a:extLst>
              <a:ext uri="{FF2B5EF4-FFF2-40B4-BE49-F238E27FC236}">
                <a16:creationId xmlns:a16="http://schemas.microsoft.com/office/drawing/2014/main" xmlns="" id="{F96F1097-6308-4D35-8469-EFE738185079}"/>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8" name="CuadroTexto 7">
            <a:extLst>
              <a:ext uri="{FF2B5EF4-FFF2-40B4-BE49-F238E27FC236}">
                <a16:creationId xmlns:a16="http://schemas.microsoft.com/office/drawing/2014/main" xmlns="" id="{13B84527-487D-4B19-A893-B2F7F19FA87E}"/>
              </a:ext>
            </a:extLst>
          </p:cNvPr>
          <p:cNvSpPr txBox="1"/>
          <p:nvPr/>
        </p:nvSpPr>
        <p:spPr>
          <a:xfrm>
            <a:off x="99062" y="116632"/>
            <a:ext cx="1553630" cy="523220"/>
          </a:xfrm>
          <a:prstGeom prst="rect">
            <a:avLst/>
          </a:prstGeom>
          <a:noFill/>
        </p:spPr>
        <p:txBody>
          <a:bodyPr wrap="none" rtlCol="0">
            <a:spAutoFit/>
          </a:bodyPr>
          <a:lstStyle/>
          <a:p>
            <a:r>
              <a:rPr lang="es-CO" sz="2800" b="1" dirty="0"/>
              <a:t>LASSO </a:t>
            </a:r>
            <a:r>
              <a:rPr lang="es-CO" sz="2800" b="1" dirty="0" err="1"/>
              <a:t>L1</a:t>
            </a:r>
            <a:endParaRPr lang="es-CO" sz="2800" b="1" dirty="0"/>
          </a:p>
        </p:txBody>
      </p:sp>
    </p:spTree>
    <p:extLst>
      <p:ext uri="{BB962C8B-B14F-4D97-AF65-F5344CB8AC3E}">
        <p14:creationId xmlns:p14="http://schemas.microsoft.com/office/powerpoint/2010/main" val="148027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A445C4A-6E43-4DB6-BE9F-C37B9A79BD69}"/>
              </a:ext>
            </a:extLst>
          </p:cNvPr>
          <p:cNvPicPr>
            <a:picLocks noChangeAspect="1"/>
          </p:cNvPicPr>
          <p:nvPr/>
        </p:nvPicPr>
        <p:blipFill rotWithShape="1">
          <a:blip r:embed="rId2"/>
          <a:srcRect t="14597" b="6955"/>
          <a:stretch/>
        </p:blipFill>
        <p:spPr>
          <a:xfrm>
            <a:off x="0" y="1405718"/>
            <a:ext cx="9144000" cy="4483291"/>
          </a:xfrm>
          <a:prstGeom prst="rect">
            <a:avLst/>
          </a:prstGeom>
        </p:spPr>
      </p:pic>
      <p:pic>
        <p:nvPicPr>
          <p:cNvPr id="3" name="6 Imagen">
            <a:extLst>
              <a:ext uri="{FF2B5EF4-FFF2-40B4-BE49-F238E27FC236}">
                <a16:creationId xmlns:a16="http://schemas.microsoft.com/office/drawing/2014/main" xmlns="" id="{3843B10A-3E58-44B8-A88C-A69DBA65C16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DC7A00C8-2ACC-4595-944B-5E787C2923D9}"/>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7">
            <a:extLst>
              <a:ext uri="{FF2B5EF4-FFF2-40B4-BE49-F238E27FC236}">
                <a16:creationId xmlns:a16="http://schemas.microsoft.com/office/drawing/2014/main" xmlns="" id="{B34D3370-5745-49FF-A804-39ED0274F326}"/>
              </a:ext>
            </a:extLst>
          </p:cNvPr>
          <p:cNvSpPr txBox="1"/>
          <p:nvPr/>
        </p:nvSpPr>
        <p:spPr>
          <a:xfrm>
            <a:off x="99062" y="116632"/>
            <a:ext cx="2800254" cy="523220"/>
          </a:xfrm>
          <a:prstGeom prst="rect">
            <a:avLst/>
          </a:prstGeom>
          <a:noFill/>
        </p:spPr>
        <p:txBody>
          <a:bodyPr wrap="none" rtlCol="0">
            <a:spAutoFit/>
          </a:bodyPr>
          <a:lstStyle/>
          <a:p>
            <a:r>
              <a:rPr lang="es-CO" sz="2800" b="1" dirty="0" err="1"/>
              <a:t>REGULARIZATION</a:t>
            </a:r>
            <a:endParaRPr lang="es-CO" sz="2800" b="1" dirty="0"/>
          </a:p>
        </p:txBody>
      </p:sp>
    </p:spTree>
    <p:extLst>
      <p:ext uri="{BB962C8B-B14F-4D97-AF65-F5344CB8AC3E}">
        <p14:creationId xmlns:p14="http://schemas.microsoft.com/office/powerpoint/2010/main" val="7765331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6C36B7C-70F2-400C-A2CA-40FDE2D1BD7E}"/>
              </a:ext>
            </a:extLst>
          </p:cNvPr>
          <p:cNvSpPr>
            <a:spLocks noChangeArrowheads="1"/>
          </p:cNvSpPr>
          <p:nvPr/>
        </p:nvSpPr>
        <p:spPr bwMode="auto">
          <a:xfrm>
            <a:off x="99062" y="2353344"/>
            <a:ext cx="8842692"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rPr>
              <a:t>The first piece of the sum above is our normal cost function. The second piece is a </a:t>
            </a:r>
            <a:r>
              <a:rPr kumimoji="0" lang="en-US" altLang="en-US" sz="1600" b="1" i="0" u="none" strike="noStrike" cap="none" normalizeH="0" baseline="0" dirty="0">
                <a:ln>
                  <a:noFill/>
                </a:ln>
                <a:solidFill>
                  <a:schemeClr val="tx1"/>
                </a:solidFill>
                <a:effectLst/>
                <a:latin typeface="+mj-lt"/>
              </a:rPr>
              <a:t>regularization term </a:t>
            </a:r>
            <a:r>
              <a:rPr kumimoji="0" lang="en-US" altLang="en-US" sz="1600" b="0" i="0" u="none" strike="noStrike" cap="none" normalizeH="0" baseline="0" dirty="0">
                <a:ln>
                  <a:noFill/>
                </a:ln>
                <a:solidFill>
                  <a:schemeClr val="tx1"/>
                </a:solidFill>
                <a:effectLst/>
                <a:latin typeface="+mj-lt"/>
              </a:rPr>
              <a:t>that adds a penalty for large beta coefficients that give too much explanatory power to any specific feature. With these two elements in place, the cost function now balances between two priorities: explaining the training data and preventing that explanation from becoming overly specific.</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rPr>
              <a:t>The </a:t>
            </a:r>
            <a:r>
              <a:rPr kumimoji="0" lang="en-US" altLang="en-US" sz="1600" b="1" i="0" u="none" strike="noStrike" cap="none" normalizeH="0" baseline="0" dirty="0">
                <a:ln>
                  <a:noFill/>
                </a:ln>
                <a:solidFill>
                  <a:schemeClr val="tx1"/>
                </a:solidFill>
                <a:effectLst/>
                <a:latin typeface="+mj-lt"/>
              </a:rPr>
              <a:t>lambda</a:t>
            </a:r>
            <a:r>
              <a:rPr kumimoji="0" lang="en-US" altLang="en-US" sz="1600" b="0" i="0" u="none" strike="noStrike" cap="none" normalizeH="0" baseline="0" dirty="0">
                <a:ln>
                  <a:noFill/>
                </a:ln>
                <a:solidFill>
                  <a:schemeClr val="tx1"/>
                </a:solidFill>
                <a:effectLst/>
                <a:latin typeface="+mj-lt"/>
              </a:rPr>
              <a:t> coefficient of the regularization term in the cost function is a </a:t>
            </a:r>
            <a:r>
              <a:rPr kumimoji="0" lang="en-US" altLang="en-US" sz="1600" b="1" i="0" u="none" strike="noStrike" cap="none" normalizeH="0" baseline="0" dirty="0">
                <a:ln>
                  <a:noFill/>
                </a:ln>
                <a:solidFill>
                  <a:schemeClr val="tx1"/>
                </a:solidFill>
                <a:effectLst/>
                <a:latin typeface="+mj-lt"/>
              </a:rPr>
              <a:t>hyperparameter: </a:t>
            </a:r>
            <a:r>
              <a:rPr kumimoji="0" lang="en-US" altLang="en-US" sz="1600" b="0" i="0" u="none" strike="noStrike" cap="none" normalizeH="0" baseline="0" dirty="0">
                <a:ln>
                  <a:noFill/>
                </a:ln>
                <a:solidFill>
                  <a:schemeClr val="tx1"/>
                </a:solidFill>
                <a:effectLst/>
                <a:latin typeface="+mj-lt"/>
              </a:rPr>
              <a:t>a general setting of your model that can be increased or decreased (i.e. </a:t>
            </a:r>
            <a:r>
              <a:rPr kumimoji="0" lang="en-US" altLang="en-US" sz="1600" b="1" i="0" u="none" strike="noStrike" cap="none" normalizeH="0" baseline="0" dirty="0">
                <a:ln>
                  <a:noFill/>
                </a:ln>
                <a:solidFill>
                  <a:schemeClr val="tx1"/>
                </a:solidFill>
                <a:effectLst/>
                <a:latin typeface="+mj-lt"/>
              </a:rPr>
              <a:t>tuned</a:t>
            </a:r>
            <a:r>
              <a:rPr kumimoji="0" lang="en-US" altLang="en-US" sz="1600" b="0" i="0" u="none" strike="noStrike" cap="none" normalizeH="0" baseline="0" dirty="0">
                <a:ln>
                  <a:noFill/>
                </a:ln>
                <a:solidFill>
                  <a:schemeClr val="tx1"/>
                </a:solidFill>
                <a:effectLst/>
                <a:latin typeface="+mj-lt"/>
              </a:rPr>
              <a:t>)</a:t>
            </a:r>
            <a:r>
              <a:rPr kumimoji="0" lang="en-US" altLang="en-US" sz="1600" b="1" i="0" u="none" strike="noStrike" cap="none" normalizeH="0" baseline="0" dirty="0">
                <a:ln>
                  <a:noFill/>
                </a:ln>
                <a:solidFill>
                  <a:schemeClr val="tx1"/>
                </a:solidFill>
                <a:effectLst/>
                <a:latin typeface="+mj-lt"/>
              </a:rPr>
              <a:t> </a:t>
            </a:r>
            <a:r>
              <a:rPr kumimoji="0" lang="en-US" altLang="en-US" sz="1600" b="0" i="0" u="none" strike="noStrike" cap="none" normalizeH="0" baseline="0" dirty="0">
                <a:ln>
                  <a:noFill/>
                </a:ln>
                <a:solidFill>
                  <a:schemeClr val="tx1"/>
                </a:solidFill>
                <a:effectLst/>
                <a:latin typeface="+mj-lt"/>
              </a:rPr>
              <a:t>in order to improve performance. A higher lambda value will more harshly penalize large beta coefficients that could lead to potential overfitting. To decide the best value of lambda, you’d use a method called </a:t>
            </a:r>
            <a:r>
              <a:rPr kumimoji="0" lang="en-US" altLang="en-US" sz="1600" b="1" i="0" u="none" strike="noStrike" cap="none" normalizeH="0" baseline="0" dirty="0">
                <a:ln>
                  <a:noFill/>
                </a:ln>
                <a:solidFill>
                  <a:schemeClr val="tx1"/>
                </a:solidFill>
                <a:effectLst/>
                <a:latin typeface="+mj-lt"/>
              </a:rPr>
              <a:t>cross-validation</a:t>
            </a:r>
            <a:r>
              <a:rPr kumimoji="0" lang="en-US" altLang="en-US" sz="1600" b="0" i="0" u="none" strike="noStrike" cap="none" normalizeH="0" baseline="0" dirty="0">
                <a:ln>
                  <a:noFill/>
                </a:ln>
                <a:solidFill>
                  <a:schemeClr val="tx1"/>
                </a:solidFill>
                <a:effectLst/>
                <a:latin typeface="+mj-lt"/>
              </a:rPr>
              <a:t> which involves holding out a portion of the training data during training, and then seeing how well your model explains the held-out portion. We’ll go over this in more depth</a:t>
            </a:r>
          </a:p>
        </p:txBody>
      </p:sp>
      <p:pic>
        <p:nvPicPr>
          <p:cNvPr id="4099" name="Picture 3" descr="https://miro.medium.com/max/1400/1*rFT6mtU45diT0OJhlgDcBg.png">
            <a:extLst>
              <a:ext uri="{FF2B5EF4-FFF2-40B4-BE49-F238E27FC236}">
                <a16:creationId xmlns:a16="http://schemas.microsoft.com/office/drawing/2014/main" xmlns="" id="{956CF2AC-5B28-4065-B35F-4F56FDCA0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005" y="1171952"/>
            <a:ext cx="6597068" cy="1114425"/>
          </a:xfrm>
          <a:prstGeom prst="rect">
            <a:avLst/>
          </a:prstGeom>
          <a:noFill/>
          <a:extLst>
            <a:ext uri="{909E8E84-426E-40DD-AFC4-6F175D3DCCD1}">
              <a14:hiddenFill xmlns:a14="http://schemas.microsoft.com/office/drawing/2010/main">
                <a:solidFill>
                  <a:srgbClr val="FFFFFF"/>
                </a:solidFill>
              </a14:hiddenFill>
            </a:ext>
          </a:extLst>
        </p:spPr>
      </p:pic>
      <p:pic>
        <p:nvPicPr>
          <p:cNvPr id="4" name="6 Imagen">
            <a:extLst>
              <a:ext uri="{FF2B5EF4-FFF2-40B4-BE49-F238E27FC236}">
                <a16:creationId xmlns:a16="http://schemas.microsoft.com/office/drawing/2014/main" xmlns="" id="{33830BC1-2888-4A04-8DED-6C8234B9BF6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5" name="Conector recto 6">
            <a:extLst>
              <a:ext uri="{FF2B5EF4-FFF2-40B4-BE49-F238E27FC236}">
                <a16:creationId xmlns:a16="http://schemas.microsoft.com/office/drawing/2014/main" xmlns="" id="{1027D602-F6B7-48B2-A1E0-03180D7F1F0C}"/>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6" name="CuadroTexto 7">
            <a:extLst>
              <a:ext uri="{FF2B5EF4-FFF2-40B4-BE49-F238E27FC236}">
                <a16:creationId xmlns:a16="http://schemas.microsoft.com/office/drawing/2014/main" xmlns="" id="{1195CA7F-6C17-47EF-8A8C-57A6BC8CEE13}"/>
              </a:ext>
            </a:extLst>
          </p:cNvPr>
          <p:cNvSpPr txBox="1"/>
          <p:nvPr/>
        </p:nvSpPr>
        <p:spPr>
          <a:xfrm>
            <a:off x="99062" y="116632"/>
            <a:ext cx="3437159" cy="523220"/>
          </a:xfrm>
          <a:prstGeom prst="rect">
            <a:avLst/>
          </a:prstGeom>
          <a:noFill/>
        </p:spPr>
        <p:txBody>
          <a:bodyPr wrap="none" rtlCol="0">
            <a:spAutoFit/>
          </a:bodyPr>
          <a:lstStyle/>
          <a:p>
            <a:r>
              <a:rPr lang="es-CO" sz="2800" b="1" dirty="0"/>
              <a:t>REGULARIZACIÓN</a:t>
            </a:r>
          </a:p>
        </p:txBody>
      </p:sp>
    </p:spTree>
    <p:extLst>
      <p:ext uri="{BB962C8B-B14F-4D97-AF65-F5344CB8AC3E}">
        <p14:creationId xmlns:p14="http://schemas.microsoft.com/office/powerpoint/2010/main" val="17353045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55B18DB-6B3D-47AA-AB28-AC3B8555ED64}"/>
              </a:ext>
            </a:extLst>
          </p:cNvPr>
          <p:cNvSpPr/>
          <p:nvPr/>
        </p:nvSpPr>
        <p:spPr>
          <a:xfrm>
            <a:off x="179512" y="980728"/>
            <a:ext cx="8352928" cy="3785652"/>
          </a:xfrm>
          <a:prstGeom prst="rect">
            <a:avLst/>
          </a:prstGeom>
        </p:spPr>
        <p:txBody>
          <a:bodyPr wrap="square">
            <a:spAutoFit/>
          </a:bodyPr>
          <a:lstStyle/>
          <a:p>
            <a:pPr marL="285750" indent="-285750" algn="just">
              <a:buFont typeface="Wingdings" panose="05000000000000000000" pitchFamily="2" charset="2"/>
              <a:buChar char="§"/>
            </a:pPr>
            <a:endParaRPr lang="en-US" sz="1600" dirty="0">
              <a:latin typeface="+mj-lt"/>
            </a:endParaRPr>
          </a:p>
          <a:p>
            <a:pPr marL="285750" indent="-285750" algn="just">
              <a:buFont typeface="Wingdings" panose="05000000000000000000" pitchFamily="2" charset="2"/>
              <a:buChar char="§"/>
            </a:pPr>
            <a:r>
              <a:rPr lang="en-US" sz="1600" dirty="0">
                <a:latin typeface="+mj-lt"/>
              </a:rPr>
              <a:t>A standard least squares model tends to have some variance in it, i.e. this model won’t generalize well for a data set different than its training data. </a:t>
            </a:r>
            <a:r>
              <a:rPr lang="en-US" sz="1600" b="1" i="1" dirty="0">
                <a:latin typeface="+mj-lt"/>
              </a:rPr>
              <a:t>Regularization, significantly reduces the variance of the model, without substantial increase in its bias</a:t>
            </a:r>
            <a:r>
              <a:rPr lang="en-US" sz="1600" dirty="0">
                <a:latin typeface="+mj-lt"/>
              </a:rPr>
              <a:t>. </a:t>
            </a:r>
            <a:endParaRPr lang="en-US" sz="1600" dirty="0" smtClean="0">
              <a:latin typeface="+mj-lt"/>
            </a:endParaRPr>
          </a:p>
          <a:p>
            <a:pPr marL="285750" indent="-285750" algn="just">
              <a:buFont typeface="Wingdings" panose="05000000000000000000" pitchFamily="2" charset="2"/>
              <a:buChar char="§"/>
            </a:pPr>
            <a:endParaRPr lang="en-US" sz="1600" dirty="0">
              <a:latin typeface="+mj-lt"/>
            </a:endParaRPr>
          </a:p>
          <a:p>
            <a:pPr marL="285750" indent="-285750" algn="just">
              <a:buFont typeface="Wingdings" panose="05000000000000000000" pitchFamily="2" charset="2"/>
              <a:buChar char="§"/>
            </a:pPr>
            <a:r>
              <a:rPr lang="en-US" sz="1600" dirty="0" smtClean="0">
                <a:latin typeface="+mj-lt"/>
              </a:rPr>
              <a:t>So </a:t>
            </a:r>
            <a:r>
              <a:rPr lang="en-US" sz="1600" dirty="0">
                <a:latin typeface="+mj-lt"/>
              </a:rPr>
              <a:t>the tuning parameter λ, used in the regularization </a:t>
            </a:r>
            <a:r>
              <a:rPr lang="en-US" sz="1600" dirty="0" smtClean="0">
                <a:latin typeface="+mj-lt"/>
              </a:rPr>
              <a:t>techniques </a:t>
            </a:r>
            <a:r>
              <a:rPr lang="en-US" sz="1600" dirty="0">
                <a:latin typeface="+mj-lt"/>
              </a:rPr>
              <a:t>controls the impact on bias and variance. As the value of λ rises, it reduces the value of coefficients and thus reducing the variance. </a:t>
            </a:r>
            <a:r>
              <a:rPr lang="en-US" sz="1600" b="1" i="1" dirty="0" smtClean="0">
                <a:latin typeface="+mj-lt"/>
              </a:rPr>
              <a:t>Till </a:t>
            </a:r>
            <a:r>
              <a:rPr lang="en-US" sz="1600" b="1" i="1" dirty="0">
                <a:latin typeface="+mj-lt"/>
              </a:rPr>
              <a:t>a point, this increase in λ is beneficial as it is only reducing the </a:t>
            </a:r>
            <a:r>
              <a:rPr lang="en-US" sz="1600" b="1" i="1" dirty="0" smtClean="0">
                <a:latin typeface="+mj-lt"/>
              </a:rPr>
              <a:t>variance (</a:t>
            </a:r>
            <a:r>
              <a:rPr lang="en-US" sz="1600" b="1" i="1" dirty="0">
                <a:latin typeface="+mj-lt"/>
              </a:rPr>
              <a:t>hence avoiding overfitting), without loosing any important properties in the data.</a:t>
            </a:r>
            <a:r>
              <a:rPr lang="en-US" sz="1600" dirty="0">
                <a:latin typeface="+mj-lt"/>
              </a:rPr>
              <a:t> </a:t>
            </a:r>
            <a:endParaRPr lang="en-US" sz="1600" dirty="0" smtClean="0">
              <a:latin typeface="+mj-lt"/>
            </a:endParaRPr>
          </a:p>
          <a:p>
            <a:pPr marL="285750" indent="-285750" algn="just">
              <a:buFont typeface="Wingdings" panose="05000000000000000000" pitchFamily="2" charset="2"/>
              <a:buChar char="§"/>
            </a:pPr>
            <a:endParaRPr lang="en-US" sz="1600" dirty="0">
              <a:latin typeface="+mj-lt"/>
            </a:endParaRPr>
          </a:p>
          <a:p>
            <a:pPr marL="285750" indent="-285750" algn="just">
              <a:buFont typeface="Wingdings" panose="05000000000000000000" pitchFamily="2" charset="2"/>
              <a:buChar char="§"/>
            </a:pPr>
            <a:r>
              <a:rPr lang="en-US" sz="1600" dirty="0" smtClean="0">
                <a:latin typeface="+mj-lt"/>
              </a:rPr>
              <a:t>But </a:t>
            </a:r>
            <a:r>
              <a:rPr lang="en-US" sz="1600" dirty="0">
                <a:latin typeface="+mj-lt"/>
              </a:rPr>
              <a:t>after certain value, the model starts loosing important properties, giving rise to bias in the model and thus underfitting. Therefore, the value of λ should be carefully selected.</a:t>
            </a:r>
          </a:p>
        </p:txBody>
      </p:sp>
      <p:pic>
        <p:nvPicPr>
          <p:cNvPr id="3" name="6 Imagen">
            <a:extLst>
              <a:ext uri="{FF2B5EF4-FFF2-40B4-BE49-F238E27FC236}">
                <a16:creationId xmlns:a16="http://schemas.microsoft.com/office/drawing/2014/main" xmlns="" id="{D463657C-5212-40FC-9548-6090B784016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5B2E1CA7-34A5-45B8-8B2A-59A7A9B24914}"/>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7">
            <a:extLst>
              <a:ext uri="{FF2B5EF4-FFF2-40B4-BE49-F238E27FC236}">
                <a16:creationId xmlns:a16="http://schemas.microsoft.com/office/drawing/2014/main" xmlns="" id="{CD7F962F-1A15-4B5F-8F7E-24EEFF6D2308}"/>
              </a:ext>
            </a:extLst>
          </p:cNvPr>
          <p:cNvSpPr txBox="1"/>
          <p:nvPr/>
        </p:nvSpPr>
        <p:spPr>
          <a:xfrm>
            <a:off x="99062" y="116632"/>
            <a:ext cx="2800254" cy="523220"/>
          </a:xfrm>
          <a:prstGeom prst="rect">
            <a:avLst/>
          </a:prstGeom>
          <a:noFill/>
        </p:spPr>
        <p:txBody>
          <a:bodyPr wrap="none" rtlCol="0">
            <a:spAutoFit/>
          </a:bodyPr>
          <a:lstStyle/>
          <a:p>
            <a:r>
              <a:rPr lang="es-CO" sz="2800" b="1" dirty="0" err="1"/>
              <a:t>REGULARIZATION</a:t>
            </a:r>
            <a:endParaRPr lang="es-CO" sz="2800" b="1" dirty="0"/>
          </a:p>
        </p:txBody>
      </p:sp>
    </p:spTree>
    <p:extLst>
      <p:ext uri="{BB962C8B-B14F-4D97-AF65-F5344CB8AC3E}">
        <p14:creationId xmlns:p14="http://schemas.microsoft.com/office/powerpoint/2010/main" val="517348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8942248-337A-4871-BDE8-F6DBE012618D}"/>
              </a:ext>
            </a:extLst>
          </p:cNvPr>
          <p:cNvPicPr>
            <a:picLocks noChangeAspect="1"/>
          </p:cNvPicPr>
          <p:nvPr/>
        </p:nvPicPr>
        <p:blipFill>
          <a:blip r:embed="rId2"/>
          <a:stretch>
            <a:fillRect/>
          </a:stretch>
        </p:blipFill>
        <p:spPr>
          <a:xfrm>
            <a:off x="797614" y="745541"/>
            <a:ext cx="7688062" cy="3107753"/>
          </a:xfrm>
          <a:prstGeom prst="rect">
            <a:avLst/>
          </a:prstGeom>
        </p:spPr>
      </p:pic>
      <p:pic>
        <p:nvPicPr>
          <p:cNvPr id="3" name="6 Imagen">
            <a:extLst>
              <a:ext uri="{FF2B5EF4-FFF2-40B4-BE49-F238E27FC236}">
                <a16:creationId xmlns:a16="http://schemas.microsoft.com/office/drawing/2014/main" xmlns="" id="{D463657C-5212-40FC-9548-6090B784016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5B2E1CA7-34A5-45B8-8B2A-59A7A9B24914}"/>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7">
            <a:extLst>
              <a:ext uri="{FF2B5EF4-FFF2-40B4-BE49-F238E27FC236}">
                <a16:creationId xmlns:a16="http://schemas.microsoft.com/office/drawing/2014/main" xmlns="" id="{CD7F962F-1A15-4B5F-8F7E-24EEFF6D2308}"/>
              </a:ext>
            </a:extLst>
          </p:cNvPr>
          <p:cNvSpPr txBox="1"/>
          <p:nvPr/>
        </p:nvSpPr>
        <p:spPr>
          <a:xfrm>
            <a:off x="99062" y="116632"/>
            <a:ext cx="2800254" cy="523220"/>
          </a:xfrm>
          <a:prstGeom prst="rect">
            <a:avLst/>
          </a:prstGeom>
          <a:noFill/>
        </p:spPr>
        <p:txBody>
          <a:bodyPr wrap="none" rtlCol="0">
            <a:spAutoFit/>
          </a:bodyPr>
          <a:lstStyle/>
          <a:p>
            <a:r>
              <a:rPr lang="es-CO" sz="2800" b="1" dirty="0" err="1"/>
              <a:t>REGULARIZATION</a:t>
            </a:r>
            <a:endParaRPr lang="es-CO" sz="2800" b="1" dirty="0"/>
          </a:p>
        </p:txBody>
      </p:sp>
      <p:pic>
        <p:nvPicPr>
          <p:cNvPr id="6" name="Picture 3">
            <a:extLst>
              <a:ext uri="{FF2B5EF4-FFF2-40B4-BE49-F238E27FC236}">
                <a16:creationId xmlns:a16="http://schemas.microsoft.com/office/drawing/2014/main" xmlns="" id="{7617FF96-F4DE-4944-92A6-59A04C7B872B}"/>
              </a:ext>
            </a:extLst>
          </p:cNvPr>
          <p:cNvPicPr>
            <a:picLocks noChangeAspect="1"/>
          </p:cNvPicPr>
          <p:nvPr/>
        </p:nvPicPr>
        <p:blipFill>
          <a:blip r:embed="rId2"/>
          <a:stretch>
            <a:fillRect/>
          </a:stretch>
        </p:blipFill>
        <p:spPr>
          <a:xfrm>
            <a:off x="1186855" y="3769165"/>
            <a:ext cx="6640497" cy="2954962"/>
          </a:xfrm>
          <a:prstGeom prst="rect">
            <a:avLst/>
          </a:prstGeom>
        </p:spPr>
      </p:pic>
      <p:pic>
        <p:nvPicPr>
          <p:cNvPr id="7" name="Picture 3">
            <a:extLst>
              <a:ext uri="{FF2B5EF4-FFF2-40B4-BE49-F238E27FC236}">
                <a16:creationId xmlns:a16="http://schemas.microsoft.com/office/drawing/2014/main" xmlns="" id="{B9523A7D-4896-4DCB-8BCF-FDC16447F0F8}"/>
              </a:ext>
            </a:extLst>
          </p:cNvPr>
          <p:cNvPicPr>
            <a:picLocks noChangeAspect="1"/>
          </p:cNvPicPr>
          <p:nvPr/>
        </p:nvPicPr>
        <p:blipFill>
          <a:blip r:embed="rId2"/>
          <a:stretch>
            <a:fillRect/>
          </a:stretch>
        </p:blipFill>
        <p:spPr>
          <a:xfrm>
            <a:off x="497096" y="821648"/>
            <a:ext cx="3428926" cy="2507241"/>
          </a:xfrm>
          <a:prstGeom prst="rect">
            <a:avLst/>
          </a:prstGeom>
        </p:spPr>
      </p:pic>
    </p:spTree>
    <p:extLst>
      <p:ext uri="{BB962C8B-B14F-4D97-AF65-F5344CB8AC3E}">
        <p14:creationId xmlns:p14="http://schemas.microsoft.com/office/powerpoint/2010/main" val="40163547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030F79D-F4FF-428D-92EA-9BAE5C57BB4E}"/>
              </a:ext>
            </a:extLst>
          </p:cNvPr>
          <p:cNvSpPr/>
          <p:nvPr/>
        </p:nvSpPr>
        <p:spPr>
          <a:xfrm>
            <a:off x="252859" y="1167805"/>
            <a:ext cx="8727367" cy="1754326"/>
          </a:xfrm>
          <a:prstGeom prst="rect">
            <a:avLst/>
          </a:prstGeom>
        </p:spPr>
        <p:txBody>
          <a:bodyPr wrap="square">
            <a:spAutoFit/>
          </a:bodyPr>
          <a:lstStyle/>
          <a:p>
            <a:r>
              <a:rPr lang="en-US" sz="1800" dirty="0">
                <a:latin typeface="+mn-lt"/>
              </a:rPr>
              <a:t>Gradually, with the help of some optimization function, loss function learns to reduce the error in prediction</a:t>
            </a:r>
            <a:r>
              <a:rPr lang="en-US" sz="1800" dirty="0" smtClean="0">
                <a:latin typeface="+mn-lt"/>
              </a:rPr>
              <a:t>. </a:t>
            </a:r>
            <a:r>
              <a:rPr lang="en-US" sz="1800" dirty="0">
                <a:solidFill>
                  <a:srgbClr val="222222"/>
                </a:solidFill>
                <a:latin typeface="arial" panose="020B0604020202020204" pitchFamily="34" charset="0"/>
              </a:rPr>
              <a:t>An </a:t>
            </a:r>
            <a:r>
              <a:rPr lang="en-US" sz="1800" b="1" dirty="0">
                <a:solidFill>
                  <a:srgbClr val="222222"/>
                </a:solidFill>
                <a:latin typeface="arial" panose="020B0604020202020204" pitchFamily="34" charset="0"/>
              </a:rPr>
              <a:t>optimization algorithm</a:t>
            </a:r>
            <a:r>
              <a:rPr lang="en-US" sz="1800" dirty="0">
                <a:solidFill>
                  <a:srgbClr val="222222"/>
                </a:solidFill>
                <a:latin typeface="arial" panose="020B0604020202020204" pitchFamily="34" charset="0"/>
              </a:rPr>
              <a:t> is a procedure which is executed iteratively by comparing various solutions until an optimum or a satisfactory solution is found. ... These </a:t>
            </a:r>
            <a:r>
              <a:rPr lang="en-US" sz="1800" b="1" dirty="0">
                <a:solidFill>
                  <a:srgbClr val="222222"/>
                </a:solidFill>
                <a:latin typeface="arial" panose="020B0604020202020204" pitchFamily="34" charset="0"/>
              </a:rPr>
              <a:t>algorithms</a:t>
            </a:r>
            <a:r>
              <a:rPr lang="en-US" sz="1800" dirty="0">
                <a:solidFill>
                  <a:srgbClr val="222222"/>
                </a:solidFill>
                <a:latin typeface="arial" panose="020B0604020202020204" pitchFamily="34" charset="0"/>
              </a:rPr>
              <a:t> minimize or maximize a Loss function E(x) </a:t>
            </a:r>
            <a:r>
              <a:rPr lang="en-US" sz="1800" b="1" dirty="0">
                <a:solidFill>
                  <a:srgbClr val="222222"/>
                </a:solidFill>
                <a:latin typeface="arial" panose="020B0604020202020204" pitchFamily="34" charset="0"/>
              </a:rPr>
              <a:t>using</a:t>
            </a:r>
            <a:r>
              <a:rPr lang="en-US" sz="1800" dirty="0">
                <a:solidFill>
                  <a:srgbClr val="222222"/>
                </a:solidFill>
                <a:latin typeface="arial" panose="020B0604020202020204" pitchFamily="34" charset="0"/>
              </a:rPr>
              <a:t> its Gradient values with respect to the parameters.</a:t>
            </a:r>
            <a:endParaRPr lang="en-US" sz="1800" dirty="0"/>
          </a:p>
          <a:p>
            <a:endParaRPr lang="en-US" sz="1800" dirty="0">
              <a:latin typeface="+mn-lt"/>
            </a:endParaRPr>
          </a:p>
        </p:txBody>
      </p:sp>
      <p:pic>
        <p:nvPicPr>
          <p:cNvPr id="3" name="Picture 2">
            <a:extLst>
              <a:ext uri="{FF2B5EF4-FFF2-40B4-BE49-F238E27FC236}">
                <a16:creationId xmlns:a16="http://schemas.microsoft.com/office/drawing/2014/main" xmlns="" id="{3F3859C1-D69C-4F9A-9FB2-3148F367292B}"/>
              </a:ext>
            </a:extLst>
          </p:cNvPr>
          <p:cNvPicPr>
            <a:picLocks noChangeAspect="1"/>
          </p:cNvPicPr>
          <p:nvPr/>
        </p:nvPicPr>
        <p:blipFill>
          <a:blip r:embed="rId2"/>
          <a:stretch>
            <a:fillRect/>
          </a:stretch>
        </p:blipFill>
        <p:spPr>
          <a:xfrm>
            <a:off x="30708" y="3246295"/>
            <a:ext cx="9144000" cy="2556338"/>
          </a:xfrm>
          <a:prstGeom prst="rect">
            <a:avLst/>
          </a:prstGeom>
        </p:spPr>
      </p:pic>
      <p:pic>
        <p:nvPicPr>
          <p:cNvPr id="4" name="6 Imagen">
            <a:extLst>
              <a:ext uri="{FF2B5EF4-FFF2-40B4-BE49-F238E27FC236}">
                <a16:creationId xmlns:a16="http://schemas.microsoft.com/office/drawing/2014/main" xmlns="" id="{4EB01D8E-6EA3-428E-927E-74801CF043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5" name="Conector recto 6">
            <a:extLst>
              <a:ext uri="{FF2B5EF4-FFF2-40B4-BE49-F238E27FC236}">
                <a16:creationId xmlns:a16="http://schemas.microsoft.com/office/drawing/2014/main" xmlns="" id="{63834971-64EF-4070-8028-490BDC64B76D}"/>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6" name="CuadroTexto 7">
            <a:extLst>
              <a:ext uri="{FF2B5EF4-FFF2-40B4-BE49-F238E27FC236}">
                <a16:creationId xmlns:a16="http://schemas.microsoft.com/office/drawing/2014/main" xmlns="" id="{5732435B-6003-4289-91BB-176528083EB8}"/>
              </a:ext>
            </a:extLst>
          </p:cNvPr>
          <p:cNvSpPr txBox="1"/>
          <p:nvPr/>
        </p:nvSpPr>
        <p:spPr>
          <a:xfrm>
            <a:off x="30708" y="83865"/>
            <a:ext cx="5131533" cy="523220"/>
          </a:xfrm>
          <a:prstGeom prst="rect">
            <a:avLst/>
          </a:prstGeom>
          <a:noFill/>
        </p:spPr>
        <p:txBody>
          <a:bodyPr wrap="none" rtlCol="0">
            <a:spAutoFit/>
          </a:bodyPr>
          <a:lstStyle/>
          <a:p>
            <a:r>
              <a:rPr lang="es-CO" sz="2800" b="1" dirty="0" smtClean="0"/>
              <a:t>FUNCIÓN DE OPTIMIZACIÓN</a:t>
            </a:r>
            <a:endParaRPr lang="es-CO" sz="2800" b="1" dirty="0"/>
          </a:p>
        </p:txBody>
      </p:sp>
    </p:spTree>
    <p:extLst>
      <p:ext uri="{BB962C8B-B14F-4D97-AF65-F5344CB8AC3E}">
        <p14:creationId xmlns:p14="http://schemas.microsoft.com/office/powerpoint/2010/main" val="892420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70EC5CE-6D16-4C6A-BB55-94705891AF68}"/>
              </a:ext>
            </a:extLst>
          </p:cNvPr>
          <p:cNvSpPr/>
          <p:nvPr/>
        </p:nvSpPr>
        <p:spPr>
          <a:xfrm>
            <a:off x="347868" y="961650"/>
            <a:ext cx="8150087" cy="646331"/>
          </a:xfrm>
          <a:prstGeom prst="rect">
            <a:avLst/>
          </a:prstGeom>
        </p:spPr>
        <p:txBody>
          <a:bodyPr wrap="square">
            <a:spAutoFit/>
          </a:bodyPr>
          <a:lstStyle/>
          <a:p>
            <a:pPr algn="just"/>
            <a:r>
              <a:rPr lang="en-US" sz="1800" dirty="0"/>
              <a:t>The accuracy of </a:t>
            </a:r>
            <a:r>
              <a:rPr lang="es-CO" sz="1800" dirty="0" smtClean="0"/>
              <a:t>Ŷ</a:t>
            </a:r>
            <a:r>
              <a:rPr lang="en-US" sz="1800" dirty="0" smtClean="0"/>
              <a:t> </a:t>
            </a:r>
            <a:r>
              <a:rPr lang="en-US" sz="1800" dirty="0"/>
              <a:t>as a prediction for Y depends on two quantities, which we will call the reducible error and the irreducible error. </a:t>
            </a:r>
          </a:p>
        </p:txBody>
      </p:sp>
      <p:pic>
        <p:nvPicPr>
          <p:cNvPr id="5" name="Picture 4">
            <a:extLst>
              <a:ext uri="{FF2B5EF4-FFF2-40B4-BE49-F238E27FC236}">
                <a16:creationId xmlns:a16="http://schemas.microsoft.com/office/drawing/2014/main" xmlns="" id="{6E866DA1-DA48-4ACA-B0BE-B84CC0F20A73}"/>
              </a:ext>
            </a:extLst>
          </p:cNvPr>
          <p:cNvPicPr>
            <a:picLocks noChangeAspect="1"/>
          </p:cNvPicPr>
          <p:nvPr/>
        </p:nvPicPr>
        <p:blipFill>
          <a:blip r:embed="rId2"/>
          <a:stretch>
            <a:fillRect/>
          </a:stretch>
        </p:blipFill>
        <p:spPr>
          <a:xfrm>
            <a:off x="1172816" y="1607981"/>
            <a:ext cx="6109254" cy="1507552"/>
          </a:xfrm>
          <a:prstGeom prst="rect">
            <a:avLst/>
          </a:prstGeom>
        </p:spPr>
      </p:pic>
      <p:sp>
        <p:nvSpPr>
          <p:cNvPr id="6" name="Rectangle 5">
            <a:extLst>
              <a:ext uri="{FF2B5EF4-FFF2-40B4-BE49-F238E27FC236}">
                <a16:creationId xmlns:a16="http://schemas.microsoft.com/office/drawing/2014/main" xmlns="" id="{35944E79-44C3-4E96-913D-E95177A0ABAB}"/>
              </a:ext>
            </a:extLst>
          </p:cNvPr>
          <p:cNvSpPr/>
          <p:nvPr/>
        </p:nvSpPr>
        <p:spPr>
          <a:xfrm>
            <a:off x="347868" y="3319024"/>
            <a:ext cx="8362123" cy="2862322"/>
          </a:xfrm>
          <a:prstGeom prst="rect">
            <a:avLst/>
          </a:prstGeom>
        </p:spPr>
        <p:txBody>
          <a:bodyPr wrap="square">
            <a:spAutoFit/>
          </a:bodyPr>
          <a:lstStyle/>
          <a:p>
            <a:pPr algn="just"/>
            <a:r>
              <a:rPr lang="en-US" sz="1800" b="1" dirty="0"/>
              <a:t>Reducible error. </a:t>
            </a:r>
            <a:r>
              <a:rPr lang="en-US" sz="1800" dirty="0"/>
              <a:t>ḟ </a:t>
            </a:r>
            <a:r>
              <a:rPr lang="en-US" sz="1800" dirty="0" smtClean="0"/>
              <a:t>will </a:t>
            </a:r>
            <a:r>
              <a:rPr lang="en-US" sz="1800" dirty="0"/>
              <a:t>not be a perfect estimate for f real, and this inaccuracy will introduce some error. This error is reducible because we can potentially improve the accuracy of ḟ by using the most appropriate statistical learning technique to estimate f. </a:t>
            </a:r>
          </a:p>
          <a:p>
            <a:pPr algn="just"/>
            <a:endParaRPr lang="en-US" sz="1800" dirty="0"/>
          </a:p>
          <a:p>
            <a:pPr algn="just"/>
            <a:r>
              <a:rPr lang="en-US" sz="1800" b="1" dirty="0"/>
              <a:t>Irreducible error. </a:t>
            </a:r>
            <a:r>
              <a:rPr lang="en-US" sz="1800" dirty="0"/>
              <a:t>Our prediction would still have some error in </a:t>
            </a:r>
            <a:r>
              <a:rPr lang="en-US" sz="1800" dirty="0" smtClean="0"/>
              <a:t>it. </a:t>
            </a:r>
            <a:r>
              <a:rPr lang="en-US" sz="1800" dirty="0"/>
              <a:t>This is because </a:t>
            </a:r>
            <a:r>
              <a:rPr lang="es-CO" sz="1800" dirty="0"/>
              <a:t>Ŷ</a:t>
            </a:r>
            <a:r>
              <a:rPr lang="en-US" sz="1800" dirty="0" smtClean="0"/>
              <a:t> </a:t>
            </a:r>
            <a:r>
              <a:rPr lang="en-US" sz="1800" dirty="0"/>
              <a:t>is also a function of X, which, by definition, cannot be predicted using X. The quantity  may contain unmeasured variables that are useful in predicting Y : since we don’t measure them, ḟ cannot use them for its prediction. The quantity  may also contain unmeasurable variation. </a:t>
            </a:r>
          </a:p>
        </p:txBody>
      </p:sp>
      <p:cxnSp>
        <p:nvCxnSpPr>
          <p:cNvPr id="8" name="Shape 101">
            <a:extLst>
              <a:ext uri="{FF2B5EF4-FFF2-40B4-BE49-F238E27FC236}">
                <a16:creationId xmlns:a16="http://schemas.microsoft.com/office/drawing/2014/main" xmlns="" id="{E9FCFCB8-4D66-4CF5-AD49-09DCEEA37658}"/>
              </a:ext>
            </a:extLst>
          </p:cNvPr>
          <p:cNvCxnSpPr/>
          <p:nvPr/>
        </p:nvCxnSpPr>
        <p:spPr>
          <a:xfrm>
            <a:off x="0" y="611931"/>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9" name="CuadroTexto 7">
            <a:extLst>
              <a:ext uri="{FF2B5EF4-FFF2-40B4-BE49-F238E27FC236}">
                <a16:creationId xmlns:a16="http://schemas.microsoft.com/office/drawing/2014/main" xmlns="" id="{73EB84E0-0D8D-4AFF-9F6F-E831541AAF20}"/>
              </a:ext>
            </a:extLst>
          </p:cNvPr>
          <p:cNvSpPr txBox="1"/>
          <p:nvPr/>
        </p:nvSpPr>
        <p:spPr>
          <a:xfrm>
            <a:off x="99062" y="116632"/>
            <a:ext cx="1203856" cy="523220"/>
          </a:xfrm>
          <a:prstGeom prst="rect">
            <a:avLst/>
          </a:prstGeom>
          <a:noFill/>
        </p:spPr>
        <p:txBody>
          <a:bodyPr wrap="none" rtlCol="0">
            <a:spAutoFit/>
          </a:bodyPr>
          <a:lstStyle/>
          <a:p>
            <a:r>
              <a:rPr lang="es-CO" sz="2800" b="1" dirty="0"/>
              <a:t>ERROR</a:t>
            </a:r>
          </a:p>
        </p:txBody>
      </p:sp>
      <p:pic>
        <p:nvPicPr>
          <p:cNvPr id="7" name="6 Imagen">
            <a:extLst>
              <a:ext uri="{FF2B5EF4-FFF2-40B4-BE49-F238E27FC236}">
                <a16:creationId xmlns:a16="http://schemas.microsoft.com/office/drawing/2014/main" xmlns="" id="{F85C2E1F-A558-4D66-A922-1DC856D06D1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spTree>
    <p:extLst>
      <p:ext uri="{BB962C8B-B14F-4D97-AF65-F5344CB8AC3E}">
        <p14:creationId xmlns:p14="http://schemas.microsoft.com/office/powerpoint/2010/main" val="3765014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2732/1*iU1QCnSTKrDjIPjSAENLuQ.png">
            <a:extLst>
              <a:ext uri="{FF2B5EF4-FFF2-40B4-BE49-F238E27FC236}">
                <a16:creationId xmlns:a16="http://schemas.microsoft.com/office/drawing/2014/main" xmlns="" id="{5ABE8BF2-6A88-4129-B187-99F9D11F1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2" y="1243438"/>
            <a:ext cx="9144000" cy="5140325"/>
          </a:xfrm>
          <a:prstGeom prst="rect">
            <a:avLst/>
          </a:prstGeom>
          <a:noFill/>
          <a:extLst>
            <a:ext uri="{909E8E84-426E-40DD-AFC4-6F175D3DCCD1}">
              <a14:hiddenFill xmlns:a14="http://schemas.microsoft.com/office/drawing/2010/main">
                <a:solidFill>
                  <a:srgbClr val="FFFFFF"/>
                </a:solidFill>
              </a14:hiddenFill>
            </a:ext>
          </a:extLst>
        </p:spPr>
      </p:pic>
      <p:pic>
        <p:nvPicPr>
          <p:cNvPr id="6" name="6 Imagen">
            <a:extLst>
              <a:ext uri="{FF2B5EF4-FFF2-40B4-BE49-F238E27FC236}">
                <a16:creationId xmlns:a16="http://schemas.microsoft.com/office/drawing/2014/main" xmlns="" id="{33C222F3-2AB4-4524-A569-AA0A0A2B82F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7" name="Conector recto 6">
            <a:extLst>
              <a:ext uri="{FF2B5EF4-FFF2-40B4-BE49-F238E27FC236}">
                <a16:creationId xmlns:a16="http://schemas.microsoft.com/office/drawing/2014/main" xmlns="" id="{13A27471-C959-464F-992F-01AD9FC3D93F}"/>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8" name="CuadroTexto 7">
            <a:extLst>
              <a:ext uri="{FF2B5EF4-FFF2-40B4-BE49-F238E27FC236}">
                <a16:creationId xmlns:a16="http://schemas.microsoft.com/office/drawing/2014/main" xmlns="" id="{6EAFEB91-03C4-4AD1-B765-9C1017BBBA51}"/>
              </a:ext>
            </a:extLst>
          </p:cNvPr>
          <p:cNvSpPr txBox="1"/>
          <p:nvPr/>
        </p:nvSpPr>
        <p:spPr>
          <a:xfrm>
            <a:off x="99062" y="116632"/>
            <a:ext cx="3874779" cy="523220"/>
          </a:xfrm>
          <a:prstGeom prst="rect">
            <a:avLst/>
          </a:prstGeom>
          <a:noFill/>
        </p:spPr>
        <p:txBody>
          <a:bodyPr wrap="none" rtlCol="0">
            <a:spAutoFit/>
          </a:bodyPr>
          <a:lstStyle/>
          <a:p>
            <a:r>
              <a:rPr lang="es-CO" sz="2800" b="1" dirty="0" err="1"/>
              <a:t>GRADIENT</a:t>
            </a:r>
            <a:r>
              <a:rPr lang="es-CO" sz="2800" b="1" dirty="0"/>
              <a:t> </a:t>
            </a:r>
            <a:r>
              <a:rPr lang="es-CO" sz="2800" b="1" dirty="0" err="1"/>
              <a:t>DESCENT</a:t>
            </a:r>
            <a:endParaRPr lang="es-CO" sz="2800" b="1" dirty="0"/>
          </a:p>
        </p:txBody>
      </p:sp>
    </p:spTree>
    <p:extLst>
      <p:ext uri="{BB962C8B-B14F-4D97-AF65-F5344CB8AC3E}">
        <p14:creationId xmlns:p14="http://schemas.microsoft.com/office/powerpoint/2010/main" val="9672436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iro.medium.com/max/1126/1*dHZM32z8GtXl7iwhQivbuA.jpeg">
            <a:extLst>
              <a:ext uri="{FF2B5EF4-FFF2-40B4-BE49-F238E27FC236}">
                <a16:creationId xmlns:a16="http://schemas.microsoft.com/office/drawing/2014/main" xmlns="" id="{FCE909E8-B34D-4668-B54A-9CF3964AB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176" y="1514916"/>
            <a:ext cx="6991647" cy="3998776"/>
          </a:xfrm>
          <a:prstGeom prst="rect">
            <a:avLst/>
          </a:prstGeom>
          <a:noFill/>
          <a:extLst>
            <a:ext uri="{909E8E84-426E-40DD-AFC4-6F175D3DCCD1}">
              <a14:hiddenFill xmlns:a14="http://schemas.microsoft.com/office/drawing/2010/main">
                <a:solidFill>
                  <a:srgbClr val="FFFFFF"/>
                </a:solidFill>
              </a14:hiddenFill>
            </a:ext>
          </a:extLst>
        </p:spPr>
      </p:pic>
      <p:pic>
        <p:nvPicPr>
          <p:cNvPr id="3" name="6 Imagen">
            <a:extLst>
              <a:ext uri="{FF2B5EF4-FFF2-40B4-BE49-F238E27FC236}">
                <a16:creationId xmlns:a16="http://schemas.microsoft.com/office/drawing/2014/main" xmlns="" id="{15E48009-080E-4202-AF6F-B862C465725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48E2794D-212C-422F-A76F-4A19AA92FF93}"/>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7">
            <a:extLst>
              <a:ext uri="{FF2B5EF4-FFF2-40B4-BE49-F238E27FC236}">
                <a16:creationId xmlns:a16="http://schemas.microsoft.com/office/drawing/2014/main" xmlns="" id="{D2A16DA6-269F-4C62-AB03-B5D60F30F18A}"/>
              </a:ext>
            </a:extLst>
          </p:cNvPr>
          <p:cNvSpPr txBox="1"/>
          <p:nvPr/>
        </p:nvSpPr>
        <p:spPr>
          <a:xfrm>
            <a:off x="99062" y="116632"/>
            <a:ext cx="6151043" cy="523220"/>
          </a:xfrm>
          <a:prstGeom prst="rect">
            <a:avLst/>
          </a:prstGeom>
          <a:noFill/>
        </p:spPr>
        <p:txBody>
          <a:bodyPr wrap="none" rtlCol="0">
            <a:spAutoFit/>
          </a:bodyPr>
          <a:lstStyle/>
          <a:p>
            <a:r>
              <a:rPr lang="es-CO" sz="2800" b="1" dirty="0"/>
              <a:t>GRADIENT </a:t>
            </a:r>
            <a:r>
              <a:rPr lang="es-CO" sz="2800" b="1" dirty="0" smtClean="0"/>
              <a:t>DESCENT -- Problemas</a:t>
            </a:r>
            <a:endParaRPr lang="es-CO" sz="2800" b="1" dirty="0"/>
          </a:p>
        </p:txBody>
      </p:sp>
      <p:sp>
        <p:nvSpPr>
          <p:cNvPr id="2" name="CuadroTexto 1"/>
          <p:cNvSpPr txBox="1"/>
          <p:nvPr/>
        </p:nvSpPr>
        <p:spPr>
          <a:xfrm>
            <a:off x="2583402" y="1083076"/>
            <a:ext cx="3068469" cy="307777"/>
          </a:xfrm>
          <a:prstGeom prst="rect">
            <a:avLst/>
          </a:prstGeom>
          <a:noFill/>
        </p:spPr>
        <p:txBody>
          <a:bodyPr wrap="none" rtlCol="0">
            <a:spAutoFit/>
          </a:bodyPr>
          <a:lstStyle/>
          <a:p>
            <a:r>
              <a:rPr lang="es-CO" i="1" dirty="0" smtClean="0"/>
              <a:t>“ Houston, …</a:t>
            </a:r>
            <a:r>
              <a:rPr lang="es-CO" i="1" dirty="0" err="1" smtClean="0"/>
              <a:t>we´ve</a:t>
            </a:r>
            <a:r>
              <a:rPr lang="es-CO" i="1" dirty="0" smtClean="0"/>
              <a:t> </a:t>
            </a:r>
            <a:r>
              <a:rPr lang="es-CO" i="1" dirty="0" err="1" smtClean="0"/>
              <a:t>had</a:t>
            </a:r>
            <a:r>
              <a:rPr lang="es-CO" i="1" dirty="0" smtClean="0"/>
              <a:t> a problema”</a:t>
            </a:r>
            <a:endParaRPr lang="es-CO" i="1" dirty="0"/>
          </a:p>
        </p:txBody>
      </p:sp>
    </p:spTree>
    <p:extLst>
      <p:ext uri="{BB962C8B-B14F-4D97-AF65-F5344CB8AC3E}">
        <p14:creationId xmlns:p14="http://schemas.microsoft.com/office/powerpoint/2010/main" val="2216794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1400/0*ZaEKARNxNgB7-H3F.">
            <a:extLst>
              <a:ext uri="{FF2B5EF4-FFF2-40B4-BE49-F238E27FC236}">
                <a16:creationId xmlns:a16="http://schemas.microsoft.com/office/drawing/2014/main" xmlns="" id="{51D0C1B0-467E-4D1D-A07E-07005F673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319" y="1049172"/>
            <a:ext cx="7745104" cy="580882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xmlns="" id="{78D2A523-7C17-4662-99B1-646AAD6C2E34}"/>
              </a:ext>
            </a:extLst>
          </p:cNvPr>
          <p:cNvSpPr/>
          <p:nvPr/>
        </p:nvSpPr>
        <p:spPr>
          <a:xfrm>
            <a:off x="75061" y="818388"/>
            <a:ext cx="8952931" cy="830997"/>
          </a:xfrm>
          <a:prstGeom prst="rect">
            <a:avLst/>
          </a:prstGeom>
        </p:spPr>
        <p:txBody>
          <a:bodyPr wrap="square">
            <a:spAutoFit/>
          </a:bodyPr>
          <a:lstStyle/>
          <a:p>
            <a:pPr algn="just"/>
            <a:r>
              <a:rPr lang="en-US" sz="1600" dirty="0">
                <a:latin typeface="+mj-lt"/>
              </a:rPr>
              <a:t>It is an optimization algorithm to find the minimum of a function. We start with a random point on the function and move in the </a:t>
            </a:r>
            <a:r>
              <a:rPr lang="en-US" sz="1600" b="1" dirty="0">
                <a:latin typeface="+mj-lt"/>
              </a:rPr>
              <a:t>negative direction</a:t>
            </a:r>
            <a:r>
              <a:rPr lang="en-US" sz="1600" dirty="0">
                <a:latin typeface="+mj-lt"/>
              </a:rPr>
              <a:t> of the </a:t>
            </a:r>
            <a:r>
              <a:rPr lang="en-US" sz="1600" b="1" dirty="0">
                <a:latin typeface="+mj-lt"/>
              </a:rPr>
              <a:t>gradient of the function </a:t>
            </a:r>
            <a:r>
              <a:rPr lang="en-US" sz="1600" dirty="0">
                <a:latin typeface="+mj-lt"/>
              </a:rPr>
              <a:t>to reach the </a:t>
            </a:r>
            <a:r>
              <a:rPr lang="en-US" sz="1600" b="1" dirty="0">
                <a:latin typeface="+mj-lt"/>
              </a:rPr>
              <a:t>local/global minima</a:t>
            </a:r>
            <a:r>
              <a:rPr lang="en-US" sz="1600" dirty="0">
                <a:latin typeface="+mj-lt"/>
              </a:rPr>
              <a:t>.</a:t>
            </a:r>
          </a:p>
        </p:txBody>
      </p:sp>
      <p:pic>
        <p:nvPicPr>
          <p:cNvPr id="4" name="6 Imagen">
            <a:extLst>
              <a:ext uri="{FF2B5EF4-FFF2-40B4-BE49-F238E27FC236}">
                <a16:creationId xmlns:a16="http://schemas.microsoft.com/office/drawing/2014/main" xmlns="" id="{06C2495A-1C7A-4FD7-91E0-1ED960FDDBE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5" name="Conector recto 6">
            <a:extLst>
              <a:ext uri="{FF2B5EF4-FFF2-40B4-BE49-F238E27FC236}">
                <a16:creationId xmlns:a16="http://schemas.microsoft.com/office/drawing/2014/main" xmlns="" id="{341422AA-5568-4621-9EAD-ABF608BAAE81}"/>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6" name="CuadroTexto 7">
            <a:extLst>
              <a:ext uri="{FF2B5EF4-FFF2-40B4-BE49-F238E27FC236}">
                <a16:creationId xmlns:a16="http://schemas.microsoft.com/office/drawing/2014/main" xmlns="" id="{4DBA6D14-B955-48BE-A7C0-45C95E52E280}"/>
              </a:ext>
            </a:extLst>
          </p:cNvPr>
          <p:cNvSpPr txBox="1"/>
          <p:nvPr/>
        </p:nvSpPr>
        <p:spPr>
          <a:xfrm>
            <a:off x="99062" y="116632"/>
            <a:ext cx="3874779" cy="523220"/>
          </a:xfrm>
          <a:prstGeom prst="rect">
            <a:avLst/>
          </a:prstGeom>
          <a:noFill/>
        </p:spPr>
        <p:txBody>
          <a:bodyPr wrap="none" rtlCol="0">
            <a:spAutoFit/>
          </a:bodyPr>
          <a:lstStyle/>
          <a:p>
            <a:r>
              <a:rPr lang="es-CO" sz="2800" b="1" dirty="0" err="1"/>
              <a:t>GRADIENT</a:t>
            </a:r>
            <a:r>
              <a:rPr lang="es-CO" sz="2800" b="1" dirty="0"/>
              <a:t> </a:t>
            </a:r>
            <a:r>
              <a:rPr lang="es-CO" sz="2800" b="1" dirty="0" err="1"/>
              <a:t>DESCENT</a:t>
            </a:r>
            <a:endParaRPr lang="es-CO" sz="2800" b="1" dirty="0"/>
          </a:p>
        </p:txBody>
      </p:sp>
    </p:spTree>
    <p:extLst>
      <p:ext uri="{BB962C8B-B14F-4D97-AF65-F5344CB8AC3E}">
        <p14:creationId xmlns:p14="http://schemas.microsoft.com/office/powerpoint/2010/main" val="18730481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A47EE33-A56C-463D-A1C1-3DAD87409F7A}"/>
              </a:ext>
            </a:extLst>
          </p:cNvPr>
          <p:cNvSpPr/>
          <p:nvPr/>
        </p:nvSpPr>
        <p:spPr>
          <a:xfrm>
            <a:off x="30708" y="745541"/>
            <a:ext cx="8771934" cy="6186309"/>
          </a:xfrm>
          <a:prstGeom prst="rect">
            <a:avLst/>
          </a:prstGeom>
        </p:spPr>
        <p:txBody>
          <a:bodyPr wrap="square">
            <a:spAutoFit/>
          </a:bodyPr>
          <a:lstStyle/>
          <a:p>
            <a:pPr algn="just"/>
            <a:r>
              <a:rPr lang="en-US" sz="1800" dirty="0">
                <a:latin typeface="+mj-lt"/>
              </a:rPr>
              <a:t>The function is f(β0,β1) = z. To begin gradient descent, you make some guess of the parameters β0 and β1 that minimize the function.</a:t>
            </a:r>
          </a:p>
          <a:p>
            <a:pPr algn="just"/>
            <a:endParaRPr lang="en-US" sz="1800" dirty="0">
              <a:latin typeface="+mj-lt"/>
            </a:endParaRPr>
          </a:p>
          <a:p>
            <a:pPr algn="just"/>
            <a:r>
              <a:rPr lang="en-US" sz="1800" dirty="0">
                <a:latin typeface="+mj-lt"/>
              </a:rPr>
              <a:t>Next, you find the </a:t>
            </a:r>
            <a:r>
              <a:rPr lang="en-US" sz="1800" dirty="0">
                <a:latin typeface="+mj-lt"/>
                <a:hlinkClick r:id="rId2"/>
              </a:rPr>
              <a:t>partial derivatives</a:t>
            </a:r>
            <a:r>
              <a:rPr lang="en-US" sz="1800" b="1" dirty="0">
                <a:latin typeface="+mj-lt"/>
              </a:rPr>
              <a:t> </a:t>
            </a:r>
            <a:r>
              <a:rPr lang="en-US" sz="1800" dirty="0">
                <a:latin typeface="+mj-lt"/>
              </a:rPr>
              <a:t>of the loss function with respect to each beta parameter: [</a:t>
            </a:r>
            <a:r>
              <a:rPr lang="en-US" sz="1800" i="1" dirty="0" err="1">
                <a:latin typeface="+mj-lt"/>
              </a:rPr>
              <a:t>dz</a:t>
            </a:r>
            <a:r>
              <a:rPr lang="en-US" sz="1800" i="1" dirty="0">
                <a:latin typeface="+mj-lt"/>
              </a:rPr>
              <a:t>/dβ0, </a:t>
            </a:r>
            <a:r>
              <a:rPr lang="en-US" sz="1800" i="1" dirty="0" err="1">
                <a:latin typeface="+mj-lt"/>
              </a:rPr>
              <a:t>dz</a:t>
            </a:r>
            <a:r>
              <a:rPr lang="en-US" sz="1800" i="1" dirty="0">
                <a:latin typeface="+mj-lt"/>
              </a:rPr>
              <a:t>/dβ1</a:t>
            </a:r>
            <a:r>
              <a:rPr lang="en-US" sz="1800" dirty="0">
                <a:latin typeface="+mj-lt"/>
              </a:rPr>
              <a:t>]. A </a:t>
            </a:r>
            <a:r>
              <a:rPr lang="en-US" sz="1800" b="1" dirty="0">
                <a:latin typeface="+mj-lt"/>
              </a:rPr>
              <a:t>partial derivative</a:t>
            </a:r>
            <a:r>
              <a:rPr lang="en-US" sz="1800" dirty="0">
                <a:latin typeface="+mj-lt"/>
              </a:rPr>
              <a:t> indicates how much total loss is increased or decreased if you increase</a:t>
            </a:r>
            <a:r>
              <a:rPr lang="en-US" sz="1800" i="1" dirty="0">
                <a:latin typeface="+mj-lt"/>
              </a:rPr>
              <a:t> β0</a:t>
            </a:r>
            <a:r>
              <a:rPr lang="en-US" sz="1800" dirty="0">
                <a:latin typeface="+mj-lt"/>
              </a:rPr>
              <a:t> or </a:t>
            </a:r>
            <a:r>
              <a:rPr lang="en-US" sz="1800" i="1" dirty="0">
                <a:latin typeface="+mj-lt"/>
              </a:rPr>
              <a:t>β1 </a:t>
            </a:r>
            <a:r>
              <a:rPr lang="en-US" sz="1800" dirty="0">
                <a:latin typeface="+mj-lt"/>
              </a:rPr>
              <a:t>by a very small amount.</a:t>
            </a:r>
          </a:p>
          <a:p>
            <a:pPr algn="just"/>
            <a:endParaRPr lang="en-US" sz="1800" dirty="0">
              <a:latin typeface="+mj-lt"/>
            </a:endParaRPr>
          </a:p>
          <a:p>
            <a:pPr algn="just"/>
            <a:r>
              <a:rPr lang="en-US" sz="1800" dirty="0">
                <a:latin typeface="+mj-lt"/>
              </a:rPr>
              <a:t>Put another way, how much would increasing your estimate of annual income assuming zero higher education (</a:t>
            </a:r>
            <a:r>
              <a:rPr lang="en-US" sz="1800" i="1" dirty="0">
                <a:latin typeface="+mj-lt"/>
              </a:rPr>
              <a:t>β0</a:t>
            </a:r>
            <a:r>
              <a:rPr lang="en-US" sz="1800" dirty="0">
                <a:latin typeface="+mj-lt"/>
              </a:rPr>
              <a:t>) increase the loss (i.e. inaccuracy) of your model? You want to go in the </a:t>
            </a:r>
            <a:r>
              <a:rPr lang="en-US" sz="1800" i="1" dirty="0">
                <a:latin typeface="+mj-lt"/>
              </a:rPr>
              <a:t>opposite</a:t>
            </a:r>
            <a:r>
              <a:rPr lang="en-US" sz="1800" dirty="0">
                <a:latin typeface="+mj-lt"/>
              </a:rPr>
              <a:t> direction so that you end up walking </a:t>
            </a:r>
            <a:r>
              <a:rPr lang="en-US" sz="1800" i="1" dirty="0">
                <a:latin typeface="+mj-lt"/>
              </a:rPr>
              <a:t>downhill</a:t>
            </a:r>
            <a:r>
              <a:rPr lang="en-US" sz="1800" dirty="0">
                <a:latin typeface="+mj-lt"/>
              </a:rPr>
              <a:t> and minimizing loss.</a:t>
            </a:r>
          </a:p>
          <a:p>
            <a:pPr algn="just"/>
            <a:endParaRPr lang="en-US" sz="1800" dirty="0">
              <a:latin typeface="+mj-lt"/>
            </a:endParaRPr>
          </a:p>
          <a:p>
            <a:pPr algn="just"/>
            <a:r>
              <a:rPr lang="en-US" sz="1800" dirty="0">
                <a:latin typeface="+mj-lt"/>
              </a:rPr>
              <a:t>Similarly, if you increase your estimate of how much each incremental year of education affects income (</a:t>
            </a:r>
            <a:r>
              <a:rPr lang="en-US" sz="1800" i="1" dirty="0">
                <a:latin typeface="+mj-lt"/>
              </a:rPr>
              <a:t>β</a:t>
            </a:r>
            <a:r>
              <a:rPr lang="en-US" sz="1800" dirty="0">
                <a:latin typeface="+mj-lt"/>
              </a:rPr>
              <a:t>1), how much does this increase loss (</a:t>
            </a:r>
            <a:r>
              <a:rPr lang="en-US" sz="1800" i="1" dirty="0">
                <a:latin typeface="+mj-lt"/>
              </a:rPr>
              <a:t>z</a:t>
            </a:r>
            <a:r>
              <a:rPr lang="en-US" sz="1800" dirty="0">
                <a:latin typeface="+mj-lt"/>
              </a:rPr>
              <a:t>)? If the partial derivative </a:t>
            </a:r>
            <a:r>
              <a:rPr lang="en-US" sz="1800" i="1" dirty="0" err="1">
                <a:latin typeface="+mj-lt"/>
              </a:rPr>
              <a:t>dz</a:t>
            </a:r>
            <a:r>
              <a:rPr lang="en-US" sz="1800" i="1" dirty="0">
                <a:latin typeface="+mj-lt"/>
              </a:rPr>
              <a:t>/β1 </a:t>
            </a:r>
            <a:r>
              <a:rPr lang="en-US" sz="1800" dirty="0">
                <a:latin typeface="+mj-lt"/>
              </a:rPr>
              <a:t>is a </a:t>
            </a:r>
            <a:r>
              <a:rPr lang="en-US" sz="1800" i="1" dirty="0">
                <a:latin typeface="+mj-lt"/>
              </a:rPr>
              <a:t>negative</a:t>
            </a:r>
            <a:r>
              <a:rPr lang="en-US" sz="1800" dirty="0">
                <a:latin typeface="+mj-lt"/>
              </a:rPr>
              <a:t> number, then </a:t>
            </a:r>
            <a:r>
              <a:rPr lang="en-US" sz="1800" i="1" dirty="0">
                <a:latin typeface="+mj-lt"/>
              </a:rPr>
              <a:t>increasing</a:t>
            </a:r>
            <a:r>
              <a:rPr lang="en-US" sz="1800" dirty="0">
                <a:latin typeface="+mj-lt"/>
              </a:rPr>
              <a:t> </a:t>
            </a:r>
            <a:r>
              <a:rPr lang="en-US" sz="1800" i="1" dirty="0">
                <a:latin typeface="+mj-lt"/>
              </a:rPr>
              <a:t>β1 </a:t>
            </a:r>
            <a:r>
              <a:rPr lang="en-US" sz="1800" dirty="0">
                <a:latin typeface="+mj-lt"/>
              </a:rPr>
              <a:t>is good because it will reduce total loss. If it’s a </a:t>
            </a:r>
            <a:r>
              <a:rPr lang="en-US" sz="1800" i="1" dirty="0">
                <a:latin typeface="+mj-lt"/>
              </a:rPr>
              <a:t>positive</a:t>
            </a:r>
            <a:r>
              <a:rPr lang="en-US" sz="1800" dirty="0">
                <a:latin typeface="+mj-lt"/>
              </a:rPr>
              <a:t> number, you want to </a:t>
            </a:r>
            <a:r>
              <a:rPr lang="en-US" sz="1800" i="1" dirty="0">
                <a:latin typeface="+mj-lt"/>
              </a:rPr>
              <a:t>decrease</a:t>
            </a:r>
            <a:r>
              <a:rPr lang="en-US" sz="1800" dirty="0">
                <a:latin typeface="+mj-lt"/>
              </a:rPr>
              <a:t> </a:t>
            </a:r>
            <a:r>
              <a:rPr lang="en-US" sz="1800" i="1" dirty="0">
                <a:latin typeface="+mj-lt"/>
              </a:rPr>
              <a:t>β1</a:t>
            </a:r>
            <a:r>
              <a:rPr lang="en-US" sz="1800" dirty="0">
                <a:latin typeface="+mj-lt"/>
              </a:rPr>
              <a:t>. If it’s zero, don’t change </a:t>
            </a:r>
            <a:r>
              <a:rPr lang="en-US" sz="1800" i="1" dirty="0">
                <a:latin typeface="+mj-lt"/>
              </a:rPr>
              <a:t>β1 because it means you’ve reached an optimum</a:t>
            </a:r>
            <a:r>
              <a:rPr lang="en-US" sz="1800" dirty="0">
                <a:latin typeface="+mj-lt"/>
              </a:rPr>
              <a:t>.</a:t>
            </a:r>
          </a:p>
          <a:p>
            <a:pPr algn="just"/>
            <a:endParaRPr lang="en-US" sz="1800" dirty="0">
              <a:latin typeface="+mj-lt"/>
            </a:endParaRPr>
          </a:p>
          <a:p>
            <a:pPr algn="just"/>
            <a:r>
              <a:rPr lang="en-US" sz="1800" dirty="0">
                <a:latin typeface="+mj-lt"/>
              </a:rPr>
              <a:t>Keep doing that until you reach the bottom, i.e. the algorithm </a:t>
            </a:r>
            <a:r>
              <a:rPr lang="en-US" sz="1800" b="1" dirty="0">
                <a:latin typeface="+mj-lt"/>
              </a:rPr>
              <a:t>converged </a:t>
            </a:r>
            <a:r>
              <a:rPr lang="en-US" sz="1800" dirty="0">
                <a:latin typeface="+mj-lt"/>
              </a:rPr>
              <a:t>and loss has been minimized. There are lots of tricks and exceptional cases beyond the scope of this series, but generally, this is how you find the optimal </a:t>
            </a:r>
            <a:r>
              <a:rPr lang="en-US" sz="1800" b="1" dirty="0">
                <a:latin typeface="+mj-lt"/>
              </a:rPr>
              <a:t>parameters </a:t>
            </a:r>
            <a:r>
              <a:rPr lang="en-US" sz="1800" dirty="0">
                <a:latin typeface="+mj-lt"/>
              </a:rPr>
              <a:t>for your </a:t>
            </a:r>
            <a:r>
              <a:rPr lang="en-US" sz="1800" b="1" dirty="0">
                <a:latin typeface="+mj-lt"/>
              </a:rPr>
              <a:t>parametric</a:t>
            </a:r>
            <a:r>
              <a:rPr lang="en-US" sz="1800" dirty="0">
                <a:latin typeface="+mj-lt"/>
              </a:rPr>
              <a:t> model.</a:t>
            </a:r>
            <a:endParaRPr lang="en-US" sz="1800" b="0" i="0" dirty="0">
              <a:effectLst/>
              <a:latin typeface="+mj-lt"/>
            </a:endParaRPr>
          </a:p>
        </p:txBody>
      </p:sp>
      <p:pic>
        <p:nvPicPr>
          <p:cNvPr id="3" name="6 Imagen">
            <a:extLst>
              <a:ext uri="{FF2B5EF4-FFF2-40B4-BE49-F238E27FC236}">
                <a16:creationId xmlns:a16="http://schemas.microsoft.com/office/drawing/2014/main" xmlns="" id="{33C222F3-2AB4-4524-A569-AA0A0A2B82F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13A27471-C959-464F-992F-01AD9FC3D93F}"/>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7">
            <a:extLst>
              <a:ext uri="{FF2B5EF4-FFF2-40B4-BE49-F238E27FC236}">
                <a16:creationId xmlns:a16="http://schemas.microsoft.com/office/drawing/2014/main" xmlns="" id="{6EAFEB91-03C4-4AD1-B765-9C1017BBBA51}"/>
              </a:ext>
            </a:extLst>
          </p:cNvPr>
          <p:cNvSpPr txBox="1"/>
          <p:nvPr/>
        </p:nvSpPr>
        <p:spPr>
          <a:xfrm>
            <a:off x="99062" y="116632"/>
            <a:ext cx="3874779" cy="523220"/>
          </a:xfrm>
          <a:prstGeom prst="rect">
            <a:avLst/>
          </a:prstGeom>
          <a:noFill/>
        </p:spPr>
        <p:txBody>
          <a:bodyPr wrap="none" rtlCol="0">
            <a:spAutoFit/>
          </a:bodyPr>
          <a:lstStyle/>
          <a:p>
            <a:r>
              <a:rPr lang="es-CO" sz="2800" b="1" dirty="0" err="1"/>
              <a:t>GRADIENT</a:t>
            </a:r>
            <a:r>
              <a:rPr lang="es-CO" sz="2800" b="1" dirty="0"/>
              <a:t> </a:t>
            </a:r>
            <a:r>
              <a:rPr lang="es-CO" sz="2800" b="1" dirty="0" err="1"/>
              <a:t>DESCENT</a:t>
            </a:r>
            <a:endParaRPr lang="es-CO" sz="2800" b="1" dirty="0"/>
          </a:p>
        </p:txBody>
      </p:sp>
    </p:spTree>
    <p:extLst>
      <p:ext uri="{BB962C8B-B14F-4D97-AF65-F5344CB8AC3E}">
        <p14:creationId xmlns:p14="http://schemas.microsoft.com/office/powerpoint/2010/main" val="31222395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1126/1*FlsTFZGxIaiXNG-Qha2Wjg.jpeg">
            <a:extLst>
              <a:ext uri="{FF2B5EF4-FFF2-40B4-BE49-F238E27FC236}">
                <a16:creationId xmlns:a16="http://schemas.microsoft.com/office/drawing/2014/main" xmlns="" id="{B0E3788D-6296-4458-A31E-45F8782C1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03" y="3254082"/>
            <a:ext cx="4021931"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iro.medium.com/max/1126/1*YV4nSbckxogNfWVO7p1KMQ.jpeg">
            <a:extLst>
              <a:ext uri="{FF2B5EF4-FFF2-40B4-BE49-F238E27FC236}">
                <a16:creationId xmlns:a16="http://schemas.microsoft.com/office/drawing/2014/main" xmlns="" id="{921A15E2-3384-4F8D-A7DC-4CA06FFBE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6346" y="3254082"/>
            <a:ext cx="4021931" cy="2164556"/>
          </a:xfrm>
          <a:prstGeom prst="rect">
            <a:avLst/>
          </a:prstGeom>
          <a:noFill/>
          <a:extLst>
            <a:ext uri="{909E8E84-426E-40DD-AFC4-6F175D3DCCD1}">
              <a14:hiddenFill xmlns:a14="http://schemas.microsoft.com/office/drawing/2010/main">
                <a:solidFill>
                  <a:srgbClr val="FFFFFF"/>
                </a:solidFill>
              </a14:hiddenFill>
            </a:ext>
          </a:extLst>
        </p:spPr>
      </p:pic>
      <p:pic>
        <p:nvPicPr>
          <p:cNvPr id="4" name="6 Imagen">
            <a:extLst>
              <a:ext uri="{FF2B5EF4-FFF2-40B4-BE49-F238E27FC236}">
                <a16:creationId xmlns:a16="http://schemas.microsoft.com/office/drawing/2014/main" xmlns="" id="{102549A7-3F3A-4B1B-A222-12B1CB6637C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5" name="Conector recto 6">
            <a:extLst>
              <a:ext uri="{FF2B5EF4-FFF2-40B4-BE49-F238E27FC236}">
                <a16:creationId xmlns:a16="http://schemas.microsoft.com/office/drawing/2014/main" xmlns="" id="{12580F51-32AD-4063-BA00-838E86591104}"/>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6" name="CuadroTexto 7">
            <a:extLst>
              <a:ext uri="{FF2B5EF4-FFF2-40B4-BE49-F238E27FC236}">
                <a16:creationId xmlns:a16="http://schemas.microsoft.com/office/drawing/2014/main" xmlns="" id="{F44FB735-0372-4D13-A068-A43CF0828B7E}"/>
              </a:ext>
            </a:extLst>
          </p:cNvPr>
          <p:cNvSpPr txBox="1"/>
          <p:nvPr/>
        </p:nvSpPr>
        <p:spPr>
          <a:xfrm>
            <a:off x="99062" y="116632"/>
            <a:ext cx="6664004" cy="523220"/>
          </a:xfrm>
          <a:prstGeom prst="rect">
            <a:avLst/>
          </a:prstGeom>
          <a:noFill/>
        </p:spPr>
        <p:txBody>
          <a:bodyPr wrap="none" rtlCol="0">
            <a:spAutoFit/>
          </a:bodyPr>
          <a:lstStyle/>
          <a:p>
            <a:r>
              <a:rPr lang="es-CO" sz="2800" b="1" dirty="0"/>
              <a:t>GRADIENT </a:t>
            </a:r>
            <a:r>
              <a:rPr lang="es-CO" sz="2800" b="1" dirty="0" smtClean="0"/>
              <a:t>DESCENT </a:t>
            </a:r>
            <a:r>
              <a:rPr lang="es-CO" sz="2800" b="1" dirty="0" smtClean="0">
                <a:sym typeface="Wingdings" panose="05000000000000000000" pitchFamily="2" charset="2"/>
              </a:rPr>
              <a:t> </a:t>
            </a:r>
            <a:r>
              <a:rPr lang="es-CO" sz="2800" b="1" dirty="0" err="1" smtClean="0">
                <a:sym typeface="Wingdings" panose="05000000000000000000" pitchFamily="2" charset="2"/>
              </a:rPr>
              <a:t>learning</a:t>
            </a:r>
            <a:r>
              <a:rPr lang="es-CO" sz="2800" b="1" dirty="0" smtClean="0">
                <a:sym typeface="Wingdings" panose="05000000000000000000" pitchFamily="2" charset="2"/>
              </a:rPr>
              <a:t> </a:t>
            </a:r>
            <a:r>
              <a:rPr lang="es-CO" sz="2800" b="1" dirty="0" err="1" smtClean="0">
                <a:sym typeface="Wingdings" panose="05000000000000000000" pitchFamily="2" charset="2"/>
              </a:rPr>
              <a:t>step</a:t>
            </a:r>
            <a:endParaRPr lang="es-CO" sz="2800" b="1" dirty="0"/>
          </a:p>
        </p:txBody>
      </p:sp>
      <p:sp>
        <p:nvSpPr>
          <p:cNvPr id="7" name="Rectangle 1">
            <a:extLst>
              <a:ext uri="{FF2B5EF4-FFF2-40B4-BE49-F238E27FC236}">
                <a16:creationId xmlns:a16="http://schemas.microsoft.com/office/drawing/2014/main" xmlns="" id="{AD63C42B-B589-4A06-88E5-298CE80413E5}"/>
              </a:ext>
            </a:extLst>
          </p:cNvPr>
          <p:cNvSpPr/>
          <p:nvPr/>
        </p:nvSpPr>
        <p:spPr>
          <a:xfrm>
            <a:off x="217503" y="976750"/>
            <a:ext cx="8740066" cy="738664"/>
          </a:xfrm>
          <a:prstGeom prst="rect">
            <a:avLst/>
          </a:prstGeom>
        </p:spPr>
        <p:txBody>
          <a:bodyPr wrap="square">
            <a:spAutoFit/>
          </a:bodyPr>
          <a:lstStyle/>
          <a:p>
            <a:r>
              <a:rPr lang="en-US" dirty="0" smtClean="0">
                <a:latin typeface="medium-content-serif-font"/>
              </a:rPr>
              <a:t>Looking for a </a:t>
            </a:r>
            <a:r>
              <a:rPr lang="en-US" dirty="0">
                <a:latin typeface="medium-content-serif-font"/>
              </a:rPr>
              <a:t>perfect </a:t>
            </a:r>
            <a:r>
              <a:rPr lang="en-US" b="1" i="1" dirty="0">
                <a:latin typeface="medium-content-serif-font"/>
              </a:rPr>
              <a:t>learning rate</a:t>
            </a:r>
            <a:r>
              <a:rPr lang="en-US" dirty="0">
                <a:latin typeface="medium-content-serif-font"/>
              </a:rPr>
              <a:t> is a very important task as it depends on how large of a step we take downhill during each iteration. If we take too large of a step, we may step over the minimum. However, if we take small steps, it will require many iterations to arrive at the minimum.</a:t>
            </a:r>
            <a:endParaRPr lang="en-US" dirty="0"/>
          </a:p>
        </p:txBody>
      </p:sp>
    </p:spTree>
    <p:extLst>
      <p:ext uri="{BB962C8B-B14F-4D97-AF65-F5344CB8AC3E}">
        <p14:creationId xmlns:p14="http://schemas.microsoft.com/office/powerpoint/2010/main" val="36656406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1126/1*lwA4oWYxuH2KdX0bF0PuhA.jpeg">
            <a:extLst>
              <a:ext uri="{FF2B5EF4-FFF2-40B4-BE49-F238E27FC236}">
                <a16:creationId xmlns:a16="http://schemas.microsoft.com/office/drawing/2014/main" xmlns="" id="{10E88C68-84A1-42F7-958C-50B2F4D81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832" y="2332311"/>
            <a:ext cx="6399407" cy="3978318"/>
          </a:xfrm>
          <a:prstGeom prst="rect">
            <a:avLst/>
          </a:prstGeom>
          <a:noFill/>
          <a:extLst>
            <a:ext uri="{909E8E84-426E-40DD-AFC4-6F175D3DCCD1}">
              <a14:hiddenFill xmlns:a14="http://schemas.microsoft.com/office/drawing/2010/main">
                <a:solidFill>
                  <a:srgbClr val="FFFFFF"/>
                </a:solidFill>
              </a14:hiddenFill>
            </a:ext>
          </a:extLst>
        </p:spPr>
      </p:pic>
      <p:pic>
        <p:nvPicPr>
          <p:cNvPr id="3" name="6 Imagen">
            <a:extLst>
              <a:ext uri="{FF2B5EF4-FFF2-40B4-BE49-F238E27FC236}">
                <a16:creationId xmlns:a16="http://schemas.microsoft.com/office/drawing/2014/main" xmlns="" id="{172E8312-5D72-4BEB-B586-E74D5CCD6E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FD4AB850-8D82-4466-9079-D459C93DDF65}"/>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7">
            <a:extLst>
              <a:ext uri="{FF2B5EF4-FFF2-40B4-BE49-F238E27FC236}">
                <a16:creationId xmlns:a16="http://schemas.microsoft.com/office/drawing/2014/main" xmlns="" id="{999DEA07-F547-4EE5-8910-C33DD4D6B9C9}"/>
              </a:ext>
            </a:extLst>
          </p:cNvPr>
          <p:cNvSpPr txBox="1"/>
          <p:nvPr/>
        </p:nvSpPr>
        <p:spPr>
          <a:xfrm>
            <a:off x="99062" y="116632"/>
            <a:ext cx="6664004" cy="523220"/>
          </a:xfrm>
          <a:prstGeom prst="rect">
            <a:avLst/>
          </a:prstGeom>
          <a:noFill/>
        </p:spPr>
        <p:txBody>
          <a:bodyPr wrap="none" rtlCol="0">
            <a:spAutoFit/>
          </a:bodyPr>
          <a:lstStyle/>
          <a:p>
            <a:r>
              <a:rPr lang="es-CO" sz="2800" b="1" dirty="0"/>
              <a:t>GRADIENT </a:t>
            </a:r>
            <a:r>
              <a:rPr lang="es-CO" sz="2800" b="1" dirty="0" smtClean="0"/>
              <a:t>DESCENT </a:t>
            </a:r>
            <a:r>
              <a:rPr lang="es-CO" sz="2800" b="1" dirty="0" smtClean="0">
                <a:sym typeface="Wingdings" panose="05000000000000000000" pitchFamily="2" charset="2"/>
              </a:rPr>
              <a:t> </a:t>
            </a:r>
            <a:r>
              <a:rPr lang="es-CO" sz="2800" b="1" dirty="0" err="1" smtClean="0">
                <a:sym typeface="Wingdings" panose="05000000000000000000" pitchFamily="2" charset="2"/>
              </a:rPr>
              <a:t>learning</a:t>
            </a:r>
            <a:r>
              <a:rPr lang="es-CO" sz="2800" b="1" dirty="0" smtClean="0">
                <a:sym typeface="Wingdings" panose="05000000000000000000" pitchFamily="2" charset="2"/>
              </a:rPr>
              <a:t> </a:t>
            </a:r>
            <a:r>
              <a:rPr lang="es-CO" sz="2800" b="1" dirty="0" err="1" smtClean="0">
                <a:sym typeface="Wingdings" panose="05000000000000000000" pitchFamily="2" charset="2"/>
              </a:rPr>
              <a:t>step</a:t>
            </a:r>
            <a:endParaRPr lang="es-CO" sz="2800" b="1" dirty="0"/>
          </a:p>
        </p:txBody>
      </p:sp>
    </p:spTree>
    <p:extLst>
      <p:ext uri="{BB962C8B-B14F-4D97-AF65-F5344CB8AC3E}">
        <p14:creationId xmlns:p14="http://schemas.microsoft.com/office/powerpoint/2010/main" val="11473674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EC5A29F-B40D-4C22-ACA4-EA7B6268ABA1}"/>
              </a:ext>
            </a:extLst>
          </p:cNvPr>
          <p:cNvPicPr>
            <a:picLocks noChangeAspect="1"/>
          </p:cNvPicPr>
          <p:nvPr/>
        </p:nvPicPr>
        <p:blipFill rotWithShape="1">
          <a:blip r:embed="rId2"/>
          <a:srcRect t="9728" b="7320"/>
          <a:stretch/>
        </p:blipFill>
        <p:spPr>
          <a:xfrm>
            <a:off x="0" y="1127464"/>
            <a:ext cx="9144000" cy="4740676"/>
          </a:xfrm>
          <a:prstGeom prst="rect">
            <a:avLst/>
          </a:prstGeom>
        </p:spPr>
      </p:pic>
      <p:pic>
        <p:nvPicPr>
          <p:cNvPr id="3" name="6 Imagen">
            <a:extLst>
              <a:ext uri="{FF2B5EF4-FFF2-40B4-BE49-F238E27FC236}">
                <a16:creationId xmlns:a16="http://schemas.microsoft.com/office/drawing/2014/main" xmlns="" id="{172E8312-5D72-4BEB-B586-E74D5CCD6E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FD4AB850-8D82-4466-9079-D459C93DDF65}"/>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7">
            <a:extLst>
              <a:ext uri="{FF2B5EF4-FFF2-40B4-BE49-F238E27FC236}">
                <a16:creationId xmlns:a16="http://schemas.microsoft.com/office/drawing/2014/main" xmlns="" id="{999DEA07-F547-4EE5-8910-C33DD4D6B9C9}"/>
              </a:ext>
            </a:extLst>
          </p:cNvPr>
          <p:cNvSpPr txBox="1"/>
          <p:nvPr/>
        </p:nvSpPr>
        <p:spPr>
          <a:xfrm>
            <a:off x="99062" y="116632"/>
            <a:ext cx="6664004" cy="523220"/>
          </a:xfrm>
          <a:prstGeom prst="rect">
            <a:avLst/>
          </a:prstGeom>
          <a:noFill/>
        </p:spPr>
        <p:txBody>
          <a:bodyPr wrap="none" rtlCol="0">
            <a:spAutoFit/>
          </a:bodyPr>
          <a:lstStyle/>
          <a:p>
            <a:r>
              <a:rPr lang="es-CO" sz="2800" b="1" dirty="0"/>
              <a:t>GRADIENT </a:t>
            </a:r>
            <a:r>
              <a:rPr lang="es-CO" sz="2800" b="1" dirty="0" smtClean="0"/>
              <a:t>DESCENT </a:t>
            </a:r>
            <a:r>
              <a:rPr lang="es-CO" sz="2800" b="1" dirty="0" smtClean="0">
                <a:sym typeface="Wingdings" panose="05000000000000000000" pitchFamily="2" charset="2"/>
              </a:rPr>
              <a:t> </a:t>
            </a:r>
            <a:r>
              <a:rPr lang="es-CO" sz="2800" b="1" dirty="0" err="1" smtClean="0">
                <a:sym typeface="Wingdings" panose="05000000000000000000" pitchFamily="2" charset="2"/>
              </a:rPr>
              <a:t>learning</a:t>
            </a:r>
            <a:r>
              <a:rPr lang="es-CO" sz="2800" b="1" dirty="0" smtClean="0">
                <a:sym typeface="Wingdings" panose="05000000000000000000" pitchFamily="2" charset="2"/>
              </a:rPr>
              <a:t> </a:t>
            </a:r>
            <a:r>
              <a:rPr lang="es-CO" sz="2800" b="1" dirty="0" err="1" smtClean="0">
                <a:sym typeface="Wingdings" panose="05000000000000000000" pitchFamily="2" charset="2"/>
              </a:rPr>
              <a:t>step</a:t>
            </a:r>
            <a:endParaRPr lang="es-CO" sz="2800" b="1" dirty="0"/>
          </a:p>
        </p:txBody>
      </p:sp>
    </p:spTree>
    <p:extLst>
      <p:ext uri="{BB962C8B-B14F-4D97-AF65-F5344CB8AC3E}">
        <p14:creationId xmlns:p14="http://schemas.microsoft.com/office/powerpoint/2010/main" val="31264971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2936" y="941825"/>
            <a:ext cx="8343899" cy="369332"/>
          </a:xfrm>
          <a:prstGeom prst="rect">
            <a:avLst/>
          </a:prstGeom>
        </p:spPr>
        <p:txBody>
          <a:bodyPr wrap="square">
            <a:spAutoFit/>
          </a:bodyPr>
          <a:lstStyle/>
          <a:p>
            <a:r>
              <a:rPr lang="en-US" sz="1800" b="1" dirty="0">
                <a:latin typeface="medium-content-serif-font"/>
              </a:rPr>
              <a:t>Question</a:t>
            </a:r>
            <a:r>
              <a:rPr lang="en-US" sz="1800" dirty="0">
                <a:latin typeface="medium-content-serif-font"/>
              </a:rPr>
              <a:t> : Find the local minima of the function y=(x+5)² starting from the point x=3</a:t>
            </a:r>
            <a:endParaRPr lang="es-CO" sz="1800" dirty="0"/>
          </a:p>
        </p:txBody>
      </p:sp>
      <p:pic>
        <p:nvPicPr>
          <p:cNvPr id="2050" name="Picture 2" descr="https://miro.medium.com/max/700/1*5-56UEwcZHgzqIAtlnsLo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8767" y="1665976"/>
            <a:ext cx="4270397" cy="4270397"/>
          </a:xfrm>
          <a:prstGeom prst="rect">
            <a:avLst/>
          </a:prstGeom>
          <a:noFill/>
          <a:extLst>
            <a:ext uri="{909E8E84-426E-40DD-AFC4-6F175D3DCCD1}">
              <a14:hiddenFill xmlns:a14="http://schemas.microsoft.com/office/drawing/2010/main">
                <a:solidFill>
                  <a:srgbClr val="FFFFFF"/>
                </a:solidFill>
              </a14:hiddenFill>
            </a:ext>
          </a:extLst>
        </p:spPr>
      </p:pic>
      <p:pic>
        <p:nvPicPr>
          <p:cNvPr id="4" name="6 Imagen">
            <a:extLst>
              <a:ext uri="{FF2B5EF4-FFF2-40B4-BE49-F238E27FC236}">
                <a16:creationId xmlns:a16="http://schemas.microsoft.com/office/drawing/2014/main" xmlns="" id="{7722C326-BC5D-4074-B9F6-8E2C98DE8DC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5" name="Conector recto 6">
            <a:extLst>
              <a:ext uri="{FF2B5EF4-FFF2-40B4-BE49-F238E27FC236}">
                <a16:creationId xmlns:a16="http://schemas.microsoft.com/office/drawing/2014/main" xmlns="" id="{2AF70CFD-21F6-4280-8890-03A6A0BD2926}"/>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6" name="CuadroTexto 7">
            <a:extLst>
              <a:ext uri="{FF2B5EF4-FFF2-40B4-BE49-F238E27FC236}">
                <a16:creationId xmlns:a16="http://schemas.microsoft.com/office/drawing/2014/main" xmlns="" id="{123D1A22-D0AD-4B1F-BB0D-A2F998EF3D8C}"/>
              </a:ext>
            </a:extLst>
          </p:cNvPr>
          <p:cNvSpPr txBox="1"/>
          <p:nvPr/>
        </p:nvSpPr>
        <p:spPr>
          <a:xfrm>
            <a:off x="99062" y="116632"/>
            <a:ext cx="3874779" cy="523220"/>
          </a:xfrm>
          <a:prstGeom prst="rect">
            <a:avLst/>
          </a:prstGeom>
          <a:noFill/>
        </p:spPr>
        <p:txBody>
          <a:bodyPr wrap="none" rtlCol="0">
            <a:spAutoFit/>
          </a:bodyPr>
          <a:lstStyle/>
          <a:p>
            <a:r>
              <a:rPr lang="es-CO" sz="2800" b="1" dirty="0" err="1"/>
              <a:t>GRADIENT</a:t>
            </a:r>
            <a:r>
              <a:rPr lang="es-CO" sz="2800" b="1" dirty="0"/>
              <a:t> </a:t>
            </a:r>
            <a:r>
              <a:rPr lang="es-CO" sz="2800" b="1" dirty="0" err="1"/>
              <a:t>DESCENT</a:t>
            </a:r>
            <a:endParaRPr lang="es-CO" sz="2800" b="1" dirty="0"/>
          </a:p>
        </p:txBody>
      </p:sp>
    </p:spTree>
    <p:extLst>
      <p:ext uri="{BB962C8B-B14F-4D97-AF65-F5344CB8AC3E}">
        <p14:creationId xmlns:p14="http://schemas.microsoft.com/office/powerpoint/2010/main" val="11484072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2336" y="1124577"/>
            <a:ext cx="8760125" cy="4247317"/>
          </a:xfrm>
          <a:prstGeom prst="rect">
            <a:avLst/>
          </a:prstGeom>
        </p:spPr>
        <p:txBody>
          <a:bodyPr wrap="square">
            <a:spAutoFit/>
          </a:bodyPr>
          <a:lstStyle/>
          <a:p>
            <a:pPr algn="just"/>
            <a:r>
              <a:rPr lang="en-US" sz="1800" b="1" dirty="0">
                <a:latin typeface="+mj-lt"/>
              </a:rPr>
              <a:t>Solution : </a:t>
            </a:r>
            <a:r>
              <a:rPr lang="en-US" sz="1800" dirty="0">
                <a:latin typeface="+mj-lt"/>
              </a:rPr>
              <a:t>We know the answer just by looking at the graph. y = (x+5)² reaches it’s minimum value when x = -5 (</a:t>
            </a:r>
            <a:r>
              <a:rPr lang="en-US" sz="1800" dirty="0" err="1">
                <a:latin typeface="+mj-lt"/>
              </a:rPr>
              <a:t>i.e</a:t>
            </a:r>
            <a:r>
              <a:rPr lang="en-US" sz="1800" dirty="0">
                <a:latin typeface="+mj-lt"/>
              </a:rPr>
              <a:t> when x=-5, y=0). Hence x=-5 is the local and global minima of the function.</a:t>
            </a:r>
          </a:p>
          <a:p>
            <a:pPr algn="just"/>
            <a:endParaRPr lang="en-US" sz="1800" dirty="0">
              <a:latin typeface="+mj-lt"/>
            </a:endParaRPr>
          </a:p>
          <a:p>
            <a:pPr algn="just"/>
            <a:r>
              <a:rPr lang="en-US" sz="1800" dirty="0">
                <a:latin typeface="+mj-lt"/>
              </a:rPr>
              <a:t>Now, let’s see how to obtain the same numerically using gradient descent.</a:t>
            </a:r>
          </a:p>
          <a:p>
            <a:pPr algn="just"/>
            <a:endParaRPr lang="en-US" sz="1800" dirty="0">
              <a:latin typeface="+mj-lt"/>
            </a:endParaRPr>
          </a:p>
          <a:p>
            <a:pPr algn="just"/>
            <a:r>
              <a:rPr lang="en-US" sz="1800" b="1" dirty="0">
                <a:latin typeface="+mj-lt"/>
              </a:rPr>
              <a:t>Step 1</a:t>
            </a:r>
            <a:r>
              <a:rPr lang="en-US" sz="1800" dirty="0">
                <a:latin typeface="+mj-lt"/>
              </a:rPr>
              <a:t> : Initialize x =3. Then, find the gradient of the function, </a:t>
            </a:r>
            <a:r>
              <a:rPr lang="en-US" sz="1800" dirty="0" err="1">
                <a:latin typeface="+mj-lt"/>
              </a:rPr>
              <a:t>dy</a:t>
            </a:r>
            <a:r>
              <a:rPr lang="en-US" sz="1800" dirty="0">
                <a:latin typeface="+mj-lt"/>
              </a:rPr>
              <a:t>/dx = 2*(x+5).</a:t>
            </a:r>
          </a:p>
          <a:p>
            <a:pPr algn="just"/>
            <a:endParaRPr lang="en-US" sz="1800" dirty="0">
              <a:latin typeface="+mj-lt"/>
            </a:endParaRPr>
          </a:p>
          <a:p>
            <a:pPr algn="just"/>
            <a:r>
              <a:rPr lang="en-US" sz="1800" b="1" dirty="0">
                <a:latin typeface="+mj-lt"/>
              </a:rPr>
              <a:t>Step 2</a:t>
            </a:r>
            <a:r>
              <a:rPr lang="en-US" sz="1800" dirty="0">
                <a:latin typeface="+mj-lt"/>
              </a:rPr>
              <a:t> : Move in the direction of the negative of the gradient (</a:t>
            </a:r>
            <a:r>
              <a:rPr lang="en-US" sz="1800" dirty="0">
                <a:latin typeface="+mj-lt"/>
                <a:hlinkClick r:id="rId2"/>
              </a:rPr>
              <a:t>Why?</a:t>
            </a:r>
            <a:r>
              <a:rPr lang="en-US" sz="1800" dirty="0">
                <a:latin typeface="+mj-lt"/>
              </a:rPr>
              <a:t>). But wait, how much to move? For that, we require a learning rate. Let us assume the </a:t>
            </a:r>
            <a:r>
              <a:rPr lang="en-US" sz="1800" b="1" dirty="0">
                <a:latin typeface="+mj-lt"/>
              </a:rPr>
              <a:t>learning rate → 0.01</a:t>
            </a:r>
          </a:p>
          <a:p>
            <a:pPr algn="just"/>
            <a:endParaRPr lang="en-US" sz="1800" dirty="0">
              <a:latin typeface="+mj-lt"/>
            </a:endParaRPr>
          </a:p>
          <a:p>
            <a:pPr algn="just"/>
            <a:r>
              <a:rPr lang="en-US" sz="1800" b="1" dirty="0">
                <a:latin typeface="+mj-lt"/>
              </a:rPr>
              <a:t>Step 3 </a:t>
            </a:r>
            <a:r>
              <a:rPr lang="en-US" sz="1800" dirty="0">
                <a:latin typeface="+mj-lt"/>
              </a:rPr>
              <a:t>: Let’s perform 2 iterations of gradient descent</a:t>
            </a:r>
          </a:p>
          <a:p>
            <a:pPr algn="just"/>
            <a:r>
              <a:rPr lang="en-US" sz="1800" dirty="0">
                <a:latin typeface="+mj-lt"/>
              </a:rPr>
              <a:t/>
            </a:r>
            <a:br>
              <a:rPr lang="en-US" sz="1800" dirty="0">
                <a:latin typeface="+mj-lt"/>
              </a:rPr>
            </a:br>
            <a:endParaRPr lang="es-CO" sz="1800" dirty="0">
              <a:latin typeface="+mj-lt"/>
            </a:endParaRPr>
          </a:p>
        </p:txBody>
      </p:sp>
      <p:pic>
        <p:nvPicPr>
          <p:cNvPr id="3" name="6 Imagen">
            <a:extLst>
              <a:ext uri="{FF2B5EF4-FFF2-40B4-BE49-F238E27FC236}">
                <a16:creationId xmlns:a16="http://schemas.microsoft.com/office/drawing/2014/main" xmlns="" id="{D828CE77-BE94-4EAF-82A7-159239E8CFC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CCBAE6D9-6C12-4221-9496-BC5A2EDAF4B8}"/>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7">
            <a:extLst>
              <a:ext uri="{FF2B5EF4-FFF2-40B4-BE49-F238E27FC236}">
                <a16:creationId xmlns:a16="http://schemas.microsoft.com/office/drawing/2014/main" xmlns="" id="{0814B210-43E1-4855-8E6D-795B5AE10870}"/>
              </a:ext>
            </a:extLst>
          </p:cNvPr>
          <p:cNvSpPr txBox="1"/>
          <p:nvPr/>
        </p:nvSpPr>
        <p:spPr>
          <a:xfrm>
            <a:off x="99062" y="116632"/>
            <a:ext cx="3874779" cy="523220"/>
          </a:xfrm>
          <a:prstGeom prst="rect">
            <a:avLst/>
          </a:prstGeom>
          <a:noFill/>
        </p:spPr>
        <p:txBody>
          <a:bodyPr wrap="none" rtlCol="0">
            <a:spAutoFit/>
          </a:bodyPr>
          <a:lstStyle/>
          <a:p>
            <a:r>
              <a:rPr lang="es-CO" sz="2800" b="1" dirty="0" err="1"/>
              <a:t>GRADIENT</a:t>
            </a:r>
            <a:r>
              <a:rPr lang="es-CO" sz="2800" b="1" dirty="0"/>
              <a:t> </a:t>
            </a:r>
            <a:r>
              <a:rPr lang="es-CO" sz="2800" b="1" dirty="0" err="1"/>
              <a:t>DESCENT</a:t>
            </a:r>
            <a:endParaRPr lang="es-CO" sz="2800" b="1" dirty="0"/>
          </a:p>
        </p:txBody>
      </p:sp>
    </p:spTree>
    <p:extLst>
      <p:ext uri="{BB962C8B-B14F-4D97-AF65-F5344CB8AC3E}">
        <p14:creationId xmlns:p14="http://schemas.microsoft.com/office/powerpoint/2010/main" val="10339750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iro.medium.com/max/700/1*YkU1u_Px_FprYjKL1xtUw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167" y="818562"/>
            <a:ext cx="6619163" cy="5843776"/>
          </a:xfrm>
          <a:prstGeom prst="rect">
            <a:avLst/>
          </a:prstGeom>
          <a:noFill/>
          <a:extLst>
            <a:ext uri="{909E8E84-426E-40DD-AFC4-6F175D3DCCD1}">
              <a14:hiddenFill xmlns:a14="http://schemas.microsoft.com/office/drawing/2010/main">
                <a:solidFill>
                  <a:srgbClr val="FFFFFF"/>
                </a:solidFill>
              </a14:hiddenFill>
            </a:ext>
          </a:extLst>
        </p:spPr>
      </p:pic>
      <p:pic>
        <p:nvPicPr>
          <p:cNvPr id="3" name="6 Imagen">
            <a:extLst>
              <a:ext uri="{FF2B5EF4-FFF2-40B4-BE49-F238E27FC236}">
                <a16:creationId xmlns:a16="http://schemas.microsoft.com/office/drawing/2014/main" xmlns="" id="{67F1340D-63B2-40AB-8BD7-1FD088F8EFE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20E4331C-D334-4B62-86A4-B885D1890808}"/>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7">
            <a:extLst>
              <a:ext uri="{FF2B5EF4-FFF2-40B4-BE49-F238E27FC236}">
                <a16:creationId xmlns:a16="http://schemas.microsoft.com/office/drawing/2014/main" xmlns="" id="{435985A8-959F-49B0-9B5B-7C19B20C1EE0}"/>
              </a:ext>
            </a:extLst>
          </p:cNvPr>
          <p:cNvSpPr txBox="1"/>
          <p:nvPr/>
        </p:nvSpPr>
        <p:spPr>
          <a:xfrm>
            <a:off x="99062" y="116632"/>
            <a:ext cx="3874779" cy="523220"/>
          </a:xfrm>
          <a:prstGeom prst="rect">
            <a:avLst/>
          </a:prstGeom>
          <a:noFill/>
        </p:spPr>
        <p:txBody>
          <a:bodyPr wrap="none" rtlCol="0">
            <a:spAutoFit/>
          </a:bodyPr>
          <a:lstStyle/>
          <a:p>
            <a:r>
              <a:rPr lang="es-CO" sz="2800" b="1" dirty="0" err="1"/>
              <a:t>GRADIENT</a:t>
            </a:r>
            <a:r>
              <a:rPr lang="es-CO" sz="2800" b="1" dirty="0"/>
              <a:t> </a:t>
            </a:r>
            <a:r>
              <a:rPr lang="es-CO" sz="2800" b="1" dirty="0" err="1"/>
              <a:t>DESCENT</a:t>
            </a:r>
            <a:endParaRPr lang="es-CO" sz="2800" b="1" dirty="0"/>
          </a:p>
        </p:txBody>
      </p:sp>
    </p:spTree>
    <p:extLst>
      <p:ext uri="{BB962C8B-B14F-4D97-AF65-F5344CB8AC3E}">
        <p14:creationId xmlns:p14="http://schemas.microsoft.com/office/powerpoint/2010/main" val="2353951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825A201-5164-49DC-8D84-F5D491A25310}"/>
              </a:ext>
            </a:extLst>
          </p:cNvPr>
          <p:cNvPicPr>
            <a:picLocks noChangeAspect="1"/>
          </p:cNvPicPr>
          <p:nvPr/>
        </p:nvPicPr>
        <p:blipFill rotWithShape="1">
          <a:blip r:embed="rId2"/>
          <a:srcRect t="32122" r="8876" b="23628"/>
          <a:stretch/>
        </p:blipFill>
        <p:spPr>
          <a:xfrm>
            <a:off x="240600" y="1340768"/>
            <a:ext cx="8778523" cy="2664290"/>
          </a:xfrm>
          <a:prstGeom prst="rect">
            <a:avLst/>
          </a:prstGeom>
        </p:spPr>
      </p:pic>
      <p:pic>
        <p:nvPicPr>
          <p:cNvPr id="4" name="6 Imagen">
            <a:extLst>
              <a:ext uri="{FF2B5EF4-FFF2-40B4-BE49-F238E27FC236}">
                <a16:creationId xmlns:a16="http://schemas.microsoft.com/office/drawing/2014/main" xmlns="" id="{F85C2E1F-A558-4D66-A922-1DC856D06D1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5" name="Conector recto 6">
            <a:extLst>
              <a:ext uri="{FF2B5EF4-FFF2-40B4-BE49-F238E27FC236}">
                <a16:creationId xmlns:a16="http://schemas.microsoft.com/office/drawing/2014/main" xmlns="" id="{F4E9660B-6219-4604-A09A-5532AAE31205}"/>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6" name="CuadroTexto 7">
            <a:extLst>
              <a:ext uri="{FF2B5EF4-FFF2-40B4-BE49-F238E27FC236}">
                <a16:creationId xmlns:a16="http://schemas.microsoft.com/office/drawing/2014/main" xmlns="" id="{16A7DE3E-FB87-4506-81B9-866AC34FAA3E}"/>
              </a:ext>
            </a:extLst>
          </p:cNvPr>
          <p:cNvSpPr txBox="1"/>
          <p:nvPr/>
        </p:nvSpPr>
        <p:spPr>
          <a:xfrm>
            <a:off x="99062" y="116632"/>
            <a:ext cx="6867586" cy="523220"/>
          </a:xfrm>
          <a:prstGeom prst="rect">
            <a:avLst/>
          </a:prstGeom>
          <a:noFill/>
        </p:spPr>
        <p:txBody>
          <a:bodyPr wrap="none" rtlCol="0">
            <a:spAutoFit/>
          </a:bodyPr>
          <a:lstStyle/>
          <a:p>
            <a:r>
              <a:rPr lang="es-CO" sz="2800" b="1" dirty="0" smtClean="0"/>
              <a:t>ERROR: BIAS &amp; VARIANCE &amp; I-ERROR</a:t>
            </a:r>
            <a:endParaRPr lang="es-CO" sz="2800" b="1" dirty="0"/>
          </a:p>
        </p:txBody>
      </p:sp>
      <p:pic>
        <p:nvPicPr>
          <p:cNvPr id="7" name="Picture 6">
            <a:extLst>
              <a:ext uri="{FF2B5EF4-FFF2-40B4-BE49-F238E27FC236}">
                <a16:creationId xmlns:a16="http://schemas.microsoft.com/office/drawing/2014/main" xmlns="" id="{E92054B3-B969-48FD-BA04-97E77DB6FCA9}"/>
              </a:ext>
            </a:extLst>
          </p:cNvPr>
          <p:cNvPicPr>
            <a:picLocks noChangeAspect="1"/>
          </p:cNvPicPr>
          <p:nvPr/>
        </p:nvPicPr>
        <p:blipFill>
          <a:blip r:embed="rId2"/>
          <a:stretch>
            <a:fillRect/>
          </a:stretch>
        </p:blipFill>
        <p:spPr>
          <a:xfrm>
            <a:off x="1284391" y="4077072"/>
            <a:ext cx="6690940" cy="876702"/>
          </a:xfrm>
          <a:prstGeom prst="rect">
            <a:avLst/>
          </a:prstGeom>
        </p:spPr>
      </p:pic>
    </p:spTree>
    <p:extLst>
      <p:ext uri="{BB962C8B-B14F-4D97-AF65-F5344CB8AC3E}">
        <p14:creationId xmlns:p14="http://schemas.microsoft.com/office/powerpoint/2010/main" val="6075757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1251" y="1000715"/>
            <a:ext cx="8481923" cy="1754326"/>
          </a:xfrm>
          <a:prstGeom prst="rect">
            <a:avLst/>
          </a:prstGeom>
        </p:spPr>
        <p:txBody>
          <a:bodyPr wrap="square">
            <a:spAutoFit/>
          </a:bodyPr>
          <a:lstStyle/>
          <a:p>
            <a:pPr algn="just"/>
            <a:r>
              <a:rPr lang="en-US" sz="1800" b="1" dirty="0">
                <a:latin typeface="medium-content-serif-font"/>
              </a:rPr>
              <a:t>Step 4</a:t>
            </a:r>
            <a:r>
              <a:rPr lang="en-US" sz="1800" dirty="0">
                <a:latin typeface="medium-content-serif-font"/>
              </a:rPr>
              <a:t> : We can observe that the X value is slowly decreasing and should converge to -5 (the local minima). However, how many iterations should we perform?</a:t>
            </a:r>
          </a:p>
          <a:p>
            <a:pPr algn="just"/>
            <a:endParaRPr lang="en-US" sz="1800" dirty="0">
              <a:latin typeface="medium-content-serif-font"/>
            </a:endParaRPr>
          </a:p>
          <a:p>
            <a:pPr algn="just"/>
            <a:r>
              <a:rPr lang="en-US" sz="1800" dirty="0">
                <a:latin typeface="medium-content-serif-font"/>
              </a:rPr>
              <a:t>Let us set a precision variable in our algorithm which calculates the difference between two consecutive “x” values . If the difference between x values from 2 consecutive iterations is lesser than the precision we set, stop the algorithm !</a:t>
            </a:r>
          </a:p>
        </p:txBody>
      </p:sp>
      <p:pic>
        <p:nvPicPr>
          <p:cNvPr id="4098" name="Picture 2" descr="https://miro.medium.com/max/317/1*5xzAFDVNNOrIR5sPlTZOW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4637" y="3052560"/>
            <a:ext cx="2551667" cy="3622241"/>
          </a:xfrm>
          <a:prstGeom prst="rect">
            <a:avLst/>
          </a:prstGeom>
          <a:noFill/>
          <a:extLst>
            <a:ext uri="{909E8E84-426E-40DD-AFC4-6F175D3DCCD1}">
              <a14:hiddenFill xmlns:a14="http://schemas.microsoft.com/office/drawing/2010/main">
                <a:solidFill>
                  <a:srgbClr val="FFFFFF"/>
                </a:solidFill>
              </a14:hiddenFill>
            </a:ext>
          </a:extLst>
        </p:spPr>
      </p:pic>
      <p:pic>
        <p:nvPicPr>
          <p:cNvPr id="4" name="6 Imagen">
            <a:extLst>
              <a:ext uri="{FF2B5EF4-FFF2-40B4-BE49-F238E27FC236}">
                <a16:creationId xmlns:a16="http://schemas.microsoft.com/office/drawing/2014/main" xmlns="" id="{953ADA31-B74C-48AD-9428-144C54324D3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5" name="Conector recto 6">
            <a:extLst>
              <a:ext uri="{FF2B5EF4-FFF2-40B4-BE49-F238E27FC236}">
                <a16:creationId xmlns:a16="http://schemas.microsoft.com/office/drawing/2014/main" xmlns="" id="{8AC8FCB6-4CAD-4465-B38F-2AAE4D993A6E}"/>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6" name="CuadroTexto 7">
            <a:extLst>
              <a:ext uri="{FF2B5EF4-FFF2-40B4-BE49-F238E27FC236}">
                <a16:creationId xmlns:a16="http://schemas.microsoft.com/office/drawing/2014/main" xmlns="" id="{BC3B38E0-AB6D-4BC1-BF34-498C3395DE44}"/>
              </a:ext>
            </a:extLst>
          </p:cNvPr>
          <p:cNvSpPr txBox="1"/>
          <p:nvPr/>
        </p:nvSpPr>
        <p:spPr>
          <a:xfrm>
            <a:off x="99062" y="116632"/>
            <a:ext cx="3874779" cy="523220"/>
          </a:xfrm>
          <a:prstGeom prst="rect">
            <a:avLst/>
          </a:prstGeom>
          <a:noFill/>
        </p:spPr>
        <p:txBody>
          <a:bodyPr wrap="none" rtlCol="0">
            <a:spAutoFit/>
          </a:bodyPr>
          <a:lstStyle/>
          <a:p>
            <a:r>
              <a:rPr lang="es-CO" sz="2800" b="1" dirty="0" err="1"/>
              <a:t>GRADIENT</a:t>
            </a:r>
            <a:r>
              <a:rPr lang="es-CO" sz="2800" b="1" dirty="0"/>
              <a:t> </a:t>
            </a:r>
            <a:r>
              <a:rPr lang="es-CO" sz="2800" b="1" dirty="0" err="1"/>
              <a:t>DESCENT</a:t>
            </a:r>
            <a:endParaRPr lang="es-CO" sz="2800" b="1" dirty="0"/>
          </a:p>
        </p:txBody>
      </p:sp>
    </p:spTree>
    <p:extLst>
      <p:ext uri="{BB962C8B-B14F-4D97-AF65-F5344CB8AC3E}">
        <p14:creationId xmlns:p14="http://schemas.microsoft.com/office/powerpoint/2010/main" val="8493177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54831" y="1689491"/>
            <a:ext cx="8776673" cy="384105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defTabSz="685800">
              <a:spcBef>
                <a:spcPct val="0"/>
              </a:spcBef>
              <a:buClrTx/>
            </a:pPr>
            <a:r>
              <a:rPr lang="es-CO" sz="1600" i="1" dirty="0" err="1"/>
              <a:t>cur_x</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666666"/>
                </a:solidFill>
              </a:rPr>
              <a:t>=</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666666"/>
                </a:solidFill>
                <a:latin typeface="Courier New" panose="02070309020205020404" pitchFamily="49" charset="0"/>
                <a:cs typeface="Courier New" panose="02070309020205020404" pitchFamily="49" charset="0"/>
              </a:rPr>
              <a:t>3</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408080"/>
                </a:solidFill>
                <a:latin typeface="Courier New" panose="02070309020205020404" pitchFamily="49" charset="0"/>
                <a:cs typeface="Courier New" panose="02070309020205020404" pitchFamily="49" charset="0"/>
              </a:rPr>
              <a:t># </a:t>
            </a:r>
            <a:r>
              <a:rPr lang="es-CO" sz="1600" i="1" dirty="0" err="1">
                <a:solidFill>
                  <a:srgbClr val="408080"/>
                </a:solidFill>
                <a:latin typeface="Courier New" panose="02070309020205020404" pitchFamily="49" charset="0"/>
                <a:cs typeface="Courier New" panose="02070309020205020404" pitchFamily="49" charset="0"/>
              </a:rPr>
              <a:t>The</a:t>
            </a:r>
            <a:r>
              <a:rPr lang="es-CO" sz="1600" i="1" dirty="0">
                <a:solidFill>
                  <a:srgbClr val="408080"/>
                </a:solidFill>
                <a:latin typeface="Courier New" panose="02070309020205020404" pitchFamily="49" charset="0"/>
                <a:cs typeface="Courier New" panose="02070309020205020404" pitchFamily="49" charset="0"/>
              </a:rPr>
              <a:t> </a:t>
            </a:r>
            <a:r>
              <a:rPr lang="es-CO" sz="1600" i="1" dirty="0" err="1">
                <a:solidFill>
                  <a:srgbClr val="408080"/>
                </a:solidFill>
                <a:latin typeface="Courier New" panose="02070309020205020404" pitchFamily="49" charset="0"/>
                <a:cs typeface="Courier New" panose="02070309020205020404" pitchFamily="49" charset="0"/>
              </a:rPr>
              <a:t>algorithm</a:t>
            </a:r>
            <a:r>
              <a:rPr lang="es-CO" sz="1600" i="1" dirty="0">
                <a:solidFill>
                  <a:srgbClr val="408080"/>
                </a:solidFill>
                <a:latin typeface="Courier New" panose="02070309020205020404" pitchFamily="49" charset="0"/>
                <a:cs typeface="Courier New" panose="02070309020205020404" pitchFamily="49" charset="0"/>
              </a:rPr>
              <a:t> </a:t>
            </a:r>
            <a:r>
              <a:rPr lang="es-CO" sz="1600" i="1" dirty="0" err="1">
                <a:solidFill>
                  <a:srgbClr val="408080"/>
                </a:solidFill>
                <a:latin typeface="Courier New" panose="02070309020205020404" pitchFamily="49" charset="0"/>
                <a:cs typeface="Courier New" panose="02070309020205020404" pitchFamily="49" charset="0"/>
              </a:rPr>
              <a:t>starts</a:t>
            </a:r>
            <a:r>
              <a:rPr lang="es-CO" sz="1600" i="1" dirty="0">
                <a:solidFill>
                  <a:srgbClr val="408080"/>
                </a:solidFill>
                <a:latin typeface="Courier New" panose="02070309020205020404" pitchFamily="49" charset="0"/>
                <a:cs typeface="Courier New" panose="02070309020205020404" pitchFamily="49" charset="0"/>
              </a:rPr>
              <a:t> at x=3</a:t>
            </a:r>
            <a:r>
              <a:rPr lang="es-CO" sz="1600" i="1" dirty="0">
                <a:solidFill>
                  <a:srgbClr val="333333"/>
                </a:solidFill>
                <a:latin typeface="Courier New" panose="02070309020205020404" pitchFamily="49" charset="0"/>
                <a:cs typeface="Courier New" panose="02070309020205020404" pitchFamily="49" charset="0"/>
              </a:rPr>
              <a:t> </a:t>
            </a:r>
          </a:p>
          <a:p>
            <a:pPr defTabSz="685800">
              <a:spcBef>
                <a:spcPct val="0"/>
              </a:spcBef>
              <a:buClrTx/>
            </a:pPr>
            <a:r>
              <a:rPr lang="es-CO" sz="1600" i="1" dirty="0" err="1"/>
              <a:t>rate</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666666"/>
                </a:solidFill>
              </a:rPr>
              <a:t>=</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666666"/>
                </a:solidFill>
                <a:latin typeface="Courier New" panose="02070309020205020404" pitchFamily="49" charset="0"/>
                <a:cs typeface="Courier New" panose="02070309020205020404" pitchFamily="49" charset="0"/>
              </a:rPr>
              <a:t>0.01</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408080"/>
                </a:solidFill>
                <a:latin typeface="Courier New" panose="02070309020205020404" pitchFamily="49" charset="0"/>
                <a:cs typeface="Courier New" panose="02070309020205020404" pitchFamily="49" charset="0"/>
              </a:rPr>
              <a:t># </a:t>
            </a:r>
            <a:r>
              <a:rPr lang="es-CO" sz="1600" i="1" dirty="0" err="1">
                <a:solidFill>
                  <a:srgbClr val="408080"/>
                </a:solidFill>
                <a:latin typeface="Courier New" panose="02070309020205020404" pitchFamily="49" charset="0"/>
                <a:cs typeface="Courier New" panose="02070309020205020404" pitchFamily="49" charset="0"/>
              </a:rPr>
              <a:t>Learning</a:t>
            </a:r>
            <a:r>
              <a:rPr lang="es-CO" sz="1600" i="1" dirty="0">
                <a:solidFill>
                  <a:srgbClr val="408080"/>
                </a:solidFill>
                <a:latin typeface="Courier New" panose="02070309020205020404" pitchFamily="49" charset="0"/>
                <a:cs typeface="Courier New" panose="02070309020205020404" pitchFamily="49" charset="0"/>
              </a:rPr>
              <a:t> </a:t>
            </a:r>
            <a:r>
              <a:rPr lang="es-CO" sz="1600" i="1" dirty="0" err="1">
                <a:solidFill>
                  <a:srgbClr val="408080"/>
                </a:solidFill>
                <a:latin typeface="Courier New" panose="02070309020205020404" pitchFamily="49" charset="0"/>
                <a:cs typeface="Courier New" panose="02070309020205020404" pitchFamily="49" charset="0"/>
              </a:rPr>
              <a:t>rate</a:t>
            </a:r>
            <a:r>
              <a:rPr lang="es-CO" sz="1600" i="1" dirty="0">
                <a:solidFill>
                  <a:srgbClr val="333333"/>
                </a:solidFill>
                <a:latin typeface="Courier New" panose="02070309020205020404" pitchFamily="49" charset="0"/>
                <a:cs typeface="Courier New" panose="02070309020205020404" pitchFamily="49" charset="0"/>
              </a:rPr>
              <a:t> </a:t>
            </a:r>
          </a:p>
          <a:p>
            <a:pPr defTabSz="685800">
              <a:spcBef>
                <a:spcPct val="0"/>
              </a:spcBef>
              <a:buClrTx/>
            </a:pPr>
            <a:r>
              <a:rPr lang="es-CO" sz="1600" i="1" dirty="0" err="1"/>
              <a:t>precision</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666666"/>
                </a:solidFill>
              </a:rPr>
              <a:t>=</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666666"/>
                </a:solidFill>
                <a:latin typeface="Courier New" panose="02070309020205020404" pitchFamily="49" charset="0"/>
                <a:cs typeface="Courier New" panose="02070309020205020404" pitchFamily="49" charset="0"/>
              </a:rPr>
              <a:t>0.000001</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408080"/>
                </a:solidFill>
                <a:latin typeface="Courier New" panose="02070309020205020404" pitchFamily="49" charset="0"/>
                <a:cs typeface="Courier New" panose="02070309020205020404" pitchFamily="49" charset="0"/>
              </a:rPr>
              <a:t>#</a:t>
            </a:r>
            <a:r>
              <a:rPr lang="es-CO" sz="1600" i="1" dirty="0" err="1">
                <a:solidFill>
                  <a:srgbClr val="408080"/>
                </a:solidFill>
                <a:latin typeface="Courier New" panose="02070309020205020404" pitchFamily="49" charset="0"/>
                <a:cs typeface="Courier New" panose="02070309020205020404" pitchFamily="49" charset="0"/>
              </a:rPr>
              <a:t>This</a:t>
            </a:r>
            <a:r>
              <a:rPr lang="es-CO" sz="1600" i="1" dirty="0">
                <a:solidFill>
                  <a:srgbClr val="408080"/>
                </a:solidFill>
                <a:latin typeface="Courier New" panose="02070309020205020404" pitchFamily="49" charset="0"/>
                <a:cs typeface="Courier New" panose="02070309020205020404" pitchFamily="49" charset="0"/>
              </a:rPr>
              <a:t> </a:t>
            </a:r>
            <a:r>
              <a:rPr lang="es-CO" sz="1600" i="1" dirty="0" err="1">
                <a:solidFill>
                  <a:srgbClr val="408080"/>
                </a:solidFill>
                <a:latin typeface="Courier New" panose="02070309020205020404" pitchFamily="49" charset="0"/>
                <a:cs typeface="Courier New" panose="02070309020205020404" pitchFamily="49" charset="0"/>
              </a:rPr>
              <a:t>tells</a:t>
            </a:r>
            <a:r>
              <a:rPr lang="es-CO" sz="1600" i="1" dirty="0">
                <a:solidFill>
                  <a:srgbClr val="408080"/>
                </a:solidFill>
                <a:latin typeface="Courier New" panose="02070309020205020404" pitchFamily="49" charset="0"/>
                <a:cs typeface="Courier New" panose="02070309020205020404" pitchFamily="49" charset="0"/>
              </a:rPr>
              <a:t> </a:t>
            </a:r>
            <a:r>
              <a:rPr lang="es-CO" sz="1600" i="1" dirty="0" err="1">
                <a:solidFill>
                  <a:srgbClr val="408080"/>
                </a:solidFill>
                <a:latin typeface="Courier New" panose="02070309020205020404" pitchFamily="49" charset="0"/>
                <a:cs typeface="Courier New" panose="02070309020205020404" pitchFamily="49" charset="0"/>
              </a:rPr>
              <a:t>us</a:t>
            </a:r>
            <a:r>
              <a:rPr lang="es-CO" sz="1600" i="1" dirty="0">
                <a:solidFill>
                  <a:srgbClr val="408080"/>
                </a:solidFill>
                <a:latin typeface="Courier New" panose="02070309020205020404" pitchFamily="49" charset="0"/>
                <a:cs typeface="Courier New" panose="02070309020205020404" pitchFamily="49" charset="0"/>
              </a:rPr>
              <a:t> </a:t>
            </a:r>
            <a:r>
              <a:rPr lang="es-CO" sz="1600" i="1" dirty="0" err="1">
                <a:solidFill>
                  <a:srgbClr val="408080"/>
                </a:solidFill>
                <a:latin typeface="Courier New" panose="02070309020205020404" pitchFamily="49" charset="0"/>
                <a:cs typeface="Courier New" panose="02070309020205020404" pitchFamily="49" charset="0"/>
              </a:rPr>
              <a:t>when</a:t>
            </a:r>
            <a:r>
              <a:rPr lang="es-CO" sz="1600" i="1" dirty="0">
                <a:solidFill>
                  <a:srgbClr val="408080"/>
                </a:solidFill>
                <a:latin typeface="Courier New" panose="02070309020205020404" pitchFamily="49" charset="0"/>
                <a:cs typeface="Courier New" panose="02070309020205020404" pitchFamily="49" charset="0"/>
              </a:rPr>
              <a:t> </a:t>
            </a:r>
            <a:r>
              <a:rPr lang="es-CO" sz="1600" i="1" dirty="0" err="1">
                <a:solidFill>
                  <a:srgbClr val="408080"/>
                </a:solidFill>
                <a:latin typeface="Courier New" panose="02070309020205020404" pitchFamily="49" charset="0"/>
                <a:cs typeface="Courier New" panose="02070309020205020404" pitchFamily="49" charset="0"/>
              </a:rPr>
              <a:t>to</a:t>
            </a:r>
            <a:r>
              <a:rPr lang="es-CO" sz="1600" i="1" dirty="0">
                <a:solidFill>
                  <a:srgbClr val="408080"/>
                </a:solidFill>
                <a:latin typeface="Courier New" panose="02070309020205020404" pitchFamily="49" charset="0"/>
                <a:cs typeface="Courier New" panose="02070309020205020404" pitchFamily="49" charset="0"/>
              </a:rPr>
              <a:t> stop </a:t>
            </a:r>
            <a:r>
              <a:rPr lang="es-CO" sz="1600" i="1" dirty="0" err="1">
                <a:solidFill>
                  <a:srgbClr val="408080"/>
                </a:solidFill>
                <a:latin typeface="Courier New" panose="02070309020205020404" pitchFamily="49" charset="0"/>
                <a:cs typeface="Courier New" panose="02070309020205020404" pitchFamily="49" charset="0"/>
              </a:rPr>
              <a:t>the</a:t>
            </a:r>
            <a:r>
              <a:rPr lang="es-CO" sz="1600" i="1" dirty="0">
                <a:solidFill>
                  <a:srgbClr val="408080"/>
                </a:solidFill>
                <a:latin typeface="Courier New" panose="02070309020205020404" pitchFamily="49" charset="0"/>
                <a:cs typeface="Courier New" panose="02070309020205020404" pitchFamily="49" charset="0"/>
              </a:rPr>
              <a:t> </a:t>
            </a:r>
            <a:r>
              <a:rPr lang="es-CO" sz="1600" i="1" dirty="0" err="1">
                <a:solidFill>
                  <a:srgbClr val="408080"/>
                </a:solidFill>
                <a:latin typeface="Courier New" panose="02070309020205020404" pitchFamily="49" charset="0"/>
                <a:cs typeface="Courier New" panose="02070309020205020404" pitchFamily="49" charset="0"/>
              </a:rPr>
              <a:t>algorithm</a:t>
            </a:r>
            <a:r>
              <a:rPr lang="es-CO" sz="1600" i="1" dirty="0">
                <a:solidFill>
                  <a:srgbClr val="333333"/>
                </a:solidFill>
                <a:latin typeface="Courier New" panose="02070309020205020404" pitchFamily="49" charset="0"/>
                <a:cs typeface="Courier New" panose="02070309020205020404" pitchFamily="49" charset="0"/>
              </a:rPr>
              <a:t> </a:t>
            </a:r>
          </a:p>
          <a:p>
            <a:pPr defTabSz="685800">
              <a:spcBef>
                <a:spcPct val="0"/>
              </a:spcBef>
              <a:buClrTx/>
            </a:pPr>
            <a:r>
              <a:rPr lang="es-CO" sz="1600" i="1" dirty="0" err="1"/>
              <a:t>previous_step_size</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666666"/>
                </a:solidFill>
              </a:rPr>
              <a:t>=</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666666"/>
                </a:solidFill>
                <a:latin typeface="Courier New" panose="02070309020205020404" pitchFamily="49" charset="0"/>
                <a:cs typeface="Courier New" panose="02070309020205020404" pitchFamily="49" charset="0"/>
              </a:rPr>
              <a:t>1</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408080"/>
                </a:solidFill>
                <a:latin typeface="Courier New" panose="02070309020205020404" pitchFamily="49" charset="0"/>
                <a:cs typeface="Courier New" panose="02070309020205020404" pitchFamily="49" charset="0"/>
              </a:rPr>
              <a:t>#</a:t>
            </a:r>
            <a:r>
              <a:rPr lang="es-CO" sz="1600" i="1" dirty="0">
                <a:solidFill>
                  <a:srgbClr val="333333"/>
                </a:solidFill>
                <a:latin typeface="Courier New" panose="02070309020205020404" pitchFamily="49" charset="0"/>
                <a:cs typeface="Courier New" panose="02070309020205020404" pitchFamily="49" charset="0"/>
              </a:rPr>
              <a:t> </a:t>
            </a:r>
          </a:p>
          <a:p>
            <a:pPr defTabSz="685800">
              <a:spcBef>
                <a:spcPct val="0"/>
              </a:spcBef>
              <a:buClrTx/>
            </a:pPr>
            <a:r>
              <a:rPr lang="es-CO" sz="1600" i="1" dirty="0" err="1"/>
              <a:t>max_iters</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666666"/>
                </a:solidFill>
              </a:rPr>
              <a:t>=</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666666"/>
                </a:solidFill>
                <a:latin typeface="Courier New" panose="02070309020205020404" pitchFamily="49" charset="0"/>
                <a:cs typeface="Courier New" panose="02070309020205020404" pitchFamily="49" charset="0"/>
              </a:rPr>
              <a:t>10000</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408080"/>
                </a:solidFill>
                <a:latin typeface="Courier New" panose="02070309020205020404" pitchFamily="49" charset="0"/>
                <a:cs typeface="Courier New" panose="02070309020205020404" pitchFamily="49" charset="0"/>
              </a:rPr>
              <a:t># </a:t>
            </a:r>
            <a:r>
              <a:rPr lang="es-CO" sz="1600" i="1" dirty="0" err="1">
                <a:solidFill>
                  <a:srgbClr val="408080"/>
                </a:solidFill>
                <a:latin typeface="Courier New" panose="02070309020205020404" pitchFamily="49" charset="0"/>
                <a:cs typeface="Courier New" panose="02070309020205020404" pitchFamily="49" charset="0"/>
              </a:rPr>
              <a:t>maximum</a:t>
            </a:r>
            <a:r>
              <a:rPr lang="es-CO" sz="1600" i="1" dirty="0">
                <a:solidFill>
                  <a:srgbClr val="408080"/>
                </a:solidFill>
                <a:latin typeface="Courier New" panose="02070309020205020404" pitchFamily="49" charset="0"/>
                <a:cs typeface="Courier New" panose="02070309020205020404" pitchFamily="49" charset="0"/>
              </a:rPr>
              <a:t> </a:t>
            </a:r>
            <a:r>
              <a:rPr lang="es-CO" sz="1600" i="1" dirty="0" err="1">
                <a:solidFill>
                  <a:srgbClr val="408080"/>
                </a:solidFill>
                <a:latin typeface="Courier New" panose="02070309020205020404" pitchFamily="49" charset="0"/>
                <a:cs typeface="Courier New" panose="02070309020205020404" pitchFamily="49" charset="0"/>
              </a:rPr>
              <a:t>number</a:t>
            </a:r>
            <a:r>
              <a:rPr lang="es-CO" sz="1600" i="1" dirty="0">
                <a:solidFill>
                  <a:srgbClr val="408080"/>
                </a:solidFill>
                <a:latin typeface="Courier New" panose="02070309020205020404" pitchFamily="49" charset="0"/>
                <a:cs typeface="Courier New" panose="02070309020205020404" pitchFamily="49" charset="0"/>
              </a:rPr>
              <a:t> of </a:t>
            </a:r>
            <a:r>
              <a:rPr lang="es-CO" sz="1600" i="1" dirty="0" err="1">
                <a:solidFill>
                  <a:srgbClr val="408080"/>
                </a:solidFill>
                <a:latin typeface="Courier New" panose="02070309020205020404" pitchFamily="49" charset="0"/>
                <a:cs typeface="Courier New" panose="02070309020205020404" pitchFamily="49" charset="0"/>
              </a:rPr>
              <a:t>iterations</a:t>
            </a:r>
            <a:r>
              <a:rPr lang="es-CO" sz="1600" i="1" dirty="0">
                <a:solidFill>
                  <a:srgbClr val="333333"/>
                </a:solidFill>
                <a:latin typeface="Courier New" panose="02070309020205020404" pitchFamily="49" charset="0"/>
                <a:cs typeface="Courier New" panose="02070309020205020404" pitchFamily="49" charset="0"/>
              </a:rPr>
              <a:t> </a:t>
            </a:r>
          </a:p>
          <a:p>
            <a:pPr defTabSz="685800">
              <a:spcBef>
                <a:spcPct val="0"/>
              </a:spcBef>
              <a:buClrTx/>
            </a:pPr>
            <a:r>
              <a:rPr lang="es-CO" sz="1600" i="1" dirty="0" err="1"/>
              <a:t>iters</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666666"/>
                </a:solidFill>
              </a:rPr>
              <a:t>=</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666666"/>
                </a:solidFill>
                <a:latin typeface="Courier New" panose="02070309020205020404" pitchFamily="49" charset="0"/>
                <a:cs typeface="Courier New" panose="02070309020205020404" pitchFamily="49" charset="0"/>
              </a:rPr>
              <a:t>0</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408080"/>
                </a:solidFill>
                <a:latin typeface="Courier New" panose="02070309020205020404" pitchFamily="49" charset="0"/>
                <a:cs typeface="Courier New" panose="02070309020205020404" pitchFamily="49" charset="0"/>
              </a:rPr>
              <a:t>#</a:t>
            </a:r>
            <a:r>
              <a:rPr lang="es-CO" sz="1600" i="1" dirty="0" err="1">
                <a:solidFill>
                  <a:srgbClr val="408080"/>
                </a:solidFill>
                <a:latin typeface="Courier New" panose="02070309020205020404" pitchFamily="49" charset="0"/>
                <a:cs typeface="Courier New" panose="02070309020205020404" pitchFamily="49" charset="0"/>
              </a:rPr>
              <a:t>iteration</a:t>
            </a:r>
            <a:r>
              <a:rPr lang="es-CO" sz="1600" i="1" dirty="0">
                <a:solidFill>
                  <a:srgbClr val="408080"/>
                </a:solidFill>
                <a:latin typeface="Courier New" panose="02070309020205020404" pitchFamily="49" charset="0"/>
                <a:cs typeface="Courier New" panose="02070309020205020404" pitchFamily="49" charset="0"/>
              </a:rPr>
              <a:t> </a:t>
            </a:r>
            <a:r>
              <a:rPr lang="es-CO" sz="1600" i="1" dirty="0" err="1">
                <a:solidFill>
                  <a:srgbClr val="408080"/>
                </a:solidFill>
                <a:latin typeface="Courier New" panose="02070309020205020404" pitchFamily="49" charset="0"/>
                <a:cs typeface="Courier New" panose="02070309020205020404" pitchFamily="49" charset="0"/>
              </a:rPr>
              <a:t>counter</a:t>
            </a:r>
            <a:r>
              <a:rPr lang="es-CO" sz="1600" i="1" dirty="0">
                <a:solidFill>
                  <a:srgbClr val="333333"/>
                </a:solidFill>
                <a:latin typeface="Courier New" panose="02070309020205020404" pitchFamily="49" charset="0"/>
                <a:cs typeface="Courier New" panose="02070309020205020404" pitchFamily="49" charset="0"/>
              </a:rPr>
              <a:t> </a:t>
            </a:r>
          </a:p>
          <a:p>
            <a:pPr defTabSz="685800">
              <a:spcBef>
                <a:spcPct val="0"/>
              </a:spcBef>
              <a:buClrTx/>
            </a:pPr>
            <a:r>
              <a:rPr lang="es-CO" sz="1600" i="1" dirty="0" err="1"/>
              <a:t>df</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666666"/>
                </a:solidFill>
              </a:rPr>
              <a:t>=</a:t>
            </a:r>
            <a:r>
              <a:rPr lang="es-CO" sz="1600" i="1" dirty="0">
                <a:solidFill>
                  <a:srgbClr val="333333"/>
                </a:solidFill>
                <a:latin typeface="Courier New" panose="02070309020205020404" pitchFamily="49" charset="0"/>
                <a:cs typeface="Courier New" panose="02070309020205020404" pitchFamily="49" charset="0"/>
              </a:rPr>
              <a:t> </a:t>
            </a:r>
            <a:r>
              <a:rPr lang="es-CO" sz="1600" b="1" i="1" dirty="0">
                <a:solidFill>
                  <a:srgbClr val="008000"/>
                </a:solidFill>
                <a:latin typeface="Courier New" panose="02070309020205020404" pitchFamily="49" charset="0"/>
                <a:cs typeface="Courier New" panose="02070309020205020404" pitchFamily="49" charset="0"/>
              </a:rPr>
              <a:t>lambda</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t>x</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666666"/>
                </a:solidFill>
                <a:latin typeface="Courier New" panose="02070309020205020404" pitchFamily="49" charset="0"/>
                <a:cs typeface="Courier New" panose="02070309020205020404" pitchFamily="49" charset="0"/>
              </a:rPr>
              <a:t>2</a:t>
            </a:r>
            <a:r>
              <a:rPr lang="es-CO" sz="1600" i="1" dirty="0">
                <a:solidFill>
                  <a:srgbClr val="666666"/>
                </a:solidFill>
              </a:rPr>
              <a:t>*</a:t>
            </a:r>
            <a:r>
              <a:rPr lang="es-CO" sz="1600" i="1" dirty="0">
                <a:solidFill>
                  <a:srgbClr val="333333"/>
                </a:solidFill>
                <a:latin typeface="Courier New" panose="02070309020205020404" pitchFamily="49" charset="0"/>
                <a:cs typeface="Courier New" panose="02070309020205020404" pitchFamily="49" charset="0"/>
              </a:rPr>
              <a:t>(</a:t>
            </a:r>
            <a:r>
              <a:rPr lang="es-CO" sz="1600" i="1" dirty="0"/>
              <a:t>x</a:t>
            </a:r>
            <a:r>
              <a:rPr lang="es-CO" sz="1600" i="1" dirty="0">
                <a:solidFill>
                  <a:srgbClr val="666666"/>
                </a:solidFill>
              </a:rPr>
              <a:t>+</a:t>
            </a:r>
            <a:r>
              <a:rPr lang="es-CO" sz="1600" i="1" dirty="0">
                <a:solidFill>
                  <a:srgbClr val="666666"/>
                </a:solidFill>
                <a:latin typeface="Courier New" panose="02070309020205020404" pitchFamily="49" charset="0"/>
                <a:cs typeface="Courier New" panose="02070309020205020404" pitchFamily="49" charset="0"/>
              </a:rPr>
              <a:t>5</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408080"/>
                </a:solidFill>
                <a:latin typeface="Courier New" panose="02070309020205020404" pitchFamily="49" charset="0"/>
                <a:cs typeface="Courier New" panose="02070309020205020404" pitchFamily="49" charset="0"/>
              </a:rPr>
              <a:t>#</a:t>
            </a:r>
            <a:r>
              <a:rPr lang="es-CO" sz="1600" i="1" dirty="0" err="1">
                <a:solidFill>
                  <a:srgbClr val="408080"/>
                </a:solidFill>
                <a:latin typeface="Courier New" panose="02070309020205020404" pitchFamily="49" charset="0"/>
                <a:cs typeface="Courier New" panose="02070309020205020404" pitchFamily="49" charset="0"/>
              </a:rPr>
              <a:t>Gradient</a:t>
            </a:r>
            <a:r>
              <a:rPr lang="es-CO" sz="1600" i="1" dirty="0">
                <a:solidFill>
                  <a:srgbClr val="408080"/>
                </a:solidFill>
                <a:latin typeface="Courier New" panose="02070309020205020404" pitchFamily="49" charset="0"/>
                <a:cs typeface="Courier New" panose="02070309020205020404" pitchFamily="49" charset="0"/>
              </a:rPr>
              <a:t> of </a:t>
            </a:r>
            <a:r>
              <a:rPr lang="es-CO" sz="1600" i="1" dirty="0" err="1">
                <a:solidFill>
                  <a:srgbClr val="408080"/>
                </a:solidFill>
                <a:latin typeface="Courier New" panose="02070309020205020404" pitchFamily="49" charset="0"/>
                <a:cs typeface="Courier New" panose="02070309020205020404" pitchFamily="49" charset="0"/>
              </a:rPr>
              <a:t>our</a:t>
            </a:r>
            <a:r>
              <a:rPr lang="es-CO" sz="1600" i="1" dirty="0">
                <a:solidFill>
                  <a:srgbClr val="408080"/>
                </a:solidFill>
                <a:latin typeface="Courier New" panose="02070309020205020404" pitchFamily="49" charset="0"/>
                <a:cs typeface="Courier New" panose="02070309020205020404" pitchFamily="49" charset="0"/>
              </a:rPr>
              <a:t> </a:t>
            </a:r>
            <a:r>
              <a:rPr lang="es-CO" sz="1600" i="1" dirty="0" err="1">
                <a:solidFill>
                  <a:srgbClr val="408080"/>
                </a:solidFill>
                <a:latin typeface="Courier New" panose="02070309020205020404" pitchFamily="49" charset="0"/>
                <a:cs typeface="Courier New" panose="02070309020205020404" pitchFamily="49" charset="0"/>
              </a:rPr>
              <a:t>function</a:t>
            </a:r>
            <a:r>
              <a:rPr lang="es-CO" sz="1600" i="1" dirty="0">
                <a:solidFill>
                  <a:srgbClr val="333333"/>
                </a:solidFill>
                <a:latin typeface="Courier New" panose="02070309020205020404" pitchFamily="49" charset="0"/>
                <a:cs typeface="Courier New" panose="02070309020205020404" pitchFamily="49" charset="0"/>
              </a:rPr>
              <a:t> </a:t>
            </a:r>
            <a:endParaRPr lang="es-CO" sz="1600" i="1" dirty="0"/>
          </a:p>
          <a:p>
            <a:pPr defTabSz="685800">
              <a:spcBef>
                <a:spcPct val="0"/>
              </a:spcBef>
              <a:buClrTx/>
            </a:pPr>
            <a:endParaRPr lang="es-CO" sz="1600" b="1" i="1" dirty="0">
              <a:solidFill>
                <a:srgbClr val="008000"/>
              </a:solidFill>
              <a:latin typeface="Courier New" panose="02070309020205020404" pitchFamily="49" charset="0"/>
              <a:cs typeface="Courier New" panose="02070309020205020404" pitchFamily="49" charset="0"/>
            </a:endParaRPr>
          </a:p>
          <a:p>
            <a:pPr defTabSz="685800">
              <a:spcBef>
                <a:spcPct val="0"/>
              </a:spcBef>
              <a:buClrTx/>
            </a:pPr>
            <a:r>
              <a:rPr lang="es-CO" sz="1600" b="1" i="1" dirty="0" err="1">
                <a:solidFill>
                  <a:srgbClr val="008000"/>
                </a:solidFill>
                <a:latin typeface="Courier New" panose="02070309020205020404" pitchFamily="49" charset="0"/>
                <a:cs typeface="Courier New" panose="02070309020205020404" pitchFamily="49" charset="0"/>
              </a:rPr>
              <a:t>while</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err="1"/>
              <a:t>previous_step_size</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666666"/>
                </a:solidFill>
              </a:rPr>
              <a:t>&gt;</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err="1"/>
              <a:t>precision</a:t>
            </a:r>
            <a:r>
              <a:rPr lang="es-CO" sz="1600" i="1" dirty="0">
                <a:solidFill>
                  <a:srgbClr val="333333"/>
                </a:solidFill>
                <a:latin typeface="Courier New" panose="02070309020205020404" pitchFamily="49" charset="0"/>
                <a:cs typeface="Courier New" panose="02070309020205020404" pitchFamily="49" charset="0"/>
              </a:rPr>
              <a:t> </a:t>
            </a:r>
            <a:r>
              <a:rPr lang="es-CO" sz="1600" b="1" i="1" dirty="0">
                <a:solidFill>
                  <a:srgbClr val="AA22FF"/>
                </a:solidFill>
                <a:latin typeface="Courier New" panose="02070309020205020404" pitchFamily="49" charset="0"/>
                <a:cs typeface="Courier New" panose="02070309020205020404" pitchFamily="49" charset="0"/>
              </a:rPr>
              <a:t>and</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err="1"/>
              <a:t>iters</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666666"/>
                </a:solidFill>
              </a:rPr>
              <a:t>&lt;</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err="1"/>
              <a:t>max_iters</a:t>
            </a:r>
            <a:r>
              <a:rPr lang="es-CO" sz="1600" i="1" dirty="0">
                <a:solidFill>
                  <a:srgbClr val="333333"/>
                </a:solidFill>
                <a:latin typeface="Courier New" panose="02070309020205020404" pitchFamily="49" charset="0"/>
                <a:cs typeface="Courier New" panose="02070309020205020404" pitchFamily="49" charset="0"/>
              </a:rPr>
              <a:t>: </a:t>
            </a:r>
          </a:p>
          <a:p>
            <a:pPr defTabSz="685800">
              <a:spcBef>
                <a:spcPct val="0"/>
              </a:spcBef>
              <a:buClrTx/>
            </a:pPr>
            <a:r>
              <a:rPr lang="es-CO" sz="1600" i="1" dirty="0" err="1"/>
              <a:t>prev_x</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666666"/>
                </a:solidFill>
              </a:rPr>
              <a:t>=</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err="1"/>
              <a:t>cur_x</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408080"/>
                </a:solidFill>
                <a:latin typeface="Courier New" panose="02070309020205020404" pitchFamily="49" charset="0"/>
                <a:cs typeface="Courier New" panose="02070309020205020404" pitchFamily="49" charset="0"/>
              </a:rPr>
              <a:t>#Store </a:t>
            </a:r>
            <a:r>
              <a:rPr lang="es-CO" sz="1600" i="1" dirty="0" err="1">
                <a:solidFill>
                  <a:srgbClr val="408080"/>
                </a:solidFill>
                <a:latin typeface="Courier New" panose="02070309020205020404" pitchFamily="49" charset="0"/>
                <a:cs typeface="Courier New" panose="02070309020205020404" pitchFamily="49" charset="0"/>
              </a:rPr>
              <a:t>current</a:t>
            </a:r>
            <a:r>
              <a:rPr lang="es-CO" sz="1600" i="1" dirty="0">
                <a:solidFill>
                  <a:srgbClr val="408080"/>
                </a:solidFill>
                <a:latin typeface="Courier New" panose="02070309020205020404" pitchFamily="49" charset="0"/>
                <a:cs typeface="Courier New" panose="02070309020205020404" pitchFamily="49" charset="0"/>
              </a:rPr>
              <a:t> x </a:t>
            </a:r>
            <a:r>
              <a:rPr lang="es-CO" sz="1600" i="1" dirty="0" err="1">
                <a:solidFill>
                  <a:srgbClr val="408080"/>
                </a:solidFill>
                <a:latin typeface="Courier New" panose="02070309020205020404" pitchFamily="49" charset="0"/>
                <a:cs typeface="Courier New" panose="02070309020205020404" pitchFamily="49" charset="0"/>
              </a:rPr>
              <a:t>value</a:t>
            </a:r>
            <a:r>
              <a:rPr lang="es-CO" sz="1600" i="1" dirty="0">
                <a:solidFill>
                  <a:srgbClr val="408080"/>
                </a:solidFill>
                <a:latin typeface="Courier New" panose="02070309020205020404" pitchFamily="49" charset="0"/>
                <a:cs typeface="Courier New" panose="02070309020205020404" pitchFamily="49" charset="0"/>
              </a:rPr>
              <a:t> in </a:t>
            </a:r>
            <a:r>
              <a:rPr lang="es-CO" sz="1600" i="1" dirty="0" err="1">
                <a:solidFill>
                  <a:srgbClr val="408080"/>
                </a:solidFill>
                <a:latin typeface="Courier New" panose="02070309020205020404" pitchFamily="49" charset="0"/>
                <a:cs typeface="Courier New" panose="02070309020205020404" pitchFamily="49" charset="0"/>
              </a:rPr>
              <a:t>prev_x</a:t>
            </a:r>
            <a:r>
              <a:rPr lang="es-CO" sz="1600" i="1" dirty="0">
                <a:solidFill>
                  <a:srgbClr val="333333"/>
                </a:solidFill>
                <a:latin typeface="Courier New" panose="02070309020205020404" pitchFamily="49" charset="0"/>
                <a:cs typeface="Courier New" panose="02070309020205020404" pitchFamily="49" charset="0"/>
              </a:rPr>
              <a:t> </a:t>
            </a:r>
          </a:p>
          <a:p>
            <a:pPr defTabSz="685800">
              <a:spcBef>
                <a:spcPct val="0"/>
              </a:spcBef>
              <a:buClrTx/>
            </a:pPr>
            <a:r>
              <a:rPr lang="es-CO" sz="1600" i="1" dirty="0" err="1"/>
              <a:t>cur_x</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666666"/>
                </a:solidFill>
              </a:rPr>
              <a:t>=</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err="1"/>
              <a:t>cur_x</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666666"/>
                </a:solidFill>
              </a:rPr>
              <a:t>-</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err="1"/>
              <a:t>rate</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666666"/>
                </a:solidFill>
              </a:rPr>
              <a:t>*</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err="1"/>
              <a:t>df</a:t>
            </a:r>
            <a:r>
              <a:rPr lang="es-CO" sz="1600" i="1" dirty="0">
                <a:solidFill>
                  <a:srgbClr val="333333"/>
                </a:solidFill>
                <a:latin typeface="Courier New" panose="02070309020205020404" pitchFamily="49" charset="0"/>
                <a:cs typeface="Courier New" panose="02070309020205020404" pitchFamily="49" charset="0"/>
              </a:rPr>
              <a:t>(</a:t>
            </a:r>
            <a:r>
              <a:rPr lang="es-CO" sz="1600" i="1" dirty="0" err="1"/>
              <a:t>prev_x</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408080"/>
                </a:solidFill>
                <a:latin typeface="Courier New" panose="02070309020205020404" pitchFamily="49" charset="0"/>
                <a:cs typeface="Courier New" panose="02070309020205020404" pitchFamily="49" charset="0"/>
              </a:rPr>
              <a:t>#</a:t>
            </a:r>
            <a:r>
              <a:rPr lang="es-CO" sz="1600" i="1" dirty="0" err="1">
                <a:solidFill>
                  <a:srgbClr val="408080"/>
                </a:solidFill>
                <a:latin typeface="Courier New" panose="02070309020205020404" pitchFamily="49" charset="0"/>
                <a:cs typeface="Courier New" panose="02070309020205020404" pitchFamily="49" charset="0"/>
              </a:rPr>
              <a:t>Grad</a:t>
            </a:r>
            <a:r>
              <a:rPr lang="es-CO" sz="1600" i="1" dirty="0">
                <a:solidFill>
                  <a:srgbClr val="408080"/>
                </a:solidFill>
                <a:latin typeface="Courier New" panose="02070309020205020404" pitchFamily="49" charset="0"/>
                <a:cs typeface="Courier New" panose="02070309020205020404" pitchFamily="49" charset="0"/>
              </a:rPr>
              <a:t> </a:t>
            </a:r>
            <a:r>
              <a:rPr lang="es-CO" sz="1600" i="1" dirty="0" err="1">
                <a:solidFill>
                  <a:srgbClr val="408080"/>
                </a:solidFill>
                <a:latin typeface="Courier New" panose="02070309020205020404" pitchFamily="49" charset="0"/>
                <a:cs typeface="Courier New" panose="02070309020205020404" pitchFamily="49" charset="0"/>
              </a:rPr>
              <a:t>descent</a:t>
            </a:r>
            <a:r>
              <a:rPr lang="es-CO" sz="1600" i="1" dirty="0">
                <a:solidFill>
                  <a:srgbClr val="333333"/>
                </a:solidFill>
                <a:latin typeface="Courier New" panose="02070309020205020404" pitchFamily="49" charset="0"/>
                <a:cs typeface="Courier New" panose="02070309020205020404" pitchFamily="49" charset="0"/>
              </a:rPr>
              <a:t> </a:t>
            </a:r>
          </a:p>
          <a:p>
            <a:pPr defTabSz="685800">
              <a:spcBef>
                <a:spcPct val="0"/>
              </a:spcBef>
              <a:buClrTx/>
            </a:pPr>
            <a:r>
              <a:rPr lang="es-CO" sz="1600" i="1" dirty="0" err="1"/>
              <a:t>previous_step_size</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666666"/>
                </a:solidFill>
              </a:rPr>
              <a:t>=</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err="1"/>
              <a:t>cur_x</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666666"/>
                </a:solidFill>
              </a:rPr>
              <a:t>-</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err="1"/>
              <a:t>prev_x</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408080"/>
                </a:solidFill>
                <a:latin typeface="Courier New" panose="02070309020205020404" pitchFamily="49" charset="0"/>
                <a:cs typeface="Courier New" panose="02070309020205020404" pitchFamily="49" charset="0"/>
              </a:rPr>
              <a:t>#Change in x</a:t>
            </a:r>
            <a:r>
              <a:rPr lang="es-CO" sz="1600" i="1" dirty="0">
                <a:solidFill>
                  <a:srgbClr val="333333"/>
                </a:solidFill>
                <a:latin typeface="Courier New" panose="02070309020205020404" pitchFamily="49" charset="0"/>
                <a:cs typeface="Courier New" panose="02070309020205020404" pitchFamily="49" charset="0"/>
              </a:rPr>
              <a:t> </a:t>
            </a:r>
          </a:p>
          <a:p>
            <a:pPr defTabSz="685800">
              <a:spcBef>
                <a:spcPct val="0"/>
              </a:spcBef>
              <a:buClrTx/>
            </a:pPr>
            <a:r>
              <a:rPr lang="es-CO" sz="1600" i="1" dirty="0" err="1"/>
              <a:t>iters</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666666"/>
                </a:solidFill>
              </a:rPr>
              <a:t>=</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t>iters</a:t>
            </a:r>
            <a:r>
              <a:rPr lang="es-CO" sz="1600" i="1" dirty="0">
                <a:solidFill>
                  <a:srgbClr val="666666"/>
                </a:solidFill>
              </a:rPr>
              <a:t>+</a:t>
            </a:r>
            <a:r>
              <a:rPr lang="es-CO" sz="1600" i="1" dirty="0">
                <a:solidFill>
                  <a:srgbClr val="666666"/>
                </a:solidFill>
                <a:latin typeface="Courier New" panose="02070309020205020404" pitchFamily="49" charset="0"/>
                <a:cs typeface="Courier New" panose="02070309020205020404" pitchFamily="49" charset="0"/>
              </a:rPr>
              <a:t>1</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408080"/>
                </a:solidFill>
                <a:latin typeface="Courier New" panose="02070309020205020404" pitchFamily="49" charset="0"/>
                <a:cs typeface="Courier New" panose="02070309020205020404" pitchFamily="49" charset="0"/>
              </a:rPr>
              <a:t>#</a:t>
            </a:r>
            <a:r>
              <a:rPr lang="es-CO" sz="1600" i="1" dirty="0" err="1">
                <a:solidFill>
                  <a:srgbClr val="408080"/>
                </a:solidFill>
                <a:latin typeface="Courier New" panose="02070309020205020404" pitchFamily="49" charset="0"/>
                <a:cs typeface="Courier New" panose="02070309020205020404" pitchFamily="49" charset="0"/>
              </a:rPr>
              <a:t>iteration</a:t>
            </a:r>
            <a:r>
              <a:rPr lang="es-CO" sz="1600" i="1" dirty="0">
                <a:solidFill>
                  <a:srgbClr val="408080"/>
                </a:solidFill>
                <a:latin typeface="Courier New" panose="02070309020205020404" pitchFamily="49" charset="0"/>
                <a:cs typeface="Courier New" panose="02070309020205020404" pitchFamily="49" charset="0"/>
              </a:rPr>
              <a:t> </a:t>
            </a:r>
            <a:r>
              <a:rPr lang="es-CO" sz="1600" i="1" dirty="0" err="1">
                <a:solidFill>
                  <a:srgbClr val="408080"/>
                </a:solidFill>
                <a:latin typeface="Courier New" panose="02070309020205020404" pitchFamily="49" charset="0"/>
                <a:cs typeface="Courier New" panose="02070309020205020404" pitchFamily="49" charset="0"/>
              </a:rPr>
              <a:t>count</a:t>
            </a:r>
            <a:r>
              <a:rPr lang="es-CO" sz="1600" i="1" dirty="0">
                <a:solidFill>
                  <a:srgbClr val="333333"/>
                </a:solidFill>
                <a:latin typeface="Courier New" panose="02070309020205020404" pitchFamily="49" charset="0"/>
                <a:cs typeface="Courier New" panose="02070309020205020404" pitchFamily="49" charset="0"/>
              </a:rPr>
              <a:t> </a:t>
            </a:r>
            <a:endParaRPr lang="es-CO" sz="1600" i="1" dirty="0">
              <a:solidFill>
                <a:srgbClr val="008000"/>
              </a:solidFill>
            </a:endParaRPr>
          </a:p>
          <a:p>
            <a:pPr defTabSz="685800">
              <a:buClrTx/>
            </a:pPr>
            <a:r>
              <a:rPr lang="es-CO" sz="1600" i="1" dirty="0" err="1">
                <a:solidFill>
                  <a:srgbClr val="333333"/>
                </a:solidFill>
                <a:latin typeface="Courier New" panose="02070309020205020404" pitchFamily="49" charset="0"/>
                <a:cs typeface="Courier New" panose="02070309020205020404" pitchFamily="49" charset="0"/>
              </a:rPr>
              <a:t>print</a:t>
            </a:r>
            <a:r>
              <a:rPr lang="es-CO" sz="1600" i="1" dirty="0">
                <a:solidFill>
                  <a:srgbClr val="333333"/>
                </a:solidFill>
                <a:latin typeface="Courier New" panose="02070309020205020404" pitchFamily="49" charset="0"/>
                <a:cs typeface="Courier New" panose="02070309020205020404" pitchFamily="49" charset="0"/>
              </a:rPr>
              <a:t>(</a:t>
            </a:r>
            <a:r>
              <a:rPr lang="es-CO" sz="1600" i="1" dirty="0">
                <a:solidFill>
                  <a:srgbClr val="BA2121"/>
                </a:solidFill>
                <a:latin typeface="Courier New" panose="02070309020205020404" pitchFamily="49" charset="0"/>
                <a:cs typeface="Courier New" panose="02070309020205020404" pitchFamily="49" charset="0"/>
              </a:rPr>
              <a:t>"</a:t>
            </a:r>
            <a:r>
              <a:rPr lang="es-CO" sz="1600" i="1" dirty="0" err="1">
                <a:solidFill>
                  <a:srgbClr val="BA2121"/>
                </a:solidFill>
                <a:latin typeface="Courier New" panose="02070309020205020404" pitchFamily="49" charset="0"/>
                <a:cs typeface="Courier New" panose="02070309020205020404" pitchFamily="49" charset="0"/>
              </a:rPr>
              <a:t>Iteration</a:t>
            </a:r>
            <a:r>
              <a:rPr lang="es-CO" sz="1600" i="1" dirty="0">
                <a:solidFill>
                  <a:srgbClr val="BA2121"/>
                </a:solidFill>
                <a:latin typeface="Courier New" panose="02070309020205020404" pitchFamily="49" charset="0"/>
                <a:cs typeface="Courier New" panose="02070309020205020404" pitchFamily="49" charset="0"/>
              </a:rPr>
              <a:t>"</a:t>
            </a:r>
            <a:r>
              <a:rPr lang="es-CO" sz="1600" i="1" dirty="0">
                <a:solidFill>
                  <a:srgbClr val="333333"/>
                </a:solidFill>
                <a:latin typeface="Courier New" panose="02070309020205020404" pitchFamily="49" charset="0"/>
                <a:cs typeface="Courier New" panose="02070309020205020404" pitchFamily="49" charset="0"/>
              </a:rPr>
              <a:t>,</a:t>
            </a:r>
            <a:r>
              <a:rPr lang="es-CO" sz="1600" i="1" dirty="0" err="1"/>
              <a:t>iters</a:t>
            </a:r>
            <a:r>
              <a:rPr lang="es-CO" sz="1600" i="1" dirty="0">
                <a:solidFill>
                  <a:srgbClr val="333333"/>
                </a:solidFill>
                <a:latin typeface="Courier New" panose="02070309020205020404" pitchFamily="49" charset="0"/>
                <a:cs typeface="Courier New" panose="02070309020205020404" pitchFamily="49" charset="0"/>
              </a:rPr>
              <a:t>,</a:t>
            </a:r>
            <a:r>
              <a:rPr lang="es-CO" sz="1600" i="1" dirty="0">
                <a:solidFill>
                  <a:srgbClr val="BA2121"/>
                </a:solidFill>
                <a:latin typeface="Courier New" panose="02070309020205020404" pitchFamily="49" charset="0"/>
                <a:cs typeface="Courier New" panose="02070309020205020404" pitchFamily="49" charset="0"/>
              </a:rPr>
              <a:t>"</a:t>
            </a:r>
            <a:r>
              <a:rPr lang="es-CO" sz="1600" b="1" i="1" dirty="0">
                <a:solidFill>
                  <a:srgbClr val="BB6622"/>
                </a:solidFill>
                <a:latin typeface="Courier New" panose="02070309020205020404" pitchFamily="49" charset="0"/>
                <a:cs typeface="Courier New" panose="02070309020205020404" pitchFamily="49" charset="0"/>
              </a:rPr>
              <a:t>\</a:t>
            </a:r>
            <a:r>
              <a:rPr lang="es-CO" sz="1600" b="1" i="1" dirty="0" err="1">
                <a:solidFill>
                  <a:srgbClr val="BB6622"/>
                </a:solidFill>
                <a:latin typeface="Courier New" panose="02070309020205020404" pitchFamily="49" charset="0"/>
                <a:cs typeface="Courier New" panose="02070309020205020404" pitchFamily="49" charset="0"/>
              </a:rPr>
              <a:t>n</a:t>
            </a:r>
            <a:r>
              <a:rPr lang="es-CO" sz="1600" i="1" dirty="0" err="1">
                <a:solidFill>
                  <a:srgbClr val="BA2121"/>
                </a:solidFill>
                <a:latin typeface="Courier New" panose="02070309020205020404" pitchFamily="49" charset="0"/>
                <a:cs typeface="Courier New" panose="02070309020205020404" pitchFamily="49" charset="0"/>
              </a:rPr>
              <a:t>X</a:t>
            </a:r>
            <a:r>
              <a:rPr lang="es-CO" sz="1600" i="1" dirty="0">
                <a:solidFill>
                  <a:srgbClr val="BA2121"/>
                </a:solidFill>
                <a:latin typeface="Courier New" panose="02070309020205020404" pitchFamily="49" charset="0"/>
                <a:cs typeface="Courier New" panose="02070309020205020404" pitchFamily="49" charset="0"/>
              </a:rPr>
              <a:t> </a:t>
            </a:r>
            <a:r>
              <a:rPr lang="es-CO" sz="1600" i="1" dirty="0" err="1">
                <a:solidFill>
                  <a:srgbClr val="BA2121"/>
                </a:solidFill>
                <a:latin typeface="Courier New" panose="02070309020205020404" pitchFamily="49" charset="0"/>
                <a:cs typeface="Courier New" panose="02070309020205020404" pitchFamily="49" charset="0"/>
              </a:rPr>
              <a:t>value</a:t>
            </a:r>
            <a:r>
              <a:rPr lang="es-CO" sz="1600" i="1" dirty="0">
                <a:solidFill>
                  <a:srgbClr val="BA2121"/>
                </a:solidFill>
                <a:latin typeface="Courier New" panose="02070309020205020404" pitchFamily="49" charset="0"/>
                <a:cs typeface="Courier New" panose="02070309020205020404" pitchFamily="49" charset="0"/>
              </a:rPr>
              <a:t> </a:t>
            </a:r>
            <a:r>
              <a:rPr lang="es-CO" sz="1600" i="1" dirty="0" err="1">
                <a:solidFill>
                  <a:srgbClr val="BA2121"/>
                </a:solidFill>
                <a:latin typeface="Courier New" panose="02070309020205020404" pitchFamily="49" charset="0"/>
                <a:cs typeface="Courier New" panose="02070309020205020404" pitchFamily="49" charset="0"/>
              </a:rPr>
              <a:t>is</a:t>
            </a:r>
            <a:r>
              <a:rPr lang="es-CO" sz="1600" i="1" dirty="0">
                <a:solidFill>
                  <a:srgbClr val="BA2121"/>
                </a:solidFill>
                <a:latin typeface="Courier New" panose="02070309020205020404" pitchFamily="49" charset="0"/>
                <a:cs typeface="Courier New" panose="02070309020205020404" pitchFamily="49" charset="0"/>
              </a:rPr>
              <a:t>"</a:t>
            </a:r>
            <a:r>
              <a:rPr lang="es-CO" sz="1600" i="1" dirty="0">
                <a:solidFill>
                  <a:srgbClr val="333333"/>
                </a:solidFill>
                <a:latin typeface="Courier New" panose="02070309020205020404" pitchFamily="49" charset="0"/>
                <a:cs typeface="Courier New" panose="02070309020205020404" pitchFamily="49" charset="0"/>
              </a:rPr>
              <a:t>,</a:t>
            </a:r>
            <a:r>
              <a:rPr lang="es-CO" sz="1600" i="1" dirty="0" err="1"/>
              <a:t>cur_x</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a:solidFill>
                  <a:srgbClr val="408080"/>
                </a:solidFill>
                <a:latin typeface="Courier New" panose="02070309020205020404" pitchFamily="49" charset="0"/>
                <a:cs typeface="Courier New" panose="02070309020205020404" pitchFamily="49" charset="0"/>
              </a:rPr>
              <a:t>#</a:t>
            </a:r>
            <a:r>
              <a:rPr lang="es-CO" sz="1600" i="1" dirty="0" err="1">
                <a:solidFill>
                  <a:srgbClr val="408080"/>
                </a:solidFill>
                <a:latin typeface="Courier New" panose="02070309020205020404" pitchFamily="49" charset="0"/>
                <a:cs typeface="Courier New" panose="02070309020205020404" pitchFamily="49" charset="0"/>
              </a:rPr>
              <a:t>Print</a:t>
            </a:r>
            <a:r>
              <a:rPr lang="es-CO" sz="1600" i="1" dirty="0">
                <a:solidFill>
                  <a:srgbClr val="408080"/>
                </a:solidFill>
                <a:latin typeface="Courier New" panose="02070309020205020404" pitchFamily="49" charset="0"/>
                <a:cs typeface="Courier New" panose="02070309020205020404" pitchFamily="49" charset="0"/>
              </a:rPr>
              <a:t> </a:t>
            </a:r>
            <a:r>
              <a:rPr lang="es-CO" sz="1600" i="1" dirty="0" err="1">
                <a:solidFill>
                  <a:srgbClr val="408080"/>
                </a:solidFill>
                <a:latin typeface="Courier New" panose="02070309020205020404" pitchFamily="49" charset="0"/>
                <a:cs typeface="Courier New" panose="02070309020205020404" pitchFamily="49" charset="0"/>
              </a:rPr>
              <a:t>iterations</a:t>
            </a:r>
            <a:r>
              <a:rPr lang="es-CO" sz="1600" i="1" dirty="0">
                <a:solidFill>
                  <a:srgbClr val="333333"/>
                </a:solidFill>
                <a:latin typeface="Courier New" panose="02070309020205020404" pitchFamily="49" charset="0"/>
                <a:cs typeface="Courier New" panose="02070309020205020404" pitchFamily="49" charset="0"/>
              </a:rPr>
              <a:t> </a:t>
            </a:r>
            <a:endParaRPr lang="es-CO" sz="1600" i="1" dirty="0">
              <a:solidFill>
                <a:srgbClr val="008000"/>
              </a:solidFill>
            </a:endParaRPr>
          </a:p>
          <a:p>
            <a:pPr defTabSz="685800">
              <a:buClrTx/>
            </a:pPr>
            <a:r>
              <a:rPr lang="es-CO" sz="1600" i="1" dirty="0" err="1">
                <a:solidFill>
                  <a:srgbClr val="333333"/>
                </a:solidFill>
                <a:latin typeface="Courier New" panose="02070309020205020404" pitchFamily="49" charset="0"/>
                <a:cs typeface="Courier New" panose="02070309020205020404" pitchFamily="49" charset="0"/>
              </a:rPr>
              <a:t>print</a:t>
            </a:r>
            <a:r>
              <a:rPr lang="es-CO" sz="1600" i="1" dirty="0">
                <a:solidFill>
                  <a:srgbClr val="333333"/>
                </a:solidFill>
                <a:latin typeface="Courier New" panose="02070309020205020404" pitchFamily="49" charset="0"/>
                <a:cs typeface="Courier New" panose="02070309020205020404" pitchFamily="49" charset="0"/>
              </a:rPr>
              <a:t>(</a:t>
            </a:r>
            <a:r>
              <a:rPr lang="es-CO" sz="1600" i="1" dirty="0">
                <a:solidFill>
                  <a:srgbClr val="BA2121"/>
                </a:solidFill>
                <a:latin typeface="Courier New" panose="02070309020205020404" pitchFamily="49" charset="0"/>
                <a:cs typeface="Courier New" panose="02070309020205020404" pitchFamily="49" charset="0"/>
              </a:rPr>
              <a:t>"</a:t>
            </a:r>
            <a:r>
              <a:rPr lang="es-CO" sz="1600" i="1" dirty="0" err="1">
                <a:solidFill>
                  <a:srgbClr val="BA2121"/>
                </a:solidFill>
                <a:latin typeface="Courier New" panose="02070309020205020404" pitchFamily="49" charset="0"/>
                <a:cs typeface="Courier New" panose="02070309020205020404" pitchFamily="49" charset="0"/>
              </a:rPr>
              <a:t>The</a:t>
            </a:r>
            <a:r>
              <a:rPr lang="es-CO" sz="1600" i="1" dirty="0">
                <a:solidFill>
                  <a:srgbClr val="BA2121"/>
                </a:solidFill>
                <a:latin typeface="Courier New" panose="02070309020205020404" pitchFamily="49" charset="0"/>
                <a:cs typeface="Courier New" panose="02070309020205020404" pitchFamily="49" charset="0"/>
              </a:rPr>
              <a:t> local </a:t>
            </a:r>
            <a:r>
              <a:rPr lang="es-CO" sz="1600" i="1" dirty="0" err="1">
                <a:solidFill>
                  <a:srgbClr val="BA2121"/>
                </a:solidFill>
                <a:latin typeface="Courier New" panose="02070309020205020404" pitchFamily="49" charset="0"/>
                <a:cs typeface="Courier New" panose="02070309020205020404" pitchFamily="49" charset="0"/>
              </a:rPr>
              <a:t>minimum</a:t>
            </a:r>
            <a:r>
              <a:rPr lang="es-CO" sz="1600" i="1" dirty="0">
                <a:solidFill>
                  <a:srgbClr val="BA2121"/>
                </a:solidFill>
                <a:latin typeface="Courier New" panose="02070309020205020404" pitchFamily="49" charset="0"/>
                <a:cs typeface="Courier New" panose="02070309020205020404" pitchFamily="49" charset="0"/>
              </a:rPr>
              <a:t> </a:t>
            </a:r>
            <a:r>
              <a:rPr lang="es-CO" sz="1600" i="1" dirty="0" err="1">
                <a:solidFill>
                  <a:srgbClr val="BA2121"/>
                </a:solidFill>
                <a:latin typeface="Courier New" panose="02070309020205020404" pitchFamily="49" charset="0"/>
                <a:cs typeface="Courier New" panose="02070309020205020404" pitchFamily="49" charset="0"/>
              </a:rPr>
              <a:t>occurs</a:t>
            </a:r>
            <a:r>
              <a:rPr lang="es-CO" sz="1600" i="1" dirty="0">
                <a:solidFill>
                  <a:srgbClr val="BA2121"/>
                </a:solidFill>
                <a:latin typeface="Courier New" panose="02070309020205020404" pitchFamily="49" charset="0"/>
                <a:cs typeface="Courier New" panose="02070309020205020404" pitchFamily="49" charset="0"/>
              </a:rPr>
              <a:t> at"</a:t>
            </a:r>
            <a:r>
              <a:rPr lang="es-CO" sz="1600" i="1" dirty="0">
                <a:solidFill>
                  <a:srgbClr val="333333"/>
                </a:solidFill>
                <a:latin typeface="Courier New" panose="02070309020205020404" pitchFamily="49" charset="0"/>
                <a:cs typeface="Courier New" panose="02070309020205020404" pitchFamily="49" charset="0"/>
              </a:rPr>
              <a:t>, </a:t>
            </a:r>
            <a:r>
              <a:rPr lang="es-CO" sz="1600" i="1" dirty="0" err="1"/>
              <a:t>cur_x</a:t>
            </a:r>
            <a:r>
              <a:rPr lang="es-CO" sz="1600" i="1" dirty="0">
                <a:solidFill>
                  <a:srgbClr val="333333"/>
                </a:solidFill>
                <a:latin typeface="Courier New" panose="02070309020205020404" pitchFamily="49" charset="0"/>
                <a:cs typeface="Courier New" panose="02070309020205020404" pitchFamily="49" charset="0"/>
              </a:rPr>
              <a:t>)</a:t>
            </a:r>
            <a:endParaRPr lang="es-CO" sz="1600" i="1" dirty="0"/>
          </a:p>
        </p:txBody>
      </p:sp>
      <p:pic>
        <p:nvPicPr>
          <p:cNvPr id="3" name="6 Imagen">
            <a:extLst>
              <a:ext uri="{FF2B5EF4-FFF2-40B4-BE49-F238E27FC236}">
                <a16:creationId xmlns:a16="http://schemas.microsoft.com/office/drawing/2014/main" xmlns="" id="{17FF928D-764F-4624-BA32-80AA4496F5F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9F5520CF-0328-4489-800C-B635C00D5021}"/>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7">
            <a:extLst>
              <a:ext uri="{FF2B5EF4-FFF2-40B4-BE49-F238E27FC236}">
                <a16:creationId xmlns:a16="http://schemas.microsoft.com/office/drawing/2014/main" xmlns="" id="{20F5568D-DFD5-486A-9D70-18A8B32BED98}"/>
              </a:ext>
            </a:extLst>
          </p:cNvPr>
          <p:cNvSpPr txBox="1"/>
          <p:nvPr/>
        </p:nvSpPr>
        <p:spPr>
          <a:xfrm>
            <a:off x="99062" y="116632"/>
            <a:ext cx="3874779" cy="523220"/>
          </a:xfrm>
          <a:prstGeom prst="rect">
            <a:avLst/>
          </a:prstGeom>
          <a:noFill/>
        </p:spPr>
        <p:txBody>
          <a:bodyPr wrap="none" rtlCol="0">
            <a:spAutoFit/>
          </a:bodyPr>
          <a:lstStyle/>
          <a:p>
            <a:r>
              <a:rPr lang="es-CO" sz="2800" b="1" dirty="0" err="1"/>
              <a:t>GRADIENT</a:t>
            </a:r>
            <a:r>
              <a:rPr lang="es-CO" sz="2800" b="1" dirty="0"/>
              <a:t> </a:t>
            </a:r>
            <a:r>
              <a:rPr lang="es-CO" sz="2800" b="1" dirty="0" err="1"/>
              <a:t>DESCENT</a:t>
            </a:r>
            <a:endParaRPr lang="es-CO" sz="2800" b="1" dirty="0"/>
          </a:p>
        </p:txBody>
      </p:sp>
    </p:spTree>
    <p:extLst>
      <p:ext uri="{BB962C8B-B14F-4D97-AF65-F5344CB8AC3E}">
        <p14:creationId xmlns:p14="http://schemas.microsoft.com/office/powerpoint/2010/main" val="1501480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6A87C406-2A56-4FD6-A828-8246CD68C169}"/>
              </a:ext>
            </a:extLst>
          </p:cNvPr>
          <p:cNvSpPr/>
          <p:nvPr/>
        </p:nvSpPr>
        <p:spPr>
          <a:xfrm>
            <a:off x="99062" y="1035168"/>
            <a:ext cx="8769730" cy="830997"/>
          </a:xfrm>
          <a:prstGeom prst="rect">
            <a:avLst/>
          </a:prstGeom>
        </p:spPr>
        <p:txBody>
          <a:bodyPr wrap="square">
            <a:spAutoFit/>
          </a:bodyPr>
          <a:lstStyle/>
          <a:p>
            <a:r>
              <a:rPr lang="en-US" sz="1600" b="1" dirty="0">
                <a:solidFill>
                  <a:srgbClr val="1D1F22"/>
                </a:solidFill>
                <a:latin typeface="+mj-lt"/>
              </a:rPr>
              <a:t>Stochastic Gradient Descent (SGD)</a:t>
            </a:r>
            <a:r>
              <a:rPr lang="en-US" sz="1600" dirty="0">
                <a:solidFill>
                  <a:srgbClr val="1D1F22"/>
                </a:solidFill>
                <a:latin typeface="+mj-lt"/>
              </a:rPr>
              <a:t> is a simple yet very efficient approach to discriminative learning of linear classifiers under convex loss functions such as (linear) </a:t>
            </a:r>
            <a:r>
              <a:rPr lang="en-US" sz="1600" dirty="0">
                <a:solidFill>
                  <a:srgbClr val="2878A2"/>
                </a:solidFill>
                <a:latin typeface="+mj-lt"/>
                <a:hlinkClick r:id="rId2"/>
              </a:rPr>
              <a:t>Support Vector Machines</a:t>
            </a:r>
            <a:r>
              <a:rPr lang="en-US" sz="1600" dirty="0">
                <a:solidFill>
                  <a:srgbClr val="1D1F22"/>
                </a:solidFill>
                <a:latin typeface="+mj-lt"/>
              </a:rPr>
              <a:t> and </a:t>
            </a:r>
            <a:r>
              <a:rPr lang="en-US" sz="1600" dirty="0">
                <a:solidFill>
                  <a:srgbClr val="2878A2"/>
                </a:solidFill>
                <a:latin typeface="+mj-lt"/>
                <a:hlinkClick r:id="rId3"/>
              </a:rPr>
              <a:t>Logistic Regression</a:t>
            </a:r>
            <a:r>
              <a:rPr lang="en-US" sz="1600" dirty="0">
                <a:solidFill>
                  <a:srgbClr val="1D1F22"/>
                </a:solidFill>
                <a:latin typeface="+mj-lt"/>
              </a:rPr>
              <a:t>.</a:t>
            </a:r>
            <a:endParaRPr lang="en-US" sz="1600" dirty="0">
              <a:latin typeface="+mj-lt"/>
            </a:endParaRPr>
          </a:p>
        </p:txBody>
      </p:sp>
      <p:pic>
        <p:nvPicPr>
          <p:cNvPr id="4" name="6 Imagen">
            <a:extLst>
              <a:ext uri="{FF2B5EF4-FFF2-40B4-BE49-F238E27FC236}">
                <a16:creationId xmlns:a16="http://schemas.microsoft.com/office/drawing/2014/main" xmlns="" id="{7722C326-BC5D-4074-B9F6-8E2C98DE8DC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5" name="Conector recto 6">
            <a:extLst>
              <a:ext uri="{FF2B5EF4-FFF2-40B4-BE49-F238E27FC236}">
                <a16:creationId xmlns:a16="http://schemas.microsoft.com/office/drawing/2014/main" xmlns="" id="{2AF70CFD-21F6-4280-8890-03A6A0BD2926}"/>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6" name="CuadroTexto 7">
            <a:extLst>
              <a:ext uri="{FF2B5EF4-FFF2-40B4-BE49-F238E27FC236}">
                <a16:creationId xmlns:a16="http://schemas.microsoft.com/office/drawing/2014/main" xmlns="" id="{123D1A22-D0AD-4B1F-BB0D-A2F998EF3D8C}"/>
              </a:ext>
            </a:extLst>
          </p:cNvPr>
          <p:cNvSpPr txBox="1"/>
          <p:nvPr/>
        </p:nvSpPr>
        <p:spPr>
          <a:xfrm>
            <a:off x="99062" y="116632"/>
            <a:ext cx="6308137" cy="523220"/>
          </a:xfrm>
          <a:prstGeom prst="rect">
            <a:avLst/>
          </a:prstGeom>
          <a:noFill/>
        </p:spPr>
        <p:txBody>
          <a:bodyPr wrap="none" rtlCol="0">
            <a:spAutoFit/>
          </a:bodyPr>
          <a:lstStyle/>
          <a:p>
            <a:r>
              <a:rPr lang="es-CO" sz="2800" b="1" dirty="0" smtClean="0"/>
              <a:t>STOCHASTIC GRADIENT </a:t>
            </a:r>
            <a:r>
              <a:rPr lang="es-CO" sz="2800" b="1" dirty="0"/>
              <a:t>DESCENT</a:t>
            </a:r>
          </a:p>
        </p:txBody>
      </p:sp>
    </p:spTree>
    <p:extLst>
      <p:ext uri="{BB962C8B-B14F-4D97-AF65-F5344CB8AC3E}">
        <p14:creationId xmlns:p14="http://schemas.microsoft.com/office/powerpoint/2010/main" val="11943407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50863" t="7108" r="7893" b="16033"/>
          <a:stretch/>
        </p:blipFill>
        <p:spPr>
          <a:xfrm>
            <a:off x="94101" y="1306287"/>
            <a:ext cx="7909076" cy="4145280"/>
          </a:xfrm>
          <a:prstGeom prst="rect">
            <a:avLst/>
          </a:prstGeom>
        </p:spPr>
      </p:pic>
    </p:spTree>
    <p:extLst>
      <p:ext uri="{BB962C8B-B14F-4D97-AF65-F5344CB8AC3E}">
        <p14:creationId xmlns:p14="http://schemas.microsoft.com/office/powerpoint/2010/main" val="19537291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1559EF5-E357-49AB-A166-E41B1203B8CD}"/>
              </a:ext>
            </a:extLst>
          </p:cNvPr>
          <p:cNvPicPr>
            <a:picLocks noChangeAspect="1"/>
          </p:cNvPicPr>
          <p:nvPr/>
        </p:nvPicPr>
        <p:blipFill rotWithShape="1">
          <a:blip r:embed="rId2"/>
          <a:srcRect t="11592" b="7942"/>
          <a:stretch/>
        </p:blipFill>
        <p:spPr>
          <a:xfrm>
            <a:off x="0" y="1233996"/>
            <a:ext cx="9144000" cy="4598633"/>
          </a:xfrm>
          <a:prstGeom prst="rect">
            <a:avLst/>
          </a:prstGeom>
        </p:spPr>
      </p:pic>
    </p:spTree>
    <p:extLst>
      <p:ext uri="{BB962C8B-B14F-4D97-AF65-F5344CB8AC3E}">
        <p14:creationId xmlns:p14="http://schemas.microsoft.com/office/powerpoint/2010/main" val="2264838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50697" t="6647" b="16296"/>
          <a:stretch/>
        </p:blipFill>
        <p:spPr>
          <a:xfrm>
            <a:off x="98939" y="1552785"/>
            <a:ext cx="8934994" cy="3927567"/>
          </a:xfrm>
          <a:prstGeom prst="rect">
            <a:avLst/>
          </a:prstGeom>
        </p:spPr>
      </p:pic>
    </p:spTree>
    <p:extLst>
      <p:ext uri="{BB962C8B-B14F-4D97-AF65-F5344CB8AC3E}">
        <p14:creationId xmlns:p14="http://schemas.microsoft.com/office/powerpoint/2010/main" val="26512127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D3A57A3-8B9A-49A3-841D-C8A1DE18DDF9}"/>
              </a:ext>
            </a:extLst>
          </p:cNvPr>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37786761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D0471541-17A1-49AA-8AB6-540D6055AFA0}"/>
              </a:ext>
            </a:extLst>
          </p:cNvPr>
          <p:cNvPicPr>
            <a:picLocks noChangeAspect="1"/>
          </p:cNvPicPr>
          <p:nvPr/>
        </p:nvPicPr>
        <p:blipFill rotWithShape="1">
          <a:blip r:embed="rId2"/>
          <a:srcRect t="9728" b="19126"/>
          <a:stretch/>
        </p:blipFill>
        <p:spPr>
          <a:xfrm>
            <a:off x="0" y="1821731"/>
            <a:ext cx="9144000" cy="4065973"/>
          </a:xfrm>
          <a:prstGeom prst="rect">
            <a:avLst/>
          </a:prstGeom>
        </p:spPr>
      </p:pic>
    </p:spTree>
    <p:extLst>
      <p:ext uri="{BB962C8B-B14F-4D97-AF65-F5344CB8AC3E}">
        <p14:creationId xmlns:p14="http://schemas.microsoft.com/office/powerpoint/2010/main" val="28210800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2771B2D-B635-46A7-BFEA-819A69A41471}"/>
              </a:ext>
            </a:extLst>
          </p:cNvPr>
          <p:cNvPicPr>
            <a:picLocks noChangeAspect="1"/>
          </p:cNvPicPr>
          <p:nvPr/>
        </p:nvPicPr>
        <p:blipFill rotWithShape="1">
          <a:blip r:embed="rId2"/>
          <a:srcRect t="9728" b="20680"/>
          <a:stretch/>
        </p:blipFill>
        <p:spPr>
          <a:xfrm>
            <a:off x="0" y="1127464"/>
            <a:ext cx="9144000" cy="3977196"/>
          </a:xfrm>
          <a:prstGeom prst="rect">
            <a:avLst/>
          </a:prstGeom>
        </p:spPr>
      </p:pic>
    </p:spTree>
    <p:extLst>
      <p:ext uri="{BB962C8B-B14F-4D97-AF65-F5344CB8AC3E}">
        <p14:creationId xmlns:p14="http://schemas.microsoft.com/office/powerpoint/2010/main" val="16443421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6447C0D-DFD7-437C-B9AE-216FC698082F}"/>
              </a:ext>
            </a:extLst>
          </p:cNvPr>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4187602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1154/1*Myo0GHpJGbVgNcL5bdFXzQ.jpeg">
            <a:extLst>
              <a:ext uri="{FF2B5EF4-FFF2-40B4-BE49-F238E27FC236}">
                <a16:creationId xmlns:a16="http://schemas.microsoft.com/office/drawing/2014/main" xmlns="" id="{DB79C4DD-8F65-4689-91B1-8A82094DD9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92696"/>
            <a:ext cx="8093886" cy="54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690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D072A0D-4B3E-45CE-9B78-22AAF8B2E4E3}"/>
              </a:ext>
            </a:extLst>
          </p:cNvPr>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3087280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46795FA-9D5D-4F5D-8197-4BA2C03892E7}"/>
              </a:ext>
            </a:extLst>
          </p:cNvPr>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9044738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1B3AE2F-4B66-4137-9987-6374BAF8A5B8}"/>
              </a:ext>
            </a:extLst>
          </p:cNvPr>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2301299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65F696B-EB10-41F3-974B-D5131F403D23}"/>
              </a:ext>
            </a:extLst>
          </p:cNvPr>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14153334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25BBAAF-DAC9-4D09-AF31-45DF3B75B4A4}"/>
              </a:ext>
            </a:extLst>
          </p:cNvPr>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37272790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8413117-04E3-4033-821A-8A791949418E}"/>
              </a:ext>
            </a:extLst>
          </p:cNvPr>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28524644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584534A-14EF-4816-9F35-3B5F9DF8C78D}"/>
              </a:ext>
            </a:extLst>
          </p:cNvPr>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29028088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B12473F6-F875-48FE-ABB1-D771DDDEA61E}"/>
              </a:ext>
            </a:extLst>
          </p:cNvPr>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36159974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CD0C637-D99A-4643-ADBA-E5631269723A}"/>
              </a:ext>
            </a:extLst>
          </p:cNvPr>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32702453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CBE5D92-BA1F-48EC-B356-8DB3B4EC7EF3}"/>
              </a:ext>
            </a:extLst>
          </p:cNvPr>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1666434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D834DBC-1C00-4F5F-B38C-C8C92058898D}"/>
              </a:ext>
            </a:extLst>
          </p:cNvPr>
          <p:cNvPicPr>
            <a:picLocks noChangeAspect="1"/>
          </p:cNvPicPr>
          <p:nvPr/>
        </p:nvPicPr>
        <p:blipFill rotWithShape="1">
          <a:blip r:embed="rId2"/>
          <a:srcRect l="32628" t="16502" r="19192" b="11037"/>
          <a:stretch/>
        </p:blipFill>
        <p:spPr>
          <a:xfrm>
            <a:off x="1713816" y="1406450"/>
            <a:ext cx="5197755" cy="4885583"/>
          </a:xfrm>
          <a:prstGeom prst="rect">
            <a:avLst/>
          </a:prstGeom>
        </p:spPr>
      </p:pic>
      <p:pic>
        <p:nvPicPr>
          <p:cNvPr id="4" name="Picture 3">
            <a:extLst>
              <a:ext uri="{FF2B5EF4-FFF2-40B4-BE49-F238E27FC236}">
                <a16:creationId xmlns:a16="http://schemas.microsoft.com/office/drawing/2014/main" xmlns="" id="{44731CC9-03FF-4145-A172-46643028B340}"/>
              </a:ext>
            </a:extLst>
          </p:cNvPr>
          <p:cNvPicPr>
            <a:picLocks noChangeAspect="1"/>
          </p:cNvPicPr>
          <p:nvPr/>
        </p:nvPicPr>
        <p:blipFill rotWithShape="1">
          <a:blip r:embed="rId2">
            <a:extLst>
              <a:ext uri="{28A0092B-C50C-407E-A947-70E740481C1C}">
                <a14:useLocalDpi xmlns:a14="http://schemas.microsoft.com/office/drawing/2010/main" val="0"/>
              </a:ext>
            </a:extLst>
          </a:blip>
          <a:srcRect l="1784" t="13523" r="87199" b="30596"/>
          <a:stretch/>
        </p:blipFill>
        <p:spPr>
          <a:xfrm rot="16200000">
            <a:off x="4098727" y="5335703"/>
            <a:ext cx="427931" cy="2340591"/>
          </a:xfrm>
          <a:prstGeom prst="rect">
            <a:avLst/>
          </a:prstGeom>
        </p:spPr>
      </p:pic>
      <p:pic>
        <p:nvPicPr>
          <p:cNvPr id="5" name="6 Imagen">
            <a:extLst>
              <a:ext uri="{FF2B5EF4-FFF2-40B4-BE49-F238E27FC236}">
                <a16:creationId xmlns:a16="http://schemas.microsoft.com/office/drawing/2014/main" xmlns="" id="{644959FE-662D-4D6E-8575-36BBE09040E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6" name="Conector recto 6">
            <a:extLst>
              <a:ext uri="{FF2B5EF4-FFF2-40B4-BE49-F238E27FC236}">
                <a16:creationId xmlns:a16="http://schemas.microsoft.com/office/drawing/2014/main" xmlns="" id="{E8BB6825-2276-4616-B938-B43194E3AEAC}"/>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7" name="CuadroTexto 7">
            <a:extLst>
              <a:ext uri="{FF2B5EF4-FFF2-40B4-BE49-F238E27FC236}">
                <a16:creationId xmlns:a16="http://schemas.microsoft.com/office/drawing/2014/main" xmlns="" id="{6A453636-021C-4E11-AA73-97C5A7A4F72A}"/>
              </a:ext>
            </a:extLst>
          </p:cNvPr>
          <p:cNvSpPr txBox="1"/>
          <p:nvPr/>
        </p:nvSpPr>
        <p:spPr>
          <a:xfrm>
            <a:off x="99062" y="116632"/>
            <a:ext cx="4157292" cy="523220"/>
          </a:xfrm>
          <a:prstGeom prst="rect">
            <a:avLst/>
          </a:prstGeom>
          <a:noFill/>
        </p:spPr>
        <p:txBody>
          <a:bodyPr wrap="none" rtlCol="0">
            <a:spAutoFit/>
          </a:bodyPr>
          <a:lstStyle/>
          <a:p>
            <a:r>
              <a:rPr lang="es-CO" sz="2800" b="1" dirty="0" err="1"/>
              <a:t>BIAS-VARIANCE</a:t>
            </a:r>
            <a:r>
              <a:rPr lang="es-CO" sz="2800" b="1" dirty="0"/>
              <a:t> </a:t>
            </a:r>
            <a:r>
              <a:rPr lang="es-CO" sz="2800" b="1" dirty="0" err="1"/>
              <a:t>TRADEOFF</a:t>
            </a:r>
            <a:endParaRPr lang="es-CO" sz="2800" b="1" dirty="0"/>
          </a:p>
        </p:txBody>
      </p:sp>
      <p:pic>
        <p:nvPicPr>
          <p:cNvPr id="8" name="Picture 7">
            <a:extLst>
              <a:ext uri="{FF2B5EF4-FFF2-40B4-BE49-F238E27FC236}">
                <a16:creationId xmlns:a16="http://schemas.microsoft.com/office/drawing/2014/main" xmlns="" id="{34B66EF0-F5E5-40C7-A97D-A513CFA73D93}"/>
              </a:ext>
            </a:extLst>
          </p:cNvPr>
          <p:cNvPicPr>
            <a:picLocks noChangeAspect="1"/>
          </p:cNvPicPr>
          <p:nvPr/>
        </p:nvPicPr>
        <p:blipFill rotWithShape="1">
          <a:blip r:embed="rId2"/>
          <a:srcRect l="48503" t="53034" r="25926" b="32006"/>
          <a:stretch/>
        </p:blipFill>
        <p:spPr>
          <a:xfrm>
            <a:off x="3518453" y="586853"/>
            <a:ext cx="2463421" cy="900753"/>
          </a:xfrm>
          <a:prstGeom prst="rect">
            <a:avLst/>
          </a:prstGeom>
        </p:spPr>
      </p:pic>
      <p:pic>
        <p:nvPicPr>
          <p:cNvPr id="9" name="Picture 8">
            <a:extLst>
              <a:ext uri="{FF2B5EF4-FFF2-40B4-BE49-F238E27FC236}">
                <a16:creationId xmlns:a16="http://schemas.microsoft.com/office/drawing/2014/main" xmlns="" id="{C81E428C-EE72-4E80-AF37-1FD7AE19F7E8}"/>
              </a:ext>
            </a:extLst>
          </p:cNvPr>
          <p:cNvPicPr>
            <a:picLocks noChangeAspect="1"/>
          </p:cNvPicPr>
          <p:nvPr/>
        </p:nvPicPr>
        <p:blipFill rotWithShape="1">
          <a:blip r:embed="rId2"/>
          <a:srcRect l="26186" t="54265" r="53626" b="31454"/>
          <a:stretch/>
        </p:blipFill>
        <p:spPr>
          <a:xfrm rot="16200000">
            <a:off x="6457781" y="3210634"/>
            <a:ext cx="1944806" cy="859809"/>
          </a:xfrm>
          <a:prstGeom prst="rect">
            <a:avLst/>
          </a:prstGeom>
        </p:spPr>
      </p:pic>
      <p:pic>
        <p:nvPicPr>
          <p:cNvPr id="10" name="Picture 9">
            <a:extLst>
              <a:ext uri="{FF2B5EF4-FFF2-40B4-BE49-F238E27FC236}">
                <a16:creationId xmlns:a16="http://schemas.microsoft.com/office/drawing/2014/main" xmlns="" id="{BA02D0A3-6574-4B8E-9DCA-C3B86ED2B973}"/>
              </a:ext>
            </a:extLst>
          </p:cNvPr>
          <p:cNvPicPr>
            <a:picLocks noChangeAspect="1"/>
          </p:cNvPicPr>
          <p:nvPr/>
        </p:nvPicPr>
        <p:blipFill rotWithShape="1">
          <a:blip r:embed="rId2">
            <a:extLst>
              <a:ext uri="{28A0092B-C50C-407E-A947-70E740481C1C}">
                <a14:useLocalDpi xmlns:a14="http://schemas.microsoft.com/office/drawing/2010/main" val="0"/>
              </a:ext>
            </a:extLst>
          </a:blip>
          <a:srcRect l="33119" t="88791" b="-1"/>
          <a:stretch/>
        </p:blipFill>
        <p:spPr>
          <a:xfrm rot="16200000">
            <a:off x="-119658" y="3615294"/>
            <a:ext cx="2809860" cy="467896"/>
          </a:xfrm>
          <a:prstGeom prst="rect">
            <a:avLst/>
          </a:prstGeom>
        </p:spPr>
      </p:pic>
    </p:spTree>
    <p:extLst>
      <p:ext uri="{BB962C8B-B14F-4D97-AF65-F5344CB8AC3E}">
        <p14:creationId xmlns:p14="http://schemas.microsoft.com/office/powerpoint/2010/main" val="27777991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DE3A931-CAF6-43AA-9BAC-E13334215946}"/>
              </a:ext>
            </a:extLst>
          </p:cNvPr>
          <p:cNvPicPr>
            <a:picLocks noChangeAspect="1"/>
          </p:cNvPicPr>
          <p:nvPr/>
        </p:nvPicPr>
        <p:blipFill>
          <a:blip r:embed="rId2"/>
          <a:stretch>
            <a:fillRect/>
          </a:stretch>
        </p:blipFill>
        <p:spPr>
          <a:xfrm>
            <a:off x="0" y="571500"/>
            <a:ext cx="9144000" cy="5715000"/>
          </a:xfrm>
          <a:prstGeom prst="rect">
            <a:avLst/>
          </a:prstGeom>
        </p:spPr>
      </p:pic>
    </p:spTree>
    <p:extLst>
      <p:ext uri="{BB962C8B-B14F-4D97-AF65-F5344CB8AC3E}">
        <p14:creationId xmlns:p14="http://schemas.microsoft.com/office/powerpoint/2010/main" val="120294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0632A46-A93F-46C3-AAEC-8C17F1D4C6B7}"/>
              </a:ext>
            </a:extLst>
          </p:cNvPr>
          <p:cNvSpPr>
            <a:spLocks noChangeArrowheads="1"/>
          </p:cNvSpPr>
          <p:nvPr/>
        </p:nvSpPr>
        <p:spPr bwMode="auto">
          <a:xfrm>
            <a:off x="294372" y="535716"/>
            <a:ext cx="8652132" cy="6274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9637"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rPr>
              <a:t>Bias</a:t>
            </a:r>
            <a:r>
              <a:rPr kumimoji="0" lang="en-US" altLang="en-US" sz="1600" b="0" i="0" u="none" strike="noStrike" cap="none" normalizeH="0" baseline="0" dirty="0">
                <a:ln>
                  <a:noFill/>
                </a:ln>
                <a:solidFill>
                  <a:schemeClr val="tx1"/>
                </a:solidFill>
                <a:effectLst/>
              </a:rPr>
              <a:t> is the amount of error introduced by approximating real-world phenomena with a simplified model.</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p>
          <a:p>
            <a:pPr marL="285750" lvl="0" indent="-285750" algn="just" eaLnBrk="0" fontAlgn="base" hangingPunct="0">
              <a:spcBef>
                <a:spcPct val="0"/>
              </a:spcBef>
              <a:spcAft>
                <a:spcPct val="0"/>
              </a:spcAft>
              <a:buFont typeface="Wingdings" panose="05000000000000000000" pitchFamily="2" charset="2"/>
              <a:buChar char="§"/>
            </a:pPr>
            <a:r>
              <a:rPr lang="en-US" altLang="en-US" sz="1600" b="1" dirty="0"/>
              <a:t>Low Bias</a:t>
            </a:r>
            <a:r>
              <a:rPr lang="en-US" altLang="en-US" sz="1600" dirty="0"/>
              <a:t>: Suggests less assumptions about the form of the target function. Decision Trees, k-NN and Support Vector Machines. </a:t>
            </a:r>
          </a:p>
          <a:p>
            <a:pPr marL="285750" lvl="0" indent="-285750" algn="just" eaLnBrk="0" fontAlgn="base" hangingPunct="0">
              <a:spcBef>
                <a:spcPct val="0"/>
              </a:spcBef>
              <a:spcAft>
                <a:spcPct val="0"/>
              </a:spcAft>
              <a:buFont typeface="Wingdings" panose="05000000000000000000" pitchFamily="2" charset="2"/>
              <a:buChar char="§"/>
            </a:pPr>
            <a:endParaRPr lang="en-US" altLang="en-US" sz="1600" b="1" dirty="0"/>
          </a:p>
          <a:p>
            <a:pPr marL="285750" indent="-285750" algn="just" eaLnBrk="0" fontAlgn="base" hangingPunct="0">
              <a:spcBef>
                <a:spcPct val="0"/>
              </a:spcBef>
              <a:spcAft>
                <a:spcPct val="0"/>
              </a:spcAft>
              <a:buFont typeface="Wingdings" panose="05000000000000000000" pitchFamily="2" charset="2"/>
              <a:buChar char="§"/>
            </a:pPr>
            <a:r>
              <a:rPr lang="en-US" altLang="en-US" sz="1600" b="1" dirty="0" smtClean="0"/>
              <a:t>Bias</a:t>
            </a:r>
            <a:r>
              <a:rPr lang="en-US" altLang="en-US" sz="1600" dirty="0"/>
              <a:t>: Suggests more assumptions about the form of the target function. Linear Regression, Linear Discriminant Analysis and Logistic Regression.</a:t>
            </a:r>
          </a:p>
          <a:p>
            <a:pPr lvl="0" algn="just" eaLnBrk="0" fontAlgn="base" hangingPunct="0">
              <a:spcBef>
                <a:spcPct val="0"/>
              </a:spcBef>
              <a:spcAft>
                <a:spcPct val="0"/>
              </a:spcAft>
            </a:pPr>
            <a:endParaRPr lang="en-US" altLang="en-US" sz="1600"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rPr>
              <a:t>Variance</a:t>
            </a:r>
            <a:r>
              <a:rPr kumimoji="0" lang="en-US" altLang="en-US" sz="1600" b="0" i="0" u="none" strike="noStrike" cap="none" normalizeH="0" baseline="0" dirty="0">
                <a:ln>
                  <a:noFill/>
                </a:ln>
                <a:solidFill>
                  <a:schemeClr val="tx1"/>
                </a:solidFill>
                <a:effectLst/>
              </a:rPr>
              <a:t> is how much your model's test error changes based on variation in the training data. It reflects the model's sensitivity to the idiosyncrasies of the data set it was trained on.</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p>
          <a:p>
            <a:pPr marL="285750" lvl="0" indent="-285750" algn="just" eaLnBrk="0" fontAlgn="base" hangingPunct="0">
              <a:spcBef>
                <a:spcPct val="0"/>
              </a:spcBef>
              <a:spcAft>
                <a:spcPct val="0"/>
              </a:spcAft>
              <a:buFont typeface="Wingdings" panose="05000000000000000000" pitchFamily="2" charset="2"/>
              <a:buChar char="§"/>
            </a:pPr>
            <a:r>
              <a:rPr lang="en-US" altLang="en-US" sz="1600" b="1" dirty="0"/>
              <a:t>Low Variance</a:t>
            </a:r>
            <a:r>
              <a:rPr lang="en-US" altLang="en-US" sz="1600" dirty="0"/>
              <a:t>: Suggests small changes to the estimate of the target function with changes to the training dataset. Linear Regression, Linear Discriminant Analysis and Logistic Regression</a:t>
            </a:r>
          </a:p>
          <a:p>
            <a:pPr marL="285750" lvl="0" indent="-285750" algn="just" eaLnBrk="0" fontAlgn="base" hangingPunct="0">
              <a:spcBef>
                <a:spcPct val="0"/>
              </a:spcBef>
              <a:spcAft>
                <a:spcPct val="0"/>
              </a:spcAft>
              <a:buFont typeface="Wingdings" panose="05000000000000000000" pitchFamily="2" charset="2"/>
              <a:buChar char="§"/>
            </a:pPr>
            <a:endParaRPr lang="en-US" altLang="en-US" sz="1600" dirty="0"/>
          </a:p>
          <a:p>
            <a:pPr marL="285750" lvl="0" indent="-285750" algn="just" eaLnBrk="0" fontAlgn="base" hangingPunct="0">
              <a:spcBef>
                <a:spcPct val="0"/>
              </a:spcBef>
              <a:spcAft>
                <a:spcPct val="0"/>
              </a:spcAft>
              <a:buFont typeface="Wingdings" panose="05000000000000000000" pitchFamily="2" charset="2"/>
              <a:buChar char="§"/>
            </a:pPr>
            <a:r>
              <a:rPr lang="en-US" altLang="en-US" sz="1600" b="1" dirty="0" smtClean="0"/>
              <a:t>High </a:t>
            </a:r>
            <a:r>
              <a:rPr lang="en-US" altLang="en-US" sz="1600" b="1" dirty="0"/>
              <a:t>Variance</a:t>
            </a:r>
            <a:r>
              <a:rPr lang="en-US" altLang="en-US" sz="1600" dirty="0"/>
              <a:t>: Suggests large changes to the estimate of the target function with changes to the training dataset. Decision Trees, k-Nearest Neighbors and Support Vector Machines.</a:t>
            </a: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As a model increases in complexity and it becomes more wiggly (</a:t>
            </a:r>
            <a:r>
              <a:rPr kumimoji="0" lang="en-US" altLang="en-US" sz="1600" b="1" i="0" u="none" strike="noStrike" cap="none" normalizeH="0" baseline="0" dirty="0">
                <a:ln>
                  <a:noFill/>
                </a:ln>
                <a:solidFill>
                  <a:schemeClr val="tx1"/>
                </a:solidFill>
                <a:effectLst/>
              </a:rPr>
              <a:t>flexible)</a:t>
            </a:r>
            <a:r>
              <a:rPr kumimoji="0" lang="en-US" altLang="en-US" sz="1600" b="0" i="0" u="none" strike="noStrike" cap="none" normalizeH="0" baseline="0" dirty="0">
                <a:ln>
                  <a:noFill/>
                </a:ln>
                <a:solidFill>
                  <a:schemeClr val="tx1"/>
                </a:solidFill>
                <a:effectLst/>
              </a:rPr>
              <a:t>, its bias decreases (it does a good job of explaining the training data), but variance increases (it doesn't generalize as well). </a:t>
            </a:r>
            <a:endParaRPr kumimoji="0" lang="en-US" altLang="en-US"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rPr>
              <a:t>Good model:</a:t>
            </a:r>
            <a:r>
              <a:rPr kumimoji="0" lang="en-US" altLang="en-US" sz="2000" b="1" i="0" u="none" strike="noStrike" cap="none" normalizeH="0" dirty="0" smtClean="0">
                <a:ln>
                  <a:noFill/>
                </a:ln>
                <a:solidFill>
                  <a:schemeClr val="tx1"/>
                </a:solidFill>
                <a:effectLst/>
              </a:rPr>
              <a:t> </a:t>
            </a:r>
            <a:r>
              <a:rPr kumimoji="0" lang="en-US" altLang="en-US" sz="2000" b="1" i="0" u="none" strike="noStrike" cap="none" normalizeH="0" baseline="0" dirty="0" smtClean="0">
                <a:ln>
                  <a:noFill/>
                </a:ln>
                <a:solidFill>
                  <a:schemeClr val="tx1"/>
                </a:solidFill>
                <a:effectLst/>
              </a:rPr>
              <a:t> </a:t>
            </a:r>
            <a:r>
              <a:rPr kumimoji="0" lang="en-US" altLang="en-US" sz="2000" b="1" i="0" u="none" strike="noStrike" cap="none" normalizeH="0" baseline="0" dirty="0">
                <a:ln>
                  <a:noFill/>
                </a:ln>
                <a:solidFill>
                  <a:schemeClr val="tx1"/>
                </a:solidFill>
                <a:effectLst/>
              </a:rPr>
              <a:t>low bias </a:t>
            </a:r>
            <a:r>
              <a:rPr kumimoji="0" lang="en-US" altLang="en-US" sz="2000" b="1" i="1" u="none" strike="noStrike" cap="none" normalizeH="0" baseline="0" dirty="0">
                <a:ln>
                  <a:noFill/>
                </a:ln>
                <a:solidFill>
                  <a:schemeClr val="tx1"/>
                </a:solidFill>
                <a:effectLst/>
              </a:rPr>
              <a:t>and</a:t>
            </a:r>
            <a:r>
              <a:rPr kumimoji="0" lang="en-US" altLang="en-US" sz="2000" b="1" i="0" u="none" strike="noStrike" cap="none" normalizeH="0" baseline="0" dirty="0">
                <a:ln>
                  <a:noFill/>
                </a:ln>
                <a:solidFill>
                  <a:schemeClr val="tx1"/>
                </a:solidFill>
                <a:effectLst/>
              </a:rPr>
              <a:t> low variance.</a:t>
            </a:r>
            <a:r>
              <a:rPr kumimoji="0" lang="en-US" altLang="en-US" sz="2000" b="0" i="0" u="none" strike="noStrike" cap="none" normalizeH="0" baseline="0" dirty="0">
                <a:ln>
                  <a:noFill/>
                </a:ln>
                <a:solidFill>
                  <a:schemeClr val="tx1"/>
                </a:solidFill>
                <a:effectLst/>
              </a:rPr>
              <a:t> </a:t>
            </a:r>
          </a:p>
        </p:txBody>
      </p:sp>
      <p:pic>
        <p:nvPicPr>
          <p:cNvPr id="3" name="6 Imagen">
            <a:extLst>
              <a:ext uri="{FF2B5EF4-FFF2-40B4-BE49-F238E27FC236}">
                <a16:creationId xmlns:a16="http://schemas.microsoft.com/office/drawing/2014/main" xmlns="" id="{4B5C5ED5-66E6-4313-A652-FFB754135A9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xmlns="" id="{0939328E-B78D-4856-A7F5-3B7FF0F29288}"/>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7">
            <a:extLst>
              <a:ext uri="{FF2B5EF4-FFF2-40B4-BE49-F238E27FC236}">
                <a16:creationId xmlns:a16="http://schemas.microsoft.com/office/drawing/2014/main" xmlns="" id="{B1AE2D2F-FF02-4C4D-A2A9-E6BB03729994}"/>
              </a:ext>
            </a:extLst>
          </p:cNvPr>
          <p:cNvSpPr txBox="1"/>
          <p:nvPr/>
        </p:nvSpPr>
        <p:spPr>
          <a:xfrm>
            <a:off x="99062" y="116632"/>
            <a:ext cx="4157292" cy="523220"/>
          </a:xfrm>
          <a:prstGeom prst="rect">
            <a:avLst/>
          </a:prstGeom>
          <a:noFill/>
        </p:spPr>
        <p:txBody>
          <a:bodyPr wrap="none" rtlCol="0">
            <a:spAutoFit/>
          </a:bodyPr>
          <a:lstStyle/>
          <a:p>
            <a:r>
              <a:rPr lang="es-CO" sz="2800" b="1" dirty="0" err="1"/>
              <a:t>BIAS-VARIANCE</a:t>
            </a:r>
            <a:r>
              <a:rPr lang="es-CO" sz="2800" b="1" dirty="0"/>
              <a:t> </a:t>
            </a:r>
            <a:r>
              <a:rPr lang="es-CO" sz="2800" b="1" dirty="0" err="1"/>
              <a:t>TRADEOFF</a:t>
            </a:r>
            <a:endParaRPr lang="es-CO" sz="2800" b="1" dirty="0"/>
          </a:p>
        </p:txBody>
      </p:sp>
    </p:spTree>
    <p:extLst>
      <p:ext uri="{BB962C8B-B14F-4D97-AF65-F5344CB8AC3E}">
        <p14:creationId xmlns:p14="http://schemas.microsoft.com/office/powerpoint/2010/main" val="2393811318"/>
      </p:ext>
    </p:extLst>
  </p:cSld>
  <p:clrMapOvr>
    <a:masterClrMapping/>
  </p:clrMapOvr>
</p:sld>
</file>

<file path=ppt/theme/theme1.xml><?xml version="1.0" encoding="utf-8"?>
<a:theme xmlns:a="http://schemas.openxmlformats.org/drawingml/2006/main"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7129</TotalTime>
  <Words>2053</Words>
  <Application>Microsoft Office PowerPoint</Application>
  <PresentationFormat>Presentación en pantalla (4:3)</PresentationFormat>
  <Paragraphs>233</Paragraphs>
  <Slides>80</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80</vt:i4>
      </vt:variant>
    </vt:vector>
  </HeadingPairs>
  <TitlesOfParts>
    <vt:vector size="88" baseType="lpstr">
      <vt:lpstr>Arial</vt:lpstr>
      <vt:lpstr>Arial</vt:lpstr>
      <vt:lpstr>Calibri</vt:lpstr>
      <vt:lpstr>Courier New</vt:lpstr>
      <vt:lpstr>Helvetica Neue</vt:lpstr>
      <vt:lpstr>medium-content-serif-font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Edier Aristizabal</dc:creator>
  <cp:lastModifiedBy>Edier Aristizabal</cp:lastModifiedBy>
  <cp:revision>198</cp:revision>
  <dcterms:modified xsi:type="dcterms:W3CDTF">2019-10-21T21:13:24Z</dcterms:modified>
</cp:coreProperties>
</file>