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9.xml" ContentType="application/vnd.openxmlformats-officedocument.presentationml.tags+xml"/>
  <Override PartName="/ppt/charts/chart4.xml" ContentType="application/vnd.openxmlformats-officedocument.drawingml.chart+xml"/>
  <Override PartName="/ppt/tags/tag10.xml" ContentType="application/vnd.openxmlformats-officedocument.presentationml.tags+xml"/>
  <Override PartName="/ppt/charts/chart5.xml" ContentType="application/vnd.openxmlformats-officedocument.drawingml.chart+xml"/>
  <Override PartName="/ppt/tags/tag11.xml" ContentType="application/vnd.openxmlformats-officedocument.presentationml.tags+xml"/>
  <Override PartName="/ppt/charts/chart6.xml" ContentType="application/vnd.openxmlformats-officedocument.drawingml.chart+xml"/>
  <Override PartName="/ppt/tags/tag12.xml" ContentType="application/vnd.openxmlformats-officedocument.presentationml.tag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ags/tag13.xml" ContentType="application/vnd.openxmlformats-officedocument.presentationml.tags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12.xml" ContentType="application/vnd.openxmlformats-officedocument.drawingml.chart+xml"/>
  <Override PartName="/ppt/tags/tag19.xml" ContentType="application/vnd.openxmlformats-officedocument.presentationml.tags+xml"/>
  <Override PartName="/ppt/charts/chart13.xml" ContentType="application/vnd.openxmlformats-officedocument.drawingml.chart+xml"/>
  <Override PartName="/ppt/tags/tag20.xml" ContentType="application/vnd.openxmlformats-officedocument.presentationml.tags+xml"/>
  <Override PartName="/ppt/charts/chart14.xml" ContentType="application/vnd.openxmlformats-officedocument.drawingml.chart+xml"/>
  <Override PartName="/ppt/tags/tag21.xml" ContentType="application/vnd.openxmlformats-officedocument.presentationml.tags+xml"/>
  <Override PartName="/ppt/charts/chart15.xml" ContentType="application/vnd.openxmlformats-officedocument.drawingml.chart+xml"/>
  <Override PartName="/ppt/tags/tag22.xml" ContentType="application/vnd.openxmlformats-officedocument.presentationml.tags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tags/tag23.xml" ContentType="application/vnd.openxmlformats-officedocument.presentationml.tags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21.xml" ContentType="application/vnd.openxmlformats-officedocument.drawingml.chart+xml"/>
  <Override PartName="/ppt/tags/tag27.xml" ContentType="application/vnd.openxmlformats-officedocument.presentationml.tags+xml"/>
  <Override PartName="/ppt/charts/chart22.xml" ContentType="application/vnd.openxmlformats-officedocument.drawingml.chart+xml"/>
  <Override PartName="/ppt/tags/tag28.xml" ContentType="application/vnd.openxmlformats-officedocument.presentationml.tags+xml"/>
  <Override PartName="/ppt/charts/chart23.xml" ContentType="application/vnd.openxmlformats-officedocument.drawingml.chart+xml"/>
  <Override PartName="/ppt/tags/tag29.xml" ContentType="application/vnd.openxmlformats-officedocument.presentationml.tags+xml"/>
  <Override PartName="/ppt/charts/chart24.xml" ContentType="application/vnd.openxmlformats-officedocument.drawingml.chart+xml"/>
  <Override PartName="/ppt/tags/tag30.xml" ContentType="application/vnd.openxmlformats-officedocument.presentationml.tags+xml"/>
  <Override PartName="/ppt/charts/chart25.xml" ContentType="application/vnd.openxmlformats-officedocument.drawingml.chart+xml"/>
  <Override PartName="/ppt/tags/tag31.xml" ContentType="application/vnd.openxmlformats-officedocument.presentationml.tags+xml"/>
  <Override PartName="/ppt/charts/chart26.xml" ContentType="application/vnd.openxmlformats-officedocument.drawingml.chart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7.xml" ContentType="application/vnd.openxmlformats-officedocument.drawingml.chart+xml"/>
  <Override PartName="/ppt/tags/tag33.xml" ContentType="application/vnd.openxmlformats-officedocument.presentationml.tags+xml"/>
  <Override PartName="/ppt/charts/chart28.xml" ContentType="application/vnd.openxmlformats-officedocument.drawingml.chart+xml"/>
  <Override PartName="/ppt/tags/tag34.xml" ContentType="application/vnd.openxmlformats-officedocument.presentationml.tags+xml"/>
  <Override PartName="/ppt/charts/chart29.xml" ContentType="application/vnd.openxmlformats-officedocument.drawingml.chart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0.xml" ContentType="application/vnd.openxmlformats-officedocument.drawingml.chart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76" r:id="rId1"/>
    <p:sldMasterId id="2147483689" r:id="rId2"/>
  </p:sldMasterIdLst>
  <p:notesMasterIdLst>
    <p:notesMasterId r:id="rId45"/>
  </p:notesMasterIdLst>
  <p:handoutMasterIdLst>
    <p:handoutMasterId r:id="rId46"/>
  </p:handoutMasterIdLst>
  <p:sldIdLst>
    <p:sldId id="617" r:id="rId3"/>
    <p:sldId id="618" r:id="rId4"/>
    <p:sldId id="654" r:id="rId5"/>
    <p:sldId id="681" r:id="rId6"/>
    <p:sldId id="683" r:id="rId7"/>
    <p:sldId id="684" r:id="rId8"/>
    <p:sldId id="685" r:id="rId9"/>
    <p:sldId id="653" r:id="rId10"/>
    <p:sldId id="682" r:id="rId11"/>
    <p:sldId id="655" r:id="rId12"/>
    <p:sldId id="658" r:id="rId13"/>
    <p:sldId id="657" r:id="rId14"/>
    <p:sldId id="659" r:id="rId15"/>
    <p:sldId id="660" r:id="rId16"/>
    <p:sldId id="661" r:id="rId17"/>
    <p:sldId id="662" r:id="rId18"/>
    <p:sldId id="663" r:id="rId19"/>
    <p:sldId id="664" r:id="rId20"/>
    <p:sldId id="665" r:id="rId21"/>
    <p:sldId id="666" r:id="rId22"/>
    <p:sldId id="667" r:id="rId23"/>
    <p:sldId id="668" r:id="rId24"/>
    <p:sldId id="669" r:id="rId25"/>
    <p:sldId id="679" r:id="rId26"/>
    <p:sldId id="634" r:id="rId27"/>
    <p:sldId id="670" r:id="rId28"/>
    <p:sldId id="671" r:id="rId29"/>
    <p:sldId id="672" r:id="rId30"/>
    <p:sldId id="673" r:id="rId31"/>
    <p:sldId id="674" r:id="rId32"/>
    <p:sldId id="675" r:id="rId33"/>
    <p:sldId id="676" r:id="rId34"/>
    <p:sldId id="643" r:id="rId35"/>
    <p:sldId id="677" r:id="rId36"/>
    <p:sldId id="678" r:id="rId37"/>
    <p:sldId id="646" r:id="rId38"/>
    <p:sldId id="647" r:id="rId39"/>
    <p:sldId id="648" r:id="rId40"/>
    <p:sldId id="649" r:id="rId41"/>
    <p:sldId id="650" r:id="rId42"/>
    <p:sldId id="651" r:id="rId43"/>
    <p:sldId id="652" r:id="rId44"/>
  </p:sldIdLst>
  <p:sldSz cx="9906000" cy="6858000" type="A4"/>
  <p:notesSz cx="6797675" cy="99266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1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294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orient="horz" pos="2409" userDrawn="1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pos="171">
          <p15:clr>
            <a:srgbClr val="A4A3A4"/>
          </p15:clr>
        </p15:guide>
        <p15:guide id="9" pos="3239">
          <p15:clr>
            <a:srgbClr val="A4A3A4"/>
          </p15:clr>
        </p15:guide>
        <p15:guide id="10" pos="3240">
          <p15:clr>
            <a:srgbClr val="A4A3A4"/>
          </p15:clr>
        </p15:guide>
        <p15:guide id="11" pos="6069">
          <p15:clr>
            <a:srgbClr val="A4A3A4"/>
          </p15:clr>
        </p15:guide>
        <p15:guide id="1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orient="horz" pos="3110">
          <p15:clr>
            <a:srgbClr val="A4A3A4"/>
          </p15:clr>
        </p15:guide>
        <p15:guide id="3" orient="horz" pos="2944">
          <p15:clr>
            <a:srgbClr val="A4A3A4"/>
          </p15:clr>
        </p15:guide>
        <p15:guide id="4" orient="horz" pos="3127">
          <p15:clr>
            <a:srgbClr val="A4A3A4"/>
          </p15:clr>
        </p15:guide>
        <p15:guide id="5" pos="2208">
          <p15:clr>
            <a:srgbClr val="A4A3A4"/>
          </p15:clr>
        </p15:guide>
        <p15:guide id="6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bl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CF"/>
    <a:srgbClr val="66CCFF"/>
    <a:srgbClr val="79CFEC"/>
    <a:srgbClr val="6699FF"/>
    <a:srgbClr val="99CCFF"/>
    <a:srgbClr val="FF00FF"/>
    <a:srgbClr val="008080"/>
    <a:srgbClr val="66FFCC"/>
    <a:srgbClr val="EBF2F5"/>
    <a:srgbClr val="F7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2142" autoAdjust="0"/>
  </p:normalViewPr>
  <p:slideViewPr>
    <p:cSldViewPr snapToGrid="0" snapToObjects="1">
      <p:cViewPr>
        <p:scale>
          <a:sx n="59" d="100"/>
          <a:sy n="59" d="100"/>
        </p:scale>
        <p:origin x="-1410" y="-186"/>
      </p:cViewPr>
      <p:guideLst>
        <p:guide orient="horz" pos="2251"/>
        <p:guide orient="horz" pos="4065"/>
        <p:guide orient="horz" pos="294"/>
        <p:guide orient="horz" pos="845"/>
        <p:guide orient="horz" pos="663"/>
        <p:guide orient="horz" pos="2409"/>
        <p:guide orient="horz" pos="2614"/>
        <p:guide pos="171"/>
        <p:guide pos="3239"/>
        <p:guide pos="3240"/>
        <p:guide pos="6069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88"/>
    </p:cViewPr>
  </p:sorterViewPr>
  <p:notesViewPr>
    <p:cSldViewPr snapToGrid="0" snapToObjects="1">
      <p:cViewPr varScale="1">
        <p:scale>
          <a:sx n="76" d="100"/>
          <a:sy n="76" d="100"/>
        </p:scale>
        <p:origin x="-2214" y="-96"/>
      </p:cViewPr>
      <p:guideLst>
        <p:guide orient="horz" pos="2928"/>
        <p:guide orient="horz" pos="3110"/>
        <p:guide orient="horz" pos="2944"/>
        <p:guide orient="horz" pos="3127"/>
        <p:guide pos="220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0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31143238395398E-2"/>
          <c:y val="6.0760091803354399E-2"/>
          <c:w val="0.93170772369345201"/>
          <c:h val="0.76649900661860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0092CF"/>
            </a:solidFill>
            <a:ln>
              <a:solidFill>
                <a:schemeClr val="accent1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66CCFF"/>
              </a:solidFill>
              <a:ln>
                <a:solidFill>
                  <a:schemeClr val="accent1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rgbClr val="66CCFF"/>
              </a:solidFill>
              <a:ln>
                <a:solidFill>
                  <a:schemeClr val="accent1"/>
                </a:solidFill>
              </a:ln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7748608"/>
        <c:axId val="70991872"/>
      </c:barChart>
      <c:catAx>
        <c:axId val="2774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70991872"/>
        <c:crosses val="autoZero"/>
        <c:auto val="1"/>
        <c:lblAlgn val="ctr"/>
        <c:lblOffset val="100"/>
        <c:noMultiLvlLbl val="0"/>
      </c:catAx>
      <c:valAx>
        <c:axId val="709918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7748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738079834918301E-2"/>
          <c:y val="5.7571632507648698E-2"/>
          <c:w val="0.72774950495199497"/>
          <c:h val="0.8334460181707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tx1">
                <a:lumMod val="10000"/>
                <a:lumOff val="90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66CCFF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rgbClr val="66CCFF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865024"/>
        <c:axId val="22866560"/>
      </c:barChart>
      <c:catAx>
        <c:axId val="228650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crossAx val="22866560"/>
        <c:crosses val="autoZero"/>
        <c:auto val="1"/>
        <c:lblAlgn val="ctr"/>
        <c:lblOffset val="100"/>
        <c:noMultiLvlLbl val="0"/>
      </c:catAx>
      <c:valAx>
        <c:axId val="2286656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286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738079834918301E-2"/>
          <c:y val="5.7571632507648698E-2"/>
          <c:w val="0.72774950495199497"/>
          <c:h val="0.8334460181707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tx1">
                <a:lumMod val="10000"/>
                <a:lumOff val="90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66CCFF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rgbClr val="66CCFF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6178304"/>
        <c:axId val="26179840"/>
      </c:barChart>
      <c:catAx>
        <c:axId val="261783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crossAx val="26179840"/>
        <c:crosses val="autoZero"/>
        <c:auto val="1"/>
        <c:lblAlgn val="ctr"/>
        <c:lblOffset val="100"/>
        <c:noMultiLvlLbl val="0"/>
      </c:catAx>
      <c:valAx>
        <c:axId val="2617984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61783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>
              <a:noFill/>
            </a:ln>
            <a:effectLst>
              <a:outerShdw rotWithShape="0">
                <a:srgbClr val="000000"/>
              </a:outerShdw>
            </a:effectLst>
          </c:spPr>
          <c:invertIfNegative val="0"/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1">
                  <c:v>20</c:v>
                </c:pt>
                <c:pt idx="2">
                  <c:v>50</c:v>
                </c:pt>
                <c:pt idx="3">
                  <c:v>85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0092C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989888"/>
        <c:axId val="25991424"/>
      </c:barChart>
      <c:catAx>
        <c:axId val="259898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5991424"/>
        <c:crosses val="autoZero"/>
        <c:auto val="1"/>
        <c:lblAlgn val="ctr"/>
        <c:lblOffset val="100"/>
        <c:noMultiLvlLbl val="0"/>
      </c:catAx>
      <c:valAx>
        <c:axId val="25991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5989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>
              <a:noFill/>
            </a:ln>
            <a:effectLst>
              <a:outerShdw sx="1000" sy="1000" rotWithShape="0">
                <a:srgbClr val="000000"/>
              </a:outerShdw>
            </a:effectLst>
          </c:spPr>
          <c:invertIfNegative val="0"/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1">
                  <c:v>20</c:v>
                </c:pt>
                <c:pt idx="2">
                  <c:v>50</c:v>
                </c:pt>
                <c:pt idx="3">
                  <c:v>85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D4E5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92CF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92CF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92CF"/>
              </a:solidFill>
              <a:ln>
                <a:noFill/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6018176"/>
        <c:axId val="26019712"/>
      </c:barChart>
      <c:catAx>
        <c:axId val="2601817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crossAx val="26019712"/>
        <c:crosses val="autoZero"/>
        <c:auto val="1"/>
        <c:lblAlgn val="ctr"/>
        <c:lblOffset val="100"/>
        <c:noMultiLvlLbl val="0"/>
      </c:catAx>
      <c:valAx>
        <c:axId val="26019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018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383523938903601E-2"/>
          <c:y val="3.3449172342490799E-2"/>
          <c:w val="0.76829053551450099"/>
          <c:h val="0.9331016553150189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0092CF"/>
            </a:solidFill>
            <a:ln>
              <a:noFill/>
            </a:ln>
            <a:effectLst/>
          </c:spPr>
          <c:invertIfNegative val="0"/>
          <c:dLbls>
            <c:numFmt formatCode="General&quot;%&quot;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66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10</c:v>
                </c:pt>
                <c:pt idx="1">
                  <c:v>35</c:v>
                </c:pt>
                <c:pt idx="2">
                  <c:v>40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6699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Hoja1!$D$2:$D$6</c:f>
              <c:numCache>
                <c:formatCode>General</c:formatCode>
                <c:ptCount val="5"/>
                <c:pt idx="0">
                  <c:v>20</c:v>
                </c:pt>
                <c:pt idx="1">
                  <c:v>15</c:v>
                </c:pt>
                <c:pt idx="2">
                  <c:v>10</c:v>
                </c:pt>
                <c:pt idx="3">
                  <c:v>5</c:v>
                </c:pt>
                <c:pt idx="4">
                  <c:v>10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Serie 4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Hoja1!$E$2:$E$6</c:f>
              <c:numCache>
                <c:formatCode>General</c:formatCode>
                <c:ptCount val="5"/>
                <c:pt idx="0">
                  <c:v>20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6641152"/>
        <c:axId val="26642688"/>
      </c:barChart>
      <c:catAx>
        <c:axId val="266411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crossAx val="26642688"/>
        <c:crosses val="autoZero"/>
        <c:auto val="1"/>
        <c:lblAlgn val="ctr"/>
        <c:lblOffset val="100"/>
        <c:noMultiLvlLbl val="0"/>
      </c:catAx>
      <c:valAx>
        <c:axId val="26642688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6641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0092CF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6699FF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9CCFF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effectLst/>
            </c:spPr>
          </c:dPt>
          <c:dLbls>
            <c:dLbl>
              <c:idx val="0"/>
              <c:numFmt formatCode="0&quot;%&quot;" sourceLinked="0"/>
              <c:spPr/>
              <c:txPr>
                <a:bodyPr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Hoja1!$A$2:$A$6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40</c:v>
                </c:pt>
                <c:pt idx="1">
                  <c:v>30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0092CF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6699FF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9CCFF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effectLst/>
            </c:spPr>
          </c:dPt>
          <c:dLbls>
            <c:dLbl>
              <c:idx val="0"/>
              <c:numFmt formatCode="0&quot;%&quot;" sourceLinked="0"/>
              <c:spPr/>
              <c:txPr>
                <a:bodyPr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Hoja1!$A$2:$A$6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40</c:v>
                </c:pt>
                <c:pt idx="1">
                  <c:v>30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0092CF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6699FF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9CCFF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effectLst/>
            </c:spPr>
          </c:dPt>
          <c:dLbls>
            <c:dLbl>
              <c:idx val="0"/>
              <c:numFmt formatCode="0&quot;%&quot;" sourceLinked="0"/>
              <c:spPr/>
              <c:txPr>
                <a:bodyPr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Hoja1!$A$2:$A$6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40</c:v>
                </c:pt>
                <c:pt idx="1">
                  <c:v>30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0092CF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6699FF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9CCFF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effectLst/>
            </c:spPr>
          </c:dPt>
          <c:dLbls>
            <c:dLbl>
              <c:idx val="0"/>
              <c:numFmt formatCode="0&quot;%&quot;" sourceLinked="0"/>
              <c:spPr/>
              <c:txPr>
                <a:bodyPr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Hoja1!$A$2:$A$6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40</c:v>
                </c:pt>
                <c:pt idx="1">
                  <c:v>30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0092CF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6699FF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9CCFF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effectLst/>
            </c:spPr>
          </c:dPt>
          <c:dLbls>
            <c:dLbl>
              <c:idx val="0"/>
              <c:numFmt formatCode="0&quot;%&quot;" sourceLinked="0"/>
              <c:spPr/>
              <c:txPr>
                <a:bodyPr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Hoja1!$A$2:$A$6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40</c:v>
                </c:pt>
                <c:pt idx="1">
                  <c:v>30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31143238395398E-2"/>
          <c:y val="6.0760091803354399E-2"/>
          <c:w val="0.93170772369345201"/>
          <c:h val="0.76649900661860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tx1">
                <a:lumMod val="10000"/>
                <a:lumOff val="9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92CF"/>
              </a:solidFill>
            </c:spPr>
          </c:dPt>
          <c:dPt>
            <c:idx val="1"/>
            <c:invertIfNegative val="0"/>
            <c:bubble3D val="0"/>
            <c:spPr>
              <a:solidFill>
                <a:srgbClr val="66CCFF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92CF"/>
              </a:solidFill>
            </c:spPr>
          </c:dPt>
          <c:dPt>
            <c:idx val="3"/>
            <c:invertIfNegative val="0"/>
            <c:bubble3D val="0"/>
            <c:spPr>
              <a:solidFill>
                <a:srgbClr val="66CCFF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92CF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2954368"/>
        <c:axId val="22955904"/>
      </c:barChart>
      <c:catAx>
        <c:axId val="2295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22955904"/>
        <c:crosses val="autoZero"/>
        <c:auto val="1"/>
        <c:lblAlgn val="ctr"/>
        <c:lblOffset val="100"/>
        <c:noMultiLvlLbl val="0"/>
      </c:catAx>
      <c:valAx>
        <c:axId val="229559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2954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0092CF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6699FF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9CCFF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effectLst/>
            </c:spPr>
          </c:dPt>
          <c:dLbls>
            <c:dLbl>
              <c:idx val="0"/>
              <c:numFmt formatCode="0&quot;%&quot;" sourceLinked="0"/>
              <c:spPr/>
              <c:txPr>
                <a:bodyPr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Hoja1!$A$2:$A$6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40</c:v>
                </c:pt>
                <c:pt idx="1">
                  <c:v>30</c:v>
                </c:pt>
                <c:pt idx="2">
                  <c:v>15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>
              <a:solidFill>
                <a:srgbClr val="79CFEC"/>
              </a:solidFill>
            </a:ln>
          </c:spPr>
          <c:marker>
            <c:spPr>
              <a:solidFill>
                <a:srgbClr val="79CFEC"/>
              </a:solidFill>
              <a:ln>
                <a:noFill/>
              </a:ln>
            </c:spPr>
          </c:marker>
          <c:cat>
            <c:strRef>
              <c:f>Hoja1!$A$2:$A$9</c:f>
              <c:strCache>
                <c:ptCount val="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strCache>
            </c:strRef>
          </c:cat>
          <c:val>
            <c:numRef>
              <c:f>Hoja1!$B$2:$B$9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45</c:v>
                </c:pt>
                <c:pt idx="3">
                  <c:v>70</c:v>
                </c:pt>
                <c:pt idx="4">
                  <c:v>85</c:v>
                </c:pt>
                <c:pt idx="5">
                  <c:v>100</c:v>
                </c:pt>
                <c:pt idx="6">
                  <c:v>150</c:v>
                </c:pt>
                <c:pt idx="7">
                  <c:v>176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>
              <a:solidFill>
                <a:srgbClr val="6699FF"/>
              </a:solidFill>
            </a:ln>
          </c:spPr>
          <c:marker>
            <c:spPr>
              <a:solidFill>
                <a:srgbClr val="6699FF"/>
              </a:solidFill>
              <a:ln>
                <a:noFill/>
              </a:ln>
            </c:spPr>
          </c:marker>
          <c:cat>
            <c:strRef>
              <c:f>Hoja1!$A$2:$A$9</c:f>
              <c:strCache>
                <c:ptCount val="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strCache>
            </c:strRef>
          </c:cat>
          <c:val>
            <c:numRef>
              <c:f>Hoja1!$C$2:$C$9</c:f>
              <c:numCache>
                <c:formatCode>General</c:formatCode>
                <c:ptCount val="8"/>
                <c:pt idx="0">
                  <c:v>89</c:v>
                </c:pt>
                <c:pt idx="1">
                  <c:v>120</c:v>
                </c:pt>
                <c:pt idx="2">
                  <c:v>130</c:v>
                </c:pt>
                <c:pt idx="3">
                  <c:v>165</c:v>
                </c:pt>
                <c:pt idx="4">
                  <c:v>175</c:v>
                </c:pt>
                <c:pt idx="5">
                  <c:v>180</c:v>
                </c:pt>
                <c:pt idx="6">
                  <c:v>195</c:v>
                </c:pt>
                <c:pt idx="7">
                  <c:v>220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>
              <a:solidFill>
                <a:srgbClr val="66CCFF"/>
              </a:solidFill>
            </a:ln>
          </c:spPr>
          <c:marker>
            <c:spPr>
              <a:solidFill>
                <a:srgbClr val="66CCFF"/>
              </a:solidFill>
              <a:ln>
                <a:noFill/>
              </a:ln>
            </c:spPr>
          </c:marker>
          <c:cat>
            <c:strRef>
              <c:f>Hoja1!$A$2:$A$9</c:f>
              <c:strCache>
                <c:ptCount val="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strCache>
            </c:strRef>
          </c:cat>
          <c:val>
            <c:numRef>
              <c:f>Hoja1!$D$2:$D$9</c:f>
              <c:numCache>
                <c:formatCode>General</c:formatCode>
                <c:ptCount val="8"/>
                <c:pt idx="0">
                  <c:v>230</c:v>
                </c:pt>
                <c:pt idx="1">
                  <c:v>245</c:v>
                </c:pt>
                <c:pt idx="2">
                  <c:v>267</c:v>
                </c:pt>
                <c:pt idx="3">
                  <c:v>250</c:v>
                </c:pt>
                <c:pt idx="4">
                  <c:v>278</c:v>
                </c:pt>
                <c:pt idx="5">
                  <c:v>298</c:v>
                </c:pt>
                <c:pt idx="6">
                  <c:v>300</c:v>
                </c:pt>
                <c:pt idx="7">
                  <c:v>325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Serie 4</c:v>
                </c:pt>
              </c:strCache>
            </c:strRef>
          </c:tx>
          <c:spPr>
            <a:ln>
              <a:solidFill>
                <a:srgbClr val="0092CF"/>
              </a:solidFill>
            </a:ln>
          </c:spPr>
          <c:marker>
            <c:symbol val="circle"/>
            <c:size val="9"/>
            <c:spPr>
              <a:solidFill>
                <a:srgbClr val="0092CF"/>
              </a:solidFill>
              <a:ln>
                <a:noFill/>
              </a:ln>
            </c:spPr>
          </c:marker>
          <c:cat>
            <c:strRef>
              <c:f>Hoja1!$A$2:$A$9</c:f>
              <c:strCache>
                <c:ptCount val="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strCache>
            </c:strRef>
          </c:cat>
          <c:val>
            <c:numRef>
              <c:f>Hoja1!$E$2:$E$9</c:f>
              <c:numCache>
                <c:formatCode>General</c:formatCode>
                <c:ptCount val="8"/>
                <c:pt idx="0">
                  <c:v>420</c:v>
                </c:pt>
                <c:pt idx="1">
                  <c:v>430</c:v>
                </c:pt>
                <c:pt idx="2">
                  <c:v>450</c:v>
                </c:pt>
                <c:pt idx="3">
                  <c:v>465</c:v>
                </c:pt>
                <c:pt idx="4">
                  <c:v>470</c:v>
                </c:pt>
                <c:pt idx="5">
                  <c:v>490</c:v>
                </c:pt>
                <c:pt idx="6">
                  <c:v>520</c:v>
                </c:pt>
                <c:pt idx="7">
                  <c:v>535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177216"/>
        <c:axId val="119179136"/>
      </c:lineChart>
      <c:catAx>
        <c:axId val="119177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119179136"/>
        <c:crosses val="autoZero"/>
        <c:auto val="1"/>
        <c:lblAlgn val="ctr"/>
        <c:lblOffset val="100"/>
        <c:noMultiLvlLbl val="0"/>
      </c:catAx>
      <c:valAx>
        <c:axId val="119179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119177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>
              <a:solidFill>
                <a:srgbClr val="0092CF"/>
              </a:solidFill>
            </a:ln>
            <a:effectLst/>
          </c:spPr>
          <c:marker>
            <c:spPr>
              <a:solidFill>
                <a:srgbClr val="0092CF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Hoja1!$A$2:$A$9</c:f>
              <c:strCache>
                <c:ptCount val="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strCache>
            </c:strRef>
          </c:cat>
          <c:val>
            <c:numRef>
              <c:f>Hoja1!$C$2:$C$9</c:f>
              <c:numCache>
                <c:formatCode>General</c:formatCode>
                <c:ptCount val="8"/>
                <c:pt idx="0">
                  <c:v>550</c:v>
                </c:pt>
                <c:pt idx="1">
                  <c:v>575</c:v>
                </c:pt>
                <c:pt idx="2">
                  <c:v>580</c:v>
                </c:pt>
                <c:pt idx="3">
                  <c:v>610</c:v>
                </c:pt>
                <c:pt idx="4">
                  <c:v>650</c:v>
                </c:pt>
                <c:pt idx="5">
                  <c:v>800</c:v>
                </c:pt>
                <c:pt idx="6">
                  <c:v>875</c:v>
                </c:pt>
                <c:pt idx="7">
                  <c:v>950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442688"/>
        <c:axId val="121444224"/>
      </c:lineChar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>
              <a:solidFill>
                <a:srgbClr val="66CCFF"/>
              </a:solidFill>
            </a:ln>
          </c:spPr>
          <c:marker>
            <c:spPr>
              <a:solidFill>
                <a:srgbClr val="66CCFF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Hoja1!$A$2:$A$9</c:f>
              <c:strCache>
                <c:ptCount val="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strCache>
            </c:strRef>
          </c:cat>
          <c:val>
            <c:numRef>
              <c:f>Hoja1!$B$2:$B$9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45</c:v>
                </c:pt>
                <c:pt idx="3">
                  <c:v>70</c:v>
                </c:pt>
                <c:pt idx="4">
                  <c:v>85</c:v>
                </c:pt>
                <c:pt idx="5">
                  <c:v>100</c:v>
                </c:pt>
                <c:pt idx="6">
                  <c:v>150</c:v>
                </c:pt>
                <c:pt idx="7">
                  <c:v>176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451648"/>
        <c:axId val="121445760"/>
      </c:lineChart>
      <c:catAx>
        <c:axId val="121442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121444224"/>
        <c:crosses val="autoZero"/>
        <c:auto val="1"/>
        <c:lblAlgn val="ctr"/>
        <c:lblOffset val="100"/>
        <c:noMultiLvlLbl val="0"/>
      </c:catAx>
      <c:valAx>
        <c:axId val="121444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21442688"/>
        <c:crosses val="autoZero"/>
        <c:crossBetween val="between"/>
      </c:valAx>
      <c:valAx>
        <c:axId val="1214457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crossAx val="121451648"/>
        <c:crosses val="max"/>
        <c:crossBetween val="between"/>
      </c:valAx>
      <c:catAx>
        <c:axId val="1214516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2144576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>
              <a:solidFill>
                <a:srgbClr val="0092CF"/>
              </a:solidFill>
            </a:ln>
          </c:spPr>
          <c:marker>
            <c:symbol val="none"/>
          </c:marker>
          <c:xVal>
            <c:numRef>
              <c:f>Hoja1!$A$2:$A$17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  <c:pt idx="8">
                  <c:v>130</c:v>
                </c:pt>
                <c:pt idx="9">
                  <c:v>130</c:v>
                </c:pt>
                <c:pt idx="10">
                  <c:v>130</c:v>
                </c:pt>
                <c:pt idx="11">
                  <c:v>150</c:v>
                </c:pt>
                <c:pt idx="12">
                  <c:v>150</c:v>
                </c:pt>
                <c:pt idx="13">
                  <c:v>150</c:v>
                </c:pt>
                <c:pt idx="14">
                  <c:v>165</c:v>
                </c:pt>
                <c:pt idx="15">
                  <c:v>165</c:v>
                </c:pt>
              </c:numCache>
            </c:numRef>
          </c:xVal>
          <c:yVal>
            <c:numRef>
              <c:f>Hoja1!$B$2:$B$17</c:f>
              <c:numCache>
                <c:formatCode>General</c:formatCode>
                <c:ptCount val="16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0</c:v>
                </c:pt>
                <c:pt idx="4">
                  <c:v>80</c:v>
                </c:pt>
                <c:pt idx="5">
                  <c:v>80</c:v>
                </c:pt>
                <c:pt idx="6">
                  <c:v>0</c:v>
                </c:pt>
                <c:pt idx="7">
                  <c:v>175</c:v>
                </c:pt>
                <c:pt idx="8">
                  <c:v>175</c:v>
                </c:pt>
                <c:pt idx="9">
                  <c:v>0</c:v>
                </c:pt>
                <c:pt idx="10">
                  <c:v>200</c:v>
                </c:pt>
                <c:pt idx="11">
                  <c:v>200</c:v>
                </c:pt>
                <c:pt idx="12">
                  <c:v>0</c:v>
                </c:pt>
                <c:pt idx="13">
                  <c:v>246</c:v>
                </c:pt>
                <c:pt idx="14">
                  <c:v>246</c:v>
                </c:pt>
                <c:pt idx="1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872384"/>
        <c:axId val="121873920"/>
      </c:scatterChart>
      <c:valAx>
        <c:axId val="121872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121873920"/>
        <c:crosses val="autoZero"/>
        <c:crossBetween val="midCat"/>
      </c:valAx>
      <c:valAx>
        <c:axId val="1218739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1218723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31143238395398E-2"/>
          <c:y val="6.0760091803354399E-2"/>
          <c:w val="0.93170772369345201"/>
          <c:h val="0.76649900661860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0092C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33927296"/>
        <c:axId val="133928832"/>
      </c:barChart>
      <c:catAx>
        <c:axId val="13392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133928832"/>
        <c:crosses val="autoZero"/>
        <c:auto val="1"/>
        <c:lblAlgn val="ctr"/>
        <c:lblOffset val="100"/>
        <c:noMultiLvlLbl val="0"/>
      </c:catAx>
      <c:valAx>
        <c:axId val="1339288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3927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31143238395398E-2"/>
          <c:y val="6.0760091803354399E-2"/>
          <c:w val="0.93170772369345201"/>
          <c:h val="0.76649900661860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0092C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38590848"/>
        <c:axId val="138600832"/>
      </c:barChart>
      <c:catAx>
        <c:axId val="13859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138600832"/>
        <c:crosses val="autoZero"/>
        <c:auto val="1"/>
        <c:lblAlgn val="ctr"/>
        <c:lblOffset val="100"/>
        <c:noMultiLvlLbl val="0"/>
      </c:catAx>
      <c:valAx>
        <c:axId val="1386008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85908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200"/>
      </a:pPr>
      <a:endParaRPr lang="es-AR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31143238395398E-2"/>
          <c:y val="6.0760091803354399E-2"/>
          <c:w val="0.93170772369345201"/>
          <c:h val="0.61222933318525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0092C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38399744"/>
        <c:axId val="138401280"/>
      </c:barChart>
      <c:catAx>
        <c:axId val="13839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138401280"/>
        <c:crosses val="autoZero"/>
        <c:auto val="1"/>
        <c:lblAlgn val="ctr"/>
        <c:lblOffset val="100"/>
        <c:noMultiLvlLbl val="0"/>
      </c:catAx>
      <c:valAx>
        <c:axId val="1384012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8399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s-AR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9"/>
            <c:spPr>
              <a:solidFill>
                <a:schemeClr val="accent4"/>
              </a:solidFill>
            </c:spPr>
          </c:marker>
          <c:xVal>
            <c:numRef>
              <c:f>Hoja1!$A$2:$A$13</c:f>
              <c:numCache>
                <c:formatCode>General</c:formatCode>
                <c:ptCount val="12"/>
                <c:pt idx="0">
                  <c:v>40</c:v>
                </c:pt>
                <c:pt idx="1">
                  <c:v>45</c:v>
                </c:pt>
                <c:pt idx="2">
                  <c:v>50</c:v>
                </c:pt>
                <c:pt idx="3">
                  <c:v>60</c:v>
                </c:pt>
                <c:pt idx="4">
                  <c:v>90</c:v>
                </c:pt>
                <c:pt idx="5">
                  <c:v>95</c:v>
                </c:pt>
                <c:pt idx="6">
                  <c:v>100</c:v>
                </c:pt>
                <c:pt idx="7">
                  <c:v>130</c:v>
                </c:pt>
                <c:pt idx="8">
                  <c:v>150</c:v>
                </c:pt>
                <c:pt idx="9">
                  <c:v>160</c:v>
                </c:pt>
                <c:pt idx="10">
                  <c:v>165</c:v>
                </c:pt>
                <c:pt idx="11">
                  <c:v>180</c:v>
                </c:pt>
              </c:numCache>
            </c:numRef>
          </c:xVal>
          <c:yVal>
            <c:numRef>
              <c:f>Hoja1!$B$2:$B$13</c:f>
              <c:numCache>
                <c:formatCode>General</c:formatCode>
                <c:ptCount val="12"/>
                <c:pt idx="0">
                  <c:v>60</c:v>
                </c:pt>
                <c:pt idx="1">
                  <c:v>180</c:v>
                </c:pt>
                <c:pt idx="2">
                  <c:v>230</c:v>
                </c:pt>
                <c:pt idx="3">
                  <c:v>80</c:v>
                </c:pt>
                <c:pt idx="4">
                  <c:v>200</c:v>
                </c:pt>
                <c:pt idx="5">
                  <c:v>130</c:v>
                </c:pt>
                <c:pt idx="6">
                  <c:v>60</c:v>
                </c:pt>
                <c:pt idx="7">
                  <c:v>175</c:v>
                </c:pt>
                <c:pt idx="8">
                  <c:v>200</c:v>
                </c:pt>
                <c:pt idx="9">
                  <c:v>50</c:v>
                </c:pt>
                <c:pt idx="10">
                  <c:v>240</c:v>
                </c:pt>
                <c:pt idx="11">
                  <c:v>246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86304"/>
        <c:axId val="23588224"/>
      </c:scatterChart>
      <c:valAx>
        <c:axId val="23586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23588224"/>
        <c:crosses val="autoZero"/>
        <c:crossBetween val="midCat"/>
      </c:valAx>
      <c:valAx>
        <c:axId val="235882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235863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>
              <a:solidFill>
                <a:srgbClr val="0092CF"/>
              </a:solidFill>
            </a:ln>
          </c:spPr>
          <c:marker>
            <c:spPr>
              <a:solidFill>
                <a:srgbClr val="0092CF"/>
              </a:solidFill>
              <a:ln>
                <a:solidFill>
                  <a:srgbClr val="0092CF"/>
                </a:solidFill>
              </a:ln>
            </c:spPr>
          </c:marker>
          <c:trendline>
            <c:trendlineType val="linear"/>
            <c:dispRSqr val="1"/>
            <c:dispEq val="1"/>
            <c:trendlineLbl>
              <c:layout>
                <c:manualLayout>
                  <c:x val="7.3771586658301899E-2"/>
                  <c:y val="-0.25441234328790302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>
                      <a:solidFill>
                        <a:schemeClr val="bg2">
                          <a:lumMod val="75000"/>
                        </a:schemeClr>
                      </a:solidFill>
                      <a:latin typeface="Calibri" charset="0"/>
                      <a:ea typeface="Calibri" charset="0"/>
                      <a:cs typeface="Calibri" charset="0"/>
                    </a:defRPr>
                  </a:pPr>
                  <a:endParaRPr lang="es-AR"/>
                </a:p>
              </c:txPr>
            </c:trendlineLbl>
          </c:trendline>
          <c:xVal>
            <c:numRef>
              <c:f>Hoja1!$A$2:$A$13</c:f>
              <c:numCache>
                <c:formatCode>General</c:formatCode>
                <c:ptCount val="12"/>
                <c:pt idx="0">
                  <c:v>14</c:v>
                </c:pt>
                <c:pt idx="1">
                  <c:v>25.3</c:v>
                </c:pt>
                <c:pt idx="2">
                  <c:v>40.5</c:v>
                </c:pt>
                <c:pt idx="3">
                  <c:v>50</c:v>
                </c:pt>
                <c:pt idx="4">
                  <c:v>66</c:v>
                </c:pt>
                <c:pt idx="5">
                  <c:v>77.2</c:v>
                </c:pt>
                <c:pt idx="6">
                  <c:v>95</c:v>
                </c:pt>
                <c:pt idx="7">
                  <c:v>104.6</c:v>
                </c:pt>
                <c:pt idx="8">
                  <c:v>125</c:v>
                </c:pt>
                <c:pt idx="9">
                  <c:v>144</c:v>
                </c:pt>
                <c:pt idx="10">
                  <c:v>160</c:v>
                </c:pt>
                <c:pt idx="11">
                  <c:v>169.6</c:v>
                </c:pt>
              </c:numCache>
            </c:numRef>
          </c:xVal>
          <c:yVal>
            <c:numRef>
              <c:f>Hoja1!$B$2:$B$13</c:f>
              <c:numCache>
                <c:formatCode>General</c:formatCode>
                <c:ptCount val="12"/>
                <c:pt idx="0">
                  <c:v>24</c:v>
                </c:pt>
                <c:pt idx="1">
                  <c:v>158.30000000000001</c:v>
                </c:pt>
                <c:pt idx="2">
                  <c:v>73</c:v>
                </c:pt>
                <c:pt idx="3">
                  <c:v>202.6</c:v>
                </c:pt>
                <c:pt idx="4">
                  <c:v>101</c:v>
                </c:pt>
                <c:pt idx="5">
                  <c:v>178.3</c:v>
                </c:pt>
                <c:pt idx="6">
                  <c:v>115.7</c:v>
                </c:pt>
                <c:pt idx="7">
                  <c:v>79.099999999999994</c:v>
                </c:pt>
                <c:pt idx="8">
                  <c:v>175</c:v>
                </c:pt>
                <c:pt idx="9">
                  <c:v>114</c:v>
                </c:pt>
                <c:pt idx="10">
                  <c:v>213</c:v>
                </c:pt>
                <c:pt idx="11">
                  <c:v>138.30000000000001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440704"/>
        <c:axId val="138442240"/>
      </c:scatterChart>
      <c:valAx>
        <c:axId val="138440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138442240"/>
        <c:crosses val="autoZero"/>
        <c:crossBetween val="midCat"/>
      </c:valAx>
      <c:valAx>
        <c:axId val="1384422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1384407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solidFill>
              <a:srgbClr val="0092C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xVal>
            <c:numRef>
              <c:f>Hoja1!$A$2:$A$5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4.5</c:v>
                </c:pt>
                <c:pt idx="3">
                  <c:v>4</c:v>
                </c:pt>
              </c:numCache>
            </c:numRef>
          </c:xVal>
          <c:yVal>
            <c:numRef>
              <c:f>Hoja1!$B$2:$B$5</c:f>
              <c:numCache>
                <c:formatCode>General</c:formatCode>
                <c:ptCount val="4"/>
                <c:pt idx="0">
                  <c:v>10</c:v>
                </c:pt>
                <c:pt idx="1">
                  <c:v>70</c:v>
                </c:pt>
                <c:pt idx="2">
                  <c:v>25</c:v>
                </c:pt>
                <c:pt idx="3">
                  <c:v>55</c:v>
                </c:pt>
              </c:numCache>
            </c:numRef>
          </c:yVal>
          <c:bubbleSize>
            <c:numRef>
              <c:f>Hoja1!$C$2:$C$5</c:f>
              <c:numCache>
                <c:formatCode>General</c:formatCode>
                <c:ptCount val="4"/>
                <c:pt idx="0">
                  <c:v>25</c:v>
                </c:pt>
                <c:pt idx="1">
                  <c:v>60</c:v>
                </c:pt>
                <c:pt idx="2">
                  <c:v>65</c:v>
                </c:pt>
                <c:pt idx="3">
                  <c:v>15</c:v>
                </c:pt>
              </c:numCache>
            </c:numRef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38528256"/>
        <c:axId val="138529792"/>
      </c:bubbleChart>
      <c:valAx>
        <c:axId val="138528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138529792"/>
        <c:crosses val="autoZero"/>
        <c:crossBetween val="midCat"/>
      </c:valAx>
      <c:valAx>
        <c:axId val="138529792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1385282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31143238395398E-2"/>
          <c:y val="6.0760091803354399E-2"/>
          <c:w val="0.93170772369345201"/>
          <c:h val="0.76649900661860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tx1">
                <a:lumMod val="10000"/>
                <a:lumOff val="9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92CF"/>
              </a:solidFill>
            </c:spPr>
          </c:dPt>
          <c:dPt>
            <c:idx val="1"/>
            <c:invertIfNegative val="0"/>
            <c:bubble3D val="0"/>
            <c:spPr>
              <a:solidFill>
                <a:srgbClr val="66CCFF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92CF"/>
              </a:solidFill>
            </c:spPr>
          </c:dPt>
          <c:dPt>
            <c:idx val="3"/>
            <c:invertIfNegative val="0"/>
            <c:bubble3D val="0"/>
            <c:spPr>
              <a:solidFill>
                <a:srgbClr val="66CCFF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92CF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2974464"/>
        <c:axId val="22976000"/>
      </c:barChart>
      <c:catAx>
        <c:axId val="2297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22976000"/>
        <c:crosses val="autoZero"/>
        <c:auto val="1"/>
        <c:lblAlgn val="ctr"/>
        <c:lblOffset val="100"/>
        <c:noMultiLvlLbl val="0"/>
      </c:catAx>
      <c:valAx>
        <c:axId val="229760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2974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19845564964"/>
          <c:y val="3.2062128203821302E-2"/>
          <c:w val="0.86604069570084596"/>
          <c:h val="0.832504573973332"/>
        </c:manualLayout>
      </c:layout>
      <c:stockChart>
        <c:ser>
          <c:idx val="0"/>
          <c:order val="0"/>
          <c:tx>
            <c:strRef>
              <c:f>Hoja1!$B$1</c:f>
              <c:strCache>
                <c:ptCount val="1"/>
                <c:pt idx="0">
                  <c:v>Alto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8"/>
            <c:spPr>
              <a:solidFill>
                <a:schemeClr val="accent4"/>
              </a:solidFill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</c:marker>
          <c:cat>
            <c:strRef>
              <c:f>Hoja1!$A$2:$A$9</c:f>
              <c:strCache>
                <c:ptCount val="8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</c:strCache>
            </c:strRef>
          </c:cat>
          <c:val>
            <c:numRef>
              <c:f>Hoja1!$B$2:$B$9</c:f>
              <c:numCache>
                <c:formatCode>General</c:formatCode>
                <c:ptCount val="8"/>
                <c:pt idx="0">
                  <c:v>210</c:v>
                </c:pt>
                <c:pt idx="1">
                  <c:v>175</c:v>
                </c:pt>
                <c:pt idx="2">
                  <c:v>150</c:v>
                </c:pt>
                <c:pt idx="3">
                  <c:v>110</c:v>
                </c:pt>
                <c:pt idx="4">
                  <c:v>90</c:v>
                </c:pt>
                <c:pt idx="5">
                  <c:v>75</c:v>
                </c:pt>
                <c:pt idx="6">
                  <c:v>100</c:v>
                </c:pt>
                <c:pt idx="7">
                  <c:v>80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Bajo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2"/>
              </a:solidFill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</c:marker>
          <c:cat>
            <c:strRef>
              <c:f>Hoja1!$A$2:$A$9</c:f>
              <c:strCache>
                <c:ptCount val="8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</c:strCache>
            </c:strRef>
          </c:cat>
          <c:val>
            <c:numRef>
              <c:f>Hoja1!$C$2:$C$9</c:f>
              <c:numCache>
                <c:formatCode>General</c:formatCode>
                <c:ptCount val="8"/>
                <c:pt idx="0">
                  <c:v>90</c:v>
                </c:pt>
                <c:pt idx="1">
                  <c:v>75</c:v>
                </c:pt>
                <c:pt idx="2">
                  <c:v>60</c:v>
                </c:pt>
                <c:pt idx="3">
                  <c:v>60</c:v>
                </c:pt>
                <c:pt idx="4">
                  <c:v>45</c:v>
                </c:pt>
                <c:pt idx="5">
                  <c:v>30</c:v>
                </c:pt>
                <c:pt idx="6">
                  <c:v>50</c:v>
                </c:pt>
                <c:pt idx="7">
                  <c:v>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Cerrar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</c:marker>
          <c:cat>
            <c:strRef>
              <c:f>Hoja1!$A$2:$A$9</c:f>
              <c:strCache>
                <c:ptCount val="8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</c:strCache>
            </c:strRef>
          </c:cat>
          <c:val>
            <c:numRef>
              <c:f>Hoja1!$D$2:$D$9</c:f>
              <c:numCache>
                <c:formatCode>General</c:formatCode>
                <c:ptCount val="8"/>
                <c:pt idx="0">
                  <c:v>150</c:v>
                </c:pt>
                <c:pt idx="1">
                  <c:v>125</c:v>
                </c:pt>
                <c:pt idx="2">
                  <c:v>130</c:v>
                </c:pt>
                <c:pt idx="3">
                  <c:v>90</c:v>
                </c:pt>
                <c:pt idx="4">
                  <c:v>60</c:v>
                </c:pt>
                <c:pt idx="5">
                  <c:v>50</c:v>
                </c:pt>
                <c:pt idx="6">
                  <c:v>75</c:v>
                </c:pt>
                <c:pt idx="7">
                  <c:v>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axId val="139223040"/>
        <c:axId val="139224576"/>
      </c:stockChart>
      <c:catAx>
        <c:axId val="139223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139224576"/>
        <c:crosses val="autoZero"/>
        <c:auto val="1"/>
        <c:lblAlgn val="ctr"/>
        <c:lblOffset val="100"/>
        <c:noMultiLvlLbl val="0"/>
      </c:catAx>
      <c:valAx>
        <c:axId val="1392245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1392230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0092CF"/>
            </a:solidFill>
            <a:ln>
              <a:noFill/>
            </a:ln>
            <a:effectLst/>
          </c:spPr>
          <c:invertIfNegative val="0"/>
          <c:dLbls>
            <c:numFmt formatCode="General&quot;%&quot;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66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6699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Hoja1!$D$2:$D$6</c:f>
              <c:numCache>
                <c:formatCode>General</c:formatCode>
                <c:ptCount val="5"/>
                <c:pt idx="0">
                  <c:v>20</c:v>
                </c:pt>
                <c:pt idx="1">
                  <c:v>15</c:v>
                </c:pt>
                <c:pt idx="2">
                  <c:v>10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Serie 4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Hoja1!$E$2:$E$6</c:f>
              <c:numCache>
                <c:formatCode>General</c:formatCode>
                <c:ptCount val="5"/>
                <c:pt idx="0">
                  <c:v>20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3018496"/>
        <c:axId val="23036672"/>
      </c:barChart>
      <c:catAx>
        <c:axId val="230184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23036672"/>
        <c:crosses val="autoZero"/>
        <c:auto val="1"/>
        <c:lblAlgn val="ctr"/>
        <c:lblOffset val="100"/>
        <c:noMultiLvlLbl val="0"/>
      </c:catAx>
      <c:valAx>
        <c:axId val="2303667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3018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0092CF"/>
            </a:solidFill>
            <a:ln>
              <a:noFill/>
            </a:ln>
            <a:effectLst/>
          </c:spPr>
          <c:invertIfNegative val="0"/>
          <c:dLbls>
            <c:numFmt formatCode="General&quot;%&quot;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66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10</c:v>
                </c:pt>
                <c:pt idx="1">
                  <c:v>35</c:v>
                </c:pt>
                <c:pt idx="2">
                  <c:v>40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6699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Hoja1!$D$2:$D$6</c:f>
              <c:numCache>
                <c:formatCode>General</c:formatCode>
                <c:ptCount val="5"/>
                <c:pt idx="0">
                  <c:v>20</c:v>
                </c:pt>
                <c:pt idx="1">
                  <c:v>15</c:v>
                </c:pt>
                <c:pt idx="2">
                  <c:v>10</c:v>
                </c:pt>
                <c:pt idx="3">
                  <c:v>5</c:v>
                </c:pt>
                <c:pt idx="4">
                  <c:v>10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Serie 4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Hoja1!$E$2:$E$6</c:f>
              <c:numCache>
                <c:formatCode>General</c:formatCode>
                <c:ptCount val="5"/>
                <c:pt idx="0">
                  <c:v>20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3077248"/>
        <c:axId val="23078784"/>
      </c:barChart>
      <c:catAx>
        <c:axId val="230772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latin typeface="Calibri" charset="0"/>
                <a:ea typeface="Calibri" charset="0"/>
                <a:cs typeface="Calibri" charset="0"/>
              </a:defRPr>
            </a:pPr>
            <a:endParaRPr lang="es-AR"/>
          </a:p>
        </c:txPr>
        <c:crossAx val="23078784"/>
        <c:crosses val="autoZero"/>
        <c:auto val="1"/>
        <c:lblAlgn val="ctr"/>
        <c:lblOffset val="100"/>
        <c:noMultiLvlLbl val="0"/>
      </c:catAx>
      <c:valAx>
        <c:axId val="23078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077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s-A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738079834918301E-2"/>
          <c:y val="5.7571632507648698E-2"/>
          <c:w val="0.72774950495199497"/>
          <c:h val="0.8334460181707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tx1">
                <a:lumMod val="10000"/>
                <a:lumOff val="90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66CCFF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rgbClr val="66CCFF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3275776"/>
        <c:axId val="23281664"/>
      </c:barChart>
      <c:catAx>
        <c:axId val="232757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crossAx val="23281664"/>
        <c:crosses val="autoZero"/>
        <c:auto val="1"/>
        <c:lblAlgn val="ctr"/>
        <c:lblOffset val="100"/>
        <c:noMultiLvlLbl val="0"/>
      </c:catAx>
      <c:valAx>
        <c:axId val="2328166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32757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738079834918301E-2"/>
          <c:y val="5.7571632507648698E-2"/>
          <c:w val="0.72774950495199497"/>
          <c:h val="0.8334460181707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92CF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92CF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CCFF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92CF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646144"/>
        <c:axId val="22647936"/>
      </c:barChart>
      <c:catAx>
        <c:axId val="226461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crossAx val="22647936"/>
        <c:crosses val="autoZero"/>
        <c:auto val="1"/>
        <c:lblAlgn val="ctr"/>
        <c:lblOffset val="100"/>
        <c:noMultiLvlLbl val="0"/>
      </c:catAx>
      <c:valAx>
        <c:axId val="2264793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2646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738079834918301E-2"/>
          <c:y val="5.7571632507648698E-2"/>
          <c:w val="0.72774950495199497"/>
          <c:h val="0.8334460181707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tx1">
                <a:lumMod val="10000"/>
                <a:lumOff val="90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66CCFF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rgbClr val="66CCFF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739968"/>
        <c:axId val="22745856"/>
      </c:barChart>
      <c:catAx>
        <c:axId val="227399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crossAx val="22745856"/>
        <c:crosses val="autoZero"/>
        <c:auto val="1"/>
        <c:lblAlgn val="ctr"/>
        <c:lblOffset val="100"/>
        <c:noMultiLvlLbl val="0"/>
      </c:catAx>
      <c:valAx>
        <c:axId val="2274585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2739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738079834918301E-2"/>
          <c:y val="5.7571632507648698E-2"/>
          <c:w val="0.72774950495199497"/>
          <c:h val="0.8334460181707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tx1">
                <a:lumMod val="10000"/>
                <a:lumOff val="90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66CCFF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rgbClr val="66CCFF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rgbClr val="0092CF"/>
              </a:solidFill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Label 1</c:v>
                </c:pt>
                <c:pt idx="1">
                  <c:v>Label 2</c:v>
                </c:pt>
                <c:pt idx="2">
                  <c:v>Label 3</c:v>
                </c:pt>
                <c:pt idx="3">
                  <c:v>Label 4</c:v>
                </c:pt>
                <c:pt idx="4">
                  <c:v>Label 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3746048"/>
        <c:axId val="23747584"/>
      </c:barChart>
      <c:catAx>
        <c:axId val="237460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crossAx val="23747584"/>
        <c:crosses val="autoZero"/>
        <c:auto val="1"/>
        <c:lblAlgn val="ctr"/>
        <c:lblOffset val="100"/>
        <c:noMultiLvlLbl val="0"/>
      </c:catAx>
      <c:valAx>
        <c:axId val="237475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3746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89140" tIns="44570" rIns="89140" bIns="44570" rtlCol="0"/>
          <a:lstStyle>
            <a:lvl1pPr algn="l" eaLnBrk="0" hangingPunct="0">
              <a:defRPr sz="11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89140" tIns="44570" rIns="89140" bIns="44570" rtlCol="0"/>
          <a:lstStyle>
            <a:lvl1pPr algn="r" eaLnBrk="0" hangingPunct="0">
              <a:defRPr sz="11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C0E031-85DF-444D-B8D3-B21876965445}" type="datetimeFigureOut">
              <a:rPr lang="en-US"/>
              <a:pPr>
                <a:defRPr/>
              </a:pPr>
              <a:t>9/28/2018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89140" tIns="44570" rIns="89140" bIns="44570" rtlCol="0" anchor="b"/>
          <a:lstStyle>
            <a:lvl1pPr algn="l" eaLnBrk="0" hangingPunct="0">
              <a:defRPr sz="11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89140" tIns="44570" rIns="89140" bIns="44570" rtlCol="0" anchor="b"/>
          <a:lstStyle>
            <a:lvl1pPr algn="r" eaLnBrk="0" hangingPunct="0">
              <a:defRPr sz="11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19F35-F8FD-46AE-8010-367E3DBBBCB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90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89140" tIns="44570" rIns="89140" bIns="4457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 dirty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89140" tIns="44570" rIns="89140" bIns="4457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B3B901A-1B74-482E-9E5D-E99C1A310965}" type="datetimeFigureOut">
              <a:rPr lang="en-US" altLang="en-US"/>
              <a:pPr>
                <a:defRPr/>
              </a:pPr>
              <a:t>9/28/2018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2950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40" tIns="44570" rIns="89140" bIns="4457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89140" tIns="44570" rIns="89140" bIns="44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89140" tIns="44570" rIns="89140" bIns="4457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 dirty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89140" tIns="44570" rIns="89140" bIns="4457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BDA20-B957-4FD6-8E6B-BA58A3982766}" type="slidenum">
              <a:rPr lang="en-US" altLang="en-US"/>
              <a:pPr>
                <a:defRPr/>
              </a:pPr>
              <a:t>‹Nº›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2082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g num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43758" y="9493694"/>
            <a:ext cx="62123" cy="261485"/>
          </a:xfrm>
          <a:ln/>
        </p:spPr>
        <p:txBody>
          <a:bodyPr/>
          <a:lstStyle/>
          <a:p>
            <a:fld id="{159EDC2C-06A9-4346-8B22-B042A2768F73}" type="slidenum">
              <a:rPr lang="es-ES_tradnl">
                <a:solidFill>
                  <a:prstClr val="black"/>
                </a:solidFill>
              </a:rPr>
              <a:pPr/>
              <a:t>25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81" y="349689"/>
            <a:ext cx="5824752" cy="331214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g num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43758" y="9493694"/>
            <a:ext cx="62123" cy="261485"/>
          </a:xfrm>
          <a:ln/>
        </p:spPr>
        <p:txBody>
          <a:bodyPr/>
          <a:lstStyle/>
          <a:p>
            <a:fld id="{1647EB94-1D6E-4BCE-8703-DD0C89B56B7D}" type="slidenum">
              <a:rPr lang="es-ES_tradnl">
                <a:solidFill>
                  <a:prstClr val="black"/>
                </a:solidFill>
              </a:rPr>
              <a:pPr/>
              <a:t>33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81" y="349689"/>
            <a:ext cx="5824752" cy="331214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g num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43758" y="9493694"/>
            <a:ext cx="62123" cy="261485"/>
          </a:xfrm>
          <a:ln/>
        </p:spPr>
        <p:txBody>
          <a:bodyPr/>
          <a:lstStyle/>
          <a:p>
            <a:fld id="{29FF9231-7F5E-4A3D-A50C-29780384D827}" type="slidenum">
              <a:rPr lang="es-ES_tradnl">
                <a:solidFill>
                  <a:prstClr val="black"/>
                </a:solidFill>
              </a:rPr>
              <a:pPr/>
              <a:t>36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81" y="349689"/>
            <a:ext cx="5824752" cy="331214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g num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43758" y="9493694"/>
            <a:ext cx="62123" cy="261485"/>
          </a:xfrm>
          <a:ln/>
        </p:spPr>
        <p:txBody>
          <a:bodyPr/>
          <a:lstStyle/>
          <a:p>
            <a:fld id="{EE298B05-31D3-45A4-AF0C-37FE6F84ACB8}" type="slidenum">
              <a:rPr lang="es-ES_tradnl">
                <a:solidFill>
                  <a:prstClr val="black"/>
                </a:solidFill>
              </a:rPr>
              <a:pPr/>
              <a:t>37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81" y="349689"/>
            <a:ext cx="5824752" cy="331214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g num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43758" y="9493694"/>
            <a:ext cx="62123" cy="261485"/>
          </a:xfrm>
          <a:ln/>
        </p:spPr>
        <p:txBody>
          <a:bodyPr/>
          <a:lstStyle/>
          <a:p>
            <a:fld id="{3EDC0700-C5D2-4ACF-BBA0-6EF2DEFDA12B}" type="slidenum">
              <a:rPr lang="es-ES_tradnl">
                <a:solidFill>
                  <a:prstClr val="black"/>
                </a:solidFill>
              </a:rPr>
              <a:pPr/>
              <a:t>38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81" y="349689"/>
            <a:ext cx="5824752" cy="331214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g num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43758" y="9493694"/>
            <a:ext cx="62123" cy="261485"/>
          </a:xfrm>
          <a:ln/>
        </p:spPr>
        <p:txBody>
          <a:bodyPr/>
          <a:lstStyle/>
          <a:p>
            <a:fld id="{797ED521-45A1-4386-875A-3B94BF5B9461}" type="slidenum">
              <a:rPr lang="es-ES_tradnl">
                <a:solidFill>
                  <a:prstClr val="black"/>
                </a:solidFill>
              </a:rPr>
              <a:pPr/>
              <a:t>39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81" y="349689"/>
            <a:ext cx="5824752" cy="331214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g num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43758" y="9493694"/>
            <a:ext cx="62123" cy="261485"/>
          </a:xfrm>
          <a:ln/>
        </p:spPr>
        <p:txBody>
          <a:bodyPr/>
          <a:lstStyle/>
          <a:p>
            <a:fld id="{C275BAA7-43AD-453F-9A5F-D5D034F5E47C}" type="slidenum">
              <a:rPr lang="es-ES_tradnl">
                <a:solidFill>
                  <a:prstClr val="black"/>
                </a:solidFill>
              </a:rPr>
              <a:pPr/>
              <a:t>40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81" y="349689"/>
            <a:ext cx="5824752" cy="331214"/>
          </a:xfrm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086490" y="2427247"/>
            <a:ext cx="6273507" cy="461665"/>
          </a:xfr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to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title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</a:t>
            </a:r>
            <a:endParaRPr lang="es-ES_tradnl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086490" y="3991052"/>
            <a:ext cx="5557537" cy="261610"/>
          </a:xfrm>
        </p:spPr>
        <p:txBody>
          <a:bodyPr/>
          <a:lstStyle>
            <a:lvl1pPr>
              <a:defRPr sz="17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_tradnl" noProof="0" smtClean="0"/>
              <a:t>Click to edit Master subtitle style</a:t>
            </a:r>
          </a:p>
        </p:txBody>
      </p:sp>
      <p:pic>
        <p:nvPicPr>
          <p:cNvPr id="5" name="Picture 2" descr="Image result for ministerio de relaciones exteriores logo argent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16" y="5621976"/>
            <a:ext cx="3156357" cy="77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27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58803" y="1299036"/>
            <a:ext cx="3693319" cy="11541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458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80808" y="228385"/>
            <a:ext cx="784830" cy="21558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24590" y="228385"/>
            <a:ext cx="1615827" cy="215588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5727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904824" cy="6855696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68"/>
                </a:moveTo>
                <a:lnTo>
                  <a:pt x="10692003" y="7560068"/>
                </a:lnTo>
                <a:lnTo>
                  <a:pt x="10692003" y="0"/>
                </a:lnTo>
                <a:lnTo>
                  <a:pt x="0" y="0"/>
                </a:lnTo>
                <a:lnTo>
                  <a:pt x="0" y="7560068"/>
                </a:lnTo>
                <a:close/>
              </a:path>
            </a:pathLst>
          </a:custGeom>
          <a:solidFill>
            <a:srgbClr val="0092CF"/>
          </a:solidFill>
        </p:spPr>
        <p:txBody>
          <a:bodyPr wrap="square" lIns="0" tIns="0" rIns="0" bIns="0" rtlCol="0"/>
          <a:lstStyle/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prstClr val="black"/>
              </a:solidFill>
              <a:latin typeface="Calibri"/>
              <a:cs typeface="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5909" y="2772739"/>
            <a:ext cx="7294180" cy="362856"/>
          </a:xfrm>
        </p:spPr>
        <p:txBody>
          <a:bodyPr lIns="0" tIns="0" rIns="0" bIns="0"/>
          <a:lstStyle>
            <a:lvl1pPr>
              <a:defRPr sz="2358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sz="150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D8BD707-D9CF-40AE-B4C6-C98DA3205C09}" type="datetimeFigureOut">
              <a:rPr lang="en-US" sz="1500">
                <a:solidFill>
                  <a:prstClr val="black">
                    <a:tint val="75000"/>
                  </a:prstClr>
                </a:solidFill>
                <a:cs typeface="+mn-cs"/>
              </a:rPr>
              <a:pPr defTabSz="914400"/>
              <a:t>9/28/2018</a:t>
            </a:fld>
            <a:endParaRPr lang="en-US" sz="150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sz="1500">
                <a:solidFill>
                  <a:prstClr val="black">
                    <a:tint val="75000"/>
                  </a:prstClr>
                </a:solidFill>
                <a:cs typeface="+mn-cs"/>
              </a:rPr>
              <a:pPr defTabSz="914400"/>
              <a:t>‹Nº›</a:t>
            </a:fld>
            <a:endParaRPr sz="150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9" name="bk object 17"/>
          <p:cNvSpPr/>
          <p:nvPr userDrawn="1"/>
        </p:nvSpPr>
        <p:spPr>
          <a:xfrm>
            <a:off x="3800174" y="5618746"/>
            <a:ext cx="2861516" cy="417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 eaLnBrk="1" fontAlgn="auto" hangingPunct="1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prstClr val="black"/>
              </a:solidFill>
              <a:latin typeface="Calibri"/>
              <a:cs typeface=""/>
            </a:endParaRPr>
          </a:p>
        </p:txBody>
      </p:sp>
      <p:sp>
        <p:nvSpPr>
          <p:cNvPr id="10" name="bk object 18"/>
          <p:cNvSpPr/>
          <p:nvPr userDrawn="1"/>
        </p:nvSpPr>
        <p:spPr>
          <a:xfrm>
            <a:off x="3243038" y="5452936"/>
            <a:ext cx="427875" cy="663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 eaLnBrk="1" fontAlgn="auto" hangingPunct="1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prstClr val="black"/>
              </a:solidFill>
              <a:latin typeface="Calibri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271244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086490" y="2427247"/>
            <a:ext cx="6273507" cy="461665"/>
          </a:xfr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to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title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</a:t>
            </a:r>
            <a:endParaRPr lang="es-ES_tradnl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086490" y="3991052"/>
            <a:ext cx="5557537" cy="261610"/>
          </a:xfrm>
        </p:spPr>
        <p:txBody>
          <a:bodyPr/>
          <a:lstStyle>
            <a:lvl1pPr>
              <a:defRPr sz="17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_tradnl" noProof="0" smtClean="0"/>
              <a:t>Click to edit Master subtitle style</a:t>
            </a:r>
          </a:p>
        </p:txBody>
      </p:sp>
      <p:pic>
        <p:nvPicPr>
          <p:cNvPr id="5" name="Picture 2" descr="Image result for ministerio de relaciones exteriores logo argentin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16" y="5621976"/>
            <a:ext cx="3156357" cy="77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366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1323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53" y="4407327"/>
            <a:ext cx="8419661" cy="1985159"/>
          </a:xfrm>
        </p:spPr>
        <p:txBody>
          <a:bodyPr/>
          <a:lstStyle>
            <a:lvl1pPr algn="l">
              <a:defRPr sz="4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53" y="4084162"/>
            <a:ext cx="8419661" cy="323165"/>
          </a:xfrm>
        </p:spPr>
        <p:txBody>
          <a:bodyPr anchor="b"/>
          <a:lstStyle>
            <a:lvl1pPr marL="0" indent="0">
              <a:buNone/>
              <a:defRPr sz="2100"/>
            </a:lvl1pPr>
            <a:lvl2pPr marL="488701" indent="0">
              <a:buNone/>
              <a:defRPr sz="1900"/>
            </a:lvl2pPr>
            <a:lvl3pPr marL="977402" indent="0">
              <a:buNone/>
              <a:defRPr sz="1700"/>
            </a:lvl3pPr>
            <a:lvl4pPr marL="1466103" indent="0">
              <a:buNone/>
              <a:defRPr sz="1500"/>
            </a:lvl4pPr>
            <a:lvl5pPr marL="1954804" indent="0">
              <a:buNone/>
              <a:defRPr sz="1500"/>
            </a:lvl5pPr>
            <a:lvl6pPr marL="2443505" indent="0">
              <a:buNone/>
              <a:defRPr sz="1500"/>
            </a:lvl6pPr>
            <a:lvl7pPr marL="2932206" indent="0">
              <a:buNone/>
              <a:defRPr sz="1500"/>
            </a:lvl7pPr>
            <a:lvl8pPr marL="3420908" indent="0">
              <a:buNone/>
              <a:defRPr sz="1500"/>
            </a:lvl8pPr>
            <a:lvl9pPr marL="3909609" indent="0">
              <a:buNone/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59589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606" y="1299036"/>
            <a:ext cx="2372526" cy="4078039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79596" y="1299036"/>
            <a:ext cx="2372526" cy="4078039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1019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4862" y="275356"/>
            <a:ext cx="8916277" cy="26161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4862" y="1375100"/>
            <a:ext cx="4376539" cy="800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8701" indent="0">
              <a:buNone/>
              <a:defRPr sz="2100" b="1"/>
            </a:lvl2pPr>
            <a:lvl3pPr marL="977402" indent="0">
              <a:buNone/>
              <a:defRPr sz="1900" b="1"/>
            </a:lvl3pPr>
            <a:lvl4pPr marL="1466103" indent="0">
              <a:buNone/>
              <a:defRPr sz="1700" b="1"/>
            </a:lvl4pPr>
            <a:lvl5pPr marL="1954804" indent="0">
              <a:buNone/>
              <a:defRPr sz="1700" b="1"/>
            </a:lvl5pPr>
            <a:lvl6pPr marL="2443505" indent="0">
              <a:buNone/>
              <a:defRPr sz="1700" b="1"/>
            </a:lvl6pPr>
            <a:lvl7pPr marL="2932206" indent="0">
              <a:buNone/>
              <a:defRPr sz="1700" b="1"/>
            </a:lvl7pPr>
            <a:lvl8pPr marL="3420908" indent="0">
              <a:buNone/>
              <a:defRPr sz="1700" b="1"/>
            </a:lvl8pPr>
            <a:lvl9pPr marL="3909609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4862" y="2175318"/>
            <a:ext cx="4376539" cy="193899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845" y="1375100"/>
            <a:ext cx="4378294" cy="800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8701" indent="0">
              <a:buNone/>
              <a:defRPr sz="2100" b="1"/>
            </a:lvl2pPr>
            <a:lvl3pPr marL="977402" indent="0">
              <a:buNone/>
              <a:defRPr sz="1900" b="1"/>
            </a:lvl3pPr>
            <a:lvl4pPr marL="1466103" indent="0">
              <a:buNone/>
              <a:defRPr sz="1700" b="1"/>
            </a:lvl4pPr>
            <a:lvl5pPr marL="1954804" indent="0">
              <a:buNone/>
              <a:defRPr sz="1700" b="1"/>
            </a:lvl5pPr>
            <a:lvl6pPr marL="2443505" indent="0">
              <a:buNone/>
              <a:defRPr sz="1700" b="1"/>
            </a:lvl6pPr>
            <a:lvl7pPr marL="2932206" indent="0">
              <a:buNone/>
              <a:defRPr sz="1700" b="1"/>
            </a:lvl7pPr>
            <a:lvl8pPr marL="3420908" indent="0">
              <a:buNone/>
              <a:defRPr sz="1700" b="1"/>
            </a:lvl8pPr>
            <a:lvl9pPr marL="3909609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845" y="2175318"/>
            <a:ext cx="4378294" cy="193899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8316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853" y="282002"/>
            <a:ext cx="9828786" cy="26161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8716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5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0850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4861" y="465599"/>
            <a:ext cx="3258715" cy="96949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04" y="273738"/>
            <a:ext cx="5538235" cy="2554545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4861" y="1435094"/>
            <a:ext cx="3258715" cy="461665"/>
          </a:xfrm>
        </p:spPr>
        <p:txBody>
          <a:bodyPr/>
          <a:lstStyle>
            <a:lvl1pPr marL="0" indent="0">
              <a:buNone/>
              <a:defRPr sz="1500"/>
            </a:lvl1pPr>
            <a:lvl2pPr marL="488701" indent="0">
              <a:buNone/>
              <a:defRPr sz="1300"/>
            </a:lvl2pPr>
            <a:lvl3pPr marL="977402" indent="0">
              <a:buNone/>
              <a:defRPr sz="1100"/>
            </a:lvl3pPr>
            <a:lvl4pPr marL="1466103" indent="0">
              <a:buNone/>
              <a:defRPr sz="1000"/>
            </a:lvl4pPr>
            <a:lvl5pPr marL="1954804" indent="0">
              <a:buNone/>
              <a:defRPr sz="1000"/>
            </a:lvl5pPr>
            <a:lvl6pPr marL="2443505" indent="0">
              <a:buNone/>
              <a:defRPr sz="1000"/>
            </a:lvl6pPr>
            <a:lvl7pPr marL="2932206" indent="0">
              <a:buNone/>
              <a:defRPr sz="1000"/>
            </a:lvl7pPr>
            <a:lvl8pPr marL="3420908" indent="0">
              <a:buNone/>
              <a:defRPr sz="1000"/>
            </a:lvl8pPr>
            <a:lvl9pPr marL="39096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4486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0840" y="4721504"/>
            <a:ext cx="5943600" cy="64633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0840" y="612264"/>
            <a:ext cx="5943600" cy="523220"/>
          </a:xfrm>
        </p:spPr>
        <p:txBody>
          <a:bodyPr/>
          <a:lstStyle>
            <a:lvl1pPr marL="0" indent="0">
              <a:buNone/>
              <a:defRPr sz="3400"/>
            </a:lvl1pPr>
            <a:lvl2pPr marL="488701" indent="0">
              <a:buNone/>
              <a:defRPr sz="3000"/>
            </a:lvl2pPr>
            <a:lvl3pPr marL="977402" indent="0">
              <a:buNone/>
              <a:defRPr sz="2600"/>
            </a:lvl3pPr>
            <a:lvl4pPr marL="1466103" indent="0">
              <a:buNone/>
              <a:defRPr sz="2100"/>
            </a:lvl4pPr>
            <a:lvl5pPr marL="1954804" indent="0">
              <a:buNone/>
              <a:defRPr sz="2100"/>
            </a:lvl5pPr>
            <a:lvl6pPr marL="2443505" indent="0">
              <a:buNone/>
              <a:defRPr sz="2100"/>
            </a:lvl6pPr>
            <a:lvl7pPr marL="2932206" indent="0">
              <a:buNone/>
              <a:defRPr sz="2100"/>
            </a:lvl7pPr>
            <a:lvl8pPr marL="3420908" indent="0">
              <a:buNone/>
              <a:defRPr sz="2100"/>
            </a:lvl8pPr>
            <a:lvl9pPr marL="3909609" indent="0">
              <a:buNone/>
              <a:defRPr sz="21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0840" y="5367835"/>
            <a:ext cx="5943600" cy="230832"/>
          </a:xfrm>
        </p:spPr>
        <p:txBody>
          <a:bodyPr/>
          <a:lstStyle>
            <a:lvl1pPr marL="0" indent="0">
              <a:buNone/>
              <a:defRPr sz="1500"/>
            </a:lvl1pPr>
            <a:lvl2pPr marL="488701" indent="0">
              <a:buNone/>
              <a:defRPr sz="1300"/>
            </a:lvl2pPr>
            <a:lvl3pPr marL="977402" indent="0">
              <a:buNone/>
              <a:defRPr sz="1100"/>
            </a:lvl3pPr>
            <a:lvl4pPr marL="1466103" indent="0">
              <a:buNone/>
              <a:defRPr sz="1000"/>
            </a:lvl4pPr>
            <a:lvl5pPr marL="1954804" indent="0">
              <a:buNone/>
              <a:defRPr sz="1000"/>
            </a:lvl5pPr>
            <a:lvl6pPr marL="2443505" indent="0">
              <a:buNone/>
              <a:defRPr sz="1000"/>
            </a:lvl6pPr>
            <a:lvl7pPr marL="2932206" indent="0">
              <a:buNone/>
              <a:defRPr sz="1000"/>
            </a:lvl7pPr>
            <a:lvl8pPr marL="3420908" indent="0">
              <a:buNone/>
              <a:defRPr sz="1000"/>
            </a:lvl8pPr>
            <a:lvl9pPr marL="39096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90536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58803" y="1299036"/>
            <a:ext cx="3693319" cy="11541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7478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80808" y="228385"/>
            <a:ext cx="784830" cy="21558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24590" y="228385"/>
            <a:ext cx="1615827" cy="215588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9455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904824" cy="6855696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68"/>
                </a:moveTo>
                <a:lnTo>
                  <a:pt x="10692003" y="7560068"/>
                </a:lnTo>
                <a:lnTo>
                  <a:pt x="10692003" y="0"/>
                </a:lnTo>
                <a:lnTo>
                  <a:pt x="0" y="0"/>
                </a:lnTo>
                <a:lnTo>
                  <a:pt x="0" y="7560068"/>
                </a:lnTo>
                <a:close/>
              </a:path>
            </a:pathLst>
          </a:custGeom>
          <a:solidFill>
            <a:srgbClr val="0092CF"/>
          </a:solidFill>
        </p:spPr>
        <p:txBody>
          <a:bodyPr wrap="square" lIns="0" tIns="0" rIns="0" bIns="0" rtlCol="0"/>
          <a:lstStyle/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prstClr val="black"/>
              </a:solidFill>
              <a:latin typeface="Calibri"/>
              <a:cs typeface="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800174" y="5618746"/>
            <a:ext cx="2861516" cy="417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prstClr val="black"/>
              </a:solidFill>
              <a:latin typeface="Calibri"/>
              <a:cs typeface="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243038" y="5452936"/>
            <a:ext cx="427875" cy="663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178" fontAlgn="auto"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prstClr val="black"/>
              </a:solidFill>
              <a:latin typeface="Calibri"/>
              <a:cs typeface="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5909" y="2772739"/>
            <a:ext cx="7294180" cy="362856"/>
          </a:xfrm>
        </p:spPr>
        <p:txBody>
          <a:bodyPr lIns="0" tIns="0" rIns="0" bIns="0"/>
          <a:lstStyle>
            <a:lvl1pPr>
              <a:defRPr sz="2358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sz="150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D8BD707-D9CF-40AE-B4C6-C98DA3205C09}" type="datetimeFigureOut">
              <a:rPr lang="en-US" sz="1500">
                <a:solidFill>
                  <a:prstClr val="black">
                    <a:tint val="75000"/>
                  </a:prstClr>
                </a:solidFill>
                <a:cs typeface="+mn-cs"/>
              </a:rPr>
              <a:pPr defTabSz="914400"/>
              <a:t>9/28/2018</a:t>
            </a:fld>
            <a:endParaRPr lang="en-US" sz="150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sz="1500">
                <a:solidFill>
                  <a:prstClr val="black">
                    <a:tint val="75000"/>
                  </a:prstClr>
                </a:solidFill>
                <a:cs typeface="+mn-cs"/>
              </a:rPr>
              <a:pPr defTabSz="914400"/>
              <a:t>‹Nº›</a:t>
            </a:fld>
            <a:endParaRPr sz="1500" dirty="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483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359526" y="6668568"/>
            <a:ext cx="1170000" cy="1584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sz="1500" dirty="0">
              <a:solidFill>
                <a:srgbClr val="002052">
                  <a:tint val="75000"/>
                </a:srgbClr>
              </a:solidFill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95300" y="6377939"/>
            <a:ext cx="227838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D8BD707-D9CF-40AE-B4C6-C98DA3205C09}" type="datetimeFigureOut">
              <a:rPr lang="en-US" sz="1500">
                <a:solidFill>
                  <a:srgbClr val="002052">
                    <a:tint val="75000"/>
                  </a:srgbClr>
                </a:solidFill>
                <a:cs typeface="+mn-cs"/>
              </a:rPr>
              <a:pPr defTabSz="914400"/>
              <a:t>9/28/2018</a:t>
            </a:fld>
            <a:endParaRPr lang="en-US" sz="1500" dirty="0">
              <a:solidFill>
                <a:srgbClr val="002052">
                  <a:tint val="75000"/>
                </a:srgbClr>
              </a:solidFill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132320" y="6377939"/>
            <a:ext cx="227838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sz="1500">
                <a:solidFill>
                  <a:srgbClr val="002052">
                    <a:tint val="75000"/>
                  </a:srgbClr>
                </a:solidFill>
                <a:cs typeface="+mn-cs"/>
              </a:rPr>
              <a:pPr defTabSz="914400"/>
              <a:t>‹Nº›</a:t>
            </a:fld>
            <a:endParaRPr sz="1500" dirty="0">
              <a:solidFill>
                <a:srgbClr val="002052">
                  <a:tint val="75000"/>
                </a:srgb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27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53" y="4407327"/>
            <a:ext cx="8419661" cy="1985159"/>
          </a:xfrm>
        </p:spPr>
        <p:txBody>
          <a:bodyPr/>
          <a:lstStyle>
            <a:lvl1pPr algn="l">
              <a:defRPr sz="4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53" y="4084162"/>
            <a:ext cx="8419661" cy="323165"/>
          </a:xfrm>
        </p:spPr>
        <p:txBody>
          <a:bodyPr anchor="b"/>
          <a:lstStyle>
            <a:lvl1pPr marL="0" indent="0">
              <a:buNone/>
              <a:defRPr sz="2100"/>
            </a:lvl1pPr>
            <a:lvl2pPr marL="488701" indent="0">
              <a:buNone/>
              <a:defRPr sz="1900"/>
            </a:lvl2pPr>
            <a:lvl3pPr marL="977402" indent="0">
              <a:buNone/>
              <a:defRPr sz="1700"/>
            </a:lvl3pPr>
            <a:lvl4pPr marL="1466103" indent="0">
              <a:buNone/>
              <a:defRPr sz="1500"/>
            </a:lvl4pPr>
            <a:lvl5pPr marL="1954804" indent="0">
              <a:buNone/>
              <a:defRPr sz="1500"/>
            </a:lvl5pPr>
            <a:lvl6pPr marL="2443505" indent="0">
              <a:buNone/>
              <a:defRPr sz="1500"/>
            </a:lvl6pPr>
            <a:lvl7pPr marL="2932206" indent="0">
              <a:buNone/>
              <a:defRPr sz="1500"/>
            </a:lvl7pPr>
            <a:lvl8pPr marL="3420908" indent="0">
              <a:buNone/>
              <a:defRPr sz="1500"/>
            </a:lvl8pPr>
            <a:lvl9pPr marL="3909609" indent="0">
              <a:buNone/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5640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606" y="1299036"/>
            <a:ext cx="2372526" cy="4078039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79596" y="1299036"/>
            <a:ext cx="2372526" cy="4078039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7338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4862" y="275356"/>
            <a:ext cx="8916277" cy="26161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4862" y="1375100"/>
            <a:ext cx="4376539" cy="800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8701" indent="0">
              <a:buNone/>
              <a:defRPr sz="2100" b="1"/>
            </a:lvl2pPr>
            <a:lvl3pPr marL="977402" indent="0">
              <a:buNone/>
              <a:defRPr sz="1900" b="1"/>
            </a:lvl3pPr>
            <a:lvl4pPr marL="1466103" indent="0">
              <a:buNone/>
              <a:defRPr sz="1700" b="1"/>
            </a:lvl4pPr>
            <a:lvl5pPr marL="1954804" indent="0">
              <a:buNone/>
              <a:defRPr sz="1700" b="1"/>
            </a:lvl5pPr>
            <a:lvl6pPr marL="2443505" indent="0">
              <a:buNone/>
              <a:defRPr sz="1700" b="1"/>
            </a:lvl6pPr>
            <a:lvl7pPr marL="2932206" indent="0">
              <a:buNone/>
              <a:defRPr sz="1700" b="1"/>
            </a:lvl7pPr>
            <a:lvl8pPr marL="3420908" indent="0">
              <a:buNone/>
              <a:defRPr sz="1700" b="1"/>
            </a:lvl8pPr>
            <a:lvl9pPr marL="3909609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4862" y="2175318"/>
            <a:ext cx="4376539" cy="193899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845" y="1375100"/>
            <a:ext cx="4378294" cy="800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8701" indent="0">
              <a:buNone/>
              <a:defRPr sz="2100" b="1"/>
            </a:lvl2pPr>
            <a:lvl3pPr marL="977402" indent="0">
              <a:buNone/>
              <a:defRPr sz="1900" b="1"/>
            </a:lvl3pPr>
            <a:lvl4pPr marL="1466103" indent="0">
              <a:buNone/>
              <a:defRPr sz="1700" b="1"/>
            </a:lvl4pPr>
            <a:lvl5pPr marL="1954804" indent="0">
              <a:buNone/>
              <a:defRPr sz="1700" b="1"/>
            </a:lvl5pPr>
            <a:lvl6pPr marL="2443505" indent="0">
              <a:buNone/>
              <a:defRPr sz="1700" b="1"/>
            </a:lvl6pPr>
            <a:lvl7pPr marL="2932206" indent="0">
              <a:buNone/>
              <a:defRPr sz="1700" b="1"/>
            </a:lvl7pPr>
            <a:lvl8pPr marL="3420908" indent="0">
              <a:buNone/>
              <a:defRPr sz="1700" b="1"/>
            </a:lvl8pPr>
            <a:lvl9pPr marL="3909609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845" y="2175318"/>
            <a:ext cx="4378294" cy="193899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52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853" y="282002"/>
            <a:ext cx="9828786" cy="26161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607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47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4861" y="465599"/>
            <a:ext cx="3258715" cy="96949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04" y="273738"/>
            <a:ext cx="5538235" cy="2554545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4861" y="1435094"/>
            <a:ext cx="3258715" cy="461665"/>
          </a:xfrm>
        </p:spPr>
        <p:txBody>
          <a:bodyPr/>
          <a:lstStyle>
            <a:lvl1pPr marL="0" indent="0">
              <a:buNone/>
              <a:defRPr sz="1500"/>
            </a:lvl1pPr>
            <a:lvl2pPr marL="488701" indent="0">
              <a:buNone/>
              <a:defRPr sz="1300"/>
            </a:lvl2pPr>
            <a:lvl3pPr marL="977402" indent="0">
              <a:buNone/>
              <a:defRPr sz="1100"/>
            </a:lvl3pPr>
            <a:lvl4pPr marL="1466103" indent="0">
              <a:buNone/>
              <a:defRPr sz="1000"/>
            </a:lvl4pPr>
            <a:lvl5pPr marL="1954804" indent="0">
              <a:buNone/>
              <a:defRPr sz="1000"/>
            </a:lvl5pPr>
            <a:lvl6pPr marL="2443505" indent="0">
              <a:buNone/>
              <a:defRPr sz="1000"/>
            </a:lvl6pPr>
            <a:lvl7pPr marL="2932206" indent="0">
              <a:buNone/>
              <a:defRPr sz="1000"/>
            </a:lvl7pPr>
            <a:lvl8pPr marL="3420908" indent="0">
              <a:buNone/>
              <a:defRPr sz="1000"/>
            </a:lvl8pPr>
            <a:lvl9pPr marL="39096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214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0840" y="4721504"/>
            <a:ext cx="5943600" cy="64633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0840" y="612264"/>
            <a:ext cx="5943600" cy="523220"/>
          </a:xfrm>
        </p:spPr>
        <p:txBody>
          <a:bodyPr/>
          <a:lstStyle>
            <a:lvl1pPr marL="0" indent="0">
              <a:buNone/>
              <a:defRPr sz="3400"/>
            </a:lvl1pPr>
            <a:lvl2pPr marL="488701" indent="0">
              <a:buNone/>
              <a:defRPr sz="3000"/>
            </a:lvl2pPr>
            <a:lvl3pPr marL="977402" indent="0">
              <a:buNone/>
              <a:defRPr sz="2600"/>
            </a:lvl3pPr>
            <a:lvl4pPr marL="1466103" indent="0">
              <a:buNone/>
              <a:defRPr sz="2100"/>
            </a:lvl4pPr>
            <a:lvl5pPr marL="1954804" indent="0">
              <a:buNone/>
              <a:defRPr sz="2100"/>
            </a:lvl5pPr>
            <a:lvl6pPr marL="2443505" indent="0">
              <a:buNone/>
              <a:defRPr sz="2100"/>
            </a:lvl6pPr>
            <a:lvl7pPr marL="2932206" indent="0">
              <a:buNone/>
              <a:defRPr sz="2100"/>
            </a:lvl7pPr>
            <a:lvl8pPr marL="3420908" indent="0">
              <a:buNone/>
              <a:defRPr sz="2100"/>
            </a:lvl8pPr>
            <a:lvl9pPr marL="3909609" indent="0">
              <a:buNone/>
              <a:defRPr sz="21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0840" y="5367835"/>
            <a:ext cx="5943600" cy="230832"/>
          </a:xfrm>
        </p:spPr>
        <p:txBody>
          <a:bodyPr/>
          <a:lstStyle>
            <a:lvl1pPr marL="0" indent="0">
              <a:buNone/>
              <a:defRPr sz="1500"/>
            </a:lvl1pPr>
            <a:lvl2pPr marL="488701" indent="0">
              <a:buNone/>
              <a:defRPr sz="1300"/>
            </a:lvl2pPr>
            <a:lvl3pPr marL="977402" indent="0">
              <a:buNone/>
              <a:defRPr sz="1100"/>
            </a:lvl3pPr>
            <a:lvl4pPr marL="1466103" indent="0">
              <a:buNone/>
              <a:defRPr sz="1000"/>
            </a:lvl4pPr>
            <a:lvl5pPr marL="1954804" indent="0">
              <a:buNone/>
              <a:defRPr sz="1000"/>
            </a:lvl5pPr>
            <a:lvl6pPr marL="2443505" indent="0">
              <a:buNone/>
              <a:defRPr sz="1000"/>
            </a:lvl6pPr>
            <a:lvl7pPr marL="2932206" indent="0">
              <a:buNone/>
              <a:defRPr sz="1000"/>
            </a:lvl7pPr>
            <a:lvl8pPr marL="3420908" indent="0">
              <a:buNone/>
              <a:defRPr sz="1000"/>
            </a:lvl8pPr>
            <a:lvl9pPr marL="39096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419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53" y="228385"/>
            <a:ext cx="98287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s-ES_tradnl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606" y="1299036"/>
            <a:ext cx="491351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</p:txBody>
      </p:sp>
      <p:grpSp>
        <p:nvGrpSpPr>
          <p:cNvPr id="4" name="3 Grupo"/>
          <p:cNvGrpSpPr/>
          <p:nvPr userDrawn="1"/>
        </p:nvGrpSpPr>
        <p:grpSpPr>
          <a:xfrm>
            <a:off x="-913" y="6597353"/>
            <a:ext cx="9906000" cy="259207"/>
            <a:chOff x="-13438" y="7219950"/>
            <a:chExt cx="10694876" cy="339724"/>
          </a:xfrm>
        </p:grpSpPr>
        <p:sp>
          <p:nvSpPr>
            <p:cNvPr id="5" name="4 Rectángulo"/>
            <p:cNvSpPr/>
            <p:nvPr/>
          </p:nvSpPr>
          <p:spPr>
            <a:xfrm>
              <a:off x="-13438" y="7224711"/>
              <a:ext cx="10694876" cy="3349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s-AR" sz="1500" dirty="0">
                <a:solidFill>
                  <a:srgbClr val="FFFFFF"/>
                </a:solidFill>
              </a:endParaRPr>
            </a:p>
          </p:txBody>
        </p:sp>
        <p:sp>
          <p:nvSpPr>
            <p:cNvPr id="6" name="5 Triángulo isósceles"/>
            <p:cNvSpPr/>
            <p:nvPr/>
          </p:nvSpPr>
          <p:spPr>
            <a:xfrm flipH="1" flipV="1">
              <a:off x="9558683" y="7219950"/>
              <a:ext cx="239104" cy="14166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s-AR" sz="1500">
                <a:solidFill>
                  <a:srgbClr val="FFFFFF"/>
                </a:solidFill>
              </a:endParaRPr>
            </a:p>
          </p:txBody>
        </p:sp>
      </p:grpSp>
      <p:sp>
        <p:nvSpPr>
          <p:cNvPr id="18" name="object 3"/>
          <p:cNvSpPr/>
          <p:nvPr userDrawn="1"/>
        </p:nvSpPr>
        <p:spPr>
          <a:xfrm>
            <a:off x="0" y="0"/>
            <a:ext cx="9906000" cy="857886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1332000" tIns="0" rIns="0" bIns="0" rtlCol="0" anchor="ctr"/>
          <a:lstStyle/>
          <a:p>
            <a:pPr marL="11516" eaLnBrk="0" hangingPunct="0">
              <a:spcBef>
                <a:spcPts val="91"/>
              </a:spcBef>
              <a:defRPr/>
            </a:pP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91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57040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957040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2pPr>
      <a:lvl3pPr algn="l" defTabSz="957040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3pPr>
      <a:lvl4pPr algn="l" defTabSz="957040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4pPr>
      <a:lvl5pPr algn="l" defTabSz="957040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5pPr>
      <a:lvl6pPr marL="488701" algn="l" defTabSz="957040" rtl="0" fontAlgn="base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6pPr>
      <a:lvl7pPr marL="977402" algn="l" defTabSz="957040" rtl="0" fontAlgn="base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7pPr>
      <a:lvl8pPr marL="1466103" algn="l" defTabSz="957040" rtl="0" fontAlgn="base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8pPr>
      <a:lvl9pPr marL="1954804" algn="l" defTabSz="957040" rtl="0" fontAlgn="base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9pPr>
    </p:titleStyle>
    <p:bodyStyle>
      <a:lvl1pPr marL="366526" indent="-366526" algn="l" defTabSz="95704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154417" indent="-152719" algn="l" defTabSz="95704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Char char="•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315619" indent="-159507" algn="l" defTabSz="95704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Char char="–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461551" indent="-144235" algn="l" defTabSz="95704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Char char="•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622755" indent="-159507" algn="l" defTabSz="95704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1111456" indent="-159507" algn="l" defTabSz="957040" rtl="0" fontAlgn="base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500">
          <a:solidFill>
            <a:schemeClr val="tx1"/>
          </a:solidFill>
          <a:latin typeface="+mn-lt"/>
        </a:defRPr>
      </a:lvl6pPr>
      <a:lvl7pPr marL="1600157" indent="-159507" algn="l" defTabSz="957040" rtl="0" fontAlgn="base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500">
          <a:solidFill>
            <a:schemeClr val="tx1"/>
          </a:solidFill>
          <a:latin typeface="+mn-lt"/>
        </a:defRPr>
      </a:lvl7pPr>
      <a:lvl8pPr marL="2088858" indent="-159507" algn="l" defTabSz="957040" rtl="0" fontAlgn="base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500">
          <a:solidFill>
            <a:schemeClr val="tx1"/>
          </a:solidFill>
          <a:latin typeface="+mn-lt"/>
        </a:defRPr>
      </a:lvl8pPr>
      <a:lvl9pPr marL="2577559" indent="-159507" algn="l" defTabSz="957040" rtl="0" fontAlgn="base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701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402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6103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804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505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2206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908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9609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53" y="228385"/>
            <a:ext cx="98287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s-ES_tradnl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606" y="1299036"/>
            <a:ext cx="491351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to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</p:txBody>
      </p:sp>
      <p:grpSp>
        <p:nvGrpSpPr>
          <p:cNvPr id="4" name="3 Grupo"/>
          <p:cNvGrpSpPr/>
          <p:nvPr userDrawn="1"/>
        </p:nvGrpSpPr>
        <p:grpSpPr>
          <a:xfrm>
            <a:off x="-913" y="6597353"/>
            <a:ext cx="9906000" cy="259207"/>
            <a:chOff x="-13438" y="7219950"/>
            <a:chExt cx="10694876" cy="339724"/>
          </a:xfrm>
        </p:grpSpPr>
        <p:sp>
          <p:nvSpPr>
            <p:cNvPr id="5" name="4 Rectángulo"/>
            <p:cNvSpPr/>
            <p:nvPr/>
          </p:nvSpPr>
          <p:spPr>
            <a:xfrm>
              <a:off x="-13438" y="7224711"/>
              <a:ext cx="10694876" cy="3349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s-AR" sz="1500" dirty="0">
                <a:solidFill>
                  <a:srgbClr val="FFFFFF"/>
                </a:solidFill>
              </a:endParaRPr>
            </a:p>
          </p:txBody>
        </p:sp>
        <p:sp>
          <p:nvSpPr>
            <p:cNvPr id="6" name="5 Triángulo isósceles"/>
            <p:cNvSpPr/>
            <p:nvPr/>
          </p:nvSpPr>
          <p:spPr>
            <a:xfrm flipH="1" flipV="1">
              <a:off x="9558683" y="7219950"/>
              <a:ext cx="239104" cy="14166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s-AR" sz="1500">
                <a:solidFill>
                  <a:srgbClr val="FFFFFF"/>
                </a:solidFill>
              </a:endParaRPr>
            </a:p>
          </p:txBody>
        </p:sp>
      </p:grpSp>
      <p:sp>
        <p:nvSpPr>
          <p:cNvPr id="18" name="object 3"/>
          <p:cNvSpPr/>
          <p:nvPr userDrawn="1"/>
        </p:nvSpPr>
        <p:spPr>
          <a:xfrm>
            <a:off x="0" y="0"/>
            <a:ext cx="9906000" cy="857886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1332000" tIns="0" rIns="0" bIns="0" rtlCol="0" anchor="ctr"/>
          <a:lstStyle/>
          <a:p>
            <a:pPr marL="11516" eaLnBrk="0" hangingPunct="0">
              <a:spcBef>
                <a:spcPts val="91"/>
              </a:spcBef>
              <a:defRPr/>
            </a:pP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18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l" defTabSz="957040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957040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2pPr>
      <a:lvl3pPr algn="l" defTabSz="957040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3pPr>
      <a:lvl4pPr algn="l" defTabSz="957040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4pPr>
      <a:lvl5pPr algn="l" defTabSz="957040" rtl="0" eaLnBrk="0" fontAlgn="base" hangingPunct="0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5pPr>
      <a:lvl6pPr marL="488701" algn="l" defTabSz="957040" rtl="0" fontAlgn="base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6pPr>
      <a:lvl7pPr marL="977402" algn="l" defTabSz="957040" rtl="0" fontAlgn="base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7pPr>
      <a:lvl8pPr marL="1466103" algn="l" defTabSz="957040" rtl="0" fontAlgn="base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8pPr>
      <a:lvl9pPr marL="1954804" algn="l" defTabSz="957040" rtl="0" fontAlgn="base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9pPr>
    </p:titleStyle>
    <p:bodyStyle>
      <a:lvl1pPr marL="366526" indent="-366526" algn="l" defTabSz="95704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154417" indent="-152719" algn="l" defTabSz="95704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Char char="•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315619" indent="-159507" algn="l" defTabSz="95704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Char char="–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461551" indent="-144235" algn="l" defTabSz="95704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Char char="•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622755" indent="-159507" algn="l" defTabSz="95704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1111456" indent="-159507" algn="l" defTabSz="957040" rtl="0" fontAlgn="base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500">
          <a:solidFill>
            <a:schemeClr val="tx1"/>
          </a:solidFill>
          <a:latin typeface="+mn-lt"/>
        </a:defRPr>
      </a:lvl6pPr>
      <a:lvl7pPr marL="1600157" indent="-159507" algn="l" defTabSz="957040" rtl="0" fontAlgn="base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500">
          <a:solidFill>
            <a:schemeClr val="tx1"/>
          </a:solidFill>
          <a:latin typeface="+mn-lt"/>
        </a:defRPr>
      </a:lvl7pPr>
      <a:lvl8pPr marL="2088858" indent="-159507" algn="l" defTabSz="957040" rtl="0" fontAlgn="base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500">
          <a:solidFill>
            <a:schemeClr val="tx1"/>
          </a:solidFill>
          <a:latin typeface="+mn-lt"/>
        </a:defRPr>
      </a:lvl8pPr>
      <a:lvl9pPr marL="2577559" indent="-159507" algn="l" defTabSz="957040" rtl="0" fontAlgn="base">
        <a:spcBef>
          <a:spcPct val="0"/>
        </a:spcBef>
        <a:spcAft>
          <a:spcPct val="0"/>
        </a:spcAft>
        <a:buClr>
          <a:schemeClr val="tx2"/>
        </a:buClr>
        <a:buSzPct val="9000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701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402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6103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804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505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2206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908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9609" algn="l" defTabSz="97740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NUL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8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3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chart" Target="../charts/chart1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5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2.xml"/><Relationship Id="rId4" Type="http://schemas.openxmlformats.org/officeDocument/2006/relationships/chart" Target="../charts/char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3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2.xml"/><Relationship Id="rId4" Type="http://schemas.openxmlformats.org/officeDocument/2006/relationships/chart" Target="../charts/char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5.xml"/><Relationship Id="rId4" Type="http://schemas.openxmlformats.org/officeDocument/2006/relationships/chart" Target="../charts/chart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pik.com/" TargetMode="External"/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233707" y="2577723"/>
            <a:ext cx="7286171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7623" algn="ctr" defTabSz="957040" eaLnBrk="0" hangingPunct="0">
              <a:lnSpc>
                <a:spcPts val="2784"/>
              </a:lnSpc>
              <a:spcBef>
                <a:spcPts val="1800"/>
              </a:spcBef>
              <a:spcAft>
                <a:spcPts val="2400"/>
              </a:spcAft>
            </a:pPr>
            <a:r>
              <a:rPr lang="es-AR" sz="2600" b="1" dirty="0" smtClean="0">
                <a:solidFill>
                  <a:schemeClr val="bg1"/>
                </a:solidFill>
                <a:latin typeface="Arial Black"/>
                <a:ea typeface="+mj-ea"/>
                <a:cs typeface="Arial Black"/>
              </a:rPr>
              <a:t>PRODUCTOS CON POTENCIAL APARENTE</a:t>
            </a:r>
            <a:endParaRPr lang="es-AR" sz="2600" b="1" dirty="0">
              <a:solidFill>
                <a:schemeClr val="bg1"/>
              </a:solidFill>
              <a:latin typeface="Arial Black"/>
              <a:ea typeface="+mj-ea"/>
              <a:cs typeface="Arial Black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63402" y="3501727"/>
            <a:ext cx="7427685" cy="35907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marL="737623" algn="ctr" defTabSz="957040" eaLnBrk="0" hangingPunct="0">
              <a:lnSpc>
                <a:spcPts val="2784"/>
              </a:lnSpc>
              <a:spcBef>
                <a:spcPts val="1800"/>
              </a:spcBef>
              <a:spcAft>
                <a:spcPts val="2400"/>
              </a:spcAft>
            </a:pPr>
            <a:r>
              <a:rPr lang="es-AR" sz="2400" b="1" dirty="0" smtClean="0">
                <a:solidFill>
                  <a:schemeClr val="bg1"/>
                </a:solidFill>
                <a:latin typeface="Arial Black"/>
                <a:ea typeface="+mj-ea"/>
                <a:cs typeface="Arial Black"/>
              </a:rPr>
              <a:t>Negociación MERCOSUR - EFTA</a:t>
            </a:r>
            <a:endParaRPr lang="es-AR" sz="2400" b="1" dirty="0">
              <a:solidFill>
                <a:schemeClr val="bg1"/>
              </a:solidFill>
              <a:latin typeface="Arial Black"/>
              <a:ea typeface="+mj-ea"/>
              <a:cs typeface="Arial Black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60206" y="4459670"/>
            <a:ext cx="7427685" cy="35907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pPr marL="737623" algn="ctr" defTabSz="957040" eaLnBrk="0" hangingPunct="0">
              <a:lnSpc>
                <a:spcPts val="2784"/>
              </a:lnSpc>
              <a:spcBef>
                <a:spcPts val="1800"/>
              </a:spcBef>
              <a:spcAft>
                <a:spcPts val="2400"/>
              </a:spcAft>
            </a:pPr>
            <a:r>
              <a:rPr lang="es-AR" sz="1600" b="1" dirty="0" smtClean="0">
                <a:solidFill>
                  <a:schemeClr val="bg1"/>
                </a:solidFill>
                <a:latin typeface="Arial Black"/>
                <a:ea typeface="+mj-ea"/>
                <a:cs typeface="Arial Black"/>
              </a:rPr>
              <a:t>Septiembre 2018</a:t>
            </a:r>
            <a:endParaRPr lang="es-AR" sz="1600" b="1" dirty="0">
              <a:solidFill>
                <a:schemeClr val="bg1"/>
              </a:solidFill>
              <a:latin typeface="Arial Black"/>
              <a:ea typeface="+mj-ea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6032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3"/>
          <p:cNvSpPr>
            <a:spLocks/>
          </p:cNvSpPr>
          <p:nvPr/>
        </p:nvSpPr>
        <p:spPr bwMode="auto">
          <a:xfrm>
            <a:off x="3197225" y="0"/>
            <a:ext cx="6702425" cy="639763"/>
          </a:xfrm>
          <a:custGeom>
            <a:avLst/>
            <a:gdLst/>
            <a:ahLst/>
            <a:cxnLst>
              <a:cxn ang="0">
                <a:pos x="0" y="423900"/>
              </a:cxn>
              <a:cxn ang="0">
                <a:pos x="7391704" y="423900"/>
              </a:cxn>
              <a:cxn ang="0">
                <a:pos x="7391704" y="0"/>
              </a:cxn>
              <a:cxn ang="0">
                <a:pos x="0" y="0"/>
              </a:cxn>
              <a:cxn ang="0">
                <a:pos x="0" y="423900"/>
              </a:cxn>
            </a:cxnLst>
            <a:rect l="0" t="0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914400"/>
            <a:endParaRPr lang="es-AR" sz="1500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grpSp>
        <p:nvGrpSpPr>
          <p:cNvPr id="19" name="Agrupar 27"/>
          <p:cNvGrpSpPr/>
          <p:nvPr/>
        </p:nvGrpSpPr>
        <p:grpSpPr>
          <a:xfrm>
            <a:off x="2354601" y="1654316"/>
            <a:ext cx="720000" cy="720000"/>
            <a:chOff x="463209" y="585330"/>
            <a:chExt cx="777875" cy="777875"/>
          </a:xfrm>
        </p:grpSpPr>
        <p:sp>
          <p:nvSpPr>
            <p:cNvPr id="20" name="object 5"/>
            <p:cNvSpPr/>
            <p:nvPr/>
          </p:nvSpPr>
          <p:spPr>
            <a:xfrm>
              <a:off x="463209" y="585330"/>
              <a:ext cx="777875" cy="777875"/>
            </a:xfrm>
            <a:custGeom>
              <a:avLst/>
              <a:gdLst/>
              <a:ahLst/>
              <a:cxnLst/>
              <a:rect l="l" t="t" r="r" b="b"/>
              <a:pathLst>
                <a:path w="777875" h="777875">
                  <a:moveTo>
                    <a:pt x="523976" y="0"/>
                  </a:moveTo>
                  <a:lnTo>
                    <a:pt x="22783" y="0"/>
                  </a:lnTo>
                  <a:lnTo>
                    <a:pt x="13914" y="1790"/>
                  </a:lnTo>
                  <a:lnTo>
                    <a:pt x="6672" y="6672"/>
                  </a:lnTo>
                  <a:lnTo>
                    <a:pt x="1790" y="13914"/>
                  </a:lnTo>
                  <a:lnTo>
                    <a:pt x="0" y="22783"/>
                  </a:lnTo>
                  <a:lnTo>
                    <a:pt x="0" y="662190"/>
                  </a:lnTo>
                  <a:lnTo>
                    <a:pt x="1790" y="671052"/>
                  </a:lnTo>
                  <a:lnTo>
                    <a:pt x="6672" y="678291"/>
                  </a:lnTo>
                  <a:lnTo>
                    <a:pt x="13914" y="683171"/>
                  </a:lnTo>
                  <a:lnTo>
                    <a:pt x="22783" y="684961"/>
                  </a:lnTo>
                  <a:lnTo>
                    <a:pt x="91135" y="684961"/>
                  </a:lnTo>
                  <a:lnTo>
                    <a:pt x="91135" y="754837"/>
                  </a:lnTo>
                  <a:lnTo>
                    <a:pt x="92925" y="763699"/>
                  </a:lnTo>
                  <a:lnTo>
                    <a:pt x="97807" y="770937"/>
                  </a:lnTo>
                  <a:lnTo>
                    <a:pt x="105049" y="775818"/>
                  </a:lnTo>
                  <a:lnTo>
                    <a:pt x="113918" y="777608"/>
                  </a:lnTo>
                  <a:lnTo>
                    <a:pt x="615111" y="777608"/>
                  </a:lnTo>
                  <a:lnTo>
                    <a:pt x="623974" y="775818"/>
                  </a:lnTo>
                  <a:lnTo>
                    <a:pt x="631212" y="770937"/>
                  </a:lnTo>
                  <a:lnTo>
                    <a:pt x="636092" y="763699"/>
                  </a:lnTo>
                  <a:lnTo>
                    <a:pt x="637882" y="754837"/>
                  </a:lnTo>
                  <a:lnTo>
                    <a:pt x="637882" y="732040"/>
                  </a:lnTo>
                  <a:lnTo>
                    <a:pt x="136690" y="732040"/>
                  </a:lnTo>
                  <a:lnTo>
                    <a:pt x="136690" y="639394"/>
                  </a:lnTo>
                  <a:lnTo>
                    <a:pt x="45567" y="639394"/>
                  </a:lnTo>
                  <a:lnTo>
                    <a:pt x="45567" y="45554"/>
                  </a:lnTo>
                  <a:lnTo>
                    <a:pt x="546760" y="45554"/>
                  </a:lnTo>
                  <a:lnTo>
                    <a:pt x="546760" y="22783"/>
                  </a:lnTo>
                  <a:lnTo>
                    <a:pt x="544970" y="13914"/>
                  </a:lnTo>
                  <a:lnTo>
                    <a:pt x="540088" y="6672"/>
                  </a:lnTo>
                  <a:lnTo>
                    <a:pt x="532846" y="1790"/>
                  </a:lnTo>
                  <a:lnTo>
                    <a:pt x="523976" y="0"/>
                  </a:lnTo>
                  <a:close/>
                </a:path>
                <a:path w="777875" h="777875">
                  <a:moveTo>
                    <a:pt x="637882" y="599173"/>
                  </a:moveTo>
                  <a:lnTo>
                    <a:pt x="592328" y="599173"/>
                  </a:lnTo>
                  <a:lnTo>
                    <a:pt x="592328" y="732040"/>
                  </a:lnTo>
                  <a:lnTo>
                    <a:pt x="637882" y="732040"/>
                  </a:lnTo>
                  <a:lnTo>
                    <a:pt x="637882" y="599173"/>
                  </a:lnTo>
                  <a:close/>
                </a:path>
                <a:path w="777875" h="777875">
                  <a:moveTo>
                    <a:pt x="501205" y="138201"/>
                  </a:moveTo>
                  <a:lnTo>
                    <a:pt x="455637" y="138201"/>
                  </a:lnTo>
                  <a:lnTo>
                    <a:pt x="455637" y="252120"/>
                  </a:lnTo>
                  <a:lnTo>
                    <a:pt x="457427" y="260984"/>
                  </a:lnTo>
                  <a:lnTo>
                    <a:pt x="462308" y="268227"/>
                  </a:lnTo>
                  <a:lnTo>
                    <a:pt x="469546" y="273112"/>
                  </a:lnTo>
                  <a:lnTo>
                    <a:pt x="478409" y="274904"/>
                  </a:lnTo>
                  <a:lnTo>
                    <a:pt x="592328" y="274904"/>
                  </a:lnTo>
                  <a:lnTo>
                    <a:pt x="592328" y="405206"/>
                  </a:lnTo>
                  <a:lnTo>
                    <a:pt x="433793" y="564794"/>
                  </a:lnTo>
                  <a:lnTo>
                    <a:pt x="431723" y="568528"/>
                  </a:lnTo>
                  <a:lnTo>
                    <a:pt x="410692" y="656907"/>
                  </a:lnTo>
                  <a:lnTo>
                    <a:pt x="411002" y="668714"/>
                  </a:lnTo>
                  <a:lnTo>
                    <a:pt x="416772" y="678291"/>
                  </a:lnTo>
                  <a:lnTo>
                    <a:pt x="426319" y="684023"/>
                  </a:lnTo>
                  <a:lnTo>
                    <a:pt x="438073" y="684364"/>
                  </a:lnTo>
                  <a:lnTo>
                    <a:pt x="526719" y="663511"/>
                  </a:lnTo>
                  <a:lnTo>
                    <a:pt x="530504" y="661390"/>
                  </a:lnTo>
                  <a:lnTo>
                    <a:pt x="533527" y="658380"/>
                  </a:lnTo>
                  <a:lnTo>
                    <a:pt x="560165" y="631558"/>
                  </a:lnTo>
                  <a:lnTo>
                    <a:pt x="463562" y="631558"/>
                  </a:lnTo>
                  <a:lnTo>
                    <a:pt x="473582" y="589381"/>
                  </a:lnTo>
                  <a:lnTo>
                    <a:pt x="482307" y="580631"/>
                  </a:lnTo>
                  <a:lnTo>
                    <a:pt x="637882" y="580631"/>
                  </a:lnTo>
                  <a:lnTo>
                    <a:pt x="637882" y="579323"/>
                  </a:lnTo>
                  <a:lnTo>
                    <a:pt x="547814" y="579323"/>
                  </a:lnTo>
                  <a:lnTo>
                    <a:pt x="543648" y="573023"/>
                  </a:lnTo>
                  <a:lnTo>
                    <a:pt x="538835" y="567156"/>
                  </a:lnTo>
                  <a:lnTo>
                    <a:pt x="527977" y="556285"/>
                  </a:lnTo>
                  <a:lnTo>
                    <a:pt x="521957" y="551395"/>
                  </a:lnTo>
                  <a:lnTo>
                    <a:pt x="515531" y="547166"/>
                  </a:lnTo>
                  <a:lnTo>
                    <a:pt x="644867" y="416953"/>
                  </a:lnTo>
                  <a:lnTo>
                    <a:pt x="768046" y="416953"/>
                  </a:lnTo>
                  <a:lnTo>
                    <a:pt x="709193" y="416852"/>
                  </a:lnTo>
                  <a:lnTo>
                    <a:pt x="676973" y="384632"/>
                  </a:lnTo>
                  <a:lnTo>
                    <a:pt x="693026" y="368465"/>
                  </a:lnTo>
                  <a:lnTo>
                    <a:pt x="700562" y="363471"/>
                  </a:lnTo>
                  <a:lnTo>
                    <a:pt x="709141" y="361807"/>
                  </a:lnTo>
                  <a:lnTo>
                    <a:pt x="773028" y="361807"/>
                  </a:lnTo>
                  <a:lnTo>
                    <a:pt x="772545" y="359321"/>
                  </a:lnTo>
                  <a:lnTo>
                    <a:pt x="637882" y="359321"/>
                  </a:lnTo>
                  <a:lnTo>
                    <a:pt x="637882" y="229323"/>
                  </a:lnTo>
                  <a:lnTo>
                    <a:pt x="501205" y="229323"/>
                  </a:lnTo>
                  <a:lnTo>
                    <a:pt x="501205" y="138201"/>
                  </a:lnTo>
                  <a:close/>
                </a:path>
                <a:path w="777875" h="777875">
                  <a:moveTo>
                    <a:pt x="546760" y="45554"/>
                  </a:moveTo>
                  <a:lnTo>
                    <a:pt x="501205" y="45554"/>
                  </a:lnTo>
                  <a:lnTo>
                    <a:pt x="501205" y="92646"/>
                  </a:lnTo>
                  <a:lnTo>
                    <a:pt x="113918" y="92646"/>
                  </a:lnTo>
                  <a:lnTo>
                    <a:pt x="105049" y="94436"/>
                  </a:lnTo>
                  <a:lnTo>
                    <a:pt x="97807" y="99318"/>
                  </a:lnTo>
                  <a:lnTo>
                    <a:pt x="92925" y="106560"/>
                  </a:lnTo>
                  <a:lnTo>
                    <a:pt x="91135" y="115430"/>
                  </a:lnTo>
                  <a:lnTo>
                    <a:pt x="91135" y="639394"/>
                  </a:lnTo>
                  <a:lnTo>
                    <a:pt x="136690" y="639394"/>
                  </a:lnTo>
                  <a:lnTo>
                    <a:pt x="136690" y="138201"/>
                  </a:lnTo>
                  <a:lnTo>
                    <a:pt x="578967" y="138201"/>
                  </a:lnTo>
                  <a:lnTo>
                    <a:pt x="551319" y="110553"/>
                  </a:lnTo>
                  <a:lnTo>
                    <a:pt x="549084" y="108610"/>
                  </a:lnTo>
                  <a:lnTo>
                    <a:pt x="546760" y="106806"/>
                  </a:lnTo>
                  <a:lnTo>
                    <a:pt x="546760" y="45554"/>
                  </a:lnTo>
                  <a:close/>
                </a:path>
                <a:path w="777875" h="777875">
                  <a:moveTo>
                    <a:pt x="637882" y="580631"/>
                  </a:moveTo>
                  <a:lnTo>
                    <a:pt x="482307" y="580631"/>
                  </a:lnTo>
                  <a:lnTo>
                    <a:pt x="489292" y="583958"/>
                  </a:lnTo>
                  <a:lnTo>
                    <a:pt x="495706" y="588454"/>
                  </a:lnTo>
                  <a:lnTo>
                    <a:pt x="506742" y="599490"/>
                  </a:lnTo>
                  <a:lnTo>
                    <a:pt x="511225" y="605866"/>
                  </a:lnTo>
                  <a:lnTo>
                    <a:pt x="514553" y="612800"/>
                  </a:lnTo>
                  <a:lnTo>
                    <a:pt x="505790" y="621626"/>
                  </a:lnTo>
                  <a:lnTo>
                    <a:pt x="463562" y="631558"/>
                  </a:lnTo>
                  <a:lnTo>
                    <a:pt x="560165" y="631558"/>
                  </a:lnTo>
                  <a:lnTo>
                    <a:pt x="592328" y="599173"/>
                  </a:lnTo>
                  <a:lnTo>
                    <a:pt x="637882" y="599173"/>
                  </a:lnTo>
                  <a:lnTo>
                    <a:pt x="637882" y="580631"/>
                  </a:lnTo>
                  <a:close/>
                </a:path>
                <a:path w="777875" h="777875">
                  <a:moveTo>
                    <a:pt x="768046" y="416953"/>
                  </a:moveTo>
                  <a:lnTo>
                    <a:pt x="644867" y="416953"/>
                  </a:lnTo>
                  <a:lnTo>
                    <a:pt x="677087" y="449173"/>
                  </a:lnTo>
                  <a:lnTo>
                    <a:pt x="547814" y="579323"/>
                  </a:lnTo>
                  <a:lnTo>
                    <a:pt x="637882" y="579323"/>
                  </a:lnTo>
                  <a:lnTo>
                    <a:pt x="637882" y="553288"/>
                  </a:lnTo>
                  <a:lnTo>
                    <a:pt x="757466" y="432904"/>
                  </a:lnTo>
                  <a:lnTo>
                    <a:pt x="768046" y="416953"/>
                  </a:lnTo>
                  <a:close/>
                </a:path>
                <a:path w="777875" h="777875">
                  <a:moveTo>
                    <a:pt x="773028" y="361807"/>
                  </a:moveTo>
                  <a:lnTo>
                    <a:pt x="709141" y="361807"/>
                  </a:lnTo>
                  <a:lnTo>
                    <a:pt x="717716" y="363471"/>
                  </a:lnTo>
                  <a:lnTo>
                    <a:pt x="725246" y="368465"/>
                  </a:lnTo>
                  <a:lnTo>
                    <a:pt x="730246" y="375995"/>
                  </a:lnTo>
                  <a:lnTo>
                    <a:pt x="731907" y="384576"/>
                  </a:lnTo>
                  <a:lnTo>
                    <a:pt x="730225" y="393169"/>
                  </a:lnTo>
                  <a:lnTo>
                    <a:pt x="725195" y="400735"/>
                  </a:lnTo>
                  <a:lnTo>
                    <a:pt x="709193" y="416852"/>
                  </a:lnTo>
                  <a:lnTo>
                    <a:pt x="768114" y="416852"/>
                  </a:lnTo>
                  <a:lnTo>
                    <a:pt x="772453" y="410309"/>
                  </a:lnTo>
                  <a:lnTo>
                    <a:pt x="777448" y="384576"/>
                  </a:lnTo>
                  <a:lnTo>
                    <a:pt x="773028" y="361807"/>
                  </a:lnTo>
                  <a:close/>
                </a:path>
                <a:path w="777875" h="777875">
                  <a:moveTo>
                    <a:pt x="709134" y="316268"/>
                  </a:moveTo>
                  <a:lnTo>
                    <a:pt x="683387" y="321279"/>
                  </a:lnTo>
                  <a:lnTo>
                    <a:pt x="660755" y="336295"/>
                  </a:lnTo>
                  <a:lnTo>
                    <a:pt x="637882" y="359321"/>
                  </a:lnTo>
                  <a:lnTo>
                    <a:pt x="772545" y="359321"/>
                  </a:lnTo>
                  <a:lnTo>
                    <a:pt x="772453" y="358847"/>
                  </a:lnTo>
                  <a:lnTo>
                    <a:pt x="757466" y="336245"/>
                  </a:lnTo>
                  <a:lnTo>
                    <a:pt x="734870" y="321258"/>
                  </a:lnTo>
                  <a:lnTo>
                    <a:pt x="709134" y="316268"/>
                  </a:lnTo>
                  <a:close/>
                </a:path>
                <a:path w="777875" h="777875">
                  <a:moveTo>
                    <a:pt x="578967" y="138201"/>
                  </a:moveTo>
                  <a:lnTo>
                    <a:pt x="511187" y="138201"/>
                  </a:lnTo>
                  <a:lnTo>
                    <a:pt x="516915" y="140576"/>
                  </a:lnTo>
                  <a:lnTo>
                    <a:pt x="589953" y="213626"/>
                  </a:lnTo>
                  <a:lnTo>
                    <a:pt x="592328" y="219341"/>
                  </a:lnTo>
                  <a:lnTo>
                    <a:pt x="592328" y="229323"/>
                  </a:lnTo>
                  <a:lnTo>
                    <a:pt x="637882" y="229323"/>
                  </a:lnTo>
                  <a:lnTo>
                    <a:pt x="637882" y="225424"/>
                  </a:lnTo>
                  <a:lnTo>
                    <a:pt x="636570" y="211989"/>
                  </a:lnTo>
                  <a:lnTo>
                    <a:pt x="632713" y="199258"/>
                  </a:lnTo>
                  <a:lnTo>
                    <a:pt x="626438" y="187529"/>
                  </a:lnTo>
                  <a:lnTo>
                    <a:pt x="617867" y="177101"/>
                  </a:lnTo>
                  <a:lnTo>
                    <a:pt x="578967" y="138201"/>
                  </a:lnTo>
                  <a:close/>
                </a:path>
              </a:pathLst>
            </a:custGeom>
            <a:solidFill>
              <a:srgbClr val="0092CF"/>
            </a:solidFill>
          </p:spPr>
          <p:txBody>
            <a:bodyPr wrap="square" lIns="0" tIns="0" rIns="0" bIns="0" rtlCol="0"/>
            <a:lstStyle/>
            <a:p>
              <a:pPr defTabSz="914400"/>
              <a:endParaRPr sz="1500">
                <a:solidFill>
                  <a:srgbClr val="002052"/>
                </a:solidFill>
                <a:cs typeface="+mn-cs"/>
              </a:endParaRPr>
            </a:p>
          </p:txBody>
        </p:sp>
        <p:sp>
          <p:nvSpPr>
            <p:cNvPr id="21" name="object 6"/>
            <p:cNvSpPr/>
            <p:nvPr/>
          </p:nvSpPr>
          <p:spPr>
            <a:xfrm>
              <a:off x="645474" y="769112"/>
              <a:ext cx="227965" cy="45720"/>
            </a:xfrm>
            <a:custGeom>
              <a:avLst/>
              <a:gdLst/>
              <a:ahLst/>
              <a:cxnLst/>
              <a:rect l="l" t="t" r="r" b="b"/>
              <a:pathLst>
                <a:path w="227965" h="45719">
                  <a:moveTo>
                    <a:pt x="205028" y="0"/>
                  </a:moveTo>
                  <a:lnTo>
                    <a:pt x="22771" y="0"/>
                  </a:lnTo>
                  <a:lnTo>
                    <a:pt x="13908" y="1789"/>
                  </a:lnTo>
                  <a:lnTo>
                    <a:pt x="6670" y="6670"/>
                  </a:lnTo>
                  <a:lnTo>
                    <a:pt x="1789" y="13908"/>
                  </a:lnTo>
                  <a:lnTo>
                    <a:pt x="0" y="22771"/>
                  </a:lnTo>
                  <a:lnTo>
                    <a:pt x="1789" y="31640"/>
                  </a:lnTo>
                  <a:lnTo>
                    <a:pt x="6670" y="38882"/>
                  </a:lnTo>
                  <a:lnTo>
                    <a:pt x="13908" y="43764"/>
                  </a:lnTo>
                  <a:lnTo>
                    <a:pt x="22771" y="45554"/>
                  </a:lnTo>
                  <a:lnTo>
                    <a:pt x="205028" y="45554"/>
                  </a:lnTo>
                  <a:lnTo>
                    <a:pt x="213896" y="43764"/>
                  </a:lnTo>
                  <a:lnTo>
                    <a:pt x="221133" y="38882"/>
                  </a:lnTo>
                  <a:lnTo>
                    <a:pt x="226011" y="31640"/>
                  </a:lnTo>
                  <a:lnTo>
                    <a:pt x="227799" y="22771"/>
                  </a:lnTo>
                  <a:lnTo>
                    <a:pt x="226011" y="13908"/>
                  </a:lnTo>
                  <a:lnTo>
                    <a:pt x="221133" y="6670"/>
                  </a:lnTo>
                  <a:lnTo>
                    <a:pt x="213896" y="1789"/>
                  </a:lnTo>
                  <a:lnTo>
                    <a:pt x="205028" y="0"/>
                  </a:lnTo>
                  <a:close/>
                </a:path>
              </a:pathLst>
            </a:custGeom>
            <a:solidFill>
              <a:srgbClr val="0092CF"/>
            </a:solidFill>
          </p:spPr>
          <p:txBody>
            <a:bodyPr wrap="square" lIns="0" tIns="0" rIns="0" bIns="0" rtlCol="0"/>
            <a:lstStyle/>
            <a:p>
              <a:pPr defTabSz="914400"/>
              <a:endParaRPr sz="1500">
                <a:solidFill>
                  <a:srgbClr val="002052"/>
                </a:solidFill>
                <a:cs typeface="+mn-cs"/>
              </a:endParaRPr>
            </a:p>
          </p:txBody>
        </p:sp>
        <p:sp>
          <p:nvSpPr>
            <p:cNvPr id="22" name="object 7"/>
            <p:cNvSpPr/>
            <p:nvPr/>
          </p:nvSpPr>
          <p:spPr>
            <a:xfrm>
              <a:off x="645474" y="860234"/>
              <a:ext cx="227965" cy="45720"/>
            </a:xfrm>
            <a:custGeom>
              <a:avLst/>
              <a:gdLst/>
              <a:ahLst/>
              <a:cxnLst/>
              <a:rect l="l" t="t" r="r" b="b"/>
              <a:pathLst>
                <a:path w="227965" h="45719">
                  <a:moveTo>
                    <a:pt x="205028" y="0"/>
                  </a:moveTo>
                  <a:lnTo>
                    <a:pt x="22771" y="0"/>
                  </a:lnTo>
                  <a:lnTo>
                    <a:pt x="13908" y="1789"/>
                  </a:lnTo>
                  <a:lnTo>
                    <a:pt x="6670" y="6670"/>
                  </a:lnTo>
                  <a:lnTo>
                    <a:pt x="1789" y="13908"/>
                  </a:lnTo>
                  <a:lnTo>
                    <a:pt x="0" y="22771"/>
                  </a:lnTo>
                  <a:lnTo>
                    <a:pt x="1789" y="31640"/>
                  </a:lnTo>
                  <a:lnTo>
                    <a:pt x="6670" y="38882"/>
                  </a:lnTo>
                  <a:lnTo>
                    <a:pt x="13908" y="43764"/>
                  </a:lnTo>
                  <a:lnTo>
                    <a:pt x="22771" y="45554"/>
                  </a:lnTo>
                  <a:lnTo>
                    <a:pt x="205028" y="45554"/>
                  </a:lnTo>
                  <a:lnTo>
                    <a:pt x="213896" y="43764"/>
                  </a:lnTo>
                  <a:lnTo>
                    <a:pt x="221133" y="38882"/>
                  </a:lnTo>
                  <a:lnTo>
                    <a:pt x="226011" y="31640"/>
                  </a:lnTo>
                  <a:lnTo>
                    <a:pt x="227799" y="22771"/>
                  </a:lnTo>
                  <a:lnTo>
                    <a:pt x="226011" y="13908"/>
                  </a:lnTo>
                  <a:lnTo>
                    <a:pt x="221133" y="6670"/>
                  </a:lnTo>
                  <a:lnTo>
                    <a:pt x="213896" y="1789"/>
                  </a:lnTo>
                  <a:lnTo>
                    <a:pt x="205028" y="0"/>
                  </a:lnTo>
                  <a:close/>
                </a:path>
              </a:pathLst>
            </a:custGeom>
            <a:solidFill>
              <a:srgbClr val="0092CF"/>
            </a:solidFill>
          </p:spPr>
          <p:txBody>
            <a:bodyPr wrap="square" lIns="0" tIns="0" rIns="0" bIns="0" rtlCol="0"/>
            <a:lstStyle/>
            <a:p>
              <a:pPr defTabSz="914400"/>
              <a:endParaRPr sz="1500">
                <a:solidFill>
                  <a:srgbClr val="002052"/>
                </a:solidFill>
                <a:cs typeface="+mn-cs"/>
              </a:endParaRPr>
            </a:p>
          </p:txBody>
        </p:sp>
        <p:sp>
          <p:nvSpPr>
            <p:cNvPr id="23" name="object 8"/>
            <p:cNvSpPr/>
            <p:nvPr/>
          </p:nvSpPr>
          <p:spPr>
            <a:xfrm>
              <a:off x="645469" y="951357"/>
              <a:ext cx="364490" cy="45720"/>
            </a:xfrm>
            <a:custGeom>
              <a:avLst/>
              <a:gdLst/>
              <a:ahLst/>
              <a:cxnLst/>
              <a:rect l="l" t="t" r="r" b="b"/>
              <a:pathLst>
                <a:path w="364490" h="45719">
                  <a:moveTo>
                    <a:pt x="341718" y="0"/>
                  </a:moveTo>
                  <a:lnTo>
                    <a:pt x="22771" y="0"/>
                  </a:lnTo>
                  <a:lnTo>
                    <a:pt x="13908" y="1791"/>
                  </a:lnTo>
                  <a:lnTo>
                    <a:pt x="6670" y="6677"/>
                  </a:lnTo>
                  <a:lnTo>
                    <a:pt x="1789" y="13919"/>
                  </a:lnTo>
                  <a:lnTo>
                    <a:pt x="0" y="22783"/>
                  </a:lnTo>
                  <a:lnTo>
                    <a:pt x="1789" y="31653"/>
                  </a:lnTo>
                  <a:lnTo>
                    <a:pt x="6670" y="38895"/>
                  </a:lnTo>
                  <a:lnTo>
                    <a:pt x="13908" y="43777"/>
                  </a:lnTo>
                  <a:lnTo>
                    <a:pt x="22771" y="45567"/>
                  </a:lnTo>
                  <a:lnTo>
                    <a:pt x="341718" y="45567"/>
                  </a:lnTo>
                  <a:lnTo>
                    <a:pt x="350586" y="43777"/>
                  </a:lnTo>
                  <a:lnTo>
                    <a:pt x="357824" y="38895"/>
                  </a:lnTo>
                  <a:lnTo>
                    <a:pt x="362701" y="31653"/>
                  </a:lnTo>
                  <a:lnTo>
                    <a:pt x="364489" y="22783"/>
                  </a:lnTo>
                  <a:lnTo>
                    <a:pt x="362701" y="13919"/>
                  </a:lnTo>
                  <a:lnTo>
                    <a:pt x="357824" y="6677"/>
                  </a:lnTo>
                  <a:lnTo>
                    <a:pt x="350586" y="1791"/>
                  </a:lnTo>
                  <a:lnTo>
                    <a:pt x="341718" y="0"/>
                  </a:lnTo>
                  <a:close/>
                </a:path>
              </a:pathLst>
            </a:custGeom>
            <a:solidFill>
              <a:srgbClr val="0092CF"/>
            </a:solidFill>
          </p:spPr>
          <p:txBody>
            <a:bodyPr wrap="square" lIns="0" tIns="0" rIns="0" bIns="0" rtlCol="0"/>
            <a:lstStyle/>
            <a:p>
              <a:pPr defTabSz="914400"/>
              <a:endParaRPr sz="1500">
                <a:solidFill>
                  <a:srgbClr val="002052"/>
                </a:solidFill>
                <a:cs typeface="+mn-cs"/>
              </a:endParaRPr>
            </a:p>
          </p:txBody>
        </p:sp>
        <p:sp>
          <p:nvSpPr>
            <p:cNvPr id="24" name="object 9"/>
            <p:cNvSpPr/>
            <p:nvPr/>
          </p:nvSpPr>
          <p:spPr>
            <a:xfrm>
              <a:off x="645468" y="1088050"/>
              <a:ext cx="227812" cy="182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 sz="1500">
                <a:solidFill>
                  <a:srgbClr val="002052"/>
                </a:solidFill>
                <a:cs typeface="+mn-cs"/>
              </a:endParaRPr>
            </a:p>
          </p:txBody>
        </p:sp>
      </p:grpSp>
      <p:grpSp>
        <p:nvGrpSpPr>
          <p:cNvPr id="29" name="Agrupar 16"/>
          <p:cNvGrpSpPr/>
          <p:nvPr/>
        </p:nvGrpSpPr>
        <p:grpSpPr>
          <a:xfrm>
            <a:off x="7207494" y="1654316"/>
            <a:ext cx="720000" cy="720000"/>
            <a:chOff x="499756" y="784314"/>
            <a:chExt cx="628650" cy="553085"/>
          </a:xfrm>
        </p:grpSpPr>
        <p:sp>
          <p:nvSpPr>
            <p:cNvPr id="30" name="object 8"/>
            <p:cNvSpPr/>
            <p:nvPr/>
          </p:nvSpPr>
          <p:spPr>
            <a:xfrm>
              <a:off x="499756" y="784314"/>
              <a:ext cx="628650" cy="553085"/>
            </a:xfrm>
            <a:custGeom>
              <a:avLst/>
              <a:gdLst/>
              <a:ahLst/>
              <a:cxnLst/>
              <a:rect l="l" t="t" r="r" b="b"/>
              <a:pathLst>
                <a:path w="628650" h="553085">
                  <a:moveTo>
                    <a:pt x="596709" y="76034"/>
                  </a:moveTo>
                  <a:lnTo>
                    <a:pt x="31902" y="76034"/>
                  </a:lnTo>
                  <a:lnTo>
                    <a:pt x="19497" y="78546"/>
                  </a:lnTo>
                  <a:lnTo>
                    <a:pt x="9355" y="85390"/>
                  </a:lnTo>
                  <a:lnTo>
                    <a:pt x="2511" y="95531"/>
                  </a:lnTo>
                  <a:lnTo>
                    <a:pt x="0" y="107937"/>
                  </a:lnTo>
                  <a:lnTo>
                    <a:pt x="1619" y="117976"/>
                  </a:lnTo>
                  <a:lnTo>
                    <a:pt x="6129" y="126712"/>
                  </a:lnTo>
                  <a:lnTo>
                    <a:pt x="13003" y="133617"/>
                  </a:lnTo>
                  <a:lnTo>
                    <a:pt x="21717" y="138163"/>
                  </a:lnTo>
                  <a:lnTo>
                    <a:pt x="21717" y="520674"/>
                  </a:lnTo>
                  <a:lnTo>
                    <a:pt x="24228" y="533087"/>
                  </a:lnTo>
                  <a:lnTo>
                    <a:pt x="31073" y="543232"/>
                  </a:lnTo>
                  <a:lnTo>
                    <a:pt x="41219" y="550078"/>
                  </a:lnTo>
                  <a:lnTo>
                    <a:pt x="53632" y="552589"/>
                  </a:lnTo>
                  <a:lnTo>
                    <a:pt x="574979" y="552589"/>
                  </a:lnTo>
                  <a:lnTo>
                    <a:pt x="587392" y="550078"/>
                  </a:lnTo>
                  <a:lnTo>
                    <a:pt x="597538" y="543232"/>
                  </a:lnTo>
                  <a:lnTo>
                    <a:pt x="604383" y="533087"/>
                  </a:lnTo>
                  <a:lnTo>
                    <a:pt x="604559" y="532218"/>
                  </a:lnTo>
                  <a:lnTo>
                    <a:pt x="47256" y="532218"/>
                  </a:lnTo>
                  <a:lnTo>
                    <a:pt x="42087" y="527037"/>
                  </a:lnTo>
                  <a:lnTo>
                    <a:pt x="42087" y="139839"/>
                  </a:lnTo>
                  <a:lnTo>
                    <a:pt x="606894" y="139839"/>
                  </a:lnTo>
                  <a:lnTo>
                    <a:pt x="606894" y="138163"/>
                  </a:lnTo>
                  <a:lnTo>
                    <a:pt x="615603" y="133617"/>
                  </a:lnTo>
                  <a:lnTo>
                    <a:pt x="622477" y="126712"/>
                  </a:lnTo>
                  <a:lnTo>
                    <a:pt x="626219" y="119468"/>
                  </a:lnTo>
                  <a:lnTo>
                    <a:pt x="25539" y="119468"/>
                  </a:lnTo>
                  <a:lnTo>
                    <a:pt x="20358" y="114300"/>
                  </a:lnTo>
                  <a:lnTo>
                    <a:pt x="20358" y="101574"/>
                  </a:lnTo>
                  <a:lnTo>
                    <a:pt x="25539" y="96405"/>
                  </a:lnTo>
                  <a:lnTo>
                    <a:pt x="626277" y="96405"/>
                  </a:lnTo>
                  <a:lnTo>
                    <a:pt x="626100" y="95531"/>
                  </a:lnTo>
                  <a:lnTo>
                    <a:pt x="619256" y="85390"/>
                  </a:lnTo>
                  <a:lnTo>
                    <a:pt x="609114" y="78546"/>
                  </a:lnTo>
                  <a:lnTo>
                    <a:pt x="596709" y="76034"/>
                  </a:lnTo>
                  <a:close/>
                </a:path>
                <a:path w="628650" h="553085">
                  <a:moveTo>
                    <a:pt x="606894" y="139839"/>
                  </a:moveTo>
                  <a:lnTo>
                    <a:pt x="586524" y="139839"/>
                  </a:lnTo>
                  <a:lnTo>
                    <a:pt x="586524" y="527037"/>
                  </a:lnTo>
                  <a:lnTo>
                    <a:pt x="581355" y="532218"/>
                  </a:lnTo>
                  <a:lnTo>
                    <a:pt x="604559" y="532218"/>
                  </a:lnTo>
                  <a:lnTo>
                    <a:pt x="606894" y="520674"/>
                  </a:lnTo>
                  <a:lnTo>
                    <a:pt x="606894" y="139839"/>
                  </a:lnTo>
                  <a:close/>
                </a:path>
                <a:path w="628650" h="553085">
                  <a:moveTo>
                    <a:pt x="626277" y="96405"/>
                  </a:moveTo>
                  <a:lnTo>
                    <a:pt x="603059" y="96405"/>
                  </a:lnTo>
                  <a:lnTo>
                    <a:pt x="608241" y="101574"/>
                  </a:lnTo>
                  <a:lnTo>
                    <a:pt x="608241" y="114300"/>
                  </a:lnTo>
                  <a:lnTo>
                    <a:pt x="603059" y="119468"/>
                  </a:lnTo>
                  <a:lnTo>
                    <a:pt x="626219" y="119468"/>
                  </a:lnTo>
                  <a:lnTo>
                    <a:pt x="626990" y="117976"/>
                  </a:lnTo>
                  <a:lnTo>
                    <a:pt x="628611" y="107937"/>
                  </a:lnTo>
                  <a:lnTo>
                    <a:pt x="626277" y="96405"/>
                  </a:lnTo>
                  <a:close/>
                </a:path>
                <a:path w="628650" h="553085">
                  <a:moveTo>
                    <a:pt x="314299" y="0"/>
                  </a:moveTo>
                  <a:lnTo>
                    <a:pt x="301892" y="2511"/>
                  </a:lnTo>
                  <a:lnTo>
                    <a:pt x="291745" y="9355"/>
                  </a:lnTo>
                  <a:lnTo>
                    <a:pt x="284897" y="19497"/>
                  </a:lnTo>
                  <a:lnTo>
                    <a:pt x="282384" y="31902"/>
                  </a:lnTo>
                  <a:lnTo>
                    <a:pt x="284008" y="41947"/>
                  </a:lnTo>
                  <a:lnTo>
                    <a:pt x="288524" y="50682"/>
                  </a:lnTo>
                  <a:lnTo>
                    <a:pt x="295403" y="57584"/>
                  </a:lnTo>
                  <a:lnTo>
                    <a:pt x="304114" y="62128"/>
                  </a:lnTo>
                  <a:lnTo>
                    <a:pt x="304114" y="76034"/>
                  </a:lnTo>
                  <a:lnTo>
                    <a:pt x="324485" y="76034"/>
                  </a:lnTo>
                  <a:lnTo>
                    <a:pt x="324485" y="62128"/>
                  </a:lnTo>
                  <a:lnTo>
                    <a:pt x="333203" y="57584"/>
                  </a:lnTo>
                  <a:lnTo>
                    <a:pt x="340077" y="50682"/>
                  </a:lnTo>
                  <a:lnTo>
                    <a:pt x="343810" y="43446"/>
                  </a:lnTo>
                  <a:lnTo>
                    <a:pt x="307936" y="43446"/>
                  </a:lnTo>
                  <a:lnTo>
                    <a:pt x="302755" y="38265"/>
                  </a:lnTo>
                  <a:lnTo>
                    <a:pt x="302755" y="25539"/>
                  </a:lnTo>
                  <a:lnTo>
                    <a:pt x="307936" y="20358"/>
                  </a:lnTo>
                  <a:lnTo>
                    <a:pt x="343865" y="20358"/>
                  </a:lnTo>
                  <a:lnTo>
                    <a:pt x="343690" y="19497"/>
                  </a:lnTo>
                  <a:lnTo>
                    <a:pt x="336846" y="9355"/>
                  </a:lnTo>
                  <a:lnTo>
                    <a:pt x="326704" y="2511"/>
                  </a:lnTo>
                  <a:lnTo>
                    <a:pt x="314299" y="0"/>
                  </a:lnTo>
                  <a:close/>
                </a:path>
                <a:path w="628650" h="553085">
                  <a:moveTo>
                    <a:pt x="343865" y="20358"/>
                  </a:moveTo>
                  <a:lnTo>
                    <a:pt x="320675" y="20358"/>
                  </a:lnTo>
                  <a:lnTo>
                    <a:pt x="325843" y="25539"/>
                  </a:lnTo>
                  <a:lnTo>
                    <a:pt x="325843" y="38265"/>
                  </a:lnTo>
                  <a:lnTo>
                    <a:pt x="320675" y="43446"/>
                  </a:lnTo>
                  <a:lnTo>
                    <a:pt x="343810" y="43446"/>
                  </a:lnTo>
                  <a:lnTo>
                    <a:pt x="344583" y="41947"/>
                  </a:lnTo>
                  <a:lnTo>
                    <a:pt x="346202" y="31902"/>
                  </a:lnTo>
                  <a:lnTo>
                    <a:pt x="343865" y="20358"/>
                  </a:lnTo>
                  <a:close/>
                </a:path>
              </a:pathLst>
            </a:custGeom>
            <a:solidFill>
              <a:srgbClr val="0092CF"/>
            </a:solidFill>
          </p:spPr>
          <p:txBody>
            <a:bodyPr wrap="square" lIns="0" tIns="0" rIns="0" bIns="0" rtlCol="0"/>
            <a:lstStyle/>
            <a:p>
              <a:pPr defTabSz="914400"/>
              <a:endParaRPr sz="150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31" name="object 9"/>
            <p:cNvSpPr/>
            <p:nvPr/>
          </p:nvSpPr>
          <p:spPr>
            <a:xfrm>
              <a:off x="673530" y="979830"/>
              <a:ext cx="281305" cy="281305"/>
            </a:xfrm>
            <a:custGeom>
              <a:avLst/>
              <a:gdLst/>
              <a:ahLst/>
              <a:cxnLst/>
              <a:rect l="l" t="t" r="r" b="b"/>
              <a:pathLst>
                <a:path w="281305" h="281305">
                  <a:moveTo>
                    <a:pt x="37007" y="217220"/>
                  </a:moveTo>
                  <a:lnTo>
                    <a:pt x="31915" y="217220"/>
                  </a:lnTo>
                  <a:lnTo>
                    <a:pt x="19502" y="219732"/>
                  </a:lnTo>
                  <a:lnTo>
                    <a:pt x="9356" y="226577"/>
                  </a:lnTo>
                  <a:lnTo>
                    <a:pt x="2511" y="236723"/>
                  </a:lnTo>
                  <a:lnTo>
                    <a:pt x="0" y="249135"/>
                  </a:lnTo>
                  <a:lnTo>
                    <a:pt x="2511" y="261543"/>
                  </a:lnTo>
                  <a:lnTo>
                    <a:pt x="9356" y="271689"/>
                  </a:lnTo>
                  <a:lnTo>
                    <a:pt x="19502" y="278537"/>
                  </a:lnTo>
                  <a:lnTo>
                    <a:pt x="31915" y="281050"/>
                  </a:lnTo>
                  <a:lnTo>
                    <a:pt x="44320" y="278537"/>
                  </a:lnTo>
                  <a:lnTo>
                    <a:pt x="54462" y="271689"/>
                  </a:lnTo>
                  <a:lnTo>
                    <a:pt x="61306" y="261543"/>
                  </a:lnTo>
                  <a:lnTo>
                    <a:pt x="61480" y="260680"/>
                  </a:lnTo>
                  <a:lnTo>
                    <a:pt x="25552" y="260680"/>
                  </a:lnTo>
                  <a:lnTo>
                    <a:pt x="20370" y="255498"/>
                  </a:lnTo>
                  <a:lnTo>
                    <a:pt x="20370" y="242773"/>
                  </a:lnTo>
                  <a:lnTo>
                    <a:pt x="25552" y="237591"/>
                  </a:lnTo>
                  <a:lnTo>
                    <a:pt x="61798" y="237591"/>
                  </a:lnTo>
                  <a:lnTo>
                    <a:pt x="60477" y="234949"/>
                  </a:lnTo>
                  <a:lnTo>
                    <a:pt x="74867" y="220573"/>
                  </a:lnTo>
                  <a:lnTo>
                    <a:pt x="46113" y="220573"/>
                  </a:lnTo>
                  <a:lnTo>
                    <a:pt x="41833" y="218439"/>
                  </a:lnTo>
                  <a:lnTo>
                    <a:pt x="37007" y="217220"/>
                  </a:lnTo>
                  <a:close/>
                </a:path>
                <a:path w="281305" h="281305">
                  <a:moveTo>
                    <a:pt x="61798" y="237591"/>
                  </a:moveTo>
                  <a:lnTo>
                    <a:pt x="38277" y="237591"/>
                  </a:lnTo>
                  <a:lnTo>
                    <a:pt x="43446" y="242773"/>
                  </a:lnTo>
                  <a:lnTo>
                    <a:pt x="43446" y="255498"/>
                  </a:lnTo>
                  <a:lnTo>
                    <a:pt x="38277" y="260680"/>
                  </a:lnTo>
                  <a:lnTo>
                    <a:pt x="61480" y="260680"/>
                  </a:lnTo>
                  <a:lnTo>
                    <a:pt x="63817" y="249135"/>
                  </a:lnTo>
                  <a:lnTo>
                    <a:pt x="63817" y="244030"/>
                  </a:lnTo>
                  <a:lnTo>
                    <a:pt x="62610" y="239217"/>
                  </a:lnTo>
                  <a:lnTo>
                    <a:pt x="61798" y="237591"/>
                  </a:lnTo>
                  <a:close/>
                </a:path>
                <a:path w="281305" h="281305">
                  <a:moveTo>
                    <a:pt x="276491" y="0"/>
                  </a:moveTo>
                  <a:lnTo>
                    <a:pt x="210947" y="0"/>
                  </a:lnTo>
                  <a:lnTo>
                    <a:pt x="206375" y="4546"/>
                  </a:lnTo>
                  <a:lnTo>
                    <a:pt x="206375" y="15798"/>
                  </a:lnTo>
                  <a:lnTo>
                    <a:pt x="210947" y="20358"/>
                  </a:lnTo>
                  <a:lnTo>
                    <a:pt x="246291" y="20358"/>
                  </a:lnTo>
                  <a:lnTo>
                    <a:pt x="46316" y="220319"/>
                  </a:lnTo>
                  <a:lnTo>
                    <a:pt x="46113" y="220573"/>
                  </a:lnTo>
                  <a:lnTo>
                    <a:pt x="74867" y="220573"/>
                  </a:lnTo>
                  <a:lnTo>
                    <a:pt x="260692" y="34759"/>
                  </a:lnTo>
                  <a:lnTo>
                    <a:pt x="281051" y="34759"/>
                  </a:lnTo>
                  <a:lnTo>
                    <a:pt x="281051" y="4546"/>
                  </a:lnTo>
                  <a:lnTo>
                    <a:pt x="276491" y="0"/>
                  </a:lnTo>
                  <a:close/>
                </a:path>
                <a:path w="281305" h="281305">
                  <a:moveTo>
                    <a:pt x="281051" y="34759"/>
                  </a:moveTo>
                  <a:lnTo>
                    <a:pt x="260692" y="34759"/>
                  </a:lnTo>
                  <a:lnTo>
                    <a:pt x="260692" y="70103"/>
                  </a:lnTo>
                  <a:lnTo>
                    <a:pt x="265252" y="74675"/>
                  </a:lnTo>
                  <a:lnTo>
                    <a:pt x="276491" y="74675"/>
                  </a:lnTo>
                  <a:lnTo>
                    <a:pt x="281051" y="70103"/>
                  </a:lnTo>
                  <a:lnTo>
                    <a:pt x="281051" y="34759"/>
                  </a:lnTo>
                  <a:close/>
                </a:path>
              </a:pathLst>
            </a:custGeom>
            <a:solidFill>
              <a:srgbClr val="0092CF"/>
            </a:solidFill>
          </p:spPr>
          <p:txBody>
            <a:bodyPr wrap="square" lIns="0" tIns="0" rIns="0" bIns="0" rtlCol="0"/>
            <a:lstStyle/>
            <a:p>
              <a:pPr defTabSz="914400"/>
              <a:endParaRPr sz="150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32" name="object 10"/>
            <p:cNvSpPr/>
            <p:nvPr/>
          </p:nvSpPr>
          <p:spPr>
            <a:xfrm>
              <a:off x="672541" y="978814"/>
              <a:ext cx="65798" cy="64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 sz="150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33" name="object 11"/>
            <p:cNvSpPr/>
            <p:nvPr/>
          </p:nvSpPr>
          <p:spPr>
            <a:xfrm>
              <a:off x="781155" y="978814"/>
              <a:ext cx="65798" cy="64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 sz="150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34" name="object 12"/>
            <p:cNvSpPr/>
            <p:nvPr/>
          </p:nvSpPr>
          <p:spPr>
            <a:xfrm>
              <a:off x="672541" y="1087437"/>
              <a:ext cx="65798" cy="64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 sz="150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35" name="object 13"/>
            <p:cNvSpPr/>
            <p:nvPr/>
          </p:nvSpPr>
          <p:spPr>
            <a:xfrm>
              <a:off x="889770" y="1196061"/>
              <a:ext cx="65798" cy="64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 sz="150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36" name="object 14"/>
            <p:cNvSpPr/>
            <p:nvPr/>
          </p:nvSpPr>
          <p:spPr>
            <a:xfrm>
              <a:off x="781151" y="1196061"/>
              <a:ext cx="65798" cy="64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 sz="1500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37" name="object 15"/>
            <p:cNvSpPr/>
            <p:nvPr/>
          </p:nvSpPr>
          <p:spPr>
            <a:xfrm>
              <a:off x="889770" y="1087437"/>
              <a:ext cx="65798" cy="64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 sz="1500">
                <a:solidFill>
                  <a:prstClr val="black"/>
                </a:solidFill>
                <a:cs typeface="+mn-cs"/>
              </a:endParaRPr>
            </a:p>
          </p:txBody>
        </p:sp>
      </p:grpSp>
      <p:grpSp>
        <p:nvGrpSpPr>
          <p:cNvPr id="55" name="3 Grupo"/>
          <p:cNvGrpSpPr>
            <a:grpSpLocks/>
          </p:cNvGrpSpPr>
          <p:nvPr/>
        </p:nvGrpSpPr>
        <p:grpSpPr bwMode="auto">
          <a:xfrm>
            <a:off x="268288" y="1052515"/>
            <a:ext cx="4489200" cy="273600"/>
            <a:chOff x="1605318" y="3127692"/>
            <a:chExt cx="6695364" cy="602615"/>
          </a:xfrm>
        </p:grpSpPr>
        <p:sp>
          <p:nvSpPr>
            <p:cNvPr id="56" name="object 22"/>
            <p:cNvSpPr>
              <a:spLocks/>
            </p:cNvSpPr>
            <p:nvPr/>
          </p:nvSpPr>
          <p:spPr bwMode="auto">
            <a:xfrm>
              <a:off x="1874482" y="3129538"/>
              <a:ext cx="6426200" cy="600709"/>
            </a:xfrm>
            <a:custGeom>
              <a:avLst/>
              <a:gdLst>
                <a:gd name="T0" fmla="*/ 0 w 6426200"/>
                <a:gd name="T1" fmla="*/ 0 h 600710"/>
                <a:gd name="T2" fmla="*/ 6426200 w 6426200"/>
                <a:gd name="T3" fmla="*/ 600710 h 600710"/>
              </a:gdLst>
              <a:ahLst/>
              <a:cxnLst/>
              <a:rect l="T0" t="T1" r="T2" b="T3"/>
              <a:pathLst>
                <a:path w="6426200" h="600710">
                  <a:moveTo>
                    <a:pt x="6179908" y="0"/>
                  </a:moveTo>
                  <a:lnTo>
                    <a:pt x="0" y="0"/>
                  </a:lnTo>
                  <a:lnTo>
                    <a:pt x="0" y="600621"/>
                  </a:lnTo>
                  <a:lnTo>
                    <a:pt x="6179908" y="600621"/>
                  </a:lnTo>
                  <a:lnTo>
                    <a:pt x="6425996" y="299300"/>
                  </a:lnTo>
                  <a:lnTo>
                    <a:pt x="6179908" y="0"/>
                  </a:lnTo>
                  <a:close/>
                </a:path>
              </a:pathLst>
            </a:custGeom>
            <a:solidFill>
              <a:srgbClr val="009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2000" tIns="108000" rIns="0" bIns="108000" anchor="ctr"/>
            <a:lstStyle/>
            <a:p>
              <a:pPr defTabSz="914400"/>
              <a:r>
                <a:rPr lang="es-AR" b="1" dirty="0" smtClean="0">
                  <a:solidFill>
                    <a:schemeClr val="bg1"/>
                  </a:solidFill>
                  <a:latin typeface="Calibri" pitchFamily="34" charset="0"/>
                </a:rPr>
                <a:t>Texto 1</a:t>
              </a:r>
              <a:endParaRPr lang="es-AR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57" name="object 23"/>
            <p:cNvSpPr>
              <a:spLocks/>
            </p:cNvSpPr>
            <p:nvPr/>
          </p:nvSpPr>
          <p:spPr bwMode="auto">
            <a:xfrm>
              <a:off x="1605318" y="3127692"/>
              <a:ext cx="279400" cy="602615"/>
            </a:xfrm>
            <a:custGeom>
              <a:avLst/>
              <a:gdLst>
                <a:gd name="T0" fmla="*/ 279019 w 279400"/>
                <a:gd name="T1" fmla="*/ 602462 h 602614"/>
                <a:gd name="T2" fmla="*/ 0 w 279400"/>
                <a:gd name="T3" fmla="*/ 602462 h 602614"/>
                <a:gd name="T4" fmla="*/ 0 w 279400"/>
                <a:gd name="T5" fmla="*/ 0 h 602614"/>
                <a:gd name="T6" fmla="*/ 279019 w 279400"/>
                <a:gd name="T7" fmla="*/ 0 h 602614"/>
                <a:gd name="T8" fmla="*/ 279019 w 279400"/>
                <a:gd name="T9" fmla="*/ 602462 h 60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400" h="602614">
                  <a:moveTo>
                    <a:pt x="279019" y="602462"/>
                  </a:moveTo>
                  <a:lnTo>
                    <a:pt x="0" y="602462"/>
                  </a:lnTo>
                  <a:lnTo>
                    <a:pt x="0" y="0"/>
                  </a:lnTo>
                  <a:lnTo>
                    <a:pt x="279019" y="0"/>
                  </a:lnTo>
                  <a:lnTo>
                    <a:pt x="279019" y="602462"/>
                  </a:lnTo>
                  <a:close/>
                </a:path>
              </a:pathLst>
            </a:custGeom>
            <a:solidFill>
              <a:srgbClr val="79C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72000" rIns="0" bIns="0" anchor="ctr"/>
            <a:lstStyle/>
            <a:p>
              <a:endParaRPr lang="es-AR"/>
            </a:p>
          </p:txBody>
        </p:sp>
      </p:grpSp>
      <p:grpSp>
        <p:nvGrpSpPr>
          <p:cNvPr id="58" name="3 Grupo"/>
          <p:cNvGrpSpPr>
            <a:grpSpLocks/>
          </p:cNvGrpSpPr>
          <p:nvPr/>
        </p:nvGrpSpPr>
        <p:grpSpPr bwMode="auto">
          <a:xfrm>
            <a:off x="4951413" y="1052515"/>
            <a:ext cx="4489200" cy="273600"/>
            <a:chOff x="1605318" y="3127692"/>
            <a:chExt cx="6695364" cy="602615"/>
          </a:xfrm>
        </p:grpSpPr>
        <p:sp>
          <p:nvSpPr>
            <p:cNvPr id="59" name="object 22"/>
            <p:cNvSpPr>
              <a:spLocks/>
            </p:cNvSpPr>
            <p:nvPr/>
          </p:nvSpPr>
          <p:spPr bwMode="auto">
            <a:xfrm>
              <a:off x="1874482" y="3129538"/>
              <a:ext cx="6426200" cy="600709"/>
            </a:xfrm>
            <a:custGeom>
              <a:avLst/>
              <a:gdLst>
                <a:gd name="T0" fmla="*/ 0 w 6426200"/>
                <a:gd name="T1" fmla="*/ 0 h 600710"/>
                <a:gd name="T2" fmla="*/ 6426200 w 6426200"/>
                <a:gd name="T3" fmla="*/ 600710 h 600710"/>
              </a:gdLst>
              <a:ahLst/>
              <a:cxnLst/>
              <a:rect l="T0" t="T1" r="T2" b="T3"/>
              <a:pathLst>
                <a:path w="6426200" h="600710">
                  <a:moveTo>
                    <a:pt x="6179908" y="0"/>
                  </a:moveTo>
                  <a:lnTo>
                    <a:pt x="0" y="0"/>
                  </a:lnTo>
                  <a:lnTo>
                    <a:pt x="0" y="600621"/>
                  </a:lnTo>
                  <a:lnTo>
                    <a:pt x="6179908" y="600621"/>
                  </a:lnTo>
                  <a:lnTo>
                    <a:pt x="6425996" y="299300"/>
                  </a:lnTo>
                  <a:lnTo>
                    <a:pt x="6179908" y="0"/>
                  </a:lnTo>
                  <a:close/>
                </a:path>
              </a:pathLst>
            </a:custGeom>
            <a:solidFill>
              <a:srgbClr val="009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2000" tIns="108000" rIns="0" bIns="108000" anchor="ctr"/>
            <a:lstStyle/>
            <a:p>
              <a:pPr defTabSz="914400"/>
              <a:r>
                <a:rPr lang="es-AR" b="1" dirty="0" smtClean="0">
                  <a:solidFill>
                    <a:schemeClr val="bg1"/>
                  </a:solidFill>
                  <a:latin typeface="Calibri" pitchFamily="34" charset="0"/>
                </a:rPr>
                <a:t>Texto 2</a:t>
              </a:r>
              <a:endParaRPr lang="es-AR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60" name="object 23"/>
            <p:cNvSpPr>
              <a:spLocks/>
            </p:cNvSpPr>
            <p:nvPr/>
          </p:nvSpPr>
          <p:spPr bwMode="auto">
            <a:xfrm>
              <a:off x="1605318" y="3127692"/>
              <a:ext cx="279400" cy="602615"/>
            </a:xfrm>
            <a:custGeom>
              <a:avLst/>
              <a:gdLst>
                <a:gd name="T0" fmla="*/ 279019 w 279400"/>
                <a:gd name="T1" fmla="*/ 602462 h 602614"/>
                <a:gd name="T2" fmla="*/ 0 w 279400"/>
                <a:gd name="T3" fmla="*/ 602462 h 602614"/>
                <a:gd name="T4" fmla="*/ 0 w 279400"/>
                <a:gd name="T5" fmla="*/ 0 h 602614"/>
                <a:gd name="T6" fmla="*/ 279019 w 279400"/>
                <a:gd name="T7" fmla="*/ 0 h 602614"/>
                <a:gd name="T8" fmla="*/ 279019 w 279400"/>
                <a:gd name="T9" fmla="*/ 602462 h 60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400" h="602614">
                  <a:moveTo>
                    <a:pt x="279019" y="602462"/>
                  </a:moveTo>
                  <a:lnTo>
                    <a:pt x="0" y="602462"/>
                  </a:lnTo>
                  <a:lnTo>
                    <a:pt x="0" y="0"/>
                  </a:lnTo>
                  <a:lnTo>
                    <a:pt x="279019" y="0"/>
                  </a:lnTo>
                  <a:lnTo>
                    <a:pt x="279019" y="602462"/>
                  </a:lnTo>
                  <a:close/>
                </a:path>
              </a:pathLst>
            </a:custGeom>
            <a:solidFill>
              <a:srgbClr val="79C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72000" rIns="0" bIns="0" anchor="ctr"/>
            <a:lstStyle/>
            <a:p>
              <a:endParaRPr lang="es-AR"/>
            </a:p>
          </p:txBody>
        </p:sp>
      </p:grpSp>
      <p:pic>
        <p:nvPicPr>
          <p:cNvPr id="49" name="Picture 2" descr="C:\Users\sox\Desktop\strategy-sketch-on-a-lap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49" y="2500684"/>
            <a:ext cx="814503" cy="8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sox\Desktop\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692" y="3441555"/>
            <a:ext cx="680939" cy="68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sox\Desktop\person-explaining-strategy-on-a-board-with-a-sket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130" y="3530601"/>
            <a:ext cx="782435" cy="78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sox\Desktop\strategy-hand-drawn-sketc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130" y="2684738"/>
            <a:ext cx="747893" cy="6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sox\Desktop\networki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335" y="1599303"/>
            <a:ext cx="774688" cy="77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sox\Desktop\business-people-meetin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903" y="1625947"/>
            <a:ext cx="752144" cy="6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C:\Users\sox\Desktop\world-person-outline-symbol-in-a-circl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34" y="3500491"/>
            <a:ext cx="647890" cy="64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sox\Desktop\peace-talk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21" y="1599303"/>
            <a:ext cx="547065" cy="5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Isologotipo MERCOSU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687" r="481" b="687"/>
          <a:stretch>
            <a:fillRect/>
          </a:stretch>
        </p:blipFill>
        <p:spPr bwMode="auto">
          <a:xfrm>
            <a:off x="4380673" y="2629285"/>
            <a:ext cx="751213" cy="51625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sox\Desktop\embassy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30" y="2342193"/>
            <a:ext cx="616446" cy="6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C:\Users\sox\Desktop\networking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16" y="3387470"/>
            <a:ext cx="641475" cy="6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sox\Desktop\person-explaining-strategy-on-a-board-with-a-sket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50" y="1721733"/>
            <a:ext cx="654369" cy="65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sox\Desktop\education-char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68" y="2551513"/>
            <a:ext cx="737359" cy="73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sox\Desktop\global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68" y="3535678"/>
            <a:ext cx="767299" cy="76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sox\Desktop\oceanic-cargo-ship-global-distributio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711" y="4456486"/>
            <a:ext cx="830874" cy="83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Users\sox\Desktop\cow-face-fron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98" y="4537968"/>
            <a:ext cx="660913" cy="6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C:\Users\sox\Desktop\factory-building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719" y="2597749"/>
            <a:ext cx="667522" cy="66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5" descr="C:\Users\sox\Desktop\brainstorming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719" y="3566134"/>
            <a:ext cx="667522" cy="66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C:\Users\sox\Desktop\video-camera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78" y="4584392"/>
            <a:ext cx="616446" cy="6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0" descr="C:\Users\sox\Desktop\data-search-interface-symbol-of-a-bars-graphic-with-a-magnifier-tool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47" y="4618196"/>
            <a:ext cx="680939" cy="68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sox\Desktop\organization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929" y="4476307"/>
            <a:ext cx="847575" cy="84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C:\Users\sox\Desktop\community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045" y="5420457"/>
            <a:ext cx="639700" cy="6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8" descr="C:\Users\sox\Desktop\tasks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403" y="5518439"/>
            <a:ext cx="592393" cy="59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1" descr="C:\Users\sox\Desktop\graph-line-screen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302" y="4529742"/>
            <a:ext cx="641475" cy="6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2" descr="C:\Users\sox\Desktop\calendar-check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65" y="5349154"/>
            <a:ext cx="722830" cy="72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3" descr="C:\Users\sox\Desktop\piggy-bank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493" y="5348946"/>
            <a:ext cx="782722" cy="7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sox\Desktop\peace-talks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38" y="5345759"/>
            <a:ext cx="822648" cy="82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9" descr="C:\Users\sox\Desktop\succes-team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719" y="5406326"/>
            <a:ext cx="790549" cy="79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4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3"/>
          <p:cNvSpPr>
            <a:spLocks/>
          </p:cNvSpPr>
          <p:nvPr/>
        </p:nvSpPr>
        <p:spPr bwMode="auto">
          <a:xfrm>
            <a:off x="3197225" y="0"/>
            <a:ext cx="6702425" cy="639763"/>
          </a:xfrm>
          <a:custGeom>
            <a:avLst/>
            <a:gdLst/>
            <a:ahLst/>
            <a:cxnLst>
              <a:cxn ang="0">
                <a:pos x="0" y="423900"/>
              </a:cxn>
              <a:cxn ang="0">
                <a:pos x="7391704" y="423900"/>
              </a:cxn>
              <a:cxn ang="0">
                <a:pos x="7391704" y="0"/>
              </a:cxn>
              <a:cxn ang="0">
                <a:pos x="0" y="0"/>
              </a:cxn>
              <a:cxn ang="0">
                <a:pos x="0" y="423900"/>
              </a:cxn>
            </a:cxnLst>
            <a:rect l="0" t="0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914400"/>
            <a:endParaRPr lang="es-AR" sz="1500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cxnSp>
        <p:nvCxnSpPr>
          <p:cNvPr id="11" name="AutoShape 98"/>
          <p:cNvCxnSpPr>
            <a:cxnSpLocks noChangeShapeType="1"/>
            <a:stCxn id="14" idx="3"/>
          </p:cNvCxnSpPr>
          <p:nvPr/>
        </p:nvCxnSpPr>
        <p:spPr bwMode="auto">
          <a:xfrm flipV="1">
            <a:off x="2460690" y="2971637"/>
            <a:ext cx="1295400" cy="254000"/>
          </a:xfrm>
          <a:prstGeom prst="bentConnector3">
            <a:avLst>
              <a:gd name="adj1" fmla="val 50000"/>
            </a:avLst>
          </a:prstGeom>
          <a:ln>
            <a:solidFill>
              <a:srgbClr val="0092CF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00"/>
          <p:cNvSpPr>
            <a:spLocks noChangeArrowheads="1"/>
          </p:cNvSpPr>
          <p:nvPr/>
        </p:nvSpPr>
        <p:spPr bwMode="auto">
          <a:xfrm>
            <a:off x="1236728" y="2908137"/>
            <a:ext cx="1223962" cy="635000"/>
          </a:xfrm>
          <a:prstGeom prst="rect">
            <a:avLst/>
          </a:prstGeom>
          <a:solidFill>
            <a:srgbClr val="0092CF"/>
          </a:solidFill>
          <a:ln>
            <a:solidFill>
              <a:srgbClr val="66CCFF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 defTabSz="914400"/>
            <a:endParaRPr lang="es-AR" sz="1500">
              <a:solidFill>
                <a:srgbClr val="002052"/>
              </a:solidFill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1284560" y="3126505"/>
            <a:ext cx="1140570" cy="22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Oval 252"/>
          <p:cNvSpPr>
            <a:spLocks noChangeArrowheads="1"/>
          </p:cNvSpPr>
          <p:nvPr/>
        </p:nvSpPr>
        <p:spPr bwMode="auto">
          <a:xfrm>
            <a:off x="409674" y="2936712"/>
            <a:ext cx="214313" cy="21431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lIns="0" tIns="0" rIns="0" bIns="0" anchor="ctr">
            <a:spAutoFit/>
          </a:bodyPr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grpSp>
        <p:nvGrpSpPr>
          <p:cNvPr id="17" name="Group 253"/>
          <p:cNvGrpSpPr>
            <a:grpSpLocks/>
          </p:cNvGrpSpPr>
          <p:nvPr/>
        </p:nvGrpSpPr>
        <p:grpSpPr bwMode="auto">
          <a:xfrm>
            <a:off x="409674" y="3225637"/>
            <a:ext cx="214313" cy="214313"/>
            <a:chOff x="3558" y="1830"/>
            <a:chExt cx="135" cy="13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" name="Oval 254"/>
            <p:cNvSpPr>
              <a:spLocks noChangeArrowheads="1"/>
            </p:cNvSpPr>
            <p:nvPr/>
          </p:nvSpPr>
          <p:spPr bwMode="auto">
            <a:xfrm>
              <a:off x="3558" y="1830"/>
              <a:ext cx="135" cy="13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wrap="none" lIns="0" tIns="0" rIns="0" bIns="0" anchor="ctr">
              <a:spAutoFit/>
            </a:bodyPr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  <p:sp>
          <p:nvSpPr>
            <p:cNvPr id="19" name="Arc 255"/>
            <p:cNvSpPr>
              <a:spLocks/>
            </p:cNvSpPr>
            <p:nvPr/>
          </p:nvSpPr>
          <p:spPr bwMode="auto">
            <a:xfrm>
              <a:off x="3560" y="1832"/>
              <a:ext cx="133" cy="1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/>
            <a:extLst/>
          </p:spPr>
          <p:txBody>
            <a:bodyPr lIns="0" tIns="0" rIns="0" bIns="0" anchor="ctr">
              <a:spAutoFit/>
            </a:bodyPr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</p:grpSp>
      <p:grpSp>
        <p:nvGrpSpPr>
          <p:cNvPr id="20" name="Group 256"/>
          <p:cNvGrpSpPr>
            <a:grpSpLocks/>
          </p:cNvGrpSpPr>
          <p:nvPr/>
        </p:nvGrpSpPr>
        <p:grpSpPr bwMode="auto">
          <a:xfrm>
            <a:off x="409674" y="3508212"/>
            <a:ext cx="214313" cy="214313"/>
            <a:chOff x="3558" y="2008"/>
            <a:chExt cx="135" cy="13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1" name="Oval 257"/>
            <p:cNvSpPr>
              <a:spLocks noChangeArrowheads="1"/>
            </p:cNvSpPr>
            <p:nvPr/>
          </p:nvSpPr>
          <p:spPr bwMode="auto">
            <a:xfrm>
              <a:off x="3558" y="2008"/>
              <a:ext cx="135" cy="13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wrap="none" lIns="0" tIns="0" rIns="0" bIns="0" anchor="ctr">
              <a:spAutoFit/>
            </a:bodyPr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  <p:sp>
          <p:nvSpPr>
            <p:cNvPr id="22" name="Arc 258"/>
            <p:cNvSpPr>
              <a:spLocks/>
            </p:cNvSpPr>
            <p:nvPr/>
          </p:nvSpPr>
          <p:spPr bwMode="auto">
            <a:xfrm>
              <a:off x="3626" y="2010"/>
              <a:ext cx="67" cy="133"/>
            </a:xfrm>
            <a:custGeom>
              <a:avLst/>
              <a:gdLst>
                <a:gd name="G0" fmla="+- 404 0 0"/>
                <a:gd name="G1" fmla="+- 21600 0 0"/>
                <a:gd name="G2" fmla="+- 21600 0 0"/>
                <a:gd name="T0" fmla="*/ 404 w 22004"/>
                <a:gd name="T1" fmla="*/ 0 h 43200"/>
                <a:gd name="T2" fmla="*/ 0 w 22004"/>
                <a:gd name="T3" fmla="*/ 43196 h 43200"/>
                <a:gd name="T4" fmla="*/ 404 w 2200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04" h="43200" fill="none" extrusionOk="0">
                  <a:moveTo>
                    <a:pt x="403" y="0"/>
                  </a:moveTo>
                  <a:cubicBezTo>
                    <a:pt x="12333" y="0"/>
                    <a:pt x="22004" y="9670"/>
                    <a:pt x="22004" y="21600"/>
                  </a:cubicBezTo>
                  <a:cubicBezTo>
                    <a:pt x="22004" y="33529"/>
                    <a:pt x="12333" y="43200"/>
                    <a:pt x="404" y="43200"/>
                  </a:cubicBezTo>
                  <a:cubicBezTo>
                    <a:pt x="269" y="43200"/>
                    <a:pt x="134" y="43198"/>
                    <a:pt x="-1" y="43196"/>
                  </a:cubicBezTo>
                </a:path>
                <a:path w="22004" h="43200" stroke="0" extrusionOk="0">
                  <a:moveTo>
                    <a:pt x="403" y="0"/>
                  </a:moveTo>
                  <a:cubicBezTo>
                    <a:pt x="12333" y="0"/>
                    <a:pt x="22004" y="9670"/>
                    <a:pt x="22004" y="21600"/>
                  </a:cubicBezTo>
                  <a:cubicBezTo>
                    <a:pt x="22004" y="33529"/>
                    <a:pt x="12333" y="43200"/>
                    <a:pt x="404" y="43200"/>
                  </a:cubicBezTo>
                  <a:cubicBezTo>
                    <a:pt x="269" y="43200"/>
                    <a:pt x="134" y="43198"/>
                    <a:pt x="-1" y="43196"/>
                  </a:cubicBezTo>
                  <a:lnTo>
                    <a:pt x="404" y="216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/>
            <a:extLst/>
          </p:spPr>
          <p:txBody>
            <a:bodyPr lIns="0" tIns="0" rIns="0" bIns="0" anchor="ctr">
              <a:spAutoFit/>
            </a:bodyPr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</p:grpSp>
      <p:grpSp>
        <p:nvGrpSpPr>
          <p:cNvPr id="23" name="Group 259"/>
          <p:cNvGrpSpPr>
            <a:grpSpLocks/>
          </p:cNvGrpSpPr>
          <p:nvPr/>
        </p:nvGrpSpPr>
        <p:grpSpPr bwMode="auto">
          <a:xfrm>
            <a:off x="409674" y="3786025"/>
            <a:ext cx="214313" cy="214312"/>
            <a:chOff x="3558" y="2183"/>
            <a:chExt cx="135" cy="13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4" name="Oval 260"/>
            <p:cNvSpPr>
              <a:spLocks noChangeArrowheads="1"/>
            </p:cNvSpPr>
            <p:nvPr/>
          </p:nvSpPr>
          <p:spPr bwMode="auto">
            <a:xfrm>
              <a:off x="3558" y="2183"/>
              <a:ext cx="135" cy="13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wrap="none" lIns="0" tIns="0" rIns="0" bIns="0" anchor="ctr">
              <a:spAutoFit/>
            </a:bodyPr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  <p:sp>
          <p:nvSpPr>
            <p:cNvPr id="25" name="Arc 261"/>
            <p:cNvSpPr>
              <a:spLocks/>
            </p:cNvSpPr>
            <p:nvPr/>
          </p:nvSpPr>
          <p:spPr bwMode="auto">
            <a:xfrm>
              <a:off x="3627" y="2187"/>
              <a:ext cx="66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184"/>
                <a:gd name="T2" fmla="*/ 21592 w 21600"/>
                <a:gd name="T3" fmla="*/ 22184 h 22184"/>
                <a:gd name="T4" fmla="*/ 0 w 21600"/>
                <a:gd name="T5" fmla="*/ 21600 h 2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94"/>
                    <a:pt x="21597" y="21989"/>
                    <a:pt x="21592" y="22184"/>
                  </a:cubicBezTo>
                </a:path>
                <a:path w="21600" h="221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94"/>
                    <a:pt x="21597" y="21989"/>
                    <a:pt x="21592" y="22184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/>
            <a:extLst/>
          </p:spPr>
          <p:txBody>
            <a:bodyPr lIns="0" tIns="0" rIns="0" bIns="0" anchor="ctr">
              <a:spAutoFit/>
            </a:bodyPr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</p:grpSp>
      <p:sp>
        <p:nvSpPr>
          <p:cNvPr id="26" name="Oval 262"/>
          <p:cNvSpPr>
            <a:spLocks noChangeArrowheads="1"/>
          </p:cNvSpPr>
          <p:nvPr/>
        </p:nvSpPr>
        <p:spPr bwMode="auto">
          <a:xfrm>
            <a:off x="409674" y="4059075"/>
            <a:ext cx="214313" cy="2143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lIns="0" tIns="0" rIns="0" bIns="0" anchor="ctr">
            <a:spAutoFit/>
          </a:bodyPr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27" name="Freeform 273"/>
          <p:cNvSpPr>
            <a:spLocks/>
          </p:cNvSpPr>
          <p:nvPr>
            <p:custDataLst>
              <p:tags r:id="rId1"/>
            </p:custDataLst>
          </p:nvPr>
        </p:nvSpPr>
        <p:spPr bwMode="blackWhite">
          <a:xfrm>
            <a:off x="4802187" y="2019453"/>
            <a:ext cx="323850" cy="314325"/>
          </a:xfrm>
          <a:custGeom>
            <a:avLst/>
            <a:gdLst>
              <a:gd name="T0" fmla="*/ 0 w 147"/>
              <a:gd name="T1" fmla="*/ 76 h 131"/>
              <a:gd name="T2" fmla="*/ 12 w 147"/>
              <a:gd name="T3" fmla="*/ 83 h 131"/>
              <a:gd name="T4" fmla="*/ 18 w 147"/>
              <a:gd name="T5" fmla="*/ 90 h 131"/>
              <a:gd name="T6" fmla="*/ 27 w 147"/>
              <a:gd name="T7" fmla="*/ 105 h 131"/>
              <a:gd name="T8" fmla="*/ 36 w 147"/>
              <a:gd name="T9" fmla="*/ 126 h 131"/>
              <a:gd name="T10" fmla="*/ 37 w 147"/>
              <a:gd name="T11" fmla="*/ 131 h 131"/>
              <a:gd name="T12" fmla="*/ 48 w 147"/>
              <a:gd name="T13" fmla="*/ 123 h 131"/>
              <a:gd name="T14" fmla="*/ 58 w 147"/>
              <a:gd name="T15" fmla="*/ 117 h 131"/>
              <a:gd name="T16" fmla="*/ 62 w 147"/>
              <a:gd name="T17" fmla="*/ 107 h 131"/>
              <a:gd name="T18" fmla="*/ 76 w 147"/>
              <a:gd name="T19" fmla="*/ 85 h 131"/>
              <a:gd name="T20" fmla="*/ 98 w 147"/>
              <a:gd name="T21" fmla="*/ 55 h 131"/>
              <a:gd name="T22" fmla="*/ 121 w 147"/>
              <a:gd name="T23" fmla="*/ 30 h 131"/>
              <a:gd name="T24" fmla="*/ 135 w 147"/>
              <a:gd name="T25" fmla="*/ 15 h 131"/>
              <a:gd name="T26" fmla="*/ 147 w 147"/>
              <a:gd name="T27" fmla="*/ 5 h 131"/>
              <a:gd name="T28" fmla="*/ 143 w 147"/>
              <a:gd name="T29" fmla="*/ 0 h 131"/>
              <a:gd name="T30" fmla="*/ 131 w 147"/>
              <a:gd name="T31" fmla="*/ 7 h 131"/>
              <a:gd name="T32" fmla="*/ 115 w 147"/>
              <a:gd name="T33" fmla="*/ 19 h 131"/>
              <a:gd name="T34" fmla="*/ 99 w 147"/>
              <a:gd name="T35" fmla="*/ 32 h 131"/>
              <a:gd name="T36" fmla="*/ 80 w 147"/>
              <a:gd name="T37" fmla="*/ 52 h 131"/>
              <a:gd name="T38" fmla="*/ 64 w 147"/>
              <a:gd name="T39" fmla="*/ 69 h 131"/>
              <a:gd name="T40" fmla="*/ 57 w 147"/>
              <a:gd name="T41" fmla="*/ 80 h 131"/>
              <a:gd name="T42" fmla="*/ 49 w 147"/>
              <a:gd name="T43" fmla="*/ 90 h 131"/>
              <a:gd name="T44" fmla="*/ 46 w 147"/>
              <a:gd name="T45" fmla="*/ 96 h 131"/>
              <a:gd name="T46" fmla="*/ 43 w 147"/>
              <a:gd name="T47" fmla="*/ 88 h 131"/>
              <a:gd name="T48" fmla="*/ 40 w 147"/>
              <a:gd name="T49" fmla="*/ 82 h 131"/>
              <a:gd name="T50" fmla="*/ 36 w 147"/>
              <a:gd name="T51" fmla="*/ 75 h 131"/>
              <a:gd name="T52" fmla="*/ 32 w 147"/>
              <a:gd name="T53" fmla="*/ 70 h 131"/>
              <a:gd name="T54" fmla="*/ 27 w 147"/>
              <a:gd name="T55" fmla="*/ 68 h 131"/>
              <a:gd name="T56" fmla="*/ 22 w 147"/>
              <a:gd name="T57" fmla="*/ 68 h 131"/>
              <a:gd name="T58" fmla="*/ 19 w 147"/>
              <a:gd name="T59" fmla="*/ 69 h 131"/>
              <a:gd name="T60" fmla="*/ 14 w 147"/>
              <a:gd name="T61" fmla="*/ 72 h 131"/>
              <a:gd name="T62" fmla="*/ 10 w 147"/>
              <a:gd name="T63" fmla="*/ 75 h 131"/>
              <a:gd name="T64" fmla="*/ 0 w 147"/>
              <a:gd name="T65" fmla="*/ 7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7" h="131">
                <a:moveTo>
                  <a:pt x="0" y="76"/>
                </a:moveTo>
                <a:lnTo>
                  <a:pt x="12" y="83"/>
                </a:lnTo>
                <a:lnTo>
                  <a:pt x="18" y="90"/>
                </a:lnTo>
                <a:lnTo>
                  <a:pt x="27" y="105"/>
                </a:lnTo>
                <a:lnTo>
                  <a:pt x="36" y="126"/>
                </a:lnTo>
                <a:lnTo>
                  <a:pt x="37" y="131"/>
                </a:lnTo>
                <a:lnTo>
                  <a:pt x="48" y="123"/>
                </a:lnTo>
                <a:lnTo>
                  <a:pt x="58" y="117"/>
                </a:lnTo>
                <a:lnTo>
                  <a:pt x="62" y="107"/>
                </a:lnTo>
                <a:lnTo>
                  <a:pt x="76" y="85"/>
                </a:lnTo>
                <a:lnTo>
                  <a:pt x="98" y="55"/>
                </a:lnTo>
                <a:lnTo>
                  <a:pt x="121" y="30"/>
                </a:lnTo>
                <a:lnTo>
                  <a:pt x="135" y="15"/>
                </a:lnTo>
                <a:lnTo>
                  <a:pt x="147" y="5"/>
                </a:lnTo>
                <a:lnTo>
                  <a:pt x="143" y="0"/>
                </a:lnTo>
                <a:lnTo>
                  <a:pt x="131" y="7"/>
                </a:lnTo>
                <a:lnTo>
                  <a:pt x="115" y="19"/>
                </a:lnTo>
                <a:lnTo>
                  <a:pt x="99" y="32"/>
                </a:lnTo>
                <a:lnTo>
                  <a:pt x="80" y="52"/>
                </a:lnTo>
                <a:lnTo>
                  <a:pt x="64" y="69"/>
                </a:lnTo>
                <a:lnTo>
                  <a:pt x="57" y="80"/>
                </a:lnTo>
                <a:lnTo>
                  <a:pt x="49" y="90"/>
                </a:lnTo>
                <a:lnTo>
                  <a:pt x="46" y="96"/>
                </a:lnTo>
                <a:lnTo>
                  <a:pt x="43" y="88"/>
                </a:lnTo>
                <a:lnTo>
                  <a:pt x="40" y="82"/>
                </a:lnTo>
                <a:lnTo>
                  <a:pt x="36" y="75"/>
                </a:lnTo>
                <a:lnTo>
                  <a:pt x="32" y="70"/>
                </a:lnTo>
                <a:lnTo>
                  <a:pt x="27" y="68"/>
                </a:lnTo>
                <a:lnTo>
                  <a:pt x="22" y="68"/>
                </a:lnTo>
                <a:lnTo>
                  <a:pt x="19" y="69"/>
                </a:lnTo>
                <a:lnTo>
                  <a:pt x="14" y="72"/>
                </a:lnTo>
                <a:lnTo>
                  <a:pt x="10" y="75"/>
                </a:lnTo>
                <a:lnTo>
                  <a:pt x="0" y="76"/>
                </a:lnTo>
                <a:close/>
              </a:path>
            </a:pathLst>
          </a:custGeom>
          <a:solidFill>
            <a:srgbClr val="0092CF"/>
          </a:solidFill>
          <a:ln w="19050" cap="flat" cmpd="sng">
            <a:solidFill>
              <a:srgbClr val="66CCFF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28" name="Freeform 274"/>
          <p:cNvSpPr>
            <a:spLocks/>
          </p:cNvSpPr>
          <p:nvPr>
            <p:custDataLst>
              <p:tags r:id="rId2"/>
            </p:custDataLst>
          </p:nvPr>
        </p:nvSpPr>
        <p:spPr bwMode="blackWhite">
          <a:xfrm>
            <a:off x="4791075" y="1544790"/>
            <a:ext cx="323850" cy="314325"/>
          </a:xfrm>
          <a:custGeom>
            <a:avLst/>
            <a:gdLst>
              <a:gd name="T0" fmla="*/ 0 w 147"/>
              <a:gd name="T1" fmla="*/ 76 h 131"/>
              <a:gd name="T2" fmla="*/ 12 w 147"/>
              <a:gd name="T3" fmla="*/ 83 h 131"/>
              <a:gd name="T4" fmla="*/ 18 w 147"/>
              <a:gd name="T5" fmla="*/ 90 h 131"/>
              <a:gd name="T6" fmla="*/ 27 w 147"/>
              <a:gd name="T7" fmla="*/ 105 h 131"/>
              <a:gd name="T8" fmla="*/ 36 w 147"/>
              <a:gd name="T9" fmla="*/ 126 h 131"/>
              <a:gd name="T10" fmla="*/ 37 w 147"/>
              <a:gd name="T11" fmla="*/ 131 h 131"/>
              <a:gd name="T12" fmla="*/ 48 w 147"/>
              <a:gd name="T13" fmla="*/ 123 h 131"/>
              <a:gd name="T14" fmla="*/ 58 w 147"/>
              <a:gd name="T15" fmla="*/ 117 h 131"/>
              <a:gd name="T16" fmla="*/ 62 w 147"/>
              <a:gd name="T17" fmla="*/ 107 h 131"/>
              <a:gd name="T18" fmla="*/ 76 w 147"/>
              <a:gd name="T19" fmla="*/ 85 h 131"/>
              <a:gd name="T20" fmla="*/ 98 w 147"/>
              <a:gd name="T21" fmla="*/ 55 h 131"/>
              <a:gd name="T22" fmla="*/ 121 w 147"/>
              <a:gd name="T23" fmla="*/ 30 h 131"/>
              <a:gd name="T24" fmla="*/ 135 w 147"/>
              <a:gd name="T25" fmla="*/ 15 h 131"/>
              <a:gd name="T26" fmla="*/ 147 w 147"/>
              <a:gd name="T27" fmla="*/ 5 h 131"/>
              <a:gd name="T28" fmla="*/ 143 w 147"/>
              <a:gd name="T29" fmla="*/ 0 h 131"/>
              <a:gd name="T30" fmla="*/ 131 w 147"/>
              <a:gd name="T31" fmla="*/ 7 h 131"/>
              <a:gd name="T32" fmla="*/ 115 w 147"/>
              <a:gd name="T33" fmla="*/ 19 h 131"/>
              <a:gd name="T34" fmla="*/ 99 w 147"/>
              <a:gd name="T35" fmla="*/ 32 h 131"/>
              <a:gd name="T36" fmla="*/ 80 w 147"/>
              <a:gd name="T37" fmla="*/ 52 h 131"/>
              <a:gd name="T38" fmla="*/ 64 w 147"/>
              <a:gd name="T39" fmla="*/ 69 h 131"/>
              <a:gd name="T40" fmla="*/ 57 w 147"/>
              <a:gd name="T41" fmla="*/ 80 h 131"/>
              <a:gd name="T42" fmla="*/ 49 w 147"/>
              <a:gd name="T43" fmla="*/ 90 h 131"/>
              <a:gd name="T44" fmla="*/ 46 w 147"/>
              <a:gd name="T45" fmla="*/ 96 h 131"/>
              <a:gd name="T46" fmla="*/ 43 w 147"/>
              <a:gd name="T47" fmla="*/ 88 h 131"/>
              <a:gd name="T48" fmla="*/ 40 w 147"/>
              <a:gd name="T49" fmla="*/ 82 h 131"/>
              <a:gd name="T50" fmla="*/ 36 w 147"/>
              <a:gd name="T51" fmla="*/ 75 h 131"/>
              <a:gd name="T52" fmla="*/ 32 w 147"/>
              <a:gd name="T53" fmla="*/ 70 h 131"/>
              <a:gd name="T54" fmla="*/ 27 w 147"/>
              <a:gd name="T55" fmla="*/ 68 h 131"/>
              <a:gd name="T56" fmla="*/ 22 w 147"/>
              <a:gd name="T57" fmla="*/ 68 h 131"/>
              <a:gd name="T58" fmla="*/ 19 w 147"/>
              <a:gd name="T59" fmla="*/ 69 h 131"/>
              <a:gd name="T60" fmla="*/ 14 w 147"/>
              <a:gd name="T61" fmla="*/ 72 h 131"/>
              <a:gd name="T62" fmla="*/ 10 w 147"/>
              <a:gd name="T63" fmla="*/ 75 h 131"/>
              <a:gd name="T64" fmla="*/ 0 w 147"/>
              <a:gd name="T65" fmla="*/ 7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7" h="131">
                <a:moveTo>
                  <a:pt x="0" y="76"/>
                </a:moveTo>
                <a:lnTo>
                  <a:pt x="12" y="83"/>
                </a:lnTo>
                <a:lnTo>
                  <a:pt x="18" y="90"/>
                </a:lnTo>
                <a:lnTo>
                  <a:pt x="27" y="105"/>
                </a:lnTo>
                <a:lnTo>
                  <a:pt x="36" y="126"/>
                </a:lnTo>
                <a:lnTo>
                  <a:pt x="37" y="131"/>
                </a:lnTo>
                <a:lnTo>
                  <a:pt x="48" y="123"/>
                </a:lnTo>
                <a:lnTo>
                  <a:pt x="58" y="117"/>
                </a:lnTo>
                <a:lnTo>
                  <a:pt x="62" y="107"/>
                </a:lnTo>
                <a:lnTo>
                  <a:pt x="76" y="85"/>
                </a:lnTo>
                <a:lnTo>
                  <a:pt x="98" y="55"/>
                </a:lnTo>
                <a:lnTo>
                  <a:pt x="121" y="30"/>
                </a:lnTo>
                <a:lnTo>
                  <a:pt x="135" y="15"/>
                </a:lnTo>
                <a:lnTo>
                  <a:pt x="147" y="5"/>
                </a:lnTo>
                <a:lnTo>
                  <a:pt x="143" y="0"/>
                </a:lnTo>
                <a:lnTo>
                  <a:pt x="131" y="7"/>
                </a:lnTo>
                <a:lnTo>
                  <a:pt x="115" y="19"/>
                </a:lnTo>
                <a:lnTo>
                  <a:pt x="99" y="32"/>
                </a:lnTo>
                <a:lnTo>
                  <a:pt x="80" y="52"/>
                </a:lnTo>
                <a:lnTo>
                  <a:pt x="64" y="69"/>
                </a:lnTo>
                <a:lnTo>
                  <a:pt x="57" y="80"/>
                </a:lnTo>
                <a:lnTo>
                  <a:pt x="49" y="90"/>
                </a:lnTo>
                <a:lnTo>
                  <a:pt x="46" y="96"/>
                </a:lnTo>
                <a:lnTo>
                  <a:pt x="43" y="88"/>
                </a:lnTo>
                <a:lnTo>
                  <a:pt x="40" y="82"/>
                </a:lnTo>
                <a:lnTo>
                  <a:pt x="36" y="75"/>
                </a:lnTo>
                <a:lnTo>
                  <a:pt x="32" y="70"/>
                </a:lnTo>
                <a:lnTo>
                  <a:pt x="27" y="68"/>
                </a:lnTo>
                <a:lnTo>
                  <a:pt x="22" y="68"/>
                </a:lnTo>
                <a:lnTo>
                  <a:pt x="19" y="69"/>
                </a:lnTo>
                <a:lnTo>
                  <a:pt x="14" y="72"/>
                </a:lnTo>
                <a:lnTo>
                  <a:pt x="10" y="75"/>
                </a:lnTo>
                <a:lnTo>
                  <a:pt x="0" y="76"/>
                </a:lnTo>
                <a:close/>
              </a:path>
            </a:pathLst>
          </a:custGeom>
          <a:solidFill>
            <a:srgbClr val="0092CF"/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defTabSz="914400"/>
            <a:endParaRPr lang="es-AR" sz="1500">
              <a:solidFill>
                <a:srgbClr val="FFFFFF"/>
              </a:solidFill>
            </a:endParaRPr>
          </a:p>
        </p:txBody>
      </p:sp>
      <p:sp>
        <p:nvSpPr>
          <p:cNvPr id="29" name="AutoShape 275"/>
          <p:cNvSpPr>
            <a:spLocks noChangeArrowheads="1"/>
          </p:cNvSpPr>
          <p:nvPr/>
        </p:nvSpPr>
        <p:spPr bwMode="auto">
          <a:xfrm rot="2700000">
            <a:off x="4792662" y="2556028"/>
            <a:ext cx="301625" cy="301625"/>
          </a:xfrm>
          <a:prstGeom prst="plus">
            <a:avLst>
              <a:gd name="adj" fmla="val 41065"/>
            </a:avLst>
          </a:prstGeom>
          <a:solidFill>
            <a:srgbClr val="0092CF"/>
          </a:soli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defTabSz="914400"/>
            <a:endParaRPr lang="es-AR" sz="1500">
              <a:solidFill>
                <a:srgbClr val="FFFFFF"/>
              </a:solidFill>
            </a:endParaRPr>
          </a:p>
        </p:txBody>
      </p:sp>
      <p:sp>
        <p:nvSpPr>
          <p:cNvPr id="30" name="Rectangle 276"/>
          <p:cNvSpPr>
            <a:spLocks noChangeArrowheads="1"/>
          </p:cNvSpPr>
          <p:nvPr/>
        </p:nvSpPr>
        <p:spPr bwMode="auto">
          <a:xfrm>
            <a:off x="4838700" y="3081490"/>
            <a:ext cx="206375" cy="44450"/>
          </a:xfrm>
          <a:prstGeom prst="rect">
            <a:avLst/>
          </a:prstGeom>
          <a:solidFill>
            <a:srgbClr val="0092CF"/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defTabSz="914400"/>
            <a:endParaRPr lang="es-AR" sz="1500">
              <a:solidFill>
                <a:srgbClr val="FFFFFF"/>
              </a:solidFill>
            </a:endParaRPr>
          </a:p>
        </p:txBody>
      </p:sp>
      <p:grpSp>
        <p:nvGrpSpPr>
          <p:cNvPr id="31" name="Group 264"/>
          <p:cNvGrpSpPr>
            <a:grpSpLocks/>
          </p:cNvGrpSpPr>
          <p:nvPr/>
        </p:nvGrpSpPr>
        <p:grpSpPr bwMode="auto">
          <a:xfrm>
            <a:off x="5686131" y="1452715"/>
            <a:ext cx="631825" cy="184150"/>
            <a:chOff x="3076" y="567"/>
            <a:chExt cx="398" cy="116"/>
          </a:xfrm>
        </p:grpSpPr>
        <p:sp>
          <p:nvSpPr>
            <p:cNvPr id="32" name="Line 265"/>
            <p:cNvSpPr>
              <a:spLocks noChangeShapeType="1"/>
            </p:cNvSpPr>
            <p:nvPr/>
          </p:nvSpPr>
          <p:spPr bwMode="white">
            <a:xfrm flipV="1">
              <a:off x="3076" y="589"/>
              <a:ext cx="398" cy="73"/>
            </a:xfrm>
            <a:prstGeom prst="line">
              <a:avLst/>
            </a:prstGeom>
            <a:noFill/>
            <a:ln w="698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  <p:sp>
          <p:nvSpPr>
            <p:cNvPr id="33" name="Line 266"/>
            <p:cNvSpPr>
              <a:spLocks noChangeShapeType="1"/>
            </p:cNvSpPr>
            <p:nvPr/>
          </p:nvSpPr>
          <p:spPr bwMode="blackWhite">
            <a:xfrm flipV="1">
              <a:off x="3093" y="567"/>
              <a:ext cx="364" cy="6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  <p:sp>
          <p:nvSpPr>
            <p:cNvPr id="34" name="Line 267"/>
            <p:cNvSpPr>
              <a:spLocks noChangeShapeType="1"/>
            </p:cNvSpPr>
            <p:nvPr/>
          </p:nvSpPr>
          <p:spPr bwMode="blackWhite">
            <a:xfrm flipV="1">
              <a:off x="3093" y="615"/>
              <a:ext cx="364" cy="6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</p:grpSp>
      <p:grpSp>
        <p:nvGrpSpPr>
          <p:cNvPr id="35" name="Group 268"/>
          <p:cNvGrpSpPr>
            <a:grpSpLocks/>
          </p:cNvGrpSpPr>
          <p:nvPr/>
        </p:nvGrpSpPr>
        <p:grpSpPr bwMode="auto">
          <a:xfrm>
            <a:off x="5900444" y="1663853"/>
            <a:ext cx="203200" cy="569913"/>
            <a:chOff x="3211" y="700"/>
            <a:chExt cx="128" cy="359"/>
          </a:xfrm>
        </p:grpSpPr>
        <p:sp>
          <p:nvSpPr>
            <p:cNvPr id="36" name="Line 269"/>
            <p:cNvSpPr>
              <a:spLocks noChangeShapeType="1"/>
            </p:cNvSpPr>
            <p:nvPr/>
          </p:nvSpPr>
          <p:spPr bwMode="white">
            <a:xfrm rot="-5400000" flipH="1" flipV="1">
              <a:off x="3096" y="839"/>
              <a:ext cx="359" cy="81"/>
            </a:xfrm>
            <a:prstGeom prst="line">
              <a:avLst/>
            </a:prstGeom>
            <a:noFill/>
            <a:ln w="730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  <p:sp>
          <p:nvSpPr>
            <p:cNvPr id="37" name="Line 270"/>
            <p:cNvSpPr>
              <a:spLocks noChangeShapeType="1"/>
            </p:cNvSpPr>
            <p:nvPr/>
          </p:nvSpPr>
          <p:spPr bwMode="blackWhite">
            <a:xfrm rot="-5400000" flipH="1" flipV="1">
              <a:off x="3080" y="843"/>
              <a:ext cx="335" cy="7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  <p:sp>
          <p:nvSpPr>
            <p:cNvPr id="38" name="Line 271"/>
            <p:cNvSpPr>
              <a:spLocks noChangeShapeType="1"/>
            </p:cNvSpPr>
            <p:nvPr/>
          </p:nvSpPr>
          <p:spPr bwMode="blackWhite">
            <a:xfrm rot="-5400000" flipH="1" flipV="1">
              <a:off x="3134" y="843"/>
              <a:ext cx="335" cy="7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</p:grpSp>
      <p:sp>
        <p:nvSpPr>
          <p:cNvPr id="39" name="Line 89"/>
          <p:cNvSpPr>
            <a:spLocks noChangeShapeType="1"/>
          </p:cNvSpPr>
          <p:nvPr/>
        </p:nvSpPr>
        <p:spPr bwMode="auto">
          <a:xfrm flipV="1">
            <a:off x="6819378" y="1346353"/>
            <a:ext cx="2628900" cy="677862"/>
          </a:xfrm>
          <a:prstGeom prst="line">
            <a:avLst/>
          </a:prstGeom>
          <a:ln>
            <a:solidFill>
              <a:srgbClr val="005EA4"/>
            </a:solidFill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defTabSz="914400"/>
            <a:endParaRPr lang="es-AR" sz="1500">
              <a:solidFill>
                <a:srgbClr val="002052"/>
              </a:solidFill>
            </a:endParaRPr>
          </a:p>
        </p:txBody>
      </p:sp>
      <p:grpSp>
        <p:nvGrpSpPr>
          <p:cNvPr id="40" name="Group 90"/>
          <p:cNvGrpSpPr>
            <a:grpSpLocks/>
          </p:cNvGrpSpPr>
          <p:nvPr/>
        </p:nvGrpSpPr>
        <p:grpSpPr bwMode="auto">
          <a:xfrm>
            <a:off x="7379766" y="1354290"/>
            <a:ext cx="1508125" cy="619125"/>
            <a:chOff x="1801" y="1208"/>
            <a:chExt cx="838" cy="344"/>
          </a:xfrm>
          <a:solidFill>
            <a:srgbClr val="0092CF"/>
          </a:solidFill>
        </p:grpSpPr>
        <p:sp>
          <p:nvSpPr>
            <p:cNvPr id="41" name="Oval 91"/>
            <p:cNvSpPr>
              <a:spLocks noChangeArrowheads="1"/>
            </p:cNvSpPr>
            <p:nvPr/>
          </p:nvSpPr>
          <p:spPr bwMode="auto">
            <a:xfrm rot="20796982">
              <a:off x="1801" y="1208"/>
              <a:ext cx="838" cy="344"/>
            </a:xfrm>
            <a:prstGeom prst="ellipse">
              <a:avLst/>
            </a:prstGeom>
            <a:grpFill/>
            <a:ln>
              <a:solidFill>
                <a:srgbClr val="66CCFF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/>
            <a:p>
              <a:pPr defTabSz="914400"/>
              <a:endParaRPr lang="es-AR" sz="1500">
                <a:solidFill>
                  <a:srgbClr val="FFFFFF"/>
                </a:solidFill>
              </a:endParaRPr>
            </a:p>
          </p:txBody>
        </p:sp>
        <p:sp>
          <p:nvSpPr>
            <p:cNvPr id="42" name="Rectangle 92"/>
            <p:cNvSpPr>
              <a:spLocks noChangeArrowheads="1"/>
            </p:cNvSpPr>
            <p:nvPr/>
          </p:nvSpPr>
          <p:spPr bwMode="auto">
            <a:xfrm rot="20750826">
              <a:off x="1816" y="1319"/>
              <a:ext cx="80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95350">
                <a:buClr>
                  <a:srgbClr val="00306B"/>
                </a:buClr>
              </a:pPr>
              <a:r>
                <a:rPr lang="es-ES_tradnl" sz="1500" dirty="0">
                  <a:solidFill>
                    <a:srgbClr val="FFFFFF"/>
                  </a:solidFill>
                  <a:cs typeface="+mn-cs"/>
                </a:rPr>
                <a:t>Texto</a:t>
              </a:r>
            </a:p>
          </p:txBody>
        </p:sp>
      </p:grpSp>
      <p:sp>
        <p:nvSpPr>
          <p:cNvPr id="43" name="Line 93"/>
          <p:cNvSpPr>
            <a:spLocks noChangeShapeType="1"/>
          </p:cNvSpPr>
          <p:nvPr/>
        </p:nvSpPr>
        <p:spPr bwMode="auto">
          <a:xfrm flipV="1">
            <a:off x="6819378" y="2171853"/>
            <a:ext cx="2628900" cy="677862"/>
          </a:xfrm>
          <a:prstGeom prst="line">
            <a:avLst/>
          </a:prstGeom>
          <a:ln>
            <a:solidFill>
              <a:srgbClr val="005EA4"/>
            </a:solidFill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defTabSz="914400"/>
            <a:endParaRPr lang="es-AR" sz="1500">
              <a:solidFill>
                <a:srgbClr val="002052"/>
              </a:solidFill>
            </a:endParaRPr>
          </a:p>
        </p:txBody>
      </p:sp>
      <p:grpSp>
        <p:nvGrpSpPr>
          <p:cNvPr id="46" name="Group 94"/>
          <p:cNvGrpSpPr>
            <a:grpSpLocks/>
          </p:cNvGrpSpPr>
          <p:nvPr/>
        </p:nvGrpSpPr>
        <p:grpSpPr bwMode="auto">
          <a:xfrm>
            <a:off x="7379766" y="2322656"/>
            <a:ext cx="1508125" cy="363537"/>
            <a:chOff x="1801" y="1799"/>
            <a:chExt cx="838" cy="202"/>
          </a:xfrm>
          <a:solidFill>
            <a:srgbClr val="0092CF"/>
          </a:solidFill>
        </p:grpSpPr>
        <p:sp>
          <p:nvSpPr>
            <p:cNvPr id="47" name="Oval 95"/>
            <p:cNvSpPr>
              <a:spLocks noChangeArrowheads="1"/>
            </p:cNvSpPr>
            <p:nvPr/>
          </p:nvSpPr>
          <p:spPr bwMode="auto">
            <a:xfrm rot="20796982">
              <a:off x="1801" y="1799"/>
              <a:ext cx="838" cy="202"/>
            </a:xfrm>
            <a:prstGeom prst="ellipse">
              <a:avLst/>
            </a:prstGeom>
            <a:grpFill/>
            <a:ln>
              <a:solidFill>
                <a:srgbClr val="66CCFF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/>
            <a:p>
              <a:pPr defTabSz="914400"/>
              <a:endParaRPr lang="es-AR" sz="150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96"/>
            <p:cNvSpPr>
              <a:spLocks noChangeArrowheads="1"/>
            </p:cNvSpPr>
            <p:nvPr/>
          </p:nvSpPr>
          <p:spPr bwMode="auto">
            <a:xfrm rot="20750826">
              <a:off x="1816" y="1839"/>
              <a:ext cx="80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95350">
                <a:buClr>
                  <a:srgbClr val="00306B"/>
                </a:buClr>
              </a:pPr>
              <a:r>
                <a:rPr lang="es-ES_tradnl" sz="1500" dirty="0">
                  <a:solidFill>
                    <a:srgbClr val="FFFFFF"/>
                  </a:solidFill>
                  <a:cs typeface="+mn-cs"/>
                </a:rPr>
                <a:t>Texto</a:t>
              </a:r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3482974" y="3499952"/>
            <a:ext cx="1481138" cy="230832"/>
            <a:chOff x="219075" y="368300"/>
            <a:chExt cx="1481138" cy="230832"/>
          </a:xfrm>
        </p:grpSpPr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219075" y="368300"/>
              <a:ext cx="277813" cy="230832"/>
            </a:xfrm>
            <a:prstGeom prst="rect">
              <a:avLst/>
            </a:prstGeom>
            <a:solidFill>
              <a:srgbClr val="99CCFF"/>
            </a:solidFill>
            <a:ln>
              <a:noFill/>
              <a:headEnd/>
              <a:tailEnd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spAutoFit/>
            </a:bodyPr>
            <a:lstStyle/>
            <a:p>
              <a:pPr defTabSz="914400"/>
              <a:endParaRPr lang="es-AR" sz="150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63"/>
            <p:cNvSpPr>
              <a:spLocks noChangeArrowheads="1"/>
            </p:cNvSpPr>
            <p:nvPr/>
          </p:nvSpPr>
          <p:spPr bwMode="auto">
            <a:xfrm>
              <a:off x="563563" y="368300"/>
              <a:ext cx="113665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400">
                <a:buClr>
                  <a:srgbClr val="00306B"/>
                </a:buClr>
              </a:pPr>
              <a:r>
                <a:rPr lang="es-ES_tradnl" sz="1000" dirty="0">
                  <a:solidFill>
                    <a:schemeClr val="bg2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Leyenda1</a:t>
              </a:r>
            </a:p>
          </p:txBody>
        </p:sp>
      </p:grpSp>
      <p:grpSp>
        <p:nvGrpSpPr>
          <p:cNvPr id="52" name="51 Grupo"/>
          <p:cNvGrpSpPr/>
          <p:nvPr/>
        </p:nvGrpSpPr>
        <p:grpSpPr>
          <a:xfrm>
            <a:off x="3482974" y="3804716"/>
            <a:ext cx="1481138" cy="232420"/>
            <a:chOff x="219075" y="566738"/>
            <a:chExt cx="1481138" cy="232420"/>
          </a:xfrm>
        </p:grpSpPr>
        <p:sp>
          <p:nvSpPr>
            <p:cNvPr id="53" name="Rectangle 60"/>
            <p:cNvSpPr>
              <a:spLocks noChangeArrowheads="1"/>
            </p:cNvSpPr>
            <p:nvPr/>
          </p:nvSpPr>
          <p:spPr bwMode="auto">
            <a:xfrm>
              <a:off x="219075" y="568326"/>
              <a:ext cx="277813" cy="230832"/>
            </a:xfrm>
            <a:prstGeom prst="rect">
              <a:avLst/>
            </a:prstGeom>
            <a:solidFill>
              <a:srgbClr val="6699FF"/>
            </a:solidFill>
            <a:ln>
              <a:headEnd/>
              <a:tailEnd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>
              <a:spAutoFit/>
            </a:bodyPr>
            <a:lstStyle/>
            <a:p>
              <a:pPr defTabSz="914400"/>
              <a:endParaRPr lang="es-AR" sz="15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4" name="Rectangle 64"/>
            <p:cNvSpPr>
              <a:spLocks noChangeArrowheads="1"/>
            </p:cNvSpPr>
            <p:nvPr/>
          </p:nvSpPr>
          <p:spPr bwMode="auto">
            <a:xfrm>
              <a:off x="563563" y="566738"/>
              <a:ext cx="113665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400">
                <a:buClr>
                  <a:srgbClr val="00306B"/>
                </a:buClr>
              </a:pPr>
              <a:r>
                <a:rPr lang="es-ES_tradnl" sz="1000" dirty="0">
                  <a:solidFill>
                    <a:schemeClr val="bg2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Leyenda2</a:t>
              </a:r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3482974" y="4086773"/>
            <a:ext cx="1481138" cy="232420"/>
            <a:chOff x="219075" y="765175"/>
            <a:chExt cx="1481138" cy="232420"/>
          </a:xfrm>
        </p:grpSpPr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219075" y="766763"/>
              <a:ext cx="277813" cy="23083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lIns="0" tIns="0" rIns="0" bIns="0">
              <a:spAutoFit/>
            </a:bodyPr>
            <a:lstStyle/>
            <a:p>
              <a:pPr defTabSz="914400"/>
              <a:endParaRPr lang="es-AR" sz="15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7" name="Rectangle 65"/>
            <p:cNvSpPr>
              <a:spLocks noChangeArrowheads="1"/>
            </p:cNvSpPr>
            <p:nvPr/>
          </p:nvSpPr>
          <p:spPr bwMode="auto">
            <a:xfrm>
              <a:off x="563563" y="765175"/>
              <a:ext cx="113665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400">
                <a:buClr>
                  <a:srgbClr val="00306B"/>
                </a:buClr>
              </a:pPr>
              <a:r>
                <a:rPr lang="es-ES_tradnl" sz="1000" dirty="0">
                  <a:solidFill>
                    <a:schemeClr val="bg2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Leyenda3</a:t>
              </a:r>
            </a:p>
          </p:txBody>
        </p:sp>
      </p:grpSp>
      <p:grpSp>
        <p:nvGrpSpPr>
          <p:cNvPr id="58" name="57 Grupo"/>
          <p:cNvGrpSpPr/>
          <p:nvPr/>
        </p:nvGrpSpPr>
        <p:grpSpPr>
          <a:xfrm>
            <a:off x="3482974" y="4379100"/>
            <a:ext cx="1481138" cy="232420"/>
            <a:chOff x="219075" y="965200"/>
            <a:chExt cx="1481138" cy="232420"/>
          </a:xfrm>
        </p:grpSpPr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219075" y="966788"/>
              <a:ext cx="277813" cy="230832"/>
            </a:xfrm>
            <a:prstGeom prst="rect">
              <a:avLst/>
            </a:prstGeom>
            <a:solidFill>
              <a:srgbClr val="0092CF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lIns="0" tIns="0" rIns="0" bIns="0">
              <a:spAutoFit/>
            </a:bodyPr>
            <a:lstStyle/>
            <a:p>
              <a:pPr defTabSz="914400"/>
              <a:endParaRPr lang="es-AR" sz="15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563563" y="965200"/>
              <a:ext cx="113665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914400">
                <a:buClr>
                  <a:srgbClr val="00306B"/>
                </a:buClr>
              </a:pPr>
              <a:r>
                <a:rPr lang="es-ES_tradnl" sz="1000" dirty="0">
                  <a:solidFill>
                    <a:schemeClr val="bg2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Leyenda4</a:t>
              </a:r>
            </a:p>
          </p:txBody>
        </p:sp>
      </p:grpSp>
      <p:grpSp>
        <p:nvGrpSpPr>
          <p:cNvPr id="61" name="Group 127"/>
          <p:cNvGrpSpPr>
            <a:grpSpLocks/>
          </p:cNvGrpSpPr>
          <p:nvPr/>
        </p:nvGrpSpPr>
        <p:grpSpPr bwMode="auto">
          <a:xfrm>
            <a:off x="3230280" y="4673092"/>
            <a:ext cx="1317625" cy="152400"/>
            <a:chOff x="4157" y="189"/>
            <a:chExt cx="830" cy="96"/>
          </a:xfrm>
        </p:grpSpPr>
        <p:sp>
          <p:nvSpPr>
            <p:cNvPr id="62" name="Line 110"/>
            <p:cNvSpPr>
              <a:spLocks noChangeShapeType="1"/>
            </p:cNvSpPr>
            <p:nvPr/>
          </p:nvSpPr>
          <p:spPr bwMode="auto">
            <a:xfrm>
              <a:off x="4157" y="247"/>
              <a:ext cx="20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es-AR" sz="15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383" y="189"/>
              <a:ext cx="604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895350">
                <a:buClr>
                  <a:srgbClr val="00306B"/>
                </a:buClr>
              </a:pPr>
              <a:r>
                <a:rPr lang="en-US" sz="1000" dirty="0">
                  <a:solidFill>
                    <a:srgbClr val="002052"/>
                  </a:solidFill>
                  <a:latin typeface="Calibri" charset="0"/>
                  <a:ea typeface="Calibri" charset="0"/>
                  <a:cs typeface="Calibri" charset="0"/>
                </a:rPr>
                <a:t>Legend</a:t>
              </a:r>
            </a:p>
          </p:txBody>
        </p:sp>
      </p:grpSp>
      <p:grpSp>
        <p:nvGrpSpPr>
          <p:cNvPr id="64" name="Group 126"/>
          <p:cNvGrpSpPr>
            <a:grpSpLocks/>
          </p:cNvGrpSpPr>
          <p:nvPr/>
        </p:nvGrpSpPr>
        <p:grpSpPr bwMode="auto">
          <a:xfrm>
            <a:off x="3230280" y="4906454"/>
            <a:ext cx="1317625" cy="152400"/>
            <a:chOff x="4157" y="336"/>
            <a:chExt cx="830" cy="96"/>
          </a:xfrm>
        </p:grpSpPr>
        <p:sp>
          <p:nvSpPr>
            <p:cNvPr id="65" name="Line 111"/>
            <p:cNvSpPr>
              <a:spLocks noChangeShapeType="1"/>
            </p:cNvSpPr>
            <p:nvPr/>
          </p:nvSpPr>
          <p:spPr bwMode="auto">
            <a:xfrm>
              <a:off x="4157" y="394"/>
              <a:ext cx="20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es-AR" sz="15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6" name="Rectangle 10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83" y="336"/>
              <a:ext cx="604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895350">
                <a:buClr>
                  <a:srgbClr val="00306B"/>
                </a:buClr>
              </a:pPr>
              <a:r>
                <a:rPr lang="en-US" sz="1000">
                  <a:solidFill>
                    <a:srgbClr val="002052"/>
                  </a:solidFill>
                  <a:latin typeface="Calibri" charset="0"/>
                  <a:ea typeface="Calibri" charset="0"/>
                  <a:cs typeface="Calibri" charset="0"/>
                </a:rPr>
                <a:t>Legend</a:t>
              </a:r>
            </a:p>
          </p:txBody>
        </p:sp>
      </p:grpSp>
      <p:grpSp>
        <p:nvGrpSpPr>
          <p:cNvPr id="67" name="Group 125"/>
          <p:cNvGrpSpPr>
            <a:grpSpLocks/>
          </p:cNvGrpSpPr>
          <p:nvPr/>
        </p:nvGrpSpPr>
        <p:grpSpPr bwMode="auto">
          <a:xfrm>
            <a:off x="3230280" y="5139817"/>
            <a:ext cx="1317625" cy="152400"/>
            <a:chOff x="4157" y="483"/>
            <a:chExt cx="830" cy="96"/>
          </a:xfrm>
        </p:grpSpPr>
        <p:sp>
          <p:nvSpPr>
            <p:cNvPr id="68" name="Line 112"/>
            <p:cNvSpPr>
              <a:spLocks noChangeShapeType="1"/>
            </p:cNvSpPr>
            <p:nvPr/>
          </p:nvSpPr>
          <p:spPr bwMode="auto">
            <a:xfrm>
              <a:off x="4157" y="541"/>
              <a:ext cx="20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es-AR" sz="15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83" y="483"/>
              <a:ext cx="604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895350">
                <a:buClr>
                  <a:srgbClr val="00306B"/>
                </a:buClr>
              </a:pPr>
              <a:r>
                <a:rPr lang="en-US" sz="1000">
                  <a:solidFill>
                    <a:srgbClr val="002052"/>
                  </a:solidFill>
                  <a:latin typeface="Calibri" charset="0"/>
                  <a:ea typeface="Calibri" charset="0"/>
                  <a:cs typeface="Calibri" charset="0"/>
                </a:rPr>
                <a:t>Legend</a:t>
              </a:r>
            </a:p>
          </p:txBody>
        </p:sp>
      </p:grpSp>
      <p:grpSp>
        <p:nvGrpSpPr>
          <p:cNvPr id="70" name="Group 124"/>
          <p:cNvGrpSpPr>
            <a:grpSpLocks/>
          </p:cNvGrpSpPr>
          <p:nvPr/>
        </p:nvGrpSpPr>
        <p:grpSpPr bwMode="auto">
          <a:xfrm>
            <a:off x="3230280" y="5373179"/>
            <a:ext cx="1317625" cy="152400"/>
            <a:chOff x="4157" y="630"/>
            <a:chExt cx="830" cy="96"/>
          </a:xfrm>
        </p:grpSpPr>
        <p:sp>
          <p:nvSpPr>
            <p:cNvPr id="71" name="Rectangle 109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383" y="630"/>
              <a:ext cx="604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defTabSz="895350">
                <a:buClr>
                  <a:srgbClr val="00306B"/>
                </a:buClr>
              </a:pPr>
              <a:r>
                <a:rPr lang="en-US" sz="1000">
                  <a:solidFill>
                    <a:srgbClr val="002052"/>
                  </a:solidFill>
                  <a:latin typeface="Calibri" charset="0"/>
                  <a:ea typeface="Calibri" charset="0"/>
                  <a:cs typeface="Calibri" charset="0"/>
                </a:rPr>
                <a:t>Legend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>
              <a:off x="4157" y="688"/>
              <a:ext cx="20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/>
              <a:endParaRPr lang="es-AR" sz="15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73" name="Rectangle 145"/>
          <p:cNvSpPr>
            <a:spLocks noChangeArrowheads="1"/>
          </p:cNvSpPr>
          <p:nvPr/>
        </p:nvSpPr>
        <p:spPr bwMode="auto">
          <a:xfrm>
            <a:off x="3476343" y="5806872"/>
            <a:ext cx="9652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>
              <a:buClr>
                <a:srgbClr val="00306B"/>
              </a:buClr>
            </a:pPr>
            <a:r>
              <a:rPr lang="es-ES_tradnl" sz="10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Leyenda1</a:t>
            </a:r>
          </a:p>
        </p:txBody>
      </p:sp>
      <p:sp>
        <p:nvSpPr>
          <p:cNvPr id="74" name="Rectangle 146"/>
          <p:cNvSpPr>
            <a:spLocks noChangeArrowheads="1"/>
          </p:cNvSpPr>
          <p:nvPr/>
        </p:nvSpPr>
        <p:spPr bwMode="auto">
          <a:xfrm>
            <a:off x="3476343" y="6105322"/>
            <a:ext cx="9652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>
              <a:buClr>
                <a:srgbClr val="00306B"/>
              </a:buClr>
            </a:pPr>
            <a:r>
              <a:rPr lang="es-ES_tradnl" sz="10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Leyenda2</a:t>
            </a:r>
          </a:p>
        </p:txBody>
      </p:sp>
      <p:sp>
        <p:nvSpPr>
          <p:cNvPr id="75" name="Rectangle 147"/>
          <p:cNvSpPr>
            <a:spLocks noChangeArrowheads="1"/>
          </p:cNvSpPr>
          <p:nvPr/>
        </p:nvSpPr>
        <p:spPr bwMode="auto">
          <a:xfrm>
            <a:off x="3476343" y="6391072"/>
            <a:ext cx="9652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>
              <a:buClr>
                <a:srgbClr val="00306B"/>
              </a:buClr>
            </a:pPr>
            <a:r>
              <a:rPr lang="es-ES_tradnl" sz="10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Leyenda3</a:t>
            </a:r>
          </a:p>
        </p:txBody>
      </p:sp>
      <p:grpSp>
        <p:nvGrpSpPr>
          <p:cNvPr id="76" name="75 Grupo"/>
          <p:cNvGrpSpPr/>
          <p:nvPr/>
        </p:nvGrpSpPr>
        <p:grpSpPr>
          <a:xfrm>
            <a:off x="1078599" y="4657895"/>
            <a:ext cx="1571625" cy="749300"/>
            <a:chOff x="1490663" y="368300"/>
            <a:chExt cx="1571625" cy="749300"/>
          </a:xfrm>
        </p:grpSpPr>
        <p:grpSp>
          <p:nvGrpSpPr>
            <p:cNvPr id="77" name="Group 135"/>
            <p:cNvGrpSpPr>
              <a:grpSpLocks/>
            </p:cNvGrpSpPr>
            <p:nvPr/>
          </p:nvGrpSpPr>
          <p:grpSpPr bwMode="auto">
            <a:xfrm>
              <a:off x="1490663" y="368300"/>
              <a:ext cx="1571625" cy="152400"/>
              <a:chOff x="1251" y="232"/>
              <a:chExt cx="990" cy="96"/>
            </a:xfrm>
          </p:grpSpPr>
          <p:sp>
            <p:nvSpPr>
              <p:cNvPr id="87" name="Rectangle 87"/>
              <p:cNvSpPr>
                <a:spLocks noChangeArrowheads="1"/>
              </p:cNvSpPr>
              <p:nvPr/>
            </p:nvSpPr>
            <p:spPr bwMode="auto">
              <a:xfrm>
                <a:off x="1471" y="232"/>
                <a:ext cx="77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defTabSz="914400">
                  <a:buClr>
                    <a:srgbClr val="00306B"/>
                  </a:buClr>
                </a:pPr>
                <a:r>
                  <a:rPr lang="es-ES_tradnl" sz="1000" dirty="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Leyenda1</a:t>
                </a:r>
              </a:p>
            </p:txBody>
          </p:sp>
          <p:sp>
            <p:nvSpPr>
              <p:cNvPr id="88" name="Rectangle 91"/>
              <p:cNvSpPr>
                <a:spLocks noChangeArrowheads="1"/>
              </p:cNvSpPr>
              <p:nvPr/>
            </p:nvSpPr>
            <p:spPr bwMode="auto">
              <a:xfrm>
                <a:off x="1251" y="232"/>
                <a:ext cx="172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 defTabSz="914400">
                  <a:buClr>
                    <a:srgbClr val="00306B"/>
                  </a:buClr>
                </a:pPr>
                <a:r>
                  <a:rPr lang="es-ES_tradnl" sz="100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A:</a:t>
                </a:r>
              </a:p>
            </p:txBody>
          </p:sp>
        </p:grpSp>
        <p:grpSp>
          <p:nvGrpSpPr>
            <p:cNvPr id="78" name="Group 138"/>
            <p:cNvGrpSpPr>
              <a:grpSpLocks/>
            </p:cNvGrpSpPr>
            <p:nvPr/>
          </p:nvGrpSpPr>
          <p:grpSpPr bwMode="auto">
            <a:xfrm>
              <a:off x="1490663" y="566738"/>
              <a:ext cx="1571625" cy="152400"/>
              <a:chOff x="1251" y="357"/>
              <a:chExt cx="990" cy="96"/>
            </a:xfrm>
          </p:grpSpPr>
          <p:sp>
            <p:nvSpPr>
              <p:cNvPr id="85" name="Rectangle 88"/>
              <p:cNvSpPr>
                <a:spLocks noChangeArrowheads="1"/>
              </p:cNvSpPr>
              <p:nvPr/>
            </p:nvSpPr>
            <p:spPr bwMode="auto">
              <a:xfrm>
                <a:off x="1471" y="357"/>
                <a:ext cx="77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defTabSz="914400">
                  <a:buClr>
                    <a:srgbClr val="00306B"/>
                  </a:buClr>
                </a:pPr>
                <a:r>
                  <a:rPr lang="es-ES_tradnl" sz="1000" dirty="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Leyenda2</a:t>
                </a:r>
              </a:p>
            </p:txBody>
          </p:sp>
          <p:sp>
            <p:nvSpPr>
              <p:cNvPr id="86" name="Rectangle 92"/>
              <p:cNvSpPr>
                <a:spLocks noChangeArrowheads="1"/>
              </p:cNvSpPr>
              <p:nvPr/>
            </p:nvSpPr>
            <p:spPr bwMode="auto">
              <a:xfrm>
                <a:off x="1251" y="357"/>
                <a:ext cx="172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 defTabSz="914400">
                  <a:buClr>
                    <a:srgbClr val="00306B"/>
                  </a:buClr>
                </a:pPr>
                <a:r>
                  <a:rPr lang="es-ES_tradnl" sz="100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B:</a:t>
                </a:r>
              </a:p>
            </p:txBody>
          </p:sp>
        </p:grpSp>
        <p:grpSp>
          <p:nvGrpSpPr>
            <p:cNvPr id="79" name="Group 137"/>
            <p:cNvGrpSpPr>
              <a:grpSpLocks/>
            </p:cNvGrpSpPr>
            <p:nvPr/>
          </p:nvGrpSpPr>
          <p:grpSpPr bwMode="auto">
            <a:xfrm>
              <a:off x="1490663" y="765175"/>
              <a:ext cx="1571625" cy="152400"/>
              <a:chOff x="1251" y="482"/>
              <a:chExt cx="990" cy="96"/>
            </a:xfrm>
          </p:grpSpPr>
          <p:sp>
            <p:nvSpPr>
              <p:cNvPr id="83" name="Rectangle 89"/>
              <p:cNvSpPr>
                <a:spLocks noChangeArrowheads="1"/>
              </p:cNvSpPr>
              <p:nvPr/>
            </p:nvSpPr>
            <p:spPr bwMode="auto">
              <a:xfrm>
                <a:off x="1471" y="482"/>
                <a:ext cx="77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defTabSz="914400">
                  <a:buClr>
                    <a:srgbClr val="00306B"/>
                  </a:buClr>
                </a:pPr>
                <a:r>
                  <a:rPr lang="es-ES_tradnl" sz="100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Leyenda3</a:t>
                </a:r>
              </a:p>
            </p:txBody>
          </p:sp>
          <p:sp>
            <p:nvSpPr>
              <p:cNvPr id="84" name="Rectangle 93"/>
              <p:cNvSpPr>
                <a:spLocks noChangeArrowheads="1"/>
              </p:cNvSpPr>
              <p:nvPr/>
            </p:nvSpPr>
            <p:spPr bwMode="auto">
              <a:xfrm>
                <a:off x="1251" y="482"/>
                <a:ext cx="172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 defTabSz="914400">
                  <a:buClr>
                    <a:srgbClr val="00306B"/>
                  </a:buClr>
                </a:pPr>
                <a:r>
                  <a:rPr lang="es-ES_tradnl" sz="100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C:</a:t>
                </a:r>
              </a:p>
            </p:txBody>
          </p:sp>
        </p:grpSp>
        <p:grpSp>
          <p:nvGrpSpPr>
            <p:cNvPr id="80" name="Group 136"/>
            <p:cNvGrpSpPr>
              <a:grpSpLocks/>
            </p:cNvGrpSpPr>
            <p:nvPr/>
          </p:nvGrpSpPr>
          <p:grpSpPr bwMode="auto">
            <a:xfrm>
              <a:off x="1490663" y="965200"/>
              <a:ext cx="1571625" cy="152400"/>
              <a:chOff x="1251" y="608"/>
              <a:chExt cx="990" cy="96"/>
            </a:xfrm>
          </p:grpSpPr>
          <p:sp>
            <p:nvSpPr>
              <p:cNvPr id="81" name="Rectangle 90"/>
              <p:cNvSpPr>
                <a:spLocks noChangeArrowheads="1"/>
              </p:cNvSpPr>
              <p:nvPr/>
            </p:nvSpPr>
            <p:spPr bwMode="auto">
              <a:xfrm>
                <a:off x="1471" y="608"/>
                <a:ext cx="77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defTabSz="914400">
                  <a:buClr>
                    <a:srgbClr val="00306B"/>
                  </a:buClr>
                </a:pPr>
                <a:r>
                  <a:rPr lang="es-ES_tradnl" sz="100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Leyenda4</a:t>
                </a:r>
              </a:p>
            </p:txBody>
          </p:sp>
          <p:sp>
            <p:nvSpPr>
              <p:cNvPr id="82" name="Rectangle 94"/>
              <p:cNvSpPr>
                <a:spLocks noChangeArrowheads="1"/>
              </p:cNvSpPr>
              <p:nvPr/>
            </p:nvSpPr>
            <p:spPr bwMode="auto">
              <a:xfrm>
                <a:off x="1251" y="608"/>
                <a:ext cx="172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 defTabSz="914400">
                  <a:buClr>
                    <a:srgbClr val="00306B"/>
                  </a:buClr>
                </a:pPr>
                <a:r>
                  <a:rPr lang="es-ES_tradnl" sz="1000">
                    <a:solidFill>
                      <a:schemeClr val="bg2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D:</a:t>
                </a:r>
              </a:p>
            </p:txBody>
          </p:sp>
        </p:grpSp>
      </p:grpSp>
      <p:sp>
        <p:nvSpPr>
          <p:cNvPr id="89" name="88 CuadroTexto"/>
          <p:cNvSpPr txBox="1"/>
          <p:nvPr/>
        </p:nvSpPr>
        <p:spPr>
          <a:xfrm>
            <a:off x="10523538" y="964069"/>
            <a:ext cx="571500" cy="15388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914400"/>
            <a:r>
              <a:rPr lang="es-ES" sz="1000" i="1" smtClean="0">
                <a:solidFill>
                  <a:srgbClr val="002052"/>
                </a:solidFill>
                <a:latin typeface=""/>
                <a:cs typeface="+mn-cs"/>
              </a:rPr>
              <a:t>BACKUP</a:t>
            </a:r>
            <a:endParaRPr lang="es-ES" sz="1000" i="1">
              <a:solidFill>
                <a:srgbClr val="002052"/>
              </a:solidFill>
              <a:latin typeface=""/>
              <a:cs typeface="+mn-cs"/>
            </a:endParaRPr>
          </a:p>
        </p:txBody>
      </p:sp>
      <p:cxnSp>
        <p:nvCxnSpPr>
          <p:cNvPr id="90" name="89 Conector recto"/>
          <p:cNvCxnSpPr/>
          <p:nvPr/>
        </p:nvCxnSpPr>
        <p:spPr bwMode="auto">
          <a:xfrm>
            <a:off x="10523538" y="951369"/>
            <a:ext cx="571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90 Conector recto"/>
          <p:cNvCxnSpPr/>
          <p:nvPr/>
        </p:nvCxnSpPr>
        <p:spPr bwMode="auto">
          <a:xfrm>
            <a:off x="10523538" y="1141869"/>
            <a:ext cx="571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91 CuadroTexto"/>
          <p:cNvSpPr txBox="1"/>
          <p:nvPr/>
        </p:nvSpPr>
        <p:spPr>
          <a:xfrm>
            <a:off x="10428288" y="1335057"/>
            <a:ext cx="762000" cy="15388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914400"/>
            <a:r>
              <a:rPr lang="es-ES" sz="1000" i="1" smtClean="0">
                <a:solidFill>
                  <a:srgbClr val="002052"/>
                </a:solidFill>
                <a:latin typeface=""/>
                <a:cs typeface="+mn-cs"/>
              </a:rPr>
              <a:t>BORRADOR</a:t>
            </a:r>
            <a:endParaRPr lang="es-ES" sz="1000" i="1">
              <a:solidFill>
                <a:srgbClr val="002052"/>
              </a:solidFill>
              <a:latin typeface=""/>
              <a:cs typeface="+mn-cs"/>
            </a:endParaRPr>
          </a:p>
        </p:txBody>
      </p:sp>
      <p:cxnSp>
        <p:nvCxnSpPr>
          <p:cNvPr id="93" name="92 Conector recto"/>
          <p:cNvCxnSpPr/>
          <p:nvPr/>
        </p:nvCxnSpPr>
        <p:spPr bwMode="auto">
          <a:xfrm>
            <a:off x="10428288" y="1322357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93 Conector recto"/>
          <p:cNvCxnSpPr/>
          <p:nvPr/>
        </p:nvCxnSpPr>
        <p:spPr bwMode="auto">
          <a:xfrm>
            <a:off x="10428288" y="1512857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94 CuadroTexto"/>
          <p:cNvSpPr txBox="1"/>
          <p:nvPr/>
        </p:nvSpPr>
        <p:spPr>
          <a:xfrm>
            <a:off x="10333038" y="1786106"/>
            <a:ext cx="952500" cy="15388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914400"/>
            <a:r>
              <a:rPr lang="es-ES" sz="1000" i="1" smtClean="0">
                <a:solidFill>
                  <a:srgbClr val="002052"/>
                </a:solidFill>
                <a:latin typeface=""/>
                <a:cs typeface="+mn-cs"/>
              </a:rPr>
              <a:t>CONCEPTUAL</a:t>
            </a:r>
            <a:endParaRPr lang="es-ES" sz="1000" i="1">
              <a:solidFill>
                <a:srgbClr val="002052"/>
              </a:solidFill>
              <a:latin typeface=""/>
              <a:cs typeface="+mn-cs"/>
            </a:endParaRPr>
          </a:p>
        </p:txBody>
      </p:sp>
      <p:cxnSp>
        <p:nvCxnSpPr>
          <p:cNvPr id="96" name="95 Conector recto"/>
          <p:cNvCxnSpPr/>
          <p:nvPr/>
        </p:nvCxnSpPr>
        <p:spPr bwMode="auto">
          <a:xfrm>
            <a:off x="10333038" y="1773406"/>
            <a:ext cx="952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96 Conector recto"/>
          <p:cNvCxnSpPr/>
          <p:nvPr/>
        </p:nvCxnSpPr>
        <p:spPr bwMode="auto">
          <a:xfrm>
            <a:off x="10333038" y="1963906"/>
            <a:ext cx="952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97 CuadroTexto"/>
          <p:cNvSpPr txBox="1"/>
          <p:nvPr/>
        </p:nvSpPr>
        <p:spPr>
          <a:xfrm>
            <a:off x="10291176" y="2259124"/>
            <a:ext cx="1143000" cy="15388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914400"/>
            <a:r>
              <a:rPr lang="es-ES" sz="1000" i="1" smtClean="0">
                <a:solidFill>
                  <a:srgbClr val="002052"/>
                </a:solidFill>
                <a:latin typeface=""/>
                <a:cs typeface="+mn-cs"/>
              </a:rPr>
              <a:t>CONFIDENCIAL</a:t>
            </a:r>
            <a:endParaRPr lang="es-ES" sz="1000" i="1">
              <a:solidFill>
                <a:srgbClr val="002052"/>
              </a:solidFill>
              <a:latin typeface=""/>
              <a:cs typeface="+mn-cs"/>
            </a:endParaRPr>
          </a:p>
        </p:txBody>
      </p:sp>
      <p:cxnSp>
        <p:nvCxnSpPr>
          <p:cNvPr id="99" name="98 Conector recto"/>
          <p:cNvCxnSpPr/>
          <p:nvPr/>
        </p:nvCxnSpPr>
        <p:spPr bwMode="auto">
          <a:xfrm>
            <a:off x="10291176" y="2246424"/>
            <a:ext cx="1143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99 Conector recto"/>
          <p:cNvCxnSpPr/>
          <p:nvPr/>
        </p:nvCxnSpPr>
        <p:spPr bwMode="auto">
          <a:xfrm>
            <a:off x="10291176" y="2436924"/>
            <a:ext cx="1143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100 CuadroTexto"/>
          <p:cNvSpPr txBox="1"/>
          <p:nvPr/>
        </p:nvSpPr>
        <p:spPr>
          <a:xfrm>
            <a:off x="10291176" y="2706840"/>
            <a:ext cx="1333500" cy="15388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914400"/>
            <a:r>
              <a:rPr lang="es-ES" sz="1000" i="1" smtClean="0">
                <a:solidFill>
                  <a:srgbClr val="002052"/>
                </a:solidFill>
                <a:latin typeface=""/>
                <a:cs typeface="+mn-cs"/>
              </a:rPr>
              <a:t>PARA DISCUSION</a:t>
            </a:r>
            <a:endParaRPr lang="es-ES" sz="1000" i="1">
              <a:solidFill>
                <a:srgbClr val="002052"/>
              </a:solidFill>
              <a:latin typeface=""/>
              <a:cs typeface="+mn-cs"/>
            </a:endParaRPr>
          </a:p>
        </p:txBody>
      </p:sp>
      <p:cxnSp>
        <p:nvCxnSpPr>
          <p:cNvPr id="102" name="101 Conector recto"/>
          <p:cNvCxnSpPr/>
          <p:nvPr/>
        </p:nvCxnSpPr>
        <p:spPr bwMode="auto">
          <a:xfrm>
            <a:off x="10291176" y="2694140"/>
            <a:ext cx="1333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102 Conector recto"/>
          <p:cNvCxnSpPr/>
          <p:nvPr/>
        </p:nvCxnSpPr>
        <p:spPr bwMode="auto">
          <a:xfrm>
            <a:off x="10291176" y="2884640"/>
            <a:ext cx="1333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103 CuadroTexto"/>
          <p:cNvSpPr txBox="1"/>
          <p:nvPr/>
        </p:nvSpPr>
        <p:spPr>
          <a:xfrm>
            <a:off x="10523538" y="3125940"/>
            <a:ext cx="952500" cy="15388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914400"/>
            <a:r>
              <a:rPr lang="es-ES" sz="1000" i="1" smtClean="0">
                <a:solidFill>
                  <a:srgbClr val="002052"/>
                </a:solidFill>
                <a:latin typeface=""/>
                <a:cs typeface="+mn-cs"/>
              </a:rPr>
              <a:t>PRELIMINAR</a:t>
            </a:r>
            <a:endParaRPr lang="es-ES" sz="1000" i="1">
              <a:solidFill>
                <a:srgbClr val="002052"/>
              </a:solidFill>
              <a:latin typeface=""/>
              <a:cs typeface="+mn-cs"/>
            </a:endParaRPr>
          </a:p>
        </p:txBody>
      </p:sp>
      <p:cxnSp>
        <p:nvCxnSpPr>
          <p:cNvPr id="105" name="104 Conector recto"/>
          <p:cNvCxnSpPr/>
          <p:nvPr/>
        </p:nvCxnSpPr>
        <p:spPr bwMode="auto">
          <a:xfrm>
            <a:off x="10523538" y="3113240"/>
            <a:ext cx="952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105 Conector recto"/>
          <p:cNvCxnSpPr/>
          <p:nvPr/>
        </p:nvCxnSpPr>
        <p:spPr bwMode="auto">
          <a:xfrm>
            <a:off x="10523538" y="3303740"/>
            <a:ext cx="952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AutoShape 69"/>
          <p:cNvSpPr>
            <a:spLocks noChangeArrowheads="1"/>
          </p:cNvSpPr>
          <p:nvPr/>
        </p:nvSpPr>
        <p:spPr bwMode="auto">
          <a:xfrm>
            <a:off x="7619412" y="3258648"/>
            <a:ext cx="244475" cy="2073275"/>
          </a:xfrm>
          <a:prstGeom prst="homePlate">
            <a:avLst>
              <a:gd name="adj" fmla="val 100000"/>
            </a:avLst>
          </a:prstGeom>
          <a:solidFill>
            <a:srgbClr val="66CCFF"/>
          </a:solidFill>
          <a:ln>
            <a:solidFill>
              <a:srgbClr val="66CCFF"/>
            </a:solidFill>
            <a:headEnd/>
            <a:tailE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s-AR" dirty="0">
              <a:solidFill>
                <a:srgbClr val="FFFFFF"/>
              </a:solidFill>
            </a:endParaRPr>
          </a:p>
        </p:txBody>
      </p:sp>
      <p:sp>
        <p:nvSpPr>
          <p:cNvPr id="108" name="AutoShape 68"/>
          <p:cNvSpPr>
            <a:spLocks noChangeArrowheads="1"/>
          </p:cNvSpPr>
          <p:nvPr/>
        </p:nvSpPr>
        <p:spPr bwMode="auto">
          <a:xfrm>
            <a:off x="7962312" y="3014347"/>
            <a:ext cx="1460500" cy="2528152"/>
          </a:xfrm>
          <a:prstGeom prst="roundRect">
            <a:avLst>
              <a:gd name="adj" fmla="val 7366"/>
            </a:avLst>
          </a:prstGeom>
          <a:solidFill>
            <a:srgbClr val="0092CF"/>
          </a:solidFill>
          <a:ln>
            <a:solidFill>
              <a:srgbClr val="66CC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 defTabSz="914400"/>
            <a:endParaRPr lang="es-AR" sz="1500" dirty="0">
              <a:solidFill>
                <a:srgbClr val="FFFFFF"/>
              </a:solidFill>
            </a:endParaRPr>
          </a:p>
        </p:txBody>
      </p:sp>
      <p:sp>
        <p:nvSpPr>
          <p:cNvPr id="109" name="Rectangle 23"/>
          <p:cNvSpPr>
            <a:spLocks noChangeArrowheads="1"/>
          </p:cNvSpPr>
          <p:nvPr/>
        </p:nvSpPr>
        <p:spPr bwMode="auto">
          <a:xfrm>
            <a:off x="8076585" y="4086773"/>
            <a:ext cx="136074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914400"/>
            <a:r>
              <a:rPr lang="es-ES_tradnl" altLang="es-AR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5" name="AutoShape 69"/>
          <p:cNvSpPr>
            <a:spLocks noChangeArrowheads="1"/>
          </p:cNvSpPr>
          <p:nvPr/>
        </p:nvSpPr>
        <p:spPr bwMode="auto">
          <a:xfrm rot="5400000">
            <a:off x="6436712" y="4442187"/>
            <a:ext cx="244475" cy="2073275"/>
          </a:xfrm>
          <a:prstGeom prst="homePlate">
            <a:avLst>
              <a:gd name="adj" fmla="val 100000"/>
            </a:avLst>
          </a:prstGeom>
          <a:solidFill>
            <a:srgbClr val="66CCFF"/>
          </a:solidFill>
          <a:ln>
            <a:solidFill>
              <a:srgbClr val="66CCFF"/>
            </a:solidFill>
            <a:headEnd/>
            <a:tailEnd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s-AR" dirty="0">
              <a:solidFill>
                <a:srgbClr val="FFFFFF"/>
              </a:solidFill>
            </a:endParaRPr>
          </a:p>
        </p:txBody>
      </p:sp>
      <p:sp>
        <p:nvSpPr>
          <p:cNvPr id="116" name="AutoShape 68"/>
          <p:cNvSpPr>
            <a:spLocks noChangeArrowheads="1"/>
          </p:cNvSpPr>
          <p:nvPr/>
        </p:nvSpPr>
        <p:spPr bwMode="auto">
          <a:xfrm>
            <a:off x="4834393" y="5712472"/>
            <a:ext cx="3453035" cy="703999"/>
          </a:xfrm>
          <a:prstGeom prst="roundRect">
            <a:avLst>
              <a:gd name="adj" fmla="val 7366"/>
            </a:avLst>
          </a:prstGeom>
          <a:solidFill>
            <a:srgbClr val="0092C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 defTabSz="914400"/>
            <a:endParaRPr lang="es-AR" sz="1500">
              <a:solidFill>
                <a:srgbClr val="FFFFFF"/>
              </a:solidFill>
            </a:endParaRPr>
          </a:p>
        </p:txBody>
      </p:sp>
      <p:sp>
        <p:nvSpPr>
          <p:cNvPr id="117" name="Rectangle 23"/>
          <p:cNvSpPr>
            <a:spLocks noChangeArrowheads="1"/>
          </p:cNvSpPr>
          <p:nvPr/>
        </p:nvSpPr>
        <p:spPr bwMode="auto">
          <a:xfrm>
            <a:off x="4915007" y="5959591"/>
            <a:ext cx="332095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1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914400"/>
            <a:r>
              <a:rPr lang="es-ES_tradnl" altLang="es-AR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</a:p>
        </p:txBody>
      </p:sp>
      <p:sp>
        <p:nvSpPr>
          <p:cNvPr id="118" name="Oval 252"/>
          <p:cNvSpPr>
            <a:spLocks noChangeArrowheads="1"/>
          </p:cNvSpPr>
          <p:nvPr/>
        </p:nvSpPr>
        <p:spPr bwMode="auto">
          <a:xfrm>
            <a:off x="3199550" y="5746065"/>
            <a:ext cx="214313" cy="21431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lIns="0" tIns="0" rIns="0" bIns="0" anchor="ctr">
            <a:spAutoFit/>
          </a:bodyPr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grpSp>
        <p:nvGrpSpPr>
          <p:cNvPr id="119" name="Group 253"/>
          <p:cNvGrpSpPr>
            <a:grpSpLocks/>
          </p:cNvGrpSpPr>
          <p:nvPr/>
        </p:nvGrpSpPr>
        <p:grpSpPr bwMode="auto">
          <a:xfrm>
            <a:off x="3199550" y="6034990"/>
            <a:ext cx="214313" cy="214313"/>
            <a:chOff x="3558" y="1830"/>
            <a:chExt cx="135" cy="13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0" name="Oval 254"/>
            <p:cNvSpPr>
              <a:spLocks noChangeArrowheads="1"/>
            </p:cNvSpPr>
            <p:nvPr/>
          </p:nvSpPr>
          <p:spPr bwMode="auto">
            <a:xfrm>
              <a:off x="3558" y="1830"/>
              <a:ext cx="135" cy="13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wrap="none" lIns="0" tIns="0" rIns="0" bIns="0" anchor="ctr">
              <a:spAutoFit/>
            </a:bodyPr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  <p:sp>
          <p:nvSpPr>
            <p:cNvPr id="121" name="Arc 255"/>
            <p:cNvSpPr>
              <a:spLocks/>
            </p:cNvSpPr>
            <p:nvPr/>
          </p:nvSpPr>
          <p:spPr bwMode="auto">
            <a:xfrm>
              <a:off x="3560" y="1832"/>
              <a:ext cx="133" cy="1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/>
            <a:extLst/>
          </p:spPr>
          <p:txBody>
            <a:bodyPr lIns="0" tIns="0" rIns="0" bIns="0" anchor="ctr">
              <a:spAutoFit/>
            </a:bodyPr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</p:grpSp>
      <p:grpSp>
        <p:nvGrpSpPr>
          <p:cNvPr id="122" name="Group 256"/>
          <p:cNvGrpSpPr>
            <a:grpSpLocks/>
          </p:cNvGrpSpPr>
          <p:nvPr/>
        </p:nvGrpSpPr>
        <p:grpSpPr bwMode="auto">
          <a:xfrm>
            <a:off x="3199550" y="6317565"/>
            <a:ext cx="214313" cy="214313"/>
            <a:chOff x="3558" y="2008"/>
            <a:chExt cx="135" cy="13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3" name="Oval 257"/>
            <p:cNvSpPr>
              <a:spLocks noChangeArrowheads="1"/>
            </p:cNvSpPr>
            <p:nvPr/>
          </p:nvSpPr>
          <p:spPr bwMode="auto">
            <a:xfrm>
              <a:off x="3558" y="2008"/>
              <a:ext cx="135" cy="13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wrap="none" lIns="0" tIns="0" rIns="0" bIns="0" anchor="ctr">
              <a:spAutoFit/>
            </a:bodyPr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  <p:sp>
          <p:nvSpPr>
            <p:cNvPr id="124" name="Arc 258"/>
            <p:cNvSpPr>
              <a:spLocks/>
            </p:cNvSpPr>
            <p:nvPr/>
          </p:nvSpPr>
          <p:spPr bwMode="auto">
            <a:xfrm>
              <a:off x="3626" y="2010"/>
              <a:ext cx="67" cy="133"/>
            </a:xfrm>
            <a:custGeom>
              <a:avLst/>
              <a:gdLst>
                <a:gd name="G0" fmla="+- 404 0 0"/>
                <a:gd name="G1" fmla="+- 21600 0 0"/>
                <a:gd name="G2" fmla="+- 21600 0 0"/>
                <a:gd name="T0" fmla="*/ 404 w 22004"/>
                <a:gd name="T1" fmla="*/ 0 h 43200"/>
                <a:gd name="T2" fmla="*/ 0 w 22004"/>
                <a:gd name="T3" fmla="*/ 43196 h 43200"/>
                <a:gd name="T4" fmla="*/ 404 w 2200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04" h="43200" fill="none" extrusionOk="0">
                  <a:moveTo>
                    <a:pt x="403" y="0"/>
                  </a:moveTo>
                  <a:cubicBezTo>
                    <a:pt x="12333" y="0"/>
                    <a:pt x="22004" y="9670"/>
                    <a:pt x="22004" y="21600"/>
                  </a:cubicBezTo>
                  <a:cubicBezTo>
                    <a:pt x="22004" y="33529"/>
                    <a:pt x="12333" y="43200"/>
                    <a:pt x="404" y="43200"/>
                  </a:cubicBezTo>
                  <a:cubicBezTo>
                    <a:pt x="269" y="43200"/>
                    <a:pt x="134" y="43198"/>
                    <a:pt x="-1" y="43196"/>
                  </a:cubicBezTo>
                </a:path>
                <a:path w="22004" h="43200" stroke="0" extrusionOk="0">
                  <a:moveTo>
                    <a:pt x="403" y="0"/>
                  </a:moveTo>
                  <a:cubicBezTo>
                    <a:pt x="12333" y="0"/>
                    <a:pt x="22004" y="9670"/>
                    <a:pt x="22004" y="21600"/>
                  </a:cubicBezTo>
                  <a:cubicBezTo>
                    <a:pt x="22004" y="33529"/>
                    <a:pt x="12333" y="43200"/>
                    <a:pt x="404" y="43200"/>
                  </a:cubicBezTo>
                  <a:cubicBezTo>
                    <a:pt x="269" y="43200"/>
                    <a:pt x="134" y="43198"/>
                    <a:pt x="-1" y="43196"/>
                  </a:cubicBezTo>
                  <a:lnTo>
                    <a:pt x="404" y="216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/>
            <a:extLst/>
          </p:spPr>
          <p:txBody>
            <a:bodyPr lIns="0" tIns="0" rIns="0" bIns="0" anchor="ctr">
              <a:spAutoFit/>
            </a:bodyPr>
            <a:lstStyle/>
            <a:p>
              <a:pPr defTabSz="914400"/>
              <a:endParaRPr lang="es-AR" sz="1500">
                <a:solidFill>
                  <a:srgbClr val="002052"/>
                </a:solidFill>
                <a:cs typeface="+mn-cs"/>
              </a:endParaRPr>
            </a:p>
          </p:txBody>
        </p:sp>
      </p:grpSp>
      <p:sp>
        <p:nvSpPr>
          <p:cNvPr id="126" name="Rectangle 23"/>
          <p:cNvSpPr>
            <a:spLocks noChangeArrowheads="1"/>
          </p:cNvSpPr>
          <p:nvPr/>
        </p:nvSpPr>
        <p:spPr bwMode="auto">
          <a:xfrm>
            <a:off x="271410" y="1534330"/>
            <a:ext cx="30523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 defTabSz="457200">
              <a:spcBef>
                <a:spcPts val="1200"/>
              </a:spcBef>
              <a:buClr>
                <a:srgbClr val="0092CF"/>
              </a:buClr>
              <a:defRPr/>
            </a:pPr>
            <a:r>
              <a:rPr lang="es-ES_tradnl" altLang="es-A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Texto</a:t>
            </a:r>
          </a:p>
        </p:txBody>
      </p:sp>
      <p:grpSp>
        <p:nvGrpSpPr>
          <p:cNvPr id="127" name="3 Grupo"/>
          <p:cNvGrpSpPr>
            <a:grpSpLocks/>
          </p:cNvGrpSpPr>
          <p:nvPr/>
        </p:nvGrpSpPr>
        <p:grpSpPr bwMode="auto">
          <a:xfrm>
            <a:off x="268288" y="1052515"/>
            <a:ext cx="4489200" cy="273600"/>
            <a:chOff x="1605318" y="3127692"/>
            <a:chExt cx="6695364" cy="602615"/>
          </a:xfrm>
        </p:grpSpPr>
        <p:sp>
          <p:nvSpPr>
            <p:cNvPr id="128" name="object 22"/>
            <p:cNvSpPr>
              <a:spLocks/>
            </p:cNvSpPr>
            <p:nvPr/>
          </p:nvSpPr>
          <p:spPr bwMode="auto">
            <a:xfrm>
              <a:off x="1874482" y="3129538"/>
              <a:ext cx="6426200" cy="600709"/>
            </a:xfrm>
            <a:custGeom>
              <a:avLst/>
              <a:gdLst>
                <a:gd name="T0" fmla="*/ 0 w 6426200"/>
                <a:gd name="T1" fmla="*/ 0 h 600710"/>
                <a:gd name="T2" fmla="*/ 6426200 w 6426200"/>
                <a:gd name="T3" fmla="*/ 600710 h 600710"/>
              </a:gdLst>
              <a:ahLst/>
              <a:cxnLst/>
              <a:rect l="T0" t="T1" r="T2" b="T3"/>
              <a:pathLst>
                <a:path w="6426200" h="600710">
                  <a:moveTo>
                    <a:pt x="6179908" y="0"/>
                  </a:moveTo>
                  <a:lnTo>
                    <a:pt x="0" y="0"/>
                  </a:lnTo>
                  <a:lnTo>
                    <a:pt x="0" y="600621"/>
                  </a:lnTo>
                  <a:lnTo>
                    <a:pt x="6179908" y="600621"/>
                  </a:lnTo>
                  <a:lnTo>
                    <a:pt x="6425996" y="299300"/>
                  </a:lnTo>
                  <a:lnTo>
                    <a:pt x="6179908" y="0"/>
                  </a:lnTo>
                  <a:close/>
                </a:path>
              </a:pathLst>
            </a:custGeom>
            <a:solidFill>
              <a:srgbClr val="009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2000" tIns="108000" rIns="0" bIns="108000" anchor="ctr"/>
            <a:lstStyle/>
            <a:p>
              <a:pPr defTabSz="914400"/>
              <a:r>
                <a:rPr lang="es-AR" b="1" dirty="0" smtClean="0">
                  <a:solidFill>
                    <a:schemeClr val="bg1"/>
                  </a:solidFill>
                  <a:latin typeface="Calibri" pitchFamily="34" charset="0"/>
                </a:rPr>
                <a:t>Texto 1</a:t>
              </a:r>
              <a:endParaRPr lang="es-AR" b="1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29" name="object 23"/>
            <p:cNvSpPr>
              <a:spLocks/>
            </p:cNvSpPr>
            <p:nvPr/>
          </p:nvSpPr>
          <p:spPr bwMode="auto">
            <a:xfrm>
              <a:off x="1605318" y="3127692"/>
              <a:ext cx="279400" cy="602615"/>
            </a:xfrm>
            <a:custGeom>
              <a:avLst/>
              <a:gdLst>
                <a:gd name="T0" fmla="*/ 279019 w 279400"/>
                <a:gd name="T1" fmla="*/ 602462 h 602614"/>
                <a:gd name="T2" fmla="*/ 0 w 279400"/>
                <a:gd name="T3" fmla="*/ 602462 h 602614"/>
                <a:gd name="T4" fmla="*/ 0 w 279400"/>
                <a:gd name="T5" fmla="*/ 0 h 602614"/>
                <a:gd name="T6" fmla="*/ 279019 w 279400"/>
                <a:gd name="T7" fmla="*/ 0 h 602614"/>
                <a:gd name="T8" fmla="*/ 279019 w 279400"/>
                <a:gd name="T9" fmla="*/ 602462 h 60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400" h="602614">
                  <a:moveTo>
                    <a:pt x="279019" y="602462"/>
                  </a:moveTo>
                  <a:lnTo>
                    <a:pt x="0" y="602462"/>
                  </a:lnTo>
                  <a:lnTo>
                    <a:pt x="0" y="0"/>
                  </a:lnTo>
                  <a:lnTo>
                    <a:pt x="279019" y="0"/>
                  </a:lnTo>
                  <a:lnTo>
                    <a:pt x="279019" y="602462"/>
                  </a:lnTo>
                  <a:close/>
                </a:path>
              </a:pathLst>
            </a:custGeom>
            <a:solidFill>
              <a:srgbClr val="79C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72000" rIns="0" bIns="0" anchor="ctr"/>
            <a:lstStyle/>
            <a:p>
              <a:endParaRPr lang="es-AR"/>
            </a:p>
          </p:txBody>
        </p:sp>
      </p:grpSp>
      <p:grpSp>
        <p:nvGrpSpPr>
          <p:cNvPr id="125" name="22 Grupo"/>
          <p:cNvGrpSpPr/>
          <p:nvPr/>
        </p:nvGrpSpPr>
        <p:grpSpPr>
          <a:xfrm>
            <a:off x="5251816" y="3649600"/>
            <a:ext cx="1986661" cy="552114"/>
            <a:chOff x="2366962" y="1165175"/>
            <a:chExt cx="4029076" cy="541123"/>
          </a:xfrm>
        </p:grpSpPr>
        <p:sp>
          <p:nvSpPr>
            <p:cNvPr id="130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1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132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35189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graphicFrame>
        <p:nvGraphicFramePr>
          <p:cNvPr id="125" name="12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973848"/>
              </p:ext>
            </p:extLst>
          </p:nvPr>
        </p:nvGraphicFramePr>
        <p:xfrm>
          <a:off x="1959547" y="1461362"/>
          <a:ext cx="5580349" cy="406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</p:spTree>
    <p:extLst>
      <p:ext uri="{BB962C8B-B14F-4D97-AF65-F5344CB8AC3E}">
        <p14:creationId xmlns:p14="http://schemas.microsoft.com/office/powerpoint/2010/main" val="1753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7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986853"/>
              </p:ext>
            </p:extLst>
          </p:nvPr>
        </p:nvGraphicFramePr>
        <p:xfrm>
          <a:off x="163357" y="2117124"/>
          <a:ext cx="4683600" cy="406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936832"/>
              </p:ext>
            </p:extLst>
          </p:nvPr>
        </p:nvGraphicFramePr>
        <p:xfrm>
          <a:off x="4952123" y="2117754"/>
          <a:ext cx="4682415" cy="406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6" name="22 Grupo"/>
          <p:cNvGrpSpPr/>
          <p:nvPr/>
        </p:nvGrpSpPr>
        <p:grpSpPr>
          <a:xfrm>
            <a:off x="64509" y="1301858"/>
            <a:ext cx="4782448" cy="552114"/>
            <a:chOff x="2366962" y="1165175"/>
            <a:chExt cx="4029076" cy="541123"/>
          </a:xfrm>
        </p:grpSpPr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  <p:grpSp>
        <p:nvGrpSpPr>
          <p:cNvPr id="27" name="22 Grupo"/>
          <p:cNvGrpSpPr/>
          <p:nvPr/>
        </p:nvGrpSpPr>
        <p:grpSpPr>
          <a:xfrm>
            <a:off x="5123552" y="1301858"/>
            <a:ext cx="4782448" cy="552114"/>
            <a:chOff x="2366962" y="1165175"/>
            <a:chExt cx="4029076" cy="541123"/>
          </a:xfrm>
        </p:grpSpPr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05541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3"/>
          <p:cNvSpPr>
            <a:spLocks/>
          </p:cNvSpPr>
          <p:nvPr/>
        </p:nvSpPr>
        <p:spPr bwMode="auto">
          <a:xfrm>
            <a:off x="3197225" y="0"/>
            <a:ext cx="6702425" cy="639763"/>
          </a:xfrm>
          <a:custGeom>
            <a:avLst/>
            <a:gdLst/>
            <a:ahLst/>
            <a:cxnLst>
              <a:cxn ang="0">
                <a:pos x="0" y="423900"/>
              </a:cxn>
              <a:cxn ang="0">
                <a:pos x="7391704" y="423900"/>
              </a:cxn>
              <a:cxn ang="0">
                <a:pos x="7391704" y="0"/>
              </a:cxn>
              <a:cxn ang="0">
                <a:pos x="0" y="0"/>
              </a:cxn>
              <a:cxn ang="0">
                <a:pos x="0" y="423900"/>
              </a:cxn>
            </a:cxnLst>
            <a:rect l="0" t="0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914400"/>
            <a:endParaRPr lang="es-AR" sz="1500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graphicFrame>
        <p:nvGraphicFramePr>
          <p:cNvPr id="11" name="10 Gráfico"/>
          <p:cNvGraphicFramePr/>
          <p:nvPr>
            <p:extLst>
              <p:ext uri="{D42A27DB-BD31-4B8C-83A1-F6EECF244321}">
                <p14:modId xmlns:p14="http://schemas.microsoft.com/office/powerpoint/2010/main" val="505840477"/>
              </p:ext>
            </p:extLst>
          </p:nvPr>
        </p:nvGraphicFramePr>
        <p:xfrm>
          <a:off x="1966922" y="1797197"/>
          <a:ext cx="6604000" cy="406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600782" y="1622985"/>
            <a:ext cx="2741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eaLnBrk="0" hangingPunct="0"/>
            <a:r>
              <a:rPr lang="es-ES_tradnl" sz="14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65610" y="1622985"/>
            <a:ext cx="2741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eaLnBrk="0" hangingPunct="0"/>
            <a:r>
              <a:rPr lang="es-ES_tradnl" sz="14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144953" y="1622985"/>
            <a:ext cx="2741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eaLnBrk="0" hangingPunct="0"/>
            <a:r>
              <a:rPr lang="es-ES_tradnl" sz="14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380754" y="1622985"/>
            <a:ext cx="2741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eaLnBrk="0" hangingPunct="0"/>
            <a:r>
              <a:rPr lang="es-ES_tradnl" sz="14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7645581" y="1622985"/>
            <a:ext cx="2741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eaLnBrk="0" hangingPunct="0"/>
            <a:r>
              <a:rPr lang="es-ES_tradnl" sz="14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990103" y="1637499"/>
            <a:ext cx="83178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eaLnBrk="0" hangingPunct="0"/>
            <a:r>
              <a:rPr lang="es-ES_tradnl" sz="14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100% =</a:t>
            </a: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1111859" y="2183738"/>
            <a:ext cx="113757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1111859" y="2902742"/>
            <a:ext cx="113757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1111859" y="3773601"/>
            <a:ext cx="113757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111859" y="4839855"/>
            <a:ext cx="113757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</p:spTree>
    <p:extLst>
      <p:ext uri="{BB962C8B-B14F-4D97-AF65-F5344CB8AC3E}">
        <p14:creationId xmlns:p14="http://schemas.microsoft.com/office/powerpoint/2010/main" val="11044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3"/>
          <p:cNvSpPr>
            <a:spLocks/>
          </p:cNvSpPr>
          <p:nvPr/>
        </p:nvSpPr>
        <p:spPr bwMode="auto">
          <a:xfrm>
            <a:off x="3197225" y="0"/>
            <a:ext cx="6702425" cy="639763"/>
          </a:xfrm>
          <a:custGeom>
            <a:avLst/>
            <a:gdLst/>
            <a:ahLst/>
            <a:cxnLst>
              <a:cxn ang="0">
                <a:pos x="0" y="423900"/>
              </a:cxn>
              <a:cxn ang="0">
                <a:pos x="7391704" y="423900"/>
              </a:cxn>
              <a:cxn ang="0">
                <a:pos x="7391704" y="0"/>
              </a:cxn>
              <a:cxn ang="0">
                <a:pos x="0" y="0"/>
              </a:cxn>
              <a:cxn ang="0">
                <a:pos x="0" y="423900"/>
              </a:cxn>
            </a:cxnLst>
            <a:rect l="0" t="0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914400"/>
            <a:endParaRPr lang="es-AR" sz="1500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24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7" name="19 Gráfico"/>
          <p:cNvGraphicFramePr/>
          <p:nvPr>
            <p:extLst>
              <p:ext uri="{D42A27DB-BD31-4B8C-83A1-F6EECF244321}">
                <p14:modId xmlns:p14="http://schemas.microsoft.com/office/powerpoint/2010/main" val="1069155134"/>
              </p:ext>
            </p:extLst>
          </p:nvPr>
        </p:nvGraphicFramePr>
        <p:xfrm>
          <a:off x="1843153" y="1797197"/>
          <a:ext cx="6604000" cy="406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28525" y="2773004"/>
            <a:ext cx="2741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eaLnBrk="0" hangingPunct="0"/>
            <a:r>
              <a:rPr lang="es-ES_tradnl" sz="14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799020" y="2191516"/>
            <a:ext cx="2741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eaLnBrk="0" hangingPunct="0"/>
            <a:r>
              <a:rPr lang="es-ES_tradnl" sz="14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57232" y="2185037"/>
            <a:ext cx="2741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eaLnBrk="0" hangingPunct="0"/>
            <a:r>
              <a:rPr lang="es-ES_tradnl" sz="14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300527" y="2664480"/>
            <a:ext cx="2741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eaLnBrk="0" hangingPunct="0"/>
            <a:r>
              <a:rPr lang="es-ES_tradnl" sz="14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550840" y="2185037"/>
            <a:ext cx="2741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914400" eaLnBrk="0" hangingPunct="0"/>
            <a:r>
              <a:rPr lang="es-ES_tradnl" sz="14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1017520" y="3307113"/>
            <a:ext cx="112877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1017520" y="3887841"/>
            <a:ext cx="112877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1017520" y="4316247"/>
            <a:ext cx="112877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1017520" y="4916016"/>
            <a:ext cx="112877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32" name="13 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04614"/>
              </p:ext>
            </p:extLst>
          </p:nvPr>
        </p:nvGraphicFramePr>
        <p:xfrm>
          <a:off x="3778520" y="1614172"/>
          <a:ext cx="5687019" cy="4643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Rectangle23"/>
          <p:cNvSpPr>
            <a:spLocks noChangeArrowheads="1"/>
          </p:cNvSpPr>
          <p:nvPr/>
        </p:nvSpPr>
        <p:spPr bwMode="auto">
          <a:xfrm>
            <a:off x="2761655" y="2951695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2761655" y="3729172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2761655" y="4512870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2761655" y="5277907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ectangle 27"/>
          <p:cNvSpPr>
            <a:spLocks noChangeArrowheads="1"/>
          </p:cNvSpPr>
          <p:nvPr/>
        </p:nvSpPr>
        <p:spPr bwMode="auto">
          <a:xfrm>
            <a:off x="2761655" y="2174217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0" name="22 Grupo"/>
          <p:cNvGrpSpPr/>
          <p:nvPr/>
        </p:nvGrpSpPr>
        <p:grpSpPr>
          <a:xfrm>
            <a:off x="3807271" y="1219773"/>
            <a:ext cx="3682102" cy="552114"/>
            <a:chOff x="2366962" y="1165175"/>
            <a:chExt cx="4029076" cy="541123"/>
          </a:xfrm>
        </p:grpSpPr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8211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32" name="13 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31893"/>
              </p:ext>
            </p:extLst>
          </p:nvPr>
        </p:nvGraphicFramePr>
        <p:xfrm>
          <a:off x="1466808" y="2119454"/>
          <a:ext cx="2891183" cy="4643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Rectangle23"/>
          <p:cNvSpPr>
            <a:spLocks noChangeArrowheads="1"/>
          </p:cNvSpPr>
          <p:nvPr/>
        </p:nvSpPr>
        <p:spPr bwMode="auto">
          <a:xfrm>
            <a:off x="449943" y="3435206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449943" y="4212683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449943" y="4996381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449943" y="5761418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ectangle 27"/>
          <p:cNvSpPr>
            <a:spLocks noChangeArrowheads="1"/>
          </p:cNvSpPr>
          <p:nvPr/>
        </p:nvSpPr>
        <p:spPr bwMode="auto">
          <a:xfrm>
            <a:off x="449943" y="2657728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6" name="13 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58915"/>
              </p:ext>
            </p:extLst>
          </p:nvPr>
        </p:nvGraphicFramePr>
        <p:xfrm>
          <a:off x="5307313" y="2122212"/>
          <a:ext cx="2891183" cy="4643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1" name="22 Grupo"/>
          <p:cNvGrpSpPr/>
          <p:nvPr/>
        </p:nvGrpSpPr>
        <p:grpSpPr>
          <a:xfrm>
            <a:off x="1361168" y="1447988"/>
            <a:ext cx="3101976" cy="552114"/>
            <a:chOff x="2366962" y="1165175"/>
            <a:chExt cx="4029076" cy="541123"/>
          </a:xfrm>
        </p:grpSpPr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  <p:grpSp>
        <p:nvGrpSpPr>
          <p:cNvPr id="25" name="22 Grupo"/>
          <p:cNvGrpSpPr/>
          <p:nvPr/>
        </p:nvGrpSpPr>
        <p:grpSpPr>
          <a:xfrm>
            <a:off x="5201916" y="1447988"/>
            <a:ext cx="3101976" cy="552114"/>
            <a:chOff x="2366962" y="1165175"/>
            <a:chExt cx="4029076" cy="541123"/>
          </a:xfrm>
        </p:grpSpPr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9949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32" name="13 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827741"/>
              </p:ext>
            </p:extLst>
          </p:nvPr>
        </p:nvGraphicFramePr>
        <p:xfrm>
          <a:off x="1466808" y="2119454"/>
          <a:ext cx="1890989" cy="4643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Rectangle23"/>
          <p:cNvSpPr>
            <a:spLocks noChangeArrowheads="1"/>
          </p:cNvSpPr>
          <p:nvPr/>
        </p:nvSpPr>
        <p:spPr bwMode="auto">
          <a:xfrm>
            <a:off x="449943" y="3435206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449943" y="4212683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449943" y="4996381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449943" y="5761418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ectangle 27"/>
          <p:cNvSpPr>
            <a:spLocks noChangeArrowheads="1"/>
          </p:cNvSpPr>
          <p:nvPr/>
        </p:nvSpPr>
        <p:spPr bwMode="auto">
          <a:xfrm>
            <a:off x="449943" y="2657728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21" name="13 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426699"/>
              </p:ext>
            </p:extLst>
          </p:nvPr>
        </p:nvGraphicFramePr>
        <p:xfrm>
          <a:off x="4483204" y="2085270"/>
          <a:ext cx="1890989" cy="4643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13 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674595"/>
              </p:ext>
            </p:extLst>
          </p:nvPr>
        </p:nvGraphicFramePr>
        <p:xfrm>
          <a:off x="7499600" y="2104481"/>
          <a:ext cx="1890989" cy="4643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1" name="22 Grupo"/>
          <p:cNvGrpSpPr/>
          <p:nvPr/>
        </p:nvGrpSpPr>
        <p:grpSpPr>
          <a:xfrm>
            <a:off x="1371136" y="1550728"/>
            <a:ext cx="1986661" cy="552114"/>
            <a:chOff x="2366962" y="1165175"/>
            <a:chExt cx="4029076" cy="541123"/>
          </a:xfrm>
        </p:grpSpPr>
        <p:sp>
          <p:nvSpPr>
            <p:cNvPr id="42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  <p:grpSp>
        <p:nvGrpSpPr>
          <p:cNvPr id="50" name="22 Grupo"/>
          <p:cNvGrpSpPr/>
          <p:nvPr/>
        </p:nvGrpSpPr>
        <p:grpSpPr>
          <a:xfrm>
            <a:off x="3956905" y="1550728"/>
            <a:ext cx="1986661" cy="552114"/>
            <a:chOff x="2366962" y="1165175"/>
            <a:chExt cx="4029076" cy="541123"/>
          </a:xfrm>
        </p:grpSpPr>
        <p:sp>
          <p:nvSpPr>
            <p:cNvPr id="51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  <p:grpSp>
        <p:nvGrpSpPr>
          <p:cNvPr id="54" name="22 Grupo"/>
          <p:cNvGrpSpPr/>
          <p:nvPr/>
        </p:nvGrpSpPr>
        <p:grpSpPr>
          <a:xfrm>
            <a:off x="6518951" y="1550728"/>
            <a:ext cx="1986661" cy="552114"/>
            <a:chOff x="2366962" y="1165175"/>
            <a:chExt cx="4029076" cy="541123"/>
          </a:xfrm>
        </p:grpSpPr>
        <p:sp>
          <p:nvSpPr>
            <p:cNvPr id="55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8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51" name="14 Gráfico"/>
          <p:cNvGraphicFramePr/>
          <p:nvPr>
            <p:extLst>
              <p:ext uri="{D42A27DB-BD31-4B8C-83A1-F6EECF244321}">
                <p14:modId xmlns:p14="http://schemas.microsoft.com/office/powerpoint/2010/main" val="1180710822"/>
              </p:ext>
            </p:extLst>
          </p:nvPr>
        </p:nvGraphicFramePr>
        <p:xfrm>
          <a:off x="1664161" y="951486"/>
          <a:ext cx="6604000" cy="4370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2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blackWhite">
          <a:xfrm>
            <a:off x="2827027" y="4507751"/>
            <a:ext cx="473803" cy="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5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blackWhite">
          <a:xfrm>
            <a:off x="4097521" y="3480832"/>
            <a:ext cx="486087" cy="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5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blackWhite">
          <a:xfrm>
            <a:off x="5343449" y="2295179"/>
            <a:ext cx="482577" cy="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55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blackWhite">
          <a:xfrm>
            <a:off x="6623596" y="1773390"/>
            <a:ext cx="460642" cy="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1922318" y="5229122"/>
            <a:ext cx="100052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190005" y="5229122"/>
            <a:ext cx="100052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4457692" y="5229122"/>
            <a:ext cx="100052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5725379" y="5229122"/>
            <a:ext cx="100052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6993067" y="5229122"/>
            <a:ext cx="100052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3"/>
          <p:cNvSpPr>
            <a:spLocks/>
          </p:cNvSpPr>
          <p:nvPr/>
        </p:nvSpPr>
        <p:spPr bwMode="auto">
          <a:xfrm>
            <a:off x="3197225" y="0"/>
            <a:ext cx="6702425" cy="639763"/>
          </a:xfrm>
          <a:custGeom>
            <a:avLst/>
            <a:gdLst/>
            <a:ahLst/>
            <a:cxnLst>
              <a:cxn ang="0">
                <a:pos x="0" y="423900"/>
              </a:cxn>
              <a:cxn ang="0">
                <a:pos x="7391704" y="423900"/>
              </a:cxn>
              <a:cxn ang="0">
                <a:pos x="7391704" y="0"/>
              </a:cxn>
              <a:cxn ang="0">
                <a:pos x="0" y="0"/>
              </a:cxn>
              <a:cxn ang="0">
                <a:pos x="0" y="423900"/>
              </a:cxn>
            </a:cxnLst>
            <a:rect l="0" t="0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914400"/>
            <a:endParaRPr lang="es-AR" sz="1500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Resumen Ejecutivo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53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16" name="14 Gráfico"/>
          <p:cNvGraphicFramePr/>
          <p:nvPr>
            <p:extLst>
              <p:ext uri="{D42A27DB-BD31-4B8C-83A1-F6EECF244321}">
                <p14:modId xmlns:p14="http://schemas.microsoft.com/office/powerpoint/2010/main" val="1092823668"/>
              </p:ext>
            </p:extLst>
          </p:nvPr>
        </p:nvGraphicFramePr>
        <p:xfrm>
          <a:off x="3565810" y="1110683"/>
          <a:ext cx="4141392" cy="5157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6259469" y="2061289"/>
            <a:ext cx="0" cy="372541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40" tIns="48870" rIns="97740" bIns="48870"/>
          <a:lstStyle/>
          <a:p>
            <a:pPr defTabSz="914400"/>
            <a:endParaRPr lang="es-AR" sz="1500" u="sng">
              <a:solidFill>
                <a:srgbClr val="002052"/>
              </a:solidFill>
              <a:cs typeface="+mn-cs"/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5876917" y="3011595"/>
            <a:ext cx="0" cy="372541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40" tIns="48870" rIns="97740" bIns="48870"/>
          <a:lstStyle/>
          <a:p>
            <a:pPr defTabSz="914400"/>
            <a:endParaRPr lang="es-AR" sz="1500" u="sng">
              <a:solidFill>
                <a:srgbClr val="002052"/>
              </a:solidFill>
              <a:cs typeface="+mn-cs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4995994" y="3972387"/>
            <a:ext cx="0" cy="372541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40" tIns="48870" rIns="97740" bIns="48870"/>
          <a:lstStyle/>
          <a:p>
            <a:pPr defTabSz="914400"/>
            <a:endParaRPr lang="es-AR" sz="1500" u="sng">
              <a:solidFill>
                <a:srgbClr val="002052"/>
              </a:solidFill>
              <a:cs typeface="+mn-cs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4234399" y="4943848"/>
            <a:ext cx="0" cy="372541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40" tIns="48870" rIns="97740" bIns="48870"/>
          <a:lstStyle/>
          <a:p>
            <a:pPr defTabSz="914400"/>
            <a:endParaRPr lang="es-AR" sz="1500" u="sng">
              <a:solidFill>
                <a:srgbClr val="002052"/>
              </a:solidFill>
              <a:cs typeface="+mn-cs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277626" y="1631570"/>
            <a:ext cx="1343583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277626" y="2601344"/>
            <a:ext cx="1343583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277626" y="3571118"/>
            <a:ext cx="1343583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277626" y="4540891"/>
            <a:ext cx="1343583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277626" y="5510665"/>
            <a:ext cx="1343583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16" name="18 Gráfico"/>
          <p:cNvGraphicFramePr/>
          <p:nvPr>
            <p:extLst>
              <p:ext uri="{D42A27DB-BD31-4B8C-83A1-F6EECF244321}">
                <p14:modId xmlns:p14="http://schemas.microsoft.com/office/powerpoint/2010/main" val="1409949976"/>
              </p:ext>
            </p:extLst>
          </p:nvPr>
        </p:nvGraphicFramePr>
        <p:xfrm>
          <a:off x="3204899" y="1736366"/>
          <a:ext cx="6604000" cy="4261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6868858" y="2147836"/>
            <a:ext cx="41238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57040">
              <a:buClr>
                <a:srgbClr val="00306B"/>
              </a:buClr>
            </a:pPr>
            <a:r>
              <a:rPr lang="es-ES_tradnl" sz="15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18" name="Rectangle 48"/>
          <p:cNvSpPr>
            <a:spLocks noChangeArrowheads="1"/>
          </p:cNvSpPr>
          <p:nvPr/>
        </p:nvSpPr>
        <p:spPr bwMode="auto">
          <a:xfrm>
            <a:off x="7688364" y="2957643"/>
            <a:ext cx="41238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57040">
              <a:buClr>
                <a:srgbClr val="00306B"/>
              </a:buClr>
            </a:pPr>
            <a:r>
              <a:rPr lang="es-ES_tradnl" sz="150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19" name="Rectangle 49"/>
          <p:cNvSpPr>
            <a:spLocks noChangeArrowheads="1"/>
          </p:cNvSpPr>
          <p:nvPr/>
        </p:nvSpPr>
        <p:spPr bwMode="auto">
          <a:xfrm>
            <a:off x="7688364" y="3770768"/>
            <a:ext cx="41238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57040">
              <a:buClr>
                <a:srgbClr val="00306B"/>
              </a:buClr>
            </a:pPr>
            <a:r>
              <a:rPr lang="es-ES_tradnl" sz="15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20" name="Rectangle 50"/>
          <p:cNvSpPr>
            <a:spLocks noChangeArrowheads="1"/>
          </p:cNvSpPr>
          <p:nvPr/>
        </p:nvSpPr>
        <p:spPr bwMode="auto">
          <a:xfrm>
            <a:off x="7019909" y="4566545"/>
            <a:ext cx="41238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57040">
              <a:buClr>
                <a:srgbClr val="00306B"/>
              </a:buClr>
            </a:pPr>
            <a:r>
              <a:rPr lang="es-ES_tradnl" sz="15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21" name="Rectangle 51"/>
          <p:cNvSpPr>
            <a:spLocks noChangeArrowheads="1"/>
          </p:cNvSpPr>
          <p:nvPr/>
        </p:nvSpPr>
        <p:spPr bwMode="auto">
          <a:xfrm>
            <a:off x="7688364" y="5332202"/>
            <a:ext cx="41238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57040">
              <a:buClr>
                <a:srgbClr val="00306B"/>
              </a:buClr>
            </a:pPr>
            <a:r>
              <a:rPr lang="es-ES_tradnl" sz="1500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000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142809" y="2174217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142809" y="2954869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142809" y="3773600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142809" y="4563771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142809" y="5363462"/>
            <a:ext cx="109952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7" name="22 Grupo"/>
          <p:cNvGrpSpPr/>
          <p:nvPr/>
        </p:nvGrpSpPr>
        <p:grpSpPr>
          <a:xfrm>
            <a:off x="3285878" y="1016332"/>
            <a:ext cx="4189958" cy="552114"/>
            <a:chOff x="2366962" y="1165175"/>
            <a:chExt cx="4029076" cy="541123"/>
          </a:xfrm>
        </p:grpSpPr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5855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27" name="1 Chart"/>
          <p:cNvGraphicFramePr/>
          <p:nvPr>
            <p:extLst>
              <p:ext uri="{D42A27DB-BD31-4B8C-83A1-F6EECF244321}">
                <p14:modId xmlns:p14="http://schemas.microsoft.com/office/powerpoint/2010/main" val="1798141454"/>
              </p:ext>
            </p:extLst>
          </p:nvPr>
        </p:nvGraphicFramePr>
        <p:xfrm>
          <a:off x="1645735" y="1972850"/>
          <a:ext cx="6604000" cy="406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3609681" y="1755804"/>
            <a:ext cx="267786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57040">
              <a:buClr>
                <a:srgbClr val="00306B"/>
              </a:buClr>
            </a:pPr>
            <a:r>
              <a:rPr lang="es-ES_tradnl" sz="150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100% = ____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3580410" y="2129156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2670708" y="2533444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2019316" y="3684111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3333330" y="5664087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6814907" y="3424952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7" name="22 Grupo"/>
          <p:cNvGrpSpPr/>
          <p:nvPr/>
        </p:nvGrpSpPr>
        <p:grpSpPr>
          <a:xfrm>
            <a:off x="2840897" y="1013556"/>
            <a:ext cx="4517846" cy="552114"/>
            <a:chOff x="2366962" y="1165175"/>
            <a:chExt cx="4029076" cy="541123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6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27" name="1 Chart"/>
          <p:cNvGraphicFramePr/>
          <p:nvPr>
            <p:extLst>
              <p:ext uri="{D42A27DB-BD31-4B8C-83A1-F6EECF244321}">
                <p14:modId xmlns:p14="http://schemas.microsoft.com/office/powerpoint/2010/main" val="1984019682"/>
              </p:ext>
            </p:extLst>
          </p:nvPr>
        </p:nvGraphicFramePr>
        <p:xfrm>
          <a:off x="449943" y="2198678"/>
          <a:ext cx="5483728" cy="3353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1852874" y="1883263"/>
            <a:ext cx="267786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57040">
              <a:buClr>
                <a:srgbClr val="00306B"/>
              </a:buClr>
            </a:pPr>
            <a:r>
              <a:rPr lang="es-ES_tradnl" sz="150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100% = ____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589573" y="2323452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1474916" y="2759272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919679" y="3573463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2476712" y="5196611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4642602" y="3327351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21" name="1 Chart"/>
          <p:cNvGraphicFramePr/>
          <p:nvPr>
            <p:extLst>
              <p:ext uri="{D42A27DB-BD31-4B8C-83A1-F6EECF244321}">
                <p14:modId xmlns:p14="http://schemas.microsoft.com/office/powerpoint/2010/main" val="1128169619"/>
              </p:ext>
            </p:extLst>
          </p:nvPr>
        </p:nvGraphicFramePr>
        <p:xfrm>
          <a:off x="5309708" y="2188638"/>
          <a:ext cx="5483728" cy="3353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712639" y="1873223"/>
            <a:ext cx="267786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57040">
              <a:buClr>
                <a:srgbClr val="00306B"/>
              </a:buClr>
            </a:pPr>
            <a:r>
              <a:rPr lang="es-ES_tradnl" sz="150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100% = ____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449338" y="2313412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334681" y="2749232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779444" y="3563423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336477" y="5186571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9502367" y="3317311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5" name="22 Grupo"/>
          <p:cNvGrpSpPr/>
          <p:nvPr/>
        </p:nvGrpSpPr>
        <p:grpSpPr>
          <a:xfrm>
            <a:off x="109758" y="1165686"/>
            <a:ext cx="4575285" cy="552114"/>
            <a:chOff x="2366962" y="1165175"/>
            <a:chExt cx="4029076" cy="541123"/>
          </a:xfrm>
        </p:grpSpPr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  <p:grpSp>
        <p:nvGrpSpPr>
          <p:cNvPr id="43" name="22 Grupo"/>
          <p:cNvGrpSpPr/>
          <p:nvPr/>
        </p:nvGrpSpPr>
        <p:grpSpPr>
          <a:xfrm>
            <a:off x="5015711" y="1166082"/>
            <a:ext cx="4575285" cy="552114"/>
            <a:chOff x="2366962" y="1165175"/>
            <a:chExt cx="4029076" cy="541123"/>
          </a:xfrm>
        </p:grpSpPr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3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27" name="1 Chart"/>
          <p:cNvGraphicFramePr/>
          <p:nvPr>
            <p:extLst>
              <p:ext uri="{D42A27DB-BD31-4B8C-83A1-F6EECF244321}">
                <p14:modId xmlns:p14="http://schemas.microsoft.com/office/powerpoint/2010/main" val="1719936487"/>
              </p:ext>
            </p:extLst>
          </p:nvPr>
        </p:nvGraphicFramePr>
        <p:xfrm>
          <a:off x="-324044" y="2572565"/>
          <a:ext cx="4167031" cy="261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7086" y="2138744"/>
            <a:ext cx="267786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57040">
              <a:buClr>
                <a:srgbClr val="00306B"/>
              </a:buClr>
            </a:pPr>
            <a:r>
              <a:rPr lang="es-ES_tradnl" sz="150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100% = ____</a:t>
            </a: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1258573" y="2572538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118171" y="3524745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-3675013" y="4108016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1258573" y="4966750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2841191" y="3414835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676701" y="2886995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59" name="1 Chart"/>
          <p:cNvGraphicFramePr/>
          <p:nvPr>
            <p:extLst>
              <p:ext uri="{D42A27DB-BD31-4B8C-83A1-F6EECF244321}">
                <p14:modId xmlns:p14="http://schemas.microsoft.com/office/powerpoint/2010/main" val="1477684178"/>
              </p:ext>
            </p:extLst>
          </p:nvPr>
        </p:nvGraphicFramePr>
        <p:xfrm>
          <a:off x="2920267" y="2572565"/>
          <a:ext cx="4167031" cy="261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3511397" y="2138744"/>
            <a:ext cx="267786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57040">
              <a:buClr>
                <a:srgbClr val="00306B"/>
              </a:buClr>
            </a:pPr>
            <a:r>
              <a:rPr lang="es-ES_tradnl" sz="150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100% = ____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502884" y="2572538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3362482" y="3524745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502884" y="4966750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6085502" y="3414835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3921012" y="2886995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70" name="1 Chart"/>
          <p:cNvGraphicFramePr/>
          <p:nvPr>
            <p:extLst>
              <p:ext uri="{D42A27DB-BD31-4B8C-83A1-F6EECF244321}">
                <p14:modId xmlns:p14="http://schemas.microsoft.com/office/powerpoint/2010/main" val="1664108216"/>
              </p:ext>
            </p:extLst>
          </p:nvPr>
        </p:nvGraphicFramePr>
        <p:xfrm>
          <a:off x="6291336" y="2572565"/>
          <a:ext cx="4167031" cy="261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6882466" y="2138744"/>
            <a:ext cx="267786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57040">
              <a:buClr>
                <a:srgbClr val="00306B"/>
              </a:buClr>
            </a:pPr>
            <a:r>
              <a:rPr lang="es-ES_tradnl" sz="150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100% = ____</a:t>
            </a:r>
          </a:p>
        </p:txBody>
      </p:sp>
      <p:sp>
        <p:nvSpPr>
          <p:cNvPr id="72" name="Rectangle 23"/>
          <p:cNvSpPr>
            <a:spLocks noChangeArrowheads="1"/>
          </p:cNvSpPr>
          <p:nvPr/>
        </p:nvSpPr>
        <p:spPr bwMode="auto">
          <a:xfrm>
            <a:off x="7873953" y="2572538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6733551" y="3524745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7873953" y="4966750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5" name="Rectangle 26"/>
          <p:cNvSpPr>
            <a:spLocks noChangeArrowheads="1"/>
          </p:cNvSpPr>
          <p:nvPr/>
        </p:nvSpPr>
        <p:spPr bwMode="auto">
          <a:xfrm>
            <a:off x="9456571" y="3414835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7292081" y="2886995"/>
            <a:ext cx="10017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77" name="22 Grupo"/>
          <p:cNvGrpSpPr/>
          <p:nvPr/>
        </p:nvGrpSpPr>
        <p:grpSpPr>
          <a:xfrm>
            <a:off x="163358" y="1359735"/>
            <a:ext cx="2850971" cy="552114"/>
            <a:chOff x="2366962" y="1165175"/>
            <a:chExt cx="4029076" cy="541123"/>
          </a:xfrm>
        </p:grpSpPr>
        <p:sp>
          <p:nvSpPr>
            <p:cNvPr id="78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9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  <p:grpSp>
        <p:nvGrpSpPr>
          <p:cNvPr id="81" name="22 Grupo"/>
          <p:cNvGrpSpPr/>
          <p:nvPr/>
        </p:nvGrpSpPr>
        <p:grpSpPr>
          <a:xfrm>
            <a:off x="3511397" y="1359735"/>
            <a:ext cx="2850971" cy="552114"/>
            <a:chOff x="2366962" y="1165175"/>
            <a:chExt cx="4029076" cy="541123"/>
          </a:xfrm>
        </p:grpSpPr>
        <p:sp>
          <p:nvSpPr>
            <p:cNvPr id="82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3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84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  <p:grpSp>
        <p:nvGrpSpPr>
          <p:cNvPr id="85" name="22 Grupo"/>
          <p:cNvGrpSpPr/>
          <p:nvPr/>
        </p:nvGrpSpPr>
        <p:grpSpPr>
          <a:xfrm>
            <a:off x="7055029" y="1359735"/>
            <a:ext cx="2850971" cy="552114"/>
            <a:chOff x="2366962" y="1165175"/>
            <a:chExt cx="4029076" cy="541123"/>
          </a:xfrm>
        </p:grpSpPr>
        <p:sp>
          <p:nvSpPr>
            <p:cNvPr id="86" name="Line 29"/>
            <p:cNvSpPr>
              <a:spLocks noChangeShapeType="1"/>
            </p:cNvSpPr>
            <p:nvPr/>
          </p:nvSpPr>
          <p:spPr bwMode="auto">
            <a:xfrm>
              <a:off x="2370138" y="1417320"/>
              <a:ext cx="40259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2366964" y="1165175"/>
              <a:ext cx="4000500" cy="22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957040">
                <a:buClr>
                  <a:schemeClr val="tx2"/>
                </a:buClr>
              </a:pPr>
              <a:r>
                <a:rPr lang="es-ES_tradnl" b="1" dirty="0" smtClean="0">
                  <a:solidFill>
                    <a:schemeClr val="tx2"/>
                  </a:solidFill>
                </a:rPr>
                <a:t>Texto</a:t>
              </a:r>
              <a:endParaRPr lang="es-ES_tradnl" b="1" dirty="0">
                <a:solidFill>
                  <a:schemeClr val="tx2"/>
                </a:solidFill>
              </a:endParaRPr>
            </a:p>
          </p:txBody>
        </p:sp>
        <p:sp>
          <p:nvSpPr>
            <p:cNvPr id="88" name="Rectangle 23"/>
            <p:cNvSpPr>
              <a:spLocks noChangeArrowheads="1"/>
            </p:cNvSpPr>
            <p:nvPr/>
          </p:nvSpPr>
          <p:spPr bwMode="auto">
            <a:xfrm>
              <a:off x="2366962" y="1490854"/>
              <a:ext cx="40033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t" anchorCtr="0">
              <a:spAutoFit/>
            </a:bodyPr>
            <a:lstStyle>
              <a:lvl1pPr defTabSz="895350">
                <a:buClr>
                  <a:schemeClr val="tx2"/>
                </a:buCl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144463" indent="-142875" defTabSz="895350">
                <a:buClr>
                  <a:schemeClr val="tx2"/>
                </a:buClr>
                <a:buSzPct val="120000"/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295275" indent="-149225" defTabSz="895350">
                <a:buClr>
                  <a:schemeClr val="tx2"/>
                </a:buClr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431800" indent="-134938" defTabSz="895350">
                <a:buClr>
                  <a:schemeClr val="tx2"/>
                </a:buClr>
                <a:buChar char="•"/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582613" indent="-149225" defTabSz="895350"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10398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14970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19542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2411413" indent="-14922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Char char="–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s-ES_tradnl" altLang="es-AR" dirty="0" smtClean="0"/>
                <a:t>Texto</a:t>
              </a:r>
              <a:endParaRPr lang="es-ES_tradnl" alt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7061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ChangeArrowheads="1"/>
          </p:cNvSpPr>
          <p:nvPr/>
        </p:nvSpPr>
        <p:spPr bwMode="blackWhite">
          <a:xfrm>
            <a:off x="3685137" y="1188893"/>
            <a:ext cx="2470797" cy="1998765"/>
          </a:xfrm>
          <a:prstGeom prst="rect">
            <a:avLst/>
          </a:prstGeom>
          <a:solidFill>
            <a:srgbClr val="0092CF"/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0563" name="Rectangle 3"/>
          <p:cNvSpPr>
            <a:spLocks noChangeArrowheads="1"/>
          </p:cNvSpPr>
          <p:nvPr/>
        </p:nvSpPr>
        <p:spPr bwMode="blackWhite">
          <a:xfrm>
            <a:off x="6155934" y="1188893"/>
            <a:ext cx="2470797" cy="1998765"/>
          </a:xfrm>
          <a:prstGeom prst="rect">
            <a:avLst/>
          </a:prstGeom>
          <a:solidFill>
            <a:srgbClr val="0092CF"/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blackWhite">
          <a:xfrm>
            <a:off x="3685137" y="3187658"/>
            <a:ext cx="2470797" cy="1997146"/>
          </a:xfrm>
          <a:prstGeom prst="rect">
            <a:avLst/>
          </a:prstGeom>
          <a:solidFill>
            <a:srgbClr val="0092CF"/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blackWhite">
          <a:xfrm>
            <a:off x="6155934" y="3187658"/>
            <a:ext cx="2470797" cy="1997146"/>
          </a:xfrm>
          <a:prstGeom prst="rect">
            <a:avLst/>
          </a:prstGeom>
          <a:solidFill>
            <a:srgbClr val="0092CF"/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0566" name="Line 6"/>
          <p:cNvSpPr>
            <a:spLocks noChangeShapeType="1"/>
          </p:cNvSpPr>
          <p:nvPr/>
        </p:nvSpPr>
        <p:spPr bwMode="blackWhite">
          <a:xfrm>
            <a:off x="3672854" y="5610796"/>
            <a:ext cx="4939838" cy="0"/>
          </a:xfrm>
          <a:prstGeom prst="line">
            <a:avLst/>
          </a:prstGeom>
          <a:ln>
            <a:solidFill>
              <a:srgbClr val="0092CF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lIns="97740" tIns="48870" rIns="97740" bIns="48870" anchorCtr="1"/>
          <a:lstStyle/>
          <a:p>
            <a:pPr defTabSz="914400"/>
            <a:endParaRPr lang="es-AR" sz="150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0567" name="Line 7"/>
          <p:cNvSpPr>
            <a:spLocks noChangeShapeType="1"/>
          </p:cNvSpPr>
          <p:nvPr/>
        </p:nvSpPr>
        <p:spPr bwMode="blackWhite">
          <a:xfrm>
            <a:off x="2623467" y="1188893"/>
            <a:ext cx="0" cy="3974854"/>
          </a:xfrm>
          <a:prstGeom prst="line">
            <a:avLst/>
          </a:prstGeom>
          <a:ln>
            <a:solidFill>
              <a:srgbClr val="0092CF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3770652" y="1254257"/>
            <a:ext cx="2302455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238641" y="1254257"/>
            <a:ext cx="2302455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70652" y="3283474"/>
            <a:ext cx="2302455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238641" y="3283474"/>
            <a:ext cx="2302455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714949" y="2104299"/>
            <a:ext cx="915438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2714949" y="4079092"/>
            <a:ext cx="915438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784692" y="5284182"/>
            <a:ext cx="2305261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6252681" y="5284182"/>
            <a:ext cx="2305261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1139816" y="3060597"/>
            <a:ext cx="1370290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4989205" y="5766219"/>
            <a:ext cx="2305261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3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sp>
        <p:nvSpPr>
          <p:cNvPr id="34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</p:spTree>
    <p:extLst>
      <p:ext uri="{BB962C8B-B14F-4D97-AF65-F5344CB8AC3E}">
        <p14:creationId xmlns:p14="http://schemas.microsoft.com/office/powerpoint/2010/main" val="19115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blackWhite">
          <a:xfrm>
            <a:off x="3074458" y="1456151"/>
            <a:ext cx="1626725" cy="1297415"/>
          </a:xfrm>
          <a:prstGeom prst="rect">
            <a:avLst/>
          </a:prstGeom>
          <a:solidFill>
            <a:srgbClr val="0092CF"/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blackWhite">
          <a:xfrm>
            <a:off x="4701182" y="1456151"/>
            <a:ext cx="1628480" cy="1297415"/>
          </a:xfrm>
          <a:prstGeom prst="rect">
            <a:avLst/>
          </a:prstGeom>
          <a:solidFill>
            <a:srgbClr val="0092CF"/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ectangle 51"/>
          <p:cNvSpPr>
            <a:spLocks noChangeArrowheads="1"/>
          </p:cNvSpPr>
          <p:nvPr/>
        </p:nvSpPr>
        <p:spPr bwMode="blackWhite">
          <a:xfrm>
            <a:off x="6329662" y="1456151"/>
            <a:ext cx="1626724" cy="1297415"/>
          </a:xfrm>
          <a:prstGeom prst="rect">
            <a:avLst/>
          </a:prstGeom>
          <a:solidFill>
            <a:srgbClr val="0092CF"/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52"/>
          <p:cNvSpPr>
            <a:spLocks noChangeArrowheads="1"/>
          </p:cNvSpPr>
          <p:nvPr/>
        </p:nvSpPr>
        <p:spPr bwMode="blackWhite">
          <a:xfrm>
            <a:off x="3074458" y="2753566"/>
            <a:ext cx="1626725" cy="1294177"/>
          </a:xfrm>
          <a:prstGeom prst="rect">
            <a:avLst/>
          </a:prstGeom>
          <a:solidFill>
            <a:srgbClr val="0092CF"/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53"/>
          <p:cNvSpPr>
            <a:spLocks noChangeArrowheads="1"/>
          </p:cNvSpPr>
          <p:nvPr/>
        </p:nvSpPr>
        <p:spPr bwMode="blackWhite">
          <a:xfrm>
            <a:off x="4701182" y="2753566"/>
            <a:ext cx="1628480" cy="1294177"/>
          </a:xfrm>
          <a:prstGeom prst="rect">
            <a:avLst/>
          </a:prstGeom>
          <a:solidFill>
            <a:srgbClr val="0092CF"/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54"/>
          <p:cNvSpPr>
            <a:spLocks noChangeArrowheads="1"/>
          </p:cNvSpPr>
          <p:nvPr/>
        </p:nvSpPr>
        <p:spPr bwMode="blackWhite">
          <a:xfrm>
            <a:off x="6329662" y="2753566"/>
            <a:ext cx="1626724" cy="1294177"/>
          </a:xfrm>
          <a:prstGeom prst="rect">
            <a:avLst/>
          </a:prstGeom>
          <a:solidFill>
            <a:srgbClr val="0092CF"/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blackWhite">
          <a:xfrm>
            <a:off x="3074458" y="4047743"/>
            <a:ext cx="1626725" cy="1299035"/>
          </a:xfrm>
          <a:prstGeom prst="rect">
            <a:avLst/>
          </a:prstGeom>
          <a:solidFill>
            <a:srgbClr val="0092CF"/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Rectangle 56"/>
          <p:cNvSpPr>
            <a:spLocks noChangeArrowheads="1"/>
          </p:cNvSpPr>
          <p:nvPr/>
        </p:nvSpPr>
        <p:spPr bwMode="blackWhite">
          <a:xfrm>
            <a:off x="4701182" y="4047743"/>
            <a:ext cx="1628480" cy="1299035"/>
          </a:xfrm>
          <a:prstGeom prst="rect">
            <a:avLst/>
          </a:prstGeom>
          <a:solidFill>
            <a:srgbClr val="0092CF"/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57"/>
          <p:cNvSpPr>
            <a:spLocks noChangeArrowheads="1"/>
          </p:cNvSpPr>
          <p:nvPr/>
        </p:nvSpPr>
        <p:spPr bwMode="blackWhite">
          <a:xfrm>
            <a:off x="6329662" y="4047743"/>
            <a:ext cx="1626724" cy="1299035"/>
          </a:xfrm>
          <a:prstGeom prst="rect">
            <a:avLst/>
          </a:prstGeom>
          <a:solidFill>
            <a:srgbClr val="0092CF"/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Line 58"/>
          <p:cNvSpPr>
            <a:spLocks noChangeShapeType="1"/>
          </p:cNvSpPr>
          <p:nvPr/>
        </p:nvSpPr>
        <p:spPr bwMode="blackWhite">
          <a:xfrm>
            <a:off x="3074457" y="5805166"/>
            <a:ext cx="4880175" cy="0"/>
          </a:xfrm>
          <a:prstGeom prst="line">
            <a:avLst/>
          </a:prstGeom>
          <a:ln>
            <a:solidFill>
              <a:srgbClr val="0092CF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lIns="97740" tIns="48870" rIns="97740" bIns="48870" anchorCtr="1"/>
          <a:lstStyle/>
          <a:p>
            <a:pPr defTabSz="914400"/>
            <a:endParaRPr lang="es-AR" sz="150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Line 59"/>
          <p:cNvSpPr>
            <a:spLocks noChangeShapeType="1"/>
          </p:cNvSpPr>
          <p:nvPr/>
        </p:nvSpPr>
        <p:spPr bwMode="blackWhite">
          <a:xfrm>
            <a:off x="2060167" y="1490165"/>
            <a:ext cx="0" cy="3889008"/>
          </a:xfrm>
          <a:prstGeom prst="line">
            <a:avLst/>
          </a:prstGeom>
          <a:ln>
            <a:solidFill>
              <a:srgbClr val="0092CF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3155394" y="1538205"/>
            <a:ext cx="1460504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2144419" y="1963317"/>
            <a:ext cx="860969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122069" y="5450044"/>
            <a:ext cx="1540999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Rectangle 23"/>
          <p:cNvSpPr>
            <a:spLocks noChangeArrowheads="1"/>
          </p:cNvSpPr>
          <p:nvPr/>
        </p:nvSpPr>
        <p:spPr bwMode="auto">
          <a:xfrm>
            <a:off x="600733" y="3278290"/>
            <a:ext cx="1370290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4382737" y="5915494"/>
            <a:ext cx="2305261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2144419" y="3312071"/>
            <a:ext cx="860969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2144419" y="4691249"/>
            <a:ext cx="860969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4759533" y="5450044"/>
            <a:ext cx="1540999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6370043" y="5450044"/>
            <a:ext cx="1540999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786120" y="1538205"/>
            <a:ext cx="1460504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6410107" y="1538205"/>
            <a:ext cx="1460504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23"/>
          <p:cNvSpPr>
            <a:spLocks noChangeArrowheads="1"/>
          </p:cNvSpPr>
          <p:nvPr/>
        </p:nvSpPr>
        <p:spPr bwMode="auto">
          <a:xfrm>
            <a:off x="3155394" y="2831927"/>
            <a:ext cx="1460504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Rectangle 23"/>
          <p:cNvSpPr>
            <a:spLocks noChangeArrowheads="1"/>
          </p:cNvSpPr>
          <p:nvPr/>
        </p:nvSpPr>
        <p:spPr bwMode="auto">
          <a:xfrm>
            <a:off x="4786120" y="2831927"/>
            <a:ext cx="1460504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6410107" y="2831927"/>
            <a:ext cx="1460504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23"/>
          <p:cNvSpPr>
            <a:spLocks noChangeArrowheads="1"/>
          </p:cNvSpPr>
          <p:nvPr/>
        </p:nvSpPr>
        <p:spPr bwMode="auto">
          <a:xfrm>
            <a:off x="3155394" y="4131870"/>
            <a:ext cx="1460504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6" name="Rectangle 23"/>
          <p:cNvSpPr>
            <a:spLocks noChangeArrowheads="1"/>
          </p:cNvSpPr>
          <p:nvPr/>
        </p:nvSpPr>
        <p:spPr bwMode="auto">
          <a:xfrm>
            <a:off x="4786120" y="4131870"/>
            <a:ext cx="1460504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6410107" y="4131870"/>
            <a:ext cx="1460504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34" name="1 Gráfico"/>
          <p:cNvGraphicFramePr/>
          <p:nvPr>
            <p:extLst>
              <p:ext uri="{D42A27DB-BD31-4B8C-83A1-F6EECF244321}">
                <p14:modId xmlns:p14="http://schemas.microsoft.com/office/powerpoint/2010/main" val="765656522"/>
              </p:ext>
            </p:extLst>
          </p:nvPr>
        </p:nvGraphicFramePr>
        <p:xfrm>
          <a:off x="1113730" y="1582492"/>
          <a:ext cx="6604000" cy="406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267295" y="1082153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267295" y="1341312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Unidad de medida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7657224" y="5550057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7657224" y="5809216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Unidad de medida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11" name="7 Gráfico"/>
          <p:cNvGraphicFramePr/>
          <p:nvPr>
            <p:extLst>
              <p:ext uri="{D42A27DB-BD31-4B8C-83A1-F6EECF244321}">
                <p14:modId xmlns:p14="http://schemas.microsoft.com/office/powerpoint/2010/main" val="332910453"/>
              </p:ext>
            </p:extLst>
          </p:nvPr>
        </p:nvGraphicFramePr>
        <p:xfrm>
          <a:off x="960593" y="1564936"/>
          <a:ext cx="6860672" cy="406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7746156" y="1684725"/>
            <a:ext cx="147721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7746156" y="2026815"/>
            <a:ext cx="147721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67295" y="1082153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267295" y="1341312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Unidad de medida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17" name="16 Gráfico"/>
          <p:cNvGraphicFramePr/>
          <p:nvPr>
            <p:extLst>
              <p:ext uri="{D42A27DB-BD31-4B8C-83A1-F6EECF244321}">
                <p14:modId xmlns:p14="http://schemas.microsoft.com/office/powerpoint/2010/main" val="681603902"/>
              </p:ext>
            </p:extLst>
          </p:nvPr>
        </p:nvGraphicFramePr>
        <p:xfrm>
          <a:off x="770369" y="1648253"/>
          <a:ext cx="7905496" cy="4343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154986" y="1071787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154986" y="1330946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Unidad de medida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8083998" y="5985445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8083998" y="6244604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Unidad de medida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1480232" y="4534153"/>
            <a:ext cx="129099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004826" y="4269811"/>
            <a:ext cx="171215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950579" y="3064721"/>
            <a:ext cx="129099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466750" y="2750555"/>
            <a:ext cx="600291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182719" y="2175222"/>
            <a:ext cx="600291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3"/>
          <p:cNvSpPr>
            <a:spLocks/>
          </p:cNvSpPr>
          <p:nvPr/>
        </p:nvSpPr>
        <p:spPr bwMode="auto">
          <a:xfrm>
            <a:off x="3197225" y="0"/>
            <a:ext cx="6702425" cy="639763"/>
          </a:xfrm>
          <a:custGeom>
            <a:avLst/>
            <a:gdLst/>
            <a:ahLst/>
            <a:cxnLst>
              <a:cxn ang="0">
                <a:pos x="0" y="423900"/>
              </a:cxn>
              <a:cxn ang="0">
                <a:pos x="7391704" y="423900"/>
              </a:cxn>
              <a:cxn ang="0">
                <a:pos x="7391704" y="0"/>
              </a:cxn>
              <a:cxn ang="0">
                <a:pos x="0" y="0"/>
              </a:cxn>
              <a:cxn ang="0">
                <a:pos x="0" y="423900"/>
              </a:cxn>
            </a:cxnLst>
            <a:rect l="0" t="0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914400"/>
            <a:endParaRPr lang="es-AR" sz="1500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8" name="3 Grupo"/>
          <p:cNvGrpSpPr>
            <a:grpSpLocks/>
          </p:cNvGrpSpPr>
          <p:nvPr/>
        </p:nvGrpSpPr>
        <p:grpSpPr bwMode="auto">
          <a:xfrm>
            <a:off x="268288" y="1052513"/>
            <a:ext cx="9360000" cy="446087"/>
            <a:chOff x="1605318" y="3127692"/>
            <a:chExt cx="6695364" cy="602615"/>
          </a:xfrm>
        </p:grpSpPr>
        <p:sp>
          <p:nvSpPr>
            <p:cNvPr id="9" name="object 22"/>
            <p:cNvSpPr>
              <a:spLocks/>
            </p:cNvSpPr>
            <p:nvPr/>
          </p:nvSpPr>
          <p:spPr bwMode="auto">
            <a:xfrm>
              <a:off x="1874482" y="3129545"/>
              <a:ext cx="6426200" cy="600710"/>
            </a:xfrm>
            <a:custGeom>
              <a:avLst/>
              <a:gdLst>
                <a:gd name="T0" fmla="*/ 0 w 6426200"/>
                <a:gd name="T1" fmla="*/ 0 h 600710"/>
                <a:gd name="T2" fmla="*/ 6426200 w 6426200"/>
                <a:gd name="T3" fmla="*/ 600710 h 600710"/>
              </a:gdLst>
              <a:ahLst/>
              <a:cxnLst/>
              <a:rect l="T0" t="T1" r="T2" b="T3"/>
              <a:pathLst>
                <a:path w="6426200" h="600710">
                  <a:moveTo>
                    <a:pt x="6179908" y="0"/>
                  </a:moveTo>
                  <a:lnTo>
                    <a:pt x="0" y="0"/>
                  </a:lnTo>
                  <a:lnTo>
                    <a:pt x="0" y="600621"/>
                  </a:lnTo>
                  <a:lnTo>
                    <a:pt x="6179908" y="600621"/>
                  </a:lnTo>
                  <a:lnTo>
                    <a:pt x="6425996" y="299300"/>
                  </a:lnTo>
                  <a:lnTo>
                    <a:pt x="6179908" y="0"/>
                  </a:lnTo>
                  <a:close/>
                </a:path>
              </a:pathLst>
            </a:custGeom>
            <a:solidFill>
              <a:srgbClr val="0092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52000" tIns="108000" rIns="0" bIns="108000" anchor="ctr"/>
            <a:lstStyle/>
            <a:p>
              <a:pPr defTabSz="914400"/>
              <a:r>
                <a:rPr lang="es-AR" b="1" dirty="0" smtClean="0">
                  <a:solidFill>
                    <a:prstClr val="white"/>
                  </a:solidFill>
                  <a:latin typeface="Calibri" pitchFamily="34" charset="0"/>
                </a:rPr>
                <a:t>Barra de titulo</a:t>
              </a:r>
              <a:endParaRPr lang="es-AR" b="1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10" name="object 23"/>
            <p:cNvSpPr>
              <a:spLocks/>
            </p:cNvSpPr>
            <p:nvPr/>
          </p:nvSpPr>
          <p:spPr bwMode="auto">
            <a:xfrm>
              <a:off x="1605318" y="3127692"/>
              <a:ext cx="279400" cy="602615"/>
            </a:xfrm>
            <a:custGeom>
              <a:avLst/>
              <a:gdLst>
                <a:gd name="T0" fmla="*/ 279019 w 279400"/>
                <a:gd name="T1" fmla="*/ 602462 h 602614"/>
                <a:gd name="T2" fmla="*/ 0 w 279400"/>
                <a:gd name="T3" fmla="*/ 602462 h 602614"/>
                <a:gd name="T4" fmla="*/ 0 w 279400"/>
                <a:gd name="T5" fmla="*/ 0 h 602614"/>
                <a:gd name="T6" fmla="*/ 279019 w 279400"/>
                <a:gd name="T7" fmla="*/ 0 h 602614"/>
                <a:gd name="T8" fmla="*/ 279019 w 279400"/>
                <a:gd name="T9" fmla="*/ 602462 h 60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400" h="602614">
                  <a:moveTo>
                    <a:pt x="279019" y="602462"/>
                  </a:moveTo>
                  <a:lnTo>
                    <a:pt x="0" y="602462"/>
                  </a:lnTo>
                  <a:lnTo>
                    <a:pt x="0" y="0"/>
                  </a:lnTo>
                  <a:lnTo>
                    <a:pt x="279019" y="0"/>
                  </a:lnTo>
                  <a:lnTo>
                    <a:pt x="279019" y="602462"/>
                  </a:lnTo>
                  <a:close/>
                </a:path>
              </a:pathLst>
            </a:custGeom>
            <a:solidFill>
              <a:srgbClr val="79C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72000" rIns="0" bIns="0" anchor="ctr"/>
            <a:lstStyle/>
            <a:p>
              <a:endParaRPr lang="es-AR">
                <a:solidFill>
                  <a:prstClr val="black"/>
                </a:solidFill>
              </a:endParaRPr>
            </a:p>
          </p:txBody>
        </p:sp>
      </p:grp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329466" y="1708498"/>
            <a:ext cx="8991955" cy="8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algn="just" defTabSz="457200">
              <a:spcBef>
                <a:spcPts val="1200"/>
              </a:spcBef>
              <a:buClr>
                <a:srgbClr val="0092CF"/>
              </a:buClr>
              <a:defRPr/>
            </a:pPr>
            <a:r>
              <a:rPr lang="es-ES_tradnl" altLang="es-A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Ejemplo de texto 1</a:t>
            </a:r>
          </a:p>
          <a:p>
            <a:pPr marL="182563" lvl="1" indent="-182563" algn="just" defTabSz="4572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1F497D">
                  <a:lumMod val="60000"/>
                  <a:lumOff val="40000"/>
                </a:srgbClr>
              </a:buClr>
              <a:buSzPct val="100000"/>
              <a:buFont typeface="Symbol" panose="05050102010706020507" pitchFamily="18" charset="2"/>
              <a:buChar char="·"/>
              <a:defRPr/>
            </a:pPr>
            <a:r>
              <a:rPr lang="es-A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Ejemplo viñeta 1</a:t>
            </a:r>
          </a:p>
          <a:p>
            <a:pPr marL="536575" lvl="1" indent="-274638" algn="just" defTabSz="45720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1F497D">
                  <a:lumMod val="60000"/>
                  <a:lumOff val="40000"/>
                </a:srgbClr>
              </a:buClr>
              <a:buSzPct val="100000"/>
              <a:buFont typeface="Courier New" pitchFamily="49" charset="0"/>
              <a:buChar char="-"/>
              <a:defRPr/>
            </a:pPr>
            <a:r>
              <a:rPr lang="es-A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Ejemplo viñeta 2</a:t>
            </a:r>
            <a:endParaRPr lang="es-AR" dirty="0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</p:spTree>
    <p:extLst>
      <p:ext uri="{BB962C8B-B14F-4D97-AF65-F5344CB8AC3E}">
        <p14:creationId xmlns:p14="http://schemas.microsoft.com/office/powerpoint/2010/main" val="5006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cxnSp>
        <p:nvCxnSpPr>
          <p:cNvPr id="16" name="AutoShape 2"/>
          <p:cNvCxnSpPr>
            <a:cxnSpLocks noChangeShapeType="1"/>
          </p:cNvCxnSpPr>
          <p:nvPr/>
        </p:nvCxnSpPr>
        <p:spPr bwMode="blackWhite">
          <a:xfrm flipV="1">
            <a:off x="4578344" y="2225530"/>
            <a:ext cx="791427" cy="147720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1598648" y="2591592"/>
            <a:ext cx="2979697" cy="22222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5369772" y="1114385"/>
            <a:ext cx="2979697" cy="22222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blackWhite">
          <a:xfrm>
            <a:off x="5369772" y="4031546"/>
            <a:ext cx="2979697" cy="22239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</a:endParaRPr>
          </a:p>
        </p:txBody>
      </p:sp>
      <p:cxnSp>
        <p:nvCxnSpPr>
          <p:cNvPr id="30" name="AutoShape 6"/>
          <p:cNvCxnSpPr>
            <a:cxnSpLocks noChangeShapeType="1"/>
          </p:cNvCxnSpPr>
          <p:nvPr/>
        </p:nvCxnSpPr>
        <p:spPr bwMode="blackWhite">
          <a:xfrm>
            <a:off x="4578344" y="3702737"/>
            <a:ext cx="791427" cy="144076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26"/>
          <p:cNvSpPr>
            <a:spLocks noChangeArrowheads="1"/>
          </p:cNvSpPr>
          <p:nvPr/>
        </p:nvSpPr>
        <p:spPr bwMode="blackWhite">
          <a:xfrm>
            <a:off x="491351" y="3493791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80000"/>
              </a:lnSpc>
            </a:pPr>
            <a:r>
              <a:rPr lang="en-US" sz="1500">
                <a:solidFill>
                  <a:srgbClr val="002052"/>
                </a:solidFill>
              </a:rPr>
              <a:t>+</a:t>
            </a:r>
            <a:endParaRPr lang="pt-BR" sz="1500">
              <a:solidFill>
                <a:srgbClr val="002052"/>
              </a:solidFill>
            </a:endParaRPr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blackWhite">
          <a:xfrm>
            <a:off x="491351" y="3741611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85000"/>
              </a:lnSpc>
            </a:pPr>
            <a:r>
              <a:rPr lang="pt-BR" sz="1500">
                <a:solidFill>
                  <a:srgbClr val="002052"/>
                </a:solidFill>
                <a:sym typeface="ZapfDingbats" pitchFamily="82" charset="2"/>
              </a:rPr>
              <a:t>x</a:t>
            </a:r>
            <a:endParaRPr lang="pt-BR" sz="1500">
              <a:solidFill>
                <a:srgbClr val="002052"/>
              </a:solidFill>
            </a:endParaRPr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blackWhite">
          <a:xfrm>
            <a:off x="491351" y="3989432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80000"/>
              </a:lnSpc>
            </a:pPr>
            <a:r>
              <a:rPr lang="en-US" sz="1500">
                <a:solidFill>
                  <a:srgbClr val="002052"/>
                </a:solidFill>
              </a:rPr>
              <a:t>–</a:t>
            </a:r>
            <a:endParaRPr lang="pt-BR" sz="1500">
              <a:solidFill>
                <a:srgbClr val="002052"/>
              </a:solidFill>
            </a:endParaRPr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blackWhite">
          <a:xfrm>
            <a:off x="489597" y="4237253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75000"/>
              </a:lnSpc>
            </a:pPr>
            <a:r>
              <a:rPr lang="en-US" sz="1500">
                <a:solidFill>
                  <a:srgbClr val="002052"/>
                </a:solidFill>
                <a:sym typeface="Symbol" pitchFamily="18" charset="2"/>
              </a:rPr>
              <a:t></a:t>
            </a:r>
            <a:endParaRPr lang="pt-BR" sz="1500">
              <a:solidFill>
                <a:srgbClr val="002052"/>
              </a:solidFill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blackWhite">
          <a:xfrm>
            <a:off x="491351" y="3245969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85000"/>
              </a:lnSpc>
            </a:pPr>
            <a:r>
              <a:rPr lang="pt-BR" sz="1500">
                <a:solidFill>
                  <a:srgbClr val="002052"/>
                </a:solidFill>
                <a:sym typeface="ZapfDingbats" pitchFamily="82" charset="2"/>
              </a:rPr>
              <a:t>=</a:t>
            </a:r>
            <a:endParaRPr lang="pt-BR" sz="1500">
              <a:solidFill>
                <a:srgbClr val="002052"/>
              </a:solidFill>
            </a:endParaRPr>
          </a:p>
        </p:txBody>
      </p:sp>
      <p:graphicFrame>
        <p:nvGraphicFramePr>
          <p:cNvPr id="36" name="1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233160"/>
              </p:ext>
            </p:extLst>
          </p:nvPr>
        </p:nvGraphicFramePr>
        <p:xfrm>
          <a:off x="1621462" y="2896104"/>
          <a:ext cx="2956884" cy="1872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1592541" y="2307976"/>
            <a:ext cx="2972818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5377811" y="813315"/>
            <a:ext cx="2972818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5377811" y="3735997"/>
            <a:ext cx="2972818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5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blackWhite">
          <a:xfrm>
            <a:off x="3677849" y="4112678"/>
            <a:ext cx="2837555" cy="1537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blackWhite">
          <a:xfrm>
            <a:off x="3677849" y="2253210"/>
            <a:ext cx="2837555" cy="1537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blackWhite">
          <a:xfrm>
            <a:off x="7140123" y="3169986"/>
            <a:ext cx="2839310" cy="15387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blackWhite">
          <a:xfrm>
            <a:off x="7140123" y="1312138"/>
            <a:ext cx="2839310" cy="1537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blackWhite">
          <a:xfrm>
            <a:off x="7140123" y="5029453"/>
            <a:ext cx="2839310" cy="15387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blackWhite">
          <a:xfrm>
            <a:off x="215574" y="3182944"/>
            <a:ext cx="2837556" cy="15387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AutoShape 16"/>
          <p:cNvCxnSpPr>
            <a:cxnSpLocks noChangeShapeType="1"/>
          </p:cNvCxnSpPr>
          <p:nvPr/>
        </p:nvCxnSpPr>
        <p:spPr bwMode="blackWhite">
          <a:xfrm flipV="1">
            <a:off x="3053130" y="3022588"/>
            <a:ext cx="624718" cy="92973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7"/>
          <p:cNvCxnSpPr>
            <a:cxnSpLocks noChangeShapeType="1"/>
          </p:cNvCxnSpPr>
          <p:nvPr/>
        </p:nvCxnSpPr>
        <p:spPr bwMode="blackWhite">
          <a:xfrm>
            <a:off x="3053130" y="3952322"/>
            <a:ext cx="624718" cy="92973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8"/>
          <p:cNvCxnSpPr>
            <a:cxnSpLocks noChangeShapeType="1"/>
          </p:cNvCxnSpPr>
          <p:nvPr/>
        </p:nvCxnSpPr>
        <p:spPr bwMode="blackWhite">
          <a:xfrm flipV="1">
            <a:off x="6515404" y="2080707"/>
            <a:ext cx="624718" cy="94107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9"/>
          <p:cNvCxnSpPr>
            <a:cxnSpLocks noChangeShapeType="1"/>
          </p:cNvCxnSpPr>
          <p:nvPr/>
        </p:nvCxnSpPr>
        <p:spPr bwMode="blackWhite">
          <a:xfrm>
            <a:off x="6515404" y="3021779"/>
            <a:ext cx="624718" cy="277705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0"/>
          <p:cNvCxnSpPr>
            <a:cxnSpLocks noChangeShapeType="1"/>
          </p:cNvCxnSpPr>
          <p:nvPr/>
        </p:nvCxnSpPr>
        <p:spPr bwMode="blackWhite">
          <a:xfrm>
            <a:off x="6515404" y="3021779"/>
            <a:ext cx="624718" cy="91758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26"/>
          <p:cNvSpPr>
            <a:spLocks noChangeArrowheads="1"/>
          </p:cNvSpPr>
          <p:nvPr/>
        </p:nvSpPr>
        <p:spPr bwMode="blackWhite">
          <a:xfrm>
            <a:off x="1895195" y="5255523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80000"/>
              </a:lnSpc>
            </a:pPr>
            <a:r>
              <a:rPr lang="en-US" sz="1500">
                <a:solidFill>
                  <a:srgbClr val="002052"/>
                </a:solidFill>
              </a:rPr>
              <a:t>+</a:t>
            </a:r>
            <a:endParaRPr lang="pt-BR" sz="1500">
              <a:solidFill>
                <a:srgbClr val="002052"/>
              </a:solidFill>
            </a:endParaRPr>
          </a:p>
        </p:txBody>
      </p:sp>
      <p:sp>
        <p:nvSpPr>
          <p:cNvPr id="46" name="Oval 27"/>
          <p:cNvSpPr>
            <a:spLocks noChangeArrowheads="1"/>
          </p:cNvSpPr>
          <p:nvPr/>
        </p:nvSpPr>
        <p:spPr bwMode="blackWhite">
          <a:xfrm>
            <a:off x="1895195" y="5503344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85000"/>
              </a:lnSpc>
            </a:pPr>
            <a:r>
              <a:rPr lang="pt-BR" sz="1500">
                <a:solidFill>
                  <a:srgbClr val="002052"/>
                </a:solidFill>
                <a:sym typeface="ZapfDingbats" pitchFamily="82" charset="2"/>
              </a:rPr>
              <a:t>x</a:t>
            </a:r>
            <a:endParaRPr lang="pt-BR" sz="1500">
              <a:solidFill>
                <a:srgbClr val="002052"/>
              </a:solidFill>
            </a:endParaRPr>
          </a:p>
        </p:txBody>
      </p:sp>
      <p:sp>
        <p:nvSpPr>
          <p:cNvPr id="47" name="Oval 28"/>
          <p:cNvSpPr>
            <a:spLocks noChangeArrowheads="1"/>
          </p:cNvSpPr>
          <p:nvPr/>
        </p:nvSpPr>
        <p:spPr bwMode="blackWhite">
          <a:xfrm>
            <a:off x="1895195" y="5751165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80000"/>
              </a:lnSpc>
            </a:pPr>
            <a:r>
              <a:rPr lang="en-US" sz="1500">
                <a:solidFill>
                  <a:srgbClr val="002052"/>
                </a:solidFill>
              </a:rPr>
              <a:t>–</a:t>
            </a:r>
            <a:endParaRPr lang="pt-BR" sz="1500">
              <a:solidFill>
                <a:srgbClr val="002052"/>
              </a:solidFill>
            </a:endParaRPr>
          </a:p>
        </p:txBody>
      </p:sp>
      <p:sp>
        <p:nvSpPr>
          <p:cNvPr id="48" name="Oval 29"/>
          <p:cNvSpPr>
            <a:spLocks noChangeArrowheads="1"/>
          </p:cNvSpPr>
          <p:nvPr/>
        </p:nvSpPr>
        <p:spPr bwMode="blackWhite">
          <a:xfrm>
            <a:off x="1893440" y="5998986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75000"/>
              </a:lnSpc>
            </a:pPr>
            <a:r>
              <a:rPr lang="en-US" sz="1500">
                <a:solidFill>
                  <a:srgbClr val="002052"/>
                </a:solidFill>
                <a:sym typeface="Symbol" pitchFamily="18" charset="2"/>
              </a:rPr>
              <a:t></a:t>
            </a:r>
            <a:endParaRPr lang="pt-BR" sz="1500">
              <a:solidFill>
                <a:srgbClr val="002052"/>
              </a:solidFill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blackWhite">
          <a:xfrm>
            <a:off x="1895195" y="5007702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85000"/>
              </a:lnSpc>
            </a:pPr>
            <a:r>
              <a:rPr lang="pt-BR" sz="15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  <a:sym typeface="ZapfDingbats" pitchFamily="82" charset="2"/>
              </a:rPr>
              <a:t>=</a:t>
            </a:r>
            <a:endParaRPr lang="pt-BR" sz="150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50" name="3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471469"/>
              </p:ext>
            </p:extLst>
          </p:nvPr>
        </p:nvGraphicFramePr>
        <p:xfrm>
          <a:off x="266465" y="3155407"/>
          <a:ext cx="2676111" cy="1553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239085" y="2920989"/>
            <a:ext cx="28041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sz="1300" b="1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3682477" y="1994236"/>
            <a:ext cx="28041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sz="1300" b="1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682477" y="3885061"/>
            <a:ext cx="28041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sz="1300" b="1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</a:p>
        </p:txBody>
      </p:sp>
      <p:sp>
        <p:nvSpPr>
          <p:cNvPr id="54" name="Rectangle 23"/>
          <p:cNvSpPr>
            <a:spLocks noChangeArrowheads="1"/>
          </p:cNvSpPr>
          <p:nvPr/>
        </p:nvSpPr>
        <p:spPr bwMode="auto">
          <a:xfrm>
            <a:off x="7159562" y="1067483"/>
            <a:ext cx="28041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sz="1300" b="1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7159562" y="2933429"/>
            <a:ext cx="28041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sz="1300" b="1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</a:p>
        </p:txBody>
      </p:sp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7159562" y="4793155"/>
            <a:ext cx="28041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sz="1300" b="1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</a:p>
        </p:txBody>
      </p:sp>
    </p:spTree>
    <p:extLst>
      <p:ext uri="{BB962C8B-B14F-4D97-AF65-F5344CB8AC3E}">
        <p14:creationId xmlns:p14="http://schemas.microsoft.com/office/powerpoint/2010/main" val="169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blackWhite">
          <a:xfrm>
            <a:off x="3500881" y="5128113"/>
            <a:ext cx="2837555" cy="10010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blackWhite">
          <a:xfrm>
            <a:off x="3500881" y="1703972"/>
            <a:ext cx="2837555" cy="10010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blackWhite">
          <a:xfrm>
            <a:off x="6963155" y="1710451"/>
            <a:ext cx="2839310" cy="10026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blackWhite">
          <a:xfrm>
            <a:off x="6963155" y="390360"/>
            <a:ext cx="2839310" cy="10010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blackWhite">
          <a:xfrm>
            <a:off x="6963155" y="3092093"/>
            <a:ext cx="2839310" cy="10026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blackWhite">
          <a:xfrm>
            <a:off x="63174" y="3380408"/>
            <a:ext cx="2837556" cy="10026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</a:endParaRPr>
          </a:p>
        </p:txBody>
      </p:sp>
      <p:cxnSp>
        <p:nvCxnSpPr>
          <p:cNvPr id="35" name="AutoShape 11"/>
          <p:cNvCxnSpPr>
            <a:cxnSpLocks noChangeShapeType="1"/>
          </p:cNvCxnSpPr>
          <p:nvPr/>
        </p:nvCxnSpPr>
        <p:spPr bwMode="blackWhite">
          <a:xfrm flipV="1">
            <a:off x="2900730" y="2204473"/>
            <a:ext cx="600151" cy="167805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12"/>
          <p:cNvCxnSpPr>
            <a:cxnSpLocks noChangeShapeType="1"/>
          </p:cNvCxnSpPr>
          <p:nvPr/>
        </p:nvCxnSpPr>
        <p:spPr bwMode="blackWhite">
          <a:xfrm>
            <a:off x="2900730" y="3882530"/>
            <a:ext cx="600151" cy="174608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3"/>
          <p:cNvCxnSpPr>
            <a:cxnSpLocks noChangeShapeType="1"/>
          </p:cNvCxnSpPr>
          <p:nvPr/>
        </p:nvCxnSpPr>
        <p:spPr bwMode="blackWhite">
          <a:xfrm flipV="1">
            <a:off x="6338436" y="890860"/>
            <a:ext cx="624718" cy="131361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4"/>
          <p:cNvCxnSpPr>
            <a:cxnSpLocks noChangeShapeType="1"/>
          </p:cNvCxnSpPr>
          <p:nvPr/>
        </p:nvCxnSpPr>
        <p:spPr bwMode="blackWhite">
          <a:xfrm>
            <a:off x="6338436" y="2204474"/>
            <a:ext cx="624718" cy="138974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5"/>
          <p:cNvCxnSpPr>
            <a:cxnSpLocks noChangeShapeType="1"/>
          </p:cNvCxnSpPr>
          <p:nvPr/>
        </p:nvCxnSpPr>
        <p:spPr bwMode="blackWhite">
          <a:xfrm>
            <a:off x="6338436" y="2204474"/>
            <a:ext cx="624718" cy="809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23"/>
          <p:cNvSpPr>
            <a:spLocks noChangeArrowheads="1"/>
          </p:cNvSpPr>
          <p:nvPr/>
        </p:nvSpPr>
        <p:spPr bwMode="blackWhite">
          <a:xfrm>
            <a:off x="6963155" y="4475356"/>
            <a:ext cx="2839310" cy="10026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blackWhite">
          <a:xfrm>
            <a:off x="6963155" y="5758194"/>
            <a:ext cx="2839310" cy="10026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</a:endParaRPr>
          </a:p>
        </p:txBody>
      </p:sp>
      <p:cxnSp>
        <p:nvCxnSpPr>
          <p:cNvPr id="59" name="AutoShape 25"/>
          <p:cNvCxnSpPr>
            <a:cxnSpLocks noChangeShapeType="1"/>
          </p:cNvCxnSpPr>
          <p:nvPr/>
        </p:nvCxnSpPr>
        <p:spPr bwMode="blackWhite">
          <a:xfrm>
            <a:off x="6338436" y="5628614"/>
            <a:ext cx="624718" cy="63170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26"/>
          <p:cNvCxnSpPr>
            <a:cxnSpLocks noChangeShapeType="1"/>
          </p:cNvCxnSpPr>
          <p:nvPr/>
        </p:nvCxnSpPr>
        <p:spPr bwMode="blackWhite">
          <a:xfrm flipV="1">
            <a:off x="6338436" y="4977477"/>
            <a:ext cx="624718" cy="65113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26"/>
          <p:cNvSpPr>
            <a:spLocks noChangeArrowheads="1"/>
          </p:cNvSpPr>
          <p:nvPr/>
        </p:nvSpPr>
        <p:spPr bwMode="blackWhite">
          <a:xfrm>
            <a:off x="1742795" y="5103123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80000"/>
              </a:lnSpc>
            </a:pPr>
            <a:r>
              <a:rPr lang="en-US" sz="1500">
                <a:solidFill>
                  <a:srgbClr val="002052"/>
                </a:solidFill>
              </a:rPr>
              <a:t>+</a:t>
            </a:r>
            <a:endParaRPr lang="pt-BR" sz="1500">
              <a:solidFill>
                <a:srgbClr val="002052"/>
              </a:solidFill>
            </a:endParaRPr>
          </a:p>
        </p:txBody>
      </p:sp>
      <p:sp>
        <p:nvSpPr>
          <p:cNvPr id="62" name="Oval 27"/>
          <p:cNvSpPr>
            <a:spLocks noChangeArrowheads="1"/>
          </p:cNvSpPr>
          <p:nvPr/>
        </p:nvSpPr>
        <p:spPr bwMode="blackWhite">
          <a:xfrm>
            <a:off x="1742795" y="5350944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85000"/>
              </a:lnSpc>
            </a:pPr>
            <a:r>
              <a:rPr lang="pt-BR" sz="1500">
                <a:solidFill>
                  <a:srgbClr val="002052"/>
                </a:solidFill>
                <a:sym typeface="ZapfDingbats" pitchFamily="82" charset="2"/>
              </a:rPr>
              <a:t>x</a:t>
            </a:r>
            <a:endParaRPr lang="pt-BR" sz="1500">
              <a:solidFill>
                <a:srgbClr val="002052"/>
              </a:solidFill>
            </a:endParaRPr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blackWhite">
          <a:xfrm>
            <a:off x="1742795" y="5598765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80000"/>
              </a:lnSpc>
            </a:pPr>
            <a:r>
              <a:rPr lang="en-US" sz="1500">
                <a:solidFill>
                  <a:srgbClr val="002052"/>
                </a:solidFill>
              </a:rPr>
              <a:t>–</a:t>
            </a:r>
            <a:endParaRPr lang="pt-BR" sz="1500">
              <a:solidFill>
                <a:srgbClr val="002052"/>
              </a:solidFill>
            </a:endParaRPr>
          </a:p>
        </p:txBody>
      </p:sp>
      <p:sp>
        <p:nvSpPr>
          <p:cNvPr id="64" name="Oval 29"/>
          <p:cNvSpPr>
            <a:spLocks noChangeArrowheads="1"/>
          </p:cNvSpPr>
          <p:nvPr/>
        </p:nvSpPr>
        <p:spPr bwMode="blackWhite">
          <a:xfrm>
            <a:off x="1741040" y="5846586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75000"/>
              </a:lnSpc>
            </a:pPr>
            <a:r>
              <a:rPr lang="en-US" sz="1500">
                <a:solidFill>
                  <a:srgbClr val="002052"/>
                </a:solidFill>
                <a:sym typeface="Symbol" pitchFamily="18" charset="2"/>
              </a:rPr>
              <a:t></a:t>
            </a:r>
            <a:endParaRPr lang="pt-BR" sz="1500">
              <a:solidFill>
                <a:srgbClr val="002052"/>
              </a:solidFill>
            </a:endParaRPr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blackWhite">
          <a:xfrm>
            <a:off x="1742795" y="4855302"/>
            <a:ext cx="196541" cy="181411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 eaLnBrk="0" hangingPunct="0">
              <a:lnSpc>
                <a:spcPct val="85000"/>
              </a:lnSpc>
            </a:pPr>
            <a:r>
              <a:rPr lang="pt-BR" sz="1500">
                <a:solidFill>
                  <a:srgbClr val="002052"/>
                </a:solidFill>
                <a:sym typeface="ZapfDingbats" pitchFamily="82" charset="2"/>
              </a:rPr>
              <a:t>=</a:t>
            </a:r>
            <a:endParaRPr lang="pt-BR" sz="1500">
              <a:solidFill>
                <a:srgbClr val="002052"/>
              </a:solidFill>
            </a:endParaRPr>
          </a:p>
        </p:txBody>
      </p:sp>
      <p:graphicFrame>
        <p:nvGraphicFramePr>
          <p:cNvPr id="66" name="3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114391"/>
              </p:ext>
            </p:extLst>
          </p:nvPr>
        </p:nvGraphicFramePr>
        <p:xfrm>
          <a:off x="114065" y="3207096"/>
          <a:ext cx="2676111" cy="1175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3530077" y="1470550"/>
            <a:ext cx="28041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sz="1300" b="1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</a:p>
        </p:txBody>
      </p:sp>
      <p:sp>
        <p:nvSpPr>
          <p:cNvPr id="68" name="Rectangle 23"/>
          <p:cNvSpPr>
            <a:spLocks noChangeArrowheads="1"/>
          </p:cNvSpPr>
          <p:nvPr/>
        </p:nvSpPr>
        <p:spPr bwMode="auto">
          <a:xfrm>
            <a:off x="3530077" y="4897798"/>
            <a:ext cx="28041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sz="1300" b="1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</a:p>
        </p:txBody>
      </p:sp>
      <p:sp>
        <p:nvSpPr>
          <p:cNvPr id="69" name="Rectangle 23"/>
          <p:cNvSpPr>
            <a:spLocks noChangeArrowheads="1"/>
          </p:cNvSpPr>
          <p:nvPr/>
        </p:nvSpPr>
        <p:spPr bwMode="auto">
          <a:xfrm>
            <a:off x="85172" y="3127053"/>
            <a:ext cx="28041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sz="1300" b="1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</a:p>
        </p:txBody>
      </p:sp>
      <p:sp>
        <p:nvSpPr>
          <p:cNvPr id="70" name="Rectangle 23"/>
          <p:cNvSpPr>
            <a:spLocks noChangeArrowheads="1"/>
          </p:cNvSpPr>
          <p:nvPr/>
        </p:nvSpPr>
        <p:spPr bwMode="auto">
          <a:xfrm>
            <a:off x="6985295" y="156772"/>
            <a:ext cx="28041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sz="1300" b="1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6985295" y="1489591"/>
            <a:ext cx="28041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sz="1300" b="1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</a:p>
        </p:txBody>
      </p:sp>
      <p:sp>
        <p:nvSpPr>
          <p:cNvPr id="72" name="Rectangle 23"/>
          <p:cNvSpPr>
            <a:spLocks noChangeArrowheads="1"/>
          </p:cNvSpPr>
          <p:nvPr/>
        </p:nvSpPr>
        <p:spPr bwMode="auto">
          <a:xfrm>
            <a:off x="6985295" y="2870010"/>
            <a:ext cx="28041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sz="1300" b="1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</a:p>
        </p:txBody>
      </p:sp>
      <p:sp>
        <p:nvSpPr>
          <p:cNvPr id="73" name="Rectangle 23"/>
          <p:cNvSpPr>
            <a:spLocks noChangeArrowheads="1"/>
          </p:cNvSpPr>
          <p:nvPr/>
        </p:nvSpPr>
        <p:spPr bwMode="auto">
          <a:xfrm>
            <a:off x="6985295" y="4250429"/>
            <a:ext cx="28041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sz="1300" b="1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6985295" y="5545168"/>
            <a:ext cx="28041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sz="1300" b="1" dirty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</a:p>
        </p:txBody>
      </p:sp>
    </p:spTree>
    <p:extLst>
      <p:ext uri="{BB962C8B-B14F-4D97-AF65-F5344CB8AC3E}">
        <p14:creationId xmlns:p14="http://schemas.microsoft.com/office/powerpoint/2010/main" val="17403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>
            <p:extLst>
              <p:ext uri="{D42A27DB-BD31-4B8C-83A1-F6EECF244321}">
                <p14:modId xmlns:p14="http://schemas.microsoft.com/office/powerpoint/2010/main" val="3533311869"/>
              </p:ext>
            </p:extLst>
          </p:nvPr>
        </p:nvGraphicFramePr>
        <p:xfrm>
          <a:off x="1247390" y="1707647"/>
          <a:ext cx="6604000" cy="406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56065" y="1144351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rgbClr val="00306B"/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rgbClr val="00306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256065" y="1403510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Unidad de medida</a:t>
            </a:r>
            <a:endParaRPr lang="es-ES_tradnl" altLang="es-AR" dirty="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7915534" y="5674454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rgbClr val="00306B"/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rgbClr val="00306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7915534" y="5933613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Unidad de medida</a:t>
            </a:r>
            <a:endParaRPr lang="es-ES_tradnl" altLang="es-AR" dirty="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ectangle 66"/>
          <p:cNvSpPr txBox="1">
            <a:spLocks noChangeArrowheads="1"/>
          </p:cNvSpPr>
          <p:nvPr/>
        </p:nvSpPr>
        <p:spPr bwMode="auto">
          <a:xfrm>
            <a:off x="36853" y="140333"/>
            <a:ext cx="982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2pPr>
            <a:lvl3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3pPr>
            <a:lvl4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4pPr>
            <a:lvl5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_tradnl" sz="2600" kern="0" dirty="0" smtClean="0">
                <a:solidFill>
                  <a:srgbClr val="002052"/>
                </a:solidFill>
              </a:rPr>
              <a:t>SCATTER XY</a:t>
            </a:r>
            <a:endParaRPr lang="es-ES_tradnl" sz="2600" kern="0" dirty="0">
              <a:solidFill>
                <a:srgbClr val="002052"/>
              </a:solidFill>
            </a:endParaRPr>
          </a:p>
        </p:txBody>
      </p:sp>
      <p:sp>
        <p:nvSpPr>
          <p:cNvPr id="17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852" y="590739"/>
            <a:ext cx="9830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_tradnl" sz="1700" dirty="0">
                <a:solidFill>
                  <a:srgbClr val="002052"/>
                </a:solidFill>
                <a:cs typeface="+mn-cs"/>
              </a:rPr>
              <a:t>Unidad de medida</a:t>
            </a:r>
          </a:p>
        </p:txBody>
      </p:sp>
      <p:sp>
        <p:nvSpPr>
          <p:cNvPr id="18" name="Rectangle 461"/>
          <p:cNvSpPr>
            <a:spLocks noChangeArrowheads="1"/>
          </p:cNvSpPr>
          <p:nvPr/>
        </p:nvSpPr>
        <p:spPr bwMode="auto">
          <a:xfrm>
            <a:off x="0" y="6433452"/>
            <a:ext cx="9906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*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</p:spTree>
    <p:extLst>
      <p:ext uri="{BB962C8B-B14F-4D97-AF65-F5344CB8AC3E}">
        <p14:creationId xmlns:p14="http://schemas.microsoft.com/office/powerpoint/2010/main" val="37790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34" name="9 Gráfico"/>
          <p:cNvGraphicFramePr/>
          <p:nvPr>
            <p:extLst>
              <p:ext uri="{D42A27DB-BD31-4B8C-83A1-F6EECF244321}">
                <p14:modId xmlns:p14="http://schemas.microsoft.com/office/powerpoint/2010/main" val="1833125356"/>
              </p:ext>
            </p:extLst>
          </p:nvPr>
        </p:nvGraphicFramePr>
        <p:xfrm>
          <a:off x="1247390" y="1667644"/>
          <a:ext cx="6604000" cy="406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177448" y="1113252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177448" y="1372411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Unidad de medida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7859380" y="5581156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7859380" y="5840316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Unidad de medida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TITULO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449943" y="151425"/>
            <a:ext cx="658800" cy="55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900" dirty="0" smtClean="0"/>
              <a:t>IMAGEN</a:t>
            </a:r>
            <a:endParaRPr kumimoji="0" lang="es-A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461"/>
          <p:cNvSpPr>
            <a:spLocks noChangeArrowheads="1"/>
          </p:cNvSpPr>
          <p:nvPr/>
        </p:nvSpPr>
        <p:spPr bwMode="auto">
          <a:xfrm>
            <a:off x="163358" y="6463432"/>
            <a:ext cx="9360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s-ES_tradnl" sz="11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  <p:sp>
        <p:nvSpPr>
          <p:cNvPr id="126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64344" y="590738"/>
            <a:ext cx="82266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ES_tradnl" sz="1400" spc="27" dirty="0">
                <a:solidFill>
                  <a:srgbClr val="555555"/>
                </a:solidFill>
                <a:latin typeface="Arial"/>
                <a:cs typeface="Arial"/>
              </a:rPr>
              <a:t>Unidad de medida</a:t>
            </a:r>
          </a:p>
        </p:txBody>
      </p:sp>
      <p:graphicFrame>
        <p:nvGraphicFramePr>
          <p:cNvPr id="11" name="1 Gráfico"/>
          <p:cNvGraphicFramePr/>
          <p:nvPr>
            <p:extLst>
              <p:ext uri="{D42A27DB-BD31-4B8C-83A1-F6EECF244321}">
                <p14:modId xmlns:p14="http://schemas.microsoft.com/office/powerpoint/2010/main" val="1322367821"/>
              </p:ext>
            </p:extLst>
          </p:nvPr>
        </p:nvGraphicFramePr>
        <p:xfrm>
          <a:off x="1524360" y="1739463"/>
          <a:ext cx="6604000" cy="406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368373" y="1237648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368373" y="1496808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Unidad de medida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7870611" y="5809216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7870611" y="6068376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chemeClr val="bg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Unidad de medida</a:t>
            </a:r>
            <a:endParaRPr lang="es-ES_tradnl" altLang="es-AR" dirty="0">
              <a:solidFill>
                <a:schemeClr val="bg2">
                  <a:lumMod val="7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Gráfico"/>
          <p:cNvGraphicFramePr/>
          <p:nvPr>
            <p:extLst>
              <p:ext uri="{D42A27DB-BD31-4B8C-83A1-F6EECF244321}">
                <p14:modId xmlns:p14="http://schemas.microsoft.com/office/powerpoint/2010/main" val="65011275"/>
              </p:ext>
            </p:extLst>
          </p:nvPr>
        </p:nvGraphicFramePr>
        <p:xfrm>
          <a:off x="1393391" y="1826101"/>
          <a:ext cx="7063473" cy="406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581760" y="1185817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rgbClr val="00306B"/>
                </a:solidFill>
                <a:latin typeface="Calibri" charset="0"/>
                <a:ea typeface="Calibri" charset="0"/>
                <a:cs typeface="Calibri" charset="0"/>
              </a:rPr>
              <a:t>Titulo</a:t>
            </a:r>
            <a:endParaRPr lang="es-ES_tradnl" altLang="es-AR" b="1" dirty="0">
              <a:solidFill>
                <a:srgbClr val="00306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81760" y="1444976"/>
            <a:ext cx="1686880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Unidad de medida</a:t>
            </a:r>
            <a:endParaRPr lang="es-ES_tradnl" altLang="es-AR" dirty="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angle 66"/>
          <p:cNvSpPr txBox="1">
            <a:spLocks noChangeArrowheads="1"/>
          </p:cNvSpPr>
          <p:nvPr/>
        </p:nvSpPr>
        <p:spPr bwMode="auto">
          <a:xfrm>
            <a:off x="36853" y="140333"/>
            <a:ext cx="982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2pPr>
            <a:lvl3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3pPr>
            <a:lvl4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4pPr>
            <a:lvl5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_tradnl" sz="2600" kern="0" smtClean="0">
                <a:solidFill>
                  <a:srgbClr val="002052"/>
                </a:solidFill>
              </a:rPr>
              <a:t>RANGO</a:t>
            </a:r>
            <a:endParaRPr lang="es-ES_tradnl" sz="2600" kern="0" dirty="0">
              <a:solidFill>
                <a:srgbClr val="002052"/>
              </a:solidFill>
            </a:endParaRPr>
          </a:p>
        </p:txBody>
      </p:sp>
      <p:sp>
        <p:nvSpPr>
          <p:cNvPr id="13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852" y="590739"/>
            <a:ext cx="9830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_tradnl" sz="1700" dirty="0">
                <a:solidFill>
                  <a:srgbClr val="002052"/>
                </a:solidFill>
                <a:cs typeface="+mn-cs"/>
              </a:rPr>
              <a:t>Unidad de medida</a:t>
            </a:r>
          </a:p>
        </p:txBody>
      </p:sp>
      <p:sp>
        <p:nvSpPr>
          <p:cNvPr id="14" name="Rectangle 461"/>
          <p:cNvSpPr>
            <a:spLocks noChangeArrowheads="1"/>
          </p:cNvSpPr>
          <p:nvPr/>
        </p:nvSpPr>
        <p:spPr bwMode="auto">
          <a:xfrm>
            <a:off x="0" y="6433452"/>
            <a:ext cx="9906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*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</p:spTree>
    <p:extLst>
      <p:ext uri="{BB962C8B-B14F-4D97-AF65-F5344CB8AC3E}">
        <p14:creationId xmlns:p14="http://schemas.microsoft.com/office/powerpoint/2010/main" val="32372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30" name="PrimerFlow0,301948"/>
          <p:cNvSpPr>
            <a:spLocks/>
          </p:cNvSpPr>
          <p:nvPr/>
        </p:nvSpPr>
        <p:spPr bwMode="auto">
          <a:xfrm>
            <a:off x="36852" y="1192133"/>
            <a:ext cx="3390326" cy="950791"/>
          </a:xfrm>
          <a:custGeom>
            <a:avLst/>
            <a:gdLst>
              <a:gd name="T0" fmla="*/ 0 w 1932"/>
              <a:gd name="T1" fmla="*/ 0 h 587"/>
              <a:gd name="T2" fmla="*/ 1826 w 1932"/>
              <a:gd name="T3" fmla="*/ 0 h 587"/>
              <a:gd name="T4" fmla="*/ 1932 w 1932"/>
              <a:gd name="T5" fmla="*/ 294 h 587"/>
              <a:gd name="T6" fmla="*/ 1826 w 1932"/>
              <a:gd name="T7" fmla="*/ 587 h 587"/>
              <a:gd name="T8" fmla="*/ 0 w 1932"/>
              <a:gd name="T9" fmla="*/ 587 h 587"/>
              <a:gd name="T10" fmla="*/ 0 w 1932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2" h="587">
                <a:moveTo>
                  <a:pt x="0" y="0"/>
                </a:moveTo>
                <a:lnTo>
                  <a:pt x="1826" y="0"/>
                </a:lnTo>
                <a:lnTo>
                  <a:pt x="1932" y="294"/>
                </a:lnTo>
                <a:lnTo>
                  <a:pt x="1826" y="587"/>
                </a:lnTo>
                <a:lnTo>
                  <a:pt x="0" y="587"/>
                </a:lnTo>
                <a:lnTo>
                  <a:pt x="0" y="0"/>
                </a:lnTo>
                <a:close/>
              </a:path>
            </a:pathLst>
          </a:custGeom>
          <a:solidFill>
            <a:srgbClr val="0092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es-AR" sz="1200" b="1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4331" name="OtrosFlow0,7747401"/>
          <p:cNvSpPr>
            <a:spLocks/>
          </p:cNvSpPr>
          <p:nvPr/>
        </p:nvSpPr>
        <p:spPr bwMode="auto">
          <a:xfrm>
            <a:off x="6445481" y="1192133"/>
            <a:ext cx="3390326" cy="950791"/>
          </a:xfrm>
          <a:custGeom>
            <a:avLst/>
            <a:gdLst>
              <a:gd name="T0" fmla="*/ 0 w 1932"/>
              <a:gd name="T1" fmla="*/ 0 h 587"/>
              <a:gd name="T2" fmla="*/ 1826 w 1932"/>
              <a:gd name="T3" fmla="*/ 0 h 587"/>
              <a:gd name="T4" fmla="*/ 1932 w 1932"/>
              <a:gd name="T5" fmla="*/ 294 h 587"/>
              <a:gd name="T6" fmla="*/ 1826 w 1932"/>
              <a:gd name="T7" fmla="*/ 587 h 587"/>
              <a:gd name="T8" fmla="*/ 0 w 1932"/>
              <a:gd name="T9" fmla="*/ 587 h 587"/>
              <a:gd name="T10" fmla="*/ 106 w 1932"/>
              <a:gd name="T11" fmla="*/ 294 h 587"/>
              <a:gd name="T12" fmla="*/ 0 w 1932"/>
              <a:gd name="T13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2" h="587">
                <a:moveTo>
                  <a:pt x="0" y="0"/>
                </a:moveTo>
                <a:lnTo>
                  <a:pt x="1826" y="0"/>
                </a:lnTo>
                <a:lnTo>
                  <a:pt x="1932" y="294"/>
                </a:lnTo>
                <a:lnTo>
                  <a:pt x="1826" y="587"/>
                </a:lnTo>
                <a:lnTo>
                  <a:pt x="0" y="587"/>
                </a:lnTo>
                <a:lnTo>
                  <a:pt x="106" y="294"/>
                </a:lnTo>
                <a:lnTo>
                  <a:pt x="0" y="0"/>
                </a:lnTo>
                <a:close/>
              </a:path>
            </a:pathLst>
          </a:custGeom>
          <a:solidFill>
            <a:srgbClr val="0092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04000" rIns="324000" rtlCol="0" anchor="ctr"/>
          <a:lstStyle/>
          <a:p>
            <a:pPr algn="ctr" eaLnBrk="0" hangingPunct="0"/>
            <a:endParaRPr lang="es-AR" sz="1200" b="1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4332" name="OtrosFlow1,401764E-02"/>
          <p:cNvSpPr>
            <a:spLocks/>
          </p:cNvSpPr>
          <p:nvPr/>
        </p:nvSpPr>
        <p:spPr bwMode="auto">
          <a:xfrm>
            <a:off x="3241166" y="1192133"/>
            <a:ext cx="3390326" cy="950791"/>
          </a:xfrm>
          <a:custGeom>
            <a:avLst/>
            <a:gdLst>
              <a:gd name="T0" fmla="*/ 0 w 1932"/>
              <a:gd name="T1" fmla="*/ 0 h 587"/>
              <a:gd name="T2" fmla="*/ 1826 w 1932"/>
              <a:gd name="T3" fmla="*/ 0 h 587"/>
              <a:gd name="T4" fmla="*/ 1932 w 1932"/>
              <a:gd name="T5" fmla="*/ 294 h 587"/>
              <a:gd name="T6" fmla="*/ 1826 w 1932"/>
              <a:gd name="T7" fmla="*/ 587 h 587"/>
              <a:gd name="T8" fmla="*/ 0 w 1932"/>
              <a:gd name="T9" fmla="*/ 587 h 587"/>
              <a:gd name="T10" fmla="*/ 106 w 1932"/>
              <a:gd name="T11" fmla="*/ 294 h 587"/>
              <a:gd name="T12" fmla="*/ 0 w 1932"/>
              <a:gd name="T13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2" h="587">
                <a:moveTo>
                  <a:pt x="0" y="0"/>
                </a:moveTo>
                <a:lnTo>
                  <a:pt x="1826" y="0"/>
                </a:lnTo>
                <a:lnTo>
                  <a:pt x="1932" y="294"/>
                </a:lnTo>
                <a:lnTo>
                  <a:pt x="1826" y="587"/>
                </a:lnTo>
                <a:lnTo>
                  <a:pt x="0" y="587"/>
                </a:lnTo>
                <a:lnTo>
                  <a:pt x="106" y="294"/>
                </a:lnTo>
                <a:lnTo>
                  <a:pt x="0" y="0"/>
                </a:lnTo>
                <a:close/>
              </a:path>
            </a:pathLst>
          </a:custGeom>
          <a:solidFill>
            <a:srgbClr val="79C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6000" rIns="288000" rtlCol="0" anchor="ctr"/>
          <a:lstStyle/>
          <a:p>
            <a:pPr algn="ctr" eaLnBrk="0" hangingPunct="0"/>
            <a:endParaRPr lang="es-AR" sz="1200" b="1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101432" y="1553855"/>
            <a:ext cx="3201143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89848" y="2280527"/>
            <a:ext cx="30884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3481931" y="1568892"/>
            <a:ext cx="302075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3313115" y="2280527"/>
            <a:ext cx="30884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693966" y="1568892"/>
            <a:ext cx="302075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6525150" y="2280527"/>
            <a:ext cx="3088496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66"/>
          <p:cNvSpPr txBox="1">
            <a:spLocks noChangeArrowheads="1"/>
          </p:cNvSpPr>
          <p:nvPr/>
        </p:nvSpPr>
        <p:spPr bwMode="auto">
          <a:xfrm>
            <a:off x="36853" y="140333"/>
            <a:ext cx="982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2pPr>
            <a:lvl3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3pPr>
            <a:lvl4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4pPr>
            <a:lvl5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_tradnl" sz="2600" kern="0" dirty="0" smtClean="0">
                <a:solidFill>
                  <a:srgbClr val="002052"/>
                </a:solidFill>
              </a:rPr>
              <a:t>FLOW</a:t>
            </a:r>
            <a:endParaRPr lang="es-ES_tradnl" sz="2600" kern="0" dirty="0">
              <a:solidFill>
                <a:srgbClr val="002052"/>
              </a:solidFill>
            </a:endParaRPr>
          </a:p>
        </p:txBody>
      </p:sp>
      <p:sp>
        <p:nvSpPr>
          <p:cNvPr id="23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852" y="590739"/>
            <a:ext cx="9830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_tradnl" sz="1700" dirty="0">
                <a:solidFill>
                  <a:srgbClr val="002052"/>
                </a:solidFill>
                <a:cs typeface="+mn-cs"/>
              </a:rPr>
              <a:t>Unidad de medida</a:t>
            </a:r>
          </a:p>
        </p:txBody>
      </p:sp>
      <p:sp>
        <p:nvSpPr>
          <p:cNvPr id="24" name="Rectangle 461"/>
          <p:cNvSpPr>
            <a:spLocks noChangeArrowheads="1"/>
          </p:cNvSpPr>
          <p:nvPr/>
        </p:nvSpPr>
        <p:spPr bwMode="auto">
          <a:xfrm>
            <a:off x="0" y="6433452"/>
            <a:ext cx="9906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*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</p:spTree>
    <p:extLst>
      <p:ext uri="{BB962C8B-B14F-4D97-AF65-F5344CB8AC3E}">
        <p14:creationId xmlns:p14="http://schemas.microsoft.com/office/powerpoint/2010/main" val="27457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44" name="PrimerFlow0,8246021"/>
          <p:cNvSpPr>
            <a:spLocks/>
          </p:cNvSpPr>
          <p:nvPr/>
        </p:nvSpPr>
        <p:spPr bwMode="auto">
          <a:xfrm>
            <a:off x="1468791" y="1192133"/>
            <a:ext cx="2913013" cy="950791"/>
          </a:xfrm>
          <a:custGeom>
            <a:avLst/>
            <a:gdLst>
              <a:gd name="T0" fmla="*/ 0 w 1660"/>
              <a:gd name="T1" fmla="*/ 0 h 587"/>
              <a:gd name="T2" fmla="*/ 1554 w 1660"/>
              <a:gd name="T3" fmla="*/ 0 h 587"/>
              <a:gd name="T4" fmla="*/ 1660 w 1660"/>
              <a:gd name="T5" fmla="*/ 294 h 587"/>
              <a:gd name="T6" fmla="*/ 1554 w 1660"/>
              <a:gd name="T7" fmla="*/ 587 h 587"/>
              <a:gd name="T8" fmla="*/ 0 w 1660"/>
              <a:gd name="T9" fmla="*/ 587 h 587"/>
              <a:gd name="T10" fmla="*/ 0 w 166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0" h="587">
                <a:moveTo>
                  <a:pt x="0" y="0"/>
                </a:moveTo>
                <a:lnTo>
                  <a:pt x="1554" y="0"/>
                </a:lnTo>
                <a:lnTo>
                  <a:pt x="1660" y="294"/>
                </a:lnTo>
                <a:lnTo>
                  <a:pt x="1554" y="587"/>
                </a:lnTo>
                <a:lnTo>
                  <a:pt x="0" y="587"/>
                </a:lnTo>
                <a:lnTo>
                  <a:pt x="0" y="0"/>
                </a:lnTo>
                <a:close/>
              </a:path>
            </a:pathLst>
          </a:custGeom>
          <a:solidFill>
            <a:srgbClr val="0092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es-AR" sz="1200" b="1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2045" name="OtrosFlow0,589163"/>
          <p:cNvSpPr>
            <a:spLocks/>
          </p:cNvSpPr>
          <p:nvPr/>
        </p:nvSpPr>
        <p:spPr bwMode="auto">
          <a:xfrm>
            <a:off x="6922794" y="1192133"/>
            <a:ext cx="2913013" cy="950791"/>
          </a:xfrm>
          <a:custGeom>
            <a:avLst/>
            <a:gdLst>
              <a:gd name="T0" fmla="*/ 0 w 1660"/>
              <a:gd name="T1" fmla="*/ 0 h 587"/>
              <a:gd name="T2" fmla="*/ 1554 w 1660"/>
              <a:gd name="T3" fmla="*/ 0 h 587"/>
              <a:gd name="T4" fmla="*/ 1660 w 1660"/>
              <a:gd name="T5" fmla="*/ 294 h 587"/>
              <a:gd name="T6" fmla="*/ 1554 w 1660"/>
              <a:gd name="T7" fmla="*/ 587 h 587"/>
              <a:gd name="T8" fmla="*/ 0 w 1660"/>
              <a:gd name="T9" fmla="*/ 587 h 587"/>
              <a:gd name="T10" fmla="*/ 106 w 1660"/>
              <a:gd name="T11" fmla="*/ 294 h 587"/>
              <a:gd name="T12" fmla="*/ 0 w 1660"/>
              <a:gd name="T13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0" h="587">
                <a:moveTo>
                  <a:pt x="0" y="0"/>
                </a:moveTo>
                <a:lnTo>
                  <a:pt x="1554" y="0"/>
                </a:lnTo>
                <a:lnTo>
                  <a:pt x="1660" y="294"/>
                </a:lnTo>
                <a:lnTo>
                  <a:pt x="1554" y="587"/>
                </a:lnTo>
                <a:lnTo>
                  <a:pt x="0" y="587"/>
                </a:lnTo>
                <a:lnTo>
                  <a:pt x="106" y="294"/>
                </a:lnTo>
                <a:lnTo>
                  <a:pt x="0" y="0"/>
                </a:lnTo>
                <a:close/>
              </a:path>
            </a:pathLst>
          </a:custGeom>
          <a:solidFill>
            <a:srgbClr val="0092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es-AR" sz="1200" b="1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2046" name="OtrosFlow0,9860932"/>
          <p:cNvSpPr>
            <a:spLocks/>
          </p:cNvSpPr>
          <p:nvPr/>
        </p:nvSpPr>
        <p:spPr bwMode="auto">
          <a:xfrm>
            <a:off x="4195792" y="1192133"/>
            <a:ext cx="2913013" cy="950791"/>
          </a:xfrm>
          <a:custGeom>
            <a:avLst/>
            <a:gdLst>
              <a:gd name="T0" fmla="*/ 0 w 1660"/>
              <a:gd name="T1" fmla="*/ 0 h 587"/>
              <a:gd name="T2" fmla="*/ 1554 w 1660"/>
              <a:gd name="T3" fmla="*/ 0 h 587"/>
              <a:gd name="T4" fmla="*/ 1660 w 1660"/>
              <a:gd name="T5" fmla="*/ 294 h 587"/>
              <a:gd name="T6" fmla="*/ 1554 w 1660"/>
              <a:gd name="T7" fmla="*/ 587 h 587"/>
              <a:gd name="T8" fmla="*/ 0 w 1660"/>
              <a:gd name="T9" fmla="*/ 587 h 587"/>
              <a:gd name="T10" fmla="*/ 106 w 1660"/>
              <a:gd name="T11" fmla="*/ 294 h 587"/>
              <a:gd name="T12" fmla="*/ 0 w 1660"/>
              <a:gd name="T13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0" h="587">
                <a:moveTo>
                  <a:pt x="0" y="0"/>
                </a:moveTo>
                <a:lnTo>
                  <a:pt x="1554" y="0"/>
                </a:lnTo>
                <a:lnTo>
                  <a:pt x="1660" y="294"/>
                </a:lnTo>
                <a:lnTo>
                  <a:pt x="1554" y="587"/>
                </a:lnTo>
                <a:lnTo>
                  <a:pt x="0" y="587"/>
                </a:lnTo>
                <a:lnTo>
                  <a:pt x="106" y="294"/>
                </a:lnTo>
                <a:lnTo>
                  <a:pt x="0" y="0"/>
                </a:lnTo>
                <a:close/>
              </a:path>
            </a:pathLst>
          </a:custGeom>
          <a:solidFill>
            <a:srgbClr val="79CF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6000" rIns="288000" rtlCol="0" anchor="ctr"/>
          <a:lstStyle/>
          <a:p>
            <a:pPr algn="ctr" eaLnBrk="0" hangingPunct="0"/>
            <a:endParaRPr lang="es-AR" sz="1200" b="1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1550217" y="1564222"/>
            <a:ext cx="2700601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1538634" y="2280527"/>
            <a:ext cx="2605567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67386" y="2280527"/>
            <a:ext cx="1314015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rgbClr val="00306B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rgbClr val="00306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4425326" y="1564222"/>
            <a:ext cx="2607475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4312665" y="2280527"/>
            <a:ext cx="2515719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7154433" y="1564222"/>
            <a:ext cx="2607475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b="1" dirty="0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041772" y="2280527"/>
            <a:ext cx="2515719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ectangle 66"/>
          <p:cNvSpPr txBox="1">
            <a:spLocks noChangeArrowheads="1"/>
          </p:cNvSpPr>
          <p:nvPr/>
        </p:nvSpPr>
        <p:spPr bwMode="auto">
          <a:xfrm>
            <a:off x="36853" y="140333"/>
            <a:ext cx="982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2pPr>
            <a:lvl3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3pPr>
            <a:lvl4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4pPr>
            <a:lvl5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_tradnl" sz="2600" kern="0" dirty="0" smtClean="0">
                <a:solidFill>
                  <a:srgbClr val="002052"/>
                </a:solidFill>
              </a:rPr>
              <a:t>FLOW 3 CON TITULO</a:t>
            </a:r>
            <a:endParaRPr lang="es-ES_tradnl" sz="2600" kern="0" dirty="0">
              <a:solidFill>
                <a:srgbClr val="002052"/>
              </a:solidFill>
            </a:endParaRPr>
          </a:p>
        </p:txBody>
      </p:sp>
      <p:sp>
        <p:nvSpPr>
          <p:cNvPr id="30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852" y="590739"/>
            <a:ext cx="9830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_tradnl" sz="1700" dirty="0">
                <a:solidFill>
                  <a:srgbClr val="002052"/>
                </a:solidFill>
                <a:cs typeface="+mn-cs"/>
              </a:rPr>
              <a:t>Unidad de medida</a:t>
            </a:r>
          </a:p>
        </p:txBody>
      </p:sp>
      <p:sp>
        <p:nvSpPr>
          <p:cNvPr id="31" name="Rectangle 461"/>
          <p:cNvSpPr>
            <a:spLocks noChangeArrowheads="1"/>
          </p:cNvSpPr>
          <p:nvPr/>
        </p:nvSpPr>
        <p:spPr bwMode="auto">
          <a:xfrm>
            <a:off x="0" y="6433452"/>
            <a:ext cx="9906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*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</p:spTree>
    <p:extLst>
      <p:ext uri="{BB962C8B-B14F-4D97-AF65-F5344CB8AC3E}">
        <p14:creationId xmlns:p14="http://schemas.microsoft.com/office/powerpoint/2010/main" val="26897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blackWhite">
          <a:xfrm>
            <a:off x="38606" y="1365445"/>
            <a:ext cx="9828788" cy="4455918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268291" name="Line 3"/>
          <p:cNvSpPr>
            <a:spLocks noChangeShapeType="1"/>
          </p:cNvSpPr>
          <p:nvPr/>
        </p:nvSpPr>
        <p:spPr bwMode="blackWhite">
          <a:xfrm>
            <a:off x="38606" y="1796298"/>
            <a:ext cx="982703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740" tIns="48870" rIns="97740" bIns="48870" anchor="ctr">
            <a:spAutoFit/>
          </a:bodyPr>
          <a:lstStyle/>
          <a:p>
            <a:pPr defTabSz="914400"/>
            <a:endParaRPr lang="es-AR" sz="150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blackWhite">
          <a:xfrm>
            <a:off x="2683131" y="1367065"/>
            <a:ext cx="0" cy="4452679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40" tIns="48870" rIns="97740" bIns="48870" anchor="ctr">
            <a:spAutoFit/>
          </a:bodyPr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blackWhite">
          <a:xfrm>
            <a:off x="3879923" y="1367065"/>
            <a:ext cx="0" cy="4452679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40" tIns="48870" rIns="97740" bIns="48870" anchor="ctr">
            <a:spAutoFit/>
          </a:bodyPr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268294" name="Line 6"/>
          <p:cNvSpPr>
            <a:spLocks noChangeShapeType="1"/>
          </p:cNvSpPr>
          <p:nvPr/>
        </p:nvSpPr>
        <p:spPr bwMode="blackWhite">
          <a:xfrm>
            <a:off x="5076716" y="1367065"/>
            <a:ext cx="0" cy="4452679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40" tIns="48870" rIns="97740" bIns="48870" anchor="ctr">
            <a:spAutoFit/>
          </a:bodyPr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268295" name="Line 7"/>
          <p:cNvSpPr>
            <a:spLocks noChangeShapeType="1"/>
          </p:cNvSpPr>
          <p:nvPr/>
        </p:nvSpPr>
        <p:spPr bwMode="blackWhite">
          <a:xfrm>
            <a:off x="6275262" y="1367065"/>
            <a:ext cx="0" cy="4452679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40" tIns="48870" rIns="97740" bIns="48870" anchor="ctr">
            <a:spAutoFit/>
          </a:bodyPr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268296" name="Line 8"/>
          <p:cNvSpPr>
            <a:spLocks noChangeShapeType="1"/>
          </p:cNvSpPr>
          <p:nvPr/>
        </p:nvSpPr>
        <p:spPr bwMode="blackWhite">
          <a:xfrm>
            <a:off x="7472054" y="1367065"/>
            <a:ext cx="0" cy="4452679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40" tIns="48870" rIns="97740" bIns="48870" anchor="ctr">
            <a:spAutoFit/>
          </a:bodyPr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268297" name="Line 9"/>
          <p:cNvSpPr>
            <a:spLocks noChangeShapeType="1"/>
          </p:cNvSpPr>
          <p:nvPr/>
        </p:nvSpPr>
        <p:spPr bwMode="blackWhite">
          <a:xfrm>
            <a:off x="8668846" y="1367065"/>
            <a:ext cx="0" cy="4452679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40" tIns="48870" rIns="97740" bIns="48870" anchor="ctr">
            <a:spAutoFit/>
          </a:bodyPr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268306" name="Rectangle 18"/>
          <p:cNvSpPr>
            <a:spLocks noChangeArrowheads="1"/>
          </p:cNvSpPr>
          <p:nvPr/>
        </p:nvSpPr>
        <p:spPr bwMode="auto">
          <a:xfrm>
            <a:off x="128103" y="1450464"/>
            <a:ext cx="247606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957040">
              <a:buClr>
                <a:srgbClr val="00306B"/>
              </a:buClr>
            </a:pPr>
            <a:r>
              <a:rPr lang="es-ES_tradnl" sz="1500" b="1">
                <a:solidFill>
                  <a:srgbClr val="00306B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</a:p>
        </p:txBody>
      </p:sp>
      <p:sp>
        <p:nvSpPr>
          <p:cNvPr id="268307" name="Rectangle 19"/>
          <p:cNvSpPr>
            <a:spLocks noChangeArrowheads="1"/>
          </p:cNvSpPr>
          <p:nvPr/>
        </p:nvSpPr>
        <p:spPr bwMode="auto">
          <a:xfrm>
            <a:off x="2765608" y="1464250"/>
            <a:ext cx="10423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/>
          <a:p>
            <a:pPr defTabSz="957040">
              <a:buClr>
                <a:srgbClr val="00306B"/>
              </a:buClr>
            </a:pPr>
            <a:r>
              <a:rPr lang="es-ES_tradnl" sz="1500" b="1">
                <a:solidFill>
                  <a:srgbClr val="00306B"/>
                </a:solidFill>
                <a:latin typeface="Calibri" charset="0"/>
                <a:ea typeface="Calibri" charset="0"/>
                <a:cs typeface="Calibri" charset="0"/>
              </a:rPr>
              <a:t>Enero</a:t>
            </a:r>
          </a:p>
        </p:txBody>
      </p:sp>
      <p:sp>
        <p:nvSpPr>
          <p:cNvPr id="268317" name="Rectangle 29"/>
          <p:cNvSpPr>
            <a:spLocks noChangeArrowheads="1"/>
          </p:cNvSpPr>
          <p:nvPr/>
        </p:nvSpPr>
        <p:spPr bwMode="auto">
          <a:xfrm>
            <a:off x="3944852" y="1464250"/>
            <a:ext cx="10423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/>
          <a:p>
            <a:pPr defTabSz="957040">
              <a:buClr>
                <a:srgbClr val="00306B"/>
              </a:buClr>
            </a:pPr>
            <a:r>
              <a:rPr lang="es-ES_tradnl" sz="1500" b="1">
                <a:solidFill>
                  <a:srgbClr val="00306B"/>
                </a:solidFill>
                <a:latin typeface="Calibri" charset="0"/>
                <a:ea typeface="Calibri" charset="0"/>
                <a:cs typeface="Calibri" charset="0"/>
              </a:rPr>
              <a:t>Febrero</a:t>
            </a:r>
          </a:p>
        </p:txBody>
      </p:sp>
      <p:sp>
        <p:nvSpPr>
          <p:cNvPr id="268318" name="Rectangle 30"/>
          <p:cNvSpPr>
            <a:spLocks noChangeArrowheads="1"/>
          </p:cNvSpPr>
          <p:nvPr/>
        </p:nvSpPr>
        <p:spPr bwMode="auto">
          <a:xfrm>
            <a:off x="5150419" y="1464250"/>
            <a:ext cx="10423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/>
          <a:p>
            <a:pPr defTabSz="957040">
              <a:buClr>
                <a:srgbClr val="00306B"/>
              </a:buClr>
            </a:pPr>
            <a:r>
              <a:rPr lang="es-ES_tradnl" sz="1500" b="1">
                <a:solidFill>
                  <a:srgbClr val="00306B"/>
                </a:solidFill>
                <a:latin typeface="Calibri" charset="0"/>
                <a:ea typeface="Calibri" charset="0"/>
                <a:cs typeface="Calibri" charset="0"/>
              </a:rPr>
              <a:t>Marzo</a:t>
            </a:r>
          </a:p>
        </p:txBody>
      </p:sp>
      <p:sp>
        <p:nvSpPr>
          <p:cNvPr id="268319" name="Rectangle 31"/>
          <p:cNvSpPr>
            <a:spLocks noChangeArrowheads="1"/>
          </p:cNvSpPr>
          <p:nvPr/>
        </p:nvSpPr>
        <p:spPr bwMode="auto">
          <a:xfrm>
            <a:off x="6341946" y="1464250"/>
            <a:ext cx="10423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/>
          <a:p>
            <a:pPr defTabSz="957040">
              <a:buClr>
                <a:srgbClr val="00306B"/>
              </a:buClr>
            </a:pPr>
            <a:r>
              <a:rPr lang="es-ES_tradnl" sz="1500" b="1">
                <a:solidFill>
                  <a:srgbClr val="00306B"/>
                </a:solidFill>
                <a:latin typeface="Calibri" charset="0"/>
                <a:ea typeface="Calibri" charset="0"/>
                <a:cs typeface="Calibri" charset="0"/>
              </a:rPr>
              <a:t>Abril</a:t>
            </a:r>
          </a:p>
        </p:txBody>
      </p:sp>
      <p:sp>
        <p:nvSpPr>
          <p:cNvPr id="268320" name="Rectangle 32"/>
          <p:cNvSpPr>
            <a:spLocks noChangeArrowheads="1"/>
          </p:cNvSpPr>
          <p:nvPr/>
        </p:nvSpPr>
        <p:spPr bwMode="auto">
          <a:xfrm>
            <a:off x="7535229" y="1464250"/>
            <a:ext cx="10423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/>
          <a:p>
            <a:pPr defTabSz="957040">
              <a:buClr>
                <a:srgbClr val="00306B"/>
              </a:buClr>
            </a:pPr>
            <a:r>
              <a:rPr lang="es-ES_tradnl" sz="1500" b="1">
                <a:solidFill>
                  <a:srgbClr val="00306B"/>
                </a:solidFill>
                <a:latin typeface="Calibri" charset="0"/>
                <a:ea typeface="Calibri" charset="0"/>
                <a:cs typeface="Calibri" charset="0"/>
              </a:rPr>
              <a:t>Mayo</a:t>
            </a:r>
          </a:p>
        </p:txBody>
      </p:sp>
      <p:sp>
        <p:nvSpPr>
          <p:cNvPr id="268321" name="Rectangle 33"/>
          <p:cNvSpPr>
            <a:spLocks noChangeArrowheads="1"/>
          </p:cNvSpPr>
          <p:nvPr/>
        </p:nvSpPr>
        <p:spPr bwMode="auto">
          <a:xfrm>
            <a:off x="8749569" y="1464250"/>
            <a:ext cx="104236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Ctr="1">
            <a:spAutoFit/>
          </a:bodyPr>
          <a:lstStyle/>
          <a:p>
            <a:pPr defTabSz="957040">
              <a:buClr>
                <a:srgbClr val="00306B"/>
              </a:buClr>
            </a:pPr>
            <a:r>
              <a:rPr lang="es-ES_tradnl" sz="1500" b="1">
                <a:solidFill>
                  <a:srgbClr val="00306B"/>
                </a:solidFill>
                <a:latin typeface="Calibri" charset="0"/>
                <a:ea typeface="Calibri" charset="0"/>
                <a:cs typeface="Calibri" charset="0"/>
              </a:rPr>
              <a:t>Junio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black">
          <a:xfrm>
            <a:off x="3786918" y="1966370"/>
            <a:ext cx="194786" cy="15549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2676112" y="2317855"/>
            <a:ext cx="239884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2676112" y="2539760"/>
            <a:ext cx="2398848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Line 23"/>
          <p:cNvSpPr>
            <a:spLocks noChangeShapeType="1"/>
          </p:cNvSpPr>
          <p:nvPr/>
        </p:nvSpPr>
        <p:spPr bwMode="auto">
          <a:xfrm>
            <a:off x="2676112" y="2774624"/>
            <a:ext cx="239884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2676112" y="2996528"/>
            <a:ext cx="2398848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Line 25"/>
          <p:cNvSpPr>
            <a:spLocks noChangeShapeType="1"/>
          </p:cNvSpPr>
          <p:nvPr/>
        </p:nvSpPr>
        <p:spPr bwMode="auto">
          <a:xfrm>
            <a:off x="2676112" y="3231392"/>
            <a:ext cx="2398848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2676112" y="3453296"/>
            <a:ext cx="2398848" cy="0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>
            <a:off x="2676112" y="3688160"/>
            <a:ext cx="2398848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/>
            <a:tailEnd type="triangl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>
            <a:off x="2676112" y="3910064"/>
            <a:ext cx="2398848" cy="0"/>
          </a:xfrm>
          <a:prstGeom prst="line">
            <a:avLst/>
          </a:prstGeom>
          <a:noFill/>
          <a:ln w="57150">
            <a:solidFill>
              <a:schemeClr val="hlink"/>
            </a:solidFill>
            <a:prstDash val="sysDot"/>
            <a:round/>
            <a:headEnd/>
            <a:tailEnd type="triangle" w="sm" len="sm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740" tIns="48870" rIns="97740" bIns="48870" anchor="ctr"/>
          <a:lstStyle/>
          <a:p>
            <a:pPr defTabSz="914400"/>
            <a:endParaRPr lang="es-AR" sz="1500">
              <a:solidFill>
                <a:srgbClr val="002052"/>
              </a:solidFill>
              <a:cs typeface="+mn-cs"/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128103" y="1907338"/>
            <a:ext cx="2484957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Texto</a:t>
            </a:r>
            <a:endParaRPr lang="es-ES_tradnl" altLang="es-AR" dirty="0">
              <a:solidFill>
                <a:srgbClr val="00205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66"/>
          <p:cNvSpPr txBox="1">
            <a:spLocks noChangeArrowheads="1"/>
          </p:cNvSpPr>
          <p:nvPr/>
        </p:nvSpPr>
        <p:spPr bwMode="auto">
          <a:xfrm>
            <a:off x="36853" y="140333"/>
            <a:ext cx="982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2pPr>
            <a:lvl3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3pPr>
            <a:lvl4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4pPr>
            <a:lvl5pPr algn="l" defTabSz="957040" rtl="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5pPr>
            <a:lvl6pPr marL="488701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6pPr>
            <a:lvl7pPr marL="977402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7pPr>
            <a:lvl8pPr marL="1466103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8pPr>
            <a:lvl9pPr marL="1954804" algn="l" defTabSz="957040" rtl="0" fontAlgn="base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_tradnl" sz="2600" kern="0" dirty="0" smtClean="0">
                <a:solidFill>
                  <a:srgbClr val="002052"/>
                </a:solidFill>
              </a:rPr>
              <a:t>6 MESES</a:t>
            </a:r>
            <a:endParaRPr lang="es-ES_tradnl" sz="2600" kern="0" dirty="0">
              <a:solidFill>
                <a:srgbClr val="002052"/>
              </a:solidFill>
            </a:endParaRPr>
          </a:p>
        </p:txBody>
      </p:sp>
      <p:sp>
        <p:nvSpPr>
          <p:cNvPr id="42" name="Object0,40137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852" y="590739"/>
            <a:ext cx="9830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_tradnl" sz="1700" dirty="0">
                <a:solidFill>
                  <a:srgbClr val="002052"/>
                </a:solidFill>
                <a:cs typeface="+mn-cs"/>
              </a:rPr>
              <a:t>Unidad de medida</a:t>
            </a:r>
          </a:p>
        </p:txBody>
      </p:sp>
      <p:sp>
        <p:nvSpPr>
          <p:cNvPr id="43" name="Rectangle 461"/>
          <p:cNvSpPr>
            <a:spLocks noChangeArrowheads="1"/>
          </p:cNvSpPr>
          <p:nvPr/>
        </p:nvSpPr>
        <p:spPr bwMode="auto">
          <a:xfrm>
            <a:off x="0" y="6433452"/>
            <a:ext cx="9906000" cy="34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*	Notas</a:t>
            </a:r>
          </a:p>
          <a:p>
            <a:pPr marL="605786" indent="-605786" defTabSz="957040">
              <a:lnSpc>
                <a:spcPct val="95000"/>
              </a:lnSpc>
              <a:spcAft>
                <a:spcPts val="200"/>
              </a:spcAft>
              <a:buSzPct val="100000"/>
              <a:tabLst>
                <a:tab pos="519245" algn="r"/>
              </a:tabLst>
            </a:pPr>
            <a:r>
              <a:rPr lang="es-ES_tradnl" sz="1100" dirty="0">
                <a:solidFill>
                  <a:srgbClr val="002052"/>
                </a:solidFill>
                <a:latin typeface="Calibri" charset="0"/>
                <a:ea typeface="Calibri" charset="0"/>
                <a:cs typeface="Calibri" charset="0"/>
              </a:rPr>
              <a:t>	Fuente:	Fuente</a:t>
            </a:r>
          </a:p>
        </p:txBody>
      </p:sp>
    </p:spTree>
    <p:extLst>
      <p:ext uri="{BB962C8B-B14F-4D97-AF65-F5344CB8AC3E}">
        <p14:creationId xmlns:p14="http://schemas.microsoft.com/office/powerpoint/2010/main" val="40681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jy\Documents\Análisis Py\EFTA\Comercio Potencial\Python\Gráficos\TAAC correlaciones tota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3" y="1028784"/>
            <a:ext cx="8628898" cy="519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95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/>
          <p:cNvSpPr>
            <a:spLocks noChangeArrowheads="1"/>
          </p:cNvSpPr>
          <p:nvPr/>
        </p:nvSpPr>
        <p:spPr bwMode="blackWhite">
          <a:xfrm>
            <a:off x="2088245" y="3548862"/>
            <a:ext cx="214089" cy="19113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80000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80000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cxnSp>
        <p:nvCxnSpPr>
          <p:cNvPr id="245763" name="AutoShape 3"/>
          <p:cNvCxnSpPr>
            <a:cxnSpLocks noChangeShapeType="1"/>
            <a:stCxn id="98" idx="1"/>
            <a:endCxn id="245762" idx="2"/>
          </p:cNvCxnSpPr>
          <p:nvPr/>
        </p:nvCxnSpPr>
        <p:spPr bwMode="auto">
          <a:xfrm rot="10800000">
            <a:off x="2195289" y="3739991"/>
            <a:ext cx="98500" cy="261390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64" name="AutoShape 4"/>
          <p:cNvCxnSpPr>
            <a:cxnSpLocks noChangeShapeType="1"/>
            <a:stCxn id="100" idx="1"/>
            <a:endCxn id="245762" idx="2"/>
          </p:cNvCxnSpPr>
          <p:nvPr/>
        </p:nvCxnSpPr>
        <p:spPr bwMode="auto">
          <a:xfrm rot="10800000">
            <a:off x="2195289" y="3739991"/>
            <a:ext cx="98500" cy="1225462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65" name="AutoShape 5"/>
          <p:cNvCxnSpPr>
            <a:cxnSpLocks noChangeShapeType="1"/>
            <a:stCxn id="102" idx="1"/>
            <a:endCxn id="245762" idx="2"/>
          </p:cNvCxnSpPr>
          <p:nvPr/>
        </p:nvCxnSpPr>
        <p:spPr bwMode="auto">
          <a:xfrm rot="10800000">
            <a:off x="2195289" y="3739992"/>
            <a:ext cx="98500" cy="2173984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66" name="AutoShape 6"/>
          <p:cNvCxnSpPr>
            <a:cxnSpLocks noChangeShapeType="1"/>
            <a:stCxn id="101" idx="1"/>
            <a:endCxn id="245762" idx="2"/>
          </p:cNvCxnSpPr>
          <p:nvPr/>
        </p:nvCxnSpPr>
        <p:spPr bwMode="auto">
          <a:xfrm rot="10800000">
            <a:off x="2195289" y="3739991"/>
            <a:ext cx="98500" cy="1707498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67" name="AutoShape 7"/>
          <p:cNvCxnSpPr>
            <a:cxnSpLocks noChangeShapeType="1"/>
            <a:stCxn id="99" idx="1"/>
            <a:endCxn id="245762" idx="2"/>
          </p:cNvCxnSpPr>
          <p:nvPr/>
        </p:nvCxnSpPr>
        <p:spPr bwMode="auto">
          <a:xfrm rot="10800000">
            <a:off x="2195289" y="3739991"/>
            <a:ext cx="98500" cy="743426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5773" name="AutoShape 13"/>
          <p:cNvSpPr>
            <a:spLocks noChangeArrowheads="1"/>
          </p:cNvSpPr>
          <p:nvPr/>
        </p:nvSpPr>
        <p:spPr bwMode="blackWhite">
          <a:xfrm>
            <a:off x="8268746" y="3548862"/>
            <a:ext cx="214089" cy="19113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80000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80000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cxnSp>
        <p:nvCxnSpPr>
          <p:cNvPr id="245774" name="AutoShape 14"/>
          <p:cNvCxnSpPr>
            <a:cxnSpLocks noChangeShapeType="1"/>
            <a:stCxn id="113" idx="1"/>
            <a:endCxn id="245773" idx="2"/>
          </p:cNvCxnSpPr>
          <p:nvPr/>
        </p:nvCxnSpPr>
        <p:spPr bwMode="auto">
          <a:xfrm rot="10800000">
            <a:off x="8375792" y="3739991"/>
            <a:ext cx="100606" cy="261390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75" name="AutoShape 15"/>
          <p:cNvCxnSpPr>
            <a:cxnSpLocks noChangeShapeType="1"/>
            <a:stCxn id="115" idx="1"/>
            <a:endCxn id="245773" idx="2"/>
          </p:cNvCxnSpPr>
          <p:nvPr/>
        </p:nvCxnSpPr>
        <p:spPr bwMode="auto">
          <a:xfrm rot="10800000">
            <a:off x="8375792" y="3739991"/>
            <a:ext cx="100606" cy="1225462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76" name="AutoShape 16"/>
          <p:cNvCxnSpPr>
            <a:cxnSpLocks noChangeShapeType="1"/>
            <a:stCxn id="117" idx="1"/>
            <a:endCxn id="245773" idx="2"/>
          </p:cNvCxnSpPr>
          <p:nvPr/>
        </p:nvCxnSpPr>
        <p:spPr bwMode="auto">
          <a:xfrm rot="10800000">
            <a:off x="8375792" y="3739992"/>
            <a:ext cx="100606" cy="2173984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77" name="AutoShape 17"/>
          <p:cNvCxnSpPr>
            <a:cxnSpLocks noChangeShapeType="1"/>
            <a:stCxn id="116" idx="1"/>
            <a:endCxn id="245773" idx="2"/>
          </p:cNvCxnSpPr>
          <p:nvPr/>
        </p:nvCxnSpPr>
        <p:spPr bwMode="auto">
          <a:xfrm rot="10800000">
            <a:off x="8375792" y="3739991"/>
            <a:ext cx="100606" cy="1707498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78" name="AutoShape 18"/>
          <p:cNvCxnSpPr>
            <a:cxnSpLocks noChangeShapeType="1"/>
            <a:stCxn id="114" idx="1"/>
            <a:endCxn id="245773" idx="2"/>
          </p:cNvCxnSpPr>
          <p:nvPr/>
        </p:nvCxnSpPr>
        <p:spPr bwMode="auto">
          <a:xfrm rot="10800000">
            <a:off x="8375792" y="3739991"/>
            <a:ext cx="100606" cy="743426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5784" name="AutoShape 24"/>
          <p:cNvSpPr>
            <a:spLocks noChangeArrowheads="1"/>
          </p:cNvSpPr>
          <p:nvPr/>
        </p:nvSpPr>
        <p:spPr bwMode="blackWhite">
          <a:xfrm>
            <a:off x="6201560" y="3548862"/>
            <a:ext cx="214089" cy="19113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80000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80000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cxnSp>
        <p:nvCxnSpPr>
          <p:cNvPr id="245785" name="AutoShape 25"/>
          <p:cNvCxnSpPr>
            <a:cxnSpLocks noChangeShapeType="1"/>
            <a:stCxn id="108" idx="1"/>
            <a:endCxn id="245784" idx="2"/>
          </p:cNvCxnSpPr>
          <p:nvPr/>
        </p:nvCxnSpPr>
        <p:spPr bwMode="auto">
          <a:xfrm rot="10800000">
            <a:off x="6308604" y="3739991"/>
            <a:ext cx="101308" cy="261390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86" name="AutoShape 26"/>
          <p:cNvCxnSpPr>
            <a:cxnSpLocks noChangeShapeType="1"/>
            <a:stCxn id="110" idx="1"/>
            <a:endCxn id="245784" idx="2"/>
          </p:cNvCxnSpPr>
          <p:nvPr/>
        </p:nvCxnSpPr>
        <p:spPr bwMode="auto">
          <a:xfrm rot="10800000">
            <a:off x="6308604" y="3739991"/>
            <a:ext cx="101308" cy="1225462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87" name="AutoShape 27"/>
          <p:cNvCxnSpPr>
            <a:cxnSpLocks noChangeShapeType="1"/>
            <a:stCxn id="112" idx="1"/>
            <a:endCxn id="245784" idx="2"/>
          </p:cNvCxnSpPr>
          <p:nvPr/>
        </p:nvCxnSpPr>
        <p:spPr bwMode="auto">
          <a:xfrm rot="10800000">
            <a:off x="6308604" y="3739992"/>
            <a:ext cx="101308" cy="2173984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88" name="AutoShape 28"/>
          <p:cNvCxnSpPr>
            <a:cxnSpLocks noChangeShapeType="1"/>
            <a:stCxn id="111" idx="1"/>
            <a:endCxn id="245784" idx="2"/>
          </p:cNvCxnSpPr>
          <p:nvPr/>
        </p:nvCxnSpPr>
        <p:spPr bwMode="auto">
          <a:xfrm rot="10800000">
            <a:off x="6308604" y="3739991"/>
            <a:ext cx="101308" cy="1707498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89" name="AutoShape 29"/>
          <p:cNvCxnSpPr>
            <a:cxnSpLocks noChangeShapeType="1"/>
            <a:stCxn id="109" idx="1"/>
            <a:endCxn id="245784" idx="2"/>
          </p:cNvCxnSpPr>
          <p:nvPr/>
        </p:nvCxnSpPr>
        <p:spPr bwMode="auto">
          <a:xfrm rot="10800000">
            <a:off x="6308604" y="3739991"/>
            <a:ext cx="101308" cy="743426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5795" name="AutoShape 35"/>
          <p:cNvSpPr>
            <a:spLocks noChangeArrowheads="1"/>
          </p:cNvSpPr>
          <p:nvPr/>
        </p:nvSpPr>
        <p:spPr bwMode="blackWhite">
          <a:xfrm>
            <a:off x="4151922" y="3548862"/>
            <a:ext cx="214089" cy="19113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80000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80000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cxnSp>
        <p:nvCxnSpPr>
          <p:cNvPr id="245796" name="AutoShape 36"/>
          <p:cNvCxnSpPr>
            <a:cxnSpLocks noChangeShapeType="1"/>
            <a:stCxn id="103" idx="1"/>
            <a:endCxn id="245795" idx="2"/>
          </p:cNvCxnSpPr>
          <p:nvPr/>
        </p:nvCxnSpPr>
        <p:spPr bwMode="auto">
          <a:xfrm rot="10800000">
            <a:off x="4258966" y="3739991"/>
            <a:ext cx="95693" cy="261390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97" name="AutoShape 37"/>
          <p:cNvCxnSpPr>
            <a:cxnSpLocks noChangeShapeType="1"/>
            <a:stCxn id="105" idx="1"/>
            <a:endCxn id="245795" idx="2"/>
          </p:cNvCxnSpPr>
          <p:nvPr/>
        </p:nvCxnSpPr>
        <p:spPr bwMode="auto">
          <a:xfrm rot="10800000">
            <a:off x="4258966" y="3739991"/>
            <a:ext cx="95693" cy="1225462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98" name="AutoShape 38"/>
          <p:cNvCxnSpPr>
            <a:cxnSpLocks noChangeShapeType="1"/>
            <a:stCxn id="107" idx="1"/>
            <a:endCxn id="245795" idx="2"/>
          </p:cNvCxnSpPr>
          <p:nvPr/>
        </p:nvCxnSpPr>
        <p:spPr bwMode="auto">
          <a:xfrm rot="10800000">
            <a:off x="4258966" y="3739992"/>
            <a:ext cx="95693" cy="2173984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799" name="AutoShape 39"/>
          <p:cNvCxnSpPr>
            <a:cxnSpLocks noChangeShapeType="1"/>
            <a:stCxn id="106" idx="1"/>
            <a:endCxn id="245795" idx="2"/>
          </p:cNvCxnSpPr>
          <p:nvPr/>
        </p:nvCxnSpPr>
        <p:spPr bwMode="auto">
          <a:xfrm rot="10800000">
            <a:off x="4258966" y="3739991"/>
            <a:ext cx="95693" cy="1707498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800" name="AutoShape 40"/>
          <p:cNvCxnSpPr>
            <a:cxnSpLocks noChangeShapeType="1"/>
            <a:stCxn id="104" idx="1"/>
            <a:endCxn id="245795" idx="2"/>
          </p:cNvCxnSpPr>
          <p:nvPr/>
        </p:nvCxnSpPr>
        <p:spPr bwMode="auto">
          <a:xfrm rot="10800000">
            <a:off x="4258966" y="3739991"/>
            <a:ext cx="95693" cy="743426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5806" name="AutoShape 46"/>
          <p:cNvSpPr>
            <a:spLocks noChangeArrowheads="1"/>
          </p:cNvSpPr>
          <p:nvPr/>
        </p:nvSpPr>
        <p:spPr bwMode="blackWhite">
          <a:xfrm>
            <a:off x="38607" y="3548862"/>
            <a:ext cx="214089" cy="19113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gamma/>
                        <a:shade val="80000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80000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245807" name="AutoShape 47"/>
          <p:cNvSpPr>
            <a:spLocks noChangeArrowheads="1"/>
          </p:cNvSpPr>
          <p:nvPr/>
        </p:nvSpPr>
        <p:spPr bwMode="blackWhite">
          <a:xfrm>
            <a:off x="5868142" y="1590590"/>
            <a:ext cx="1600402" cy="385499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08" name="AutoShape 48"/>
          <p:cNvSpPr>
            <a:spLocks noChangeArrowheads="1"/>
          </p:cNvSpPr>
          <p:nvPr/>
        </p:nvSpPr>
        <p:spPr bwMode="blackWhite">
          <a:xfrm>
            <a:off x="4153677" y="873043"/>
            <a:ext cx="1598647" cy="596066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09" name="AutoShape 49"/>
          <p:cNvSpPr>
            <a:spLocks noChangeArrowheads="1"/>
          </p:cNvSpPr>
          <p:nvPr/>
        </p:nvSpPr>
        <p:spPr bwMode="blackWhite">
          <a:xfrm>
            <a:off x="4153677" y="2092711"/>
            <a:ext cx="1598647" cy="596066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10" name="AutoShape 50"/>
          <p:cNvSpPr>
            <a:spLocks noChangeArrowheads="1"/>
          </p:cNvSpPr>
          <p:nvPr/>
        </p:nvSpPr>
        <p:spPr bwMode="blackWhite">
          <a:xfrm>
            <a:off x="4153677" y="3142305"/>
            <a:ext cx="1598647" cy="597686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11" name="AutoShape 51"/>
          <p:cNvSpPr>
            <a:spLocks noChangeArrowheads="1"/>
          </p:cNvSpPr>
          <p:nvPr/>
        </p:nvSpPr>
        <p:spPr bwMode="blackWhite">
          <a:xfrm>
            <a:off x="6210334" y="3142305"/>
            <a:ext cx="1600402" cy="597686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12" name="AutoShape 52"/>
          <p:cNvSpPr>
            <a:spLocks noChangeArrowheads="1"/>
          </p:cNvSpPr>
          <p:nvPr/>
        </p:nvSpPr>
        <p:spPr bwMode="blackWhite">
          <a:xfrm>
            <a:off x="8265236" y="3142305"/>
            <a:ext cx="1602158" cy="597686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13" name="AutoShape 53"/>
          <p:cNvSpPr>
            <a:spLocks noChangeArrowheads="1"/>
          </p:cNvSpPr>
          <p:nvPr/>
        </p:nvSpPr>
        <p:spPr bwMode="blackWhite">
          <a:xfrm>
            <a:off x="38606" y="3142305"/>
            <a:ext cx="1602158" cy="597686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14" name="AutoShape 54"/>
          <p:cNvSpPr>
            <a:spLocks noChangeArrowheads="1"/>
          </p:cNvSpPr>
          <p:nvPr/>
        </p:nvSpPr>
        <p:spPr bwMode="blackWhite">
          <a:xfrm>
            <a:off x="2095264" y="3142305"/>
            <a:ext cx="1600402" cy="597686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7730" tIns="48865" rIns="97730" bIns="48865" anchor="ctr"/>
          <a:lstStyle/>
          <a:p>
            <a:pPr algn="ctr" defTabSz="914400"/>
            <a:endParaRPr lang="es-ES_tradnl" sz="1700">
              <a:solidFill>
                <a:srgbClr val="00205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245815" name="AutoShape 55"/>
          <p:cNvCxnSpPr>
            <a:cxnSpLocks noChangeShapeType="1"/>
            <a:stCxn id="245807" idx="1"/>
            <a:endCxn id="245808" idx="2"/>
          </p:cNvCxnSpPr>
          <p:nvPr/>
        </p:nvCxnSpPr>
        <p:spPr bwMode="auto">
          <a:xfrm rot="10800000">
            <a:off x="4953878" y="1469109"/>
            <a:ext cx="914264" cy="314231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816" name="AutoShape 56"/>
          <p:cNvCxnSpPr>
            <a:cxnSpLocks noChangeShapeType="1"/>
            <a:stCxn id="245808" idx="2"/>
            <a:endCxn id="245809" idx="0"/>
          </p:cNvCxnSpPr>
          <p:nvPr/>
        </p:nvCxnSpPr>
        <p:spPr bwMode="auto">
          <a:xfrm>
            <a:off x="4953878" y="1469110"/>
            <a:ext cx="0" cy="623601"/>
          </a:xfrm>
          <a:prstGeom prst="straightConnector1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817" name="AutoShape 57"/>
          <p:cNvCxnSpPr>
            <a:cxnSpLocks noChangeShapeType="1"/>
            <a:stCxn id="245809" idx="2"/>
            <a:endCxn id="245813" idx="0"/>
          </p:cNvCxnSpPr>
          <p:nvPr/>
        </p:nvCxnSpPr>
        <p:spPr bwMode="auto">
          <a:xfrm rot="5400000">
            <a:off x="2670456" y="858883"/>
            <a:ext cx="453529" cy="41133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818" name="AutoShape 58"/>
          <p:cNvCxnSpPr>
            <a:cxnSpLocks noChangeShapeType="1"/>
            <a:stCxn id="245809" idx="2"/>
            <a:endCxn id="245814" idx="0"/>
          </p:cNvCxnSpPr>
          <p:nvPr/>
        </p:nvCxnSpPr>
        <p:spPr bwMode="auto">
          <a:xfrm rot="5400000">
            <a:off x="3697907" y="1886334"/>
            <a:ext cx="453529" cy="20584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819" name="AutoShape 59"/>
          <p:cNvCxnSpPr>
            <a:cxnSpLocks noChangeShapeType="1"/>
            <a:stCxn id="245809" idx="2"/>
            <a:endCxn id="245811" idx="0"/>
          </p:cNvCxnSpPr>
          <p:nvPr/>
        </p:nvCxnSpPr>
        <p:spPr bwMode="auto">
          <a:xfrm rot="16200000" flipH="1">
            <a:off x="5755442" y="1887212"/>
            <a:ext cx="453529" cy="20566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820" name="AutoShape 60"/>
          <p:cNvCxnSpPr>
            <a:cxnSpLocks noChangeShapeType="1"/>
            <a:stCxn id="245809" idx="2"/>
            <a:endCxn id="245812" idx="0"/>
          </p:cNvCxnSpPr>
          <p:nvPr/>
        </p:nvCxnSpPr>
        <p:spPr bwMode="auto">
          <a:xfrm rot="16200000" flipH="1">
            <a:off x="6783771" y="858883"/>
            <a:ext cx="453529" cy="41133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821" name="AutoShape 61"/>
          <p:cNvCxnSpPr>
            <a:cxnSpLocks noChangeShapeType="1"/>
            <a:stCxn id="245809" idx="2"/>
            <a:endCxn id="245810" idx="0"/>
          </p:cNvCxnSpPr>
          <p:nvPr/>
        </p:nvCxnSpPr>
        <p:spPr bwMode="auto">
          <a:xfrm>
            <a:off x="4953878" y="2688776"/>
            <a:ext cx="0" cy="453529"/>
          </a:xfrm>
          <a:prstGeom prst="straightConnector1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822" name="AutoShape 62"/>
          <p:cNvCxnSpPr>
            <a:cxnSpLocks noChangeShapeType="1"/>
            <a:stCxn id="86" idx="1"/>
            <a:endCxn id="245806" idx="2"/>
          </p:cNvCxnSpPr>
          <p:nvPr/>
        </p:nvCxnSpPr>
        <p:spPr bwMode="auto">
          <a:xfrm rot="10800000">
            <a:off x="145651" y="3739991"/>
            <a:ext cx="104116" cy="261390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823" name="AutoShape 63"/>
          <p:cNvCxnSpPr>
            <a:cxnSpLocks noChangeShapeType="1"/>
            <a:stCxn id="95" idx="1"/>
            <a:endCxn id="245806" idx="2"/>
          </p:cNvCxnSpPr>
          <p:nvPr/>
        </p:nvCxnSpPr>
        <p:spPr bwMode="auto">
          <a:xfrm rot="10800000">
            <a:off x="145651" y="3739991"/>
            <a:ext cx="104116" cy="1225462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824" name="AutoShape 64"/>
          <p:cNvCxnSpPr>
            <a:cxnSpLocks noChangeShapeType="1"/>
            <a:stCxn id="97" idx="1"/>
            <a:endCxn id="245806" idx="2"/>
          </p:cNvCxnSpPr>
          <p:nvPr/>
        </p:nvCxnSpPr>
        <p:spPr bwMode="auto">
          <a:xfrm rot="10800000">
            <a:off x="145651" y="3739992"/>
            <a:ext cx="104116" cy="2173984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825" name="AutoShape 65"/>
          <p:cNvCxnSpPr>
            <a:cxnSpLocks noChangeShapeType="1"/>
            <a:stCxn id="96" idx="1"/>
            <a:endCxn id="245806" idx="2"/>
          </p:cNvCxnSpPr>
          <p:nvPr/>
        </p:nvCxnSpPr>
        <p:spPr bwMode="auto">
          <a:xfrm rot="10800000">
            <a:off x="145651" y="3739991"/>
            <a:ext cx="104116" cy="1707498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826" name="AutoShape 66"/>
          <p:cNvCxnSpPr>
            <a:cxnSpLocks noChangeShapeType="1"/>
            <a:stCxn id="94" idx="1"/>
            <a:endCxn id="245806" idx="2"/>
          </p:cNvCxnSpPr>
          <p:nvPr/>
        </p:nvCxnSpPr>
        <p:spPr bwMode="auto">
          <a:xfrm rot="10800000">
            <a:off x="145651" y="3739991"/>
            <a:ext cx="104116" cy="743426"/>
          </a:xfrm>
          <a:prstGeom prst="bentConnector2">
            <a:avLst/>
          </a:prstGeom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5827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VERTICAL TEXTO</a:t>
            </a:r>
          </a:p>
        </p:txBody>
      </p:sp>
      <p:sp>
        <p:nvSpPr>
          <p:cNvPr id="245829" name="Object0,49521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097" y="6487781"/>
            <a:ext cx="9028586" cy="32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574675" indent="-574675" defTabSz="895350">
              <a:tabLst>
                <a:tab pos="48260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tabLst>
                <a:tab pos="48260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tabLst>
                <a:tab pos="48260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tabLst>
                <a:tab pos="48260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tabLst>
                <a:tab pos="48260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tabLst>
                <a:tab pos="48260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tabLst>
                <a:tab pos="48260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tabLst>
                <a:tab pos="48260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tabLst>
                <a:tab pos="482600" algn="r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s-ES_tradnl" sz="1100">
                <a:solidFill>
                  <a:srgbClr val="002052"/>
                </a:solidFill>
                <a:cs typeface="+mn-cs"/>
              </a:rPr>
              <a:t>	*	Notas</a:t>
            </a:r>
          </a:p>
          <a:p>
            <a:pPr>
              <a:lnSpc>
                <a:spcPct val="95000"/>
              </a:lnSpc>
            </a:pPr>
            <a:r>
              <a:rPr lang="es-ES_tradnl" sz="1100">
                <a:solidFill>
                  <a:srgbClr val="002052"/>
                </a:solidFill>
                <a:cs typeface="+mn-cs"/>
              </a:rPr>
              <a:t>	Fuente:	Fuente</a:t>
            </a:r>
          </a:p>
        </p:txBody>
      </p:sp>
      <p:sp>
        <p:nvSpPr>
          <p:cNvPr id="85" name="Rectangle 23"/>
          <p:cNvSpPr>
            <a:spLocks noChangeArrowheads="1"/>
          </p:cNvSpPr>
          <p:nvPr/>
        </p:nvSpPr>
        <p:spPr bwMode="auto">
          <a:xfrm>
            <a:off x="143074" y="3327531"/>
            <a:ext cx="1361867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249767" y="3891471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2198327" y="3327531"/>
            <a:ext cx="1361867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88" name="Rectangle 23"/>
          <p:cNvSpPr>
            <a:spLocks noChangeArrowheads="1"/>
          </p:cNvSpPr>
          <p:nvPr/>
        </p:nvSpPr>
        <p:spPr bwMode="auto">
          <a:xfrm>
            <a:off x="4264812" y="3327531"/>
            <a:ext cx="1361867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89" name="Rectangle 23"/>
          <p:cNvSpPr>
            <a:spLocks noChangeArrowheads="1"/>
          </p:cNvSpPr>
          <p:nvPr/>
        </p:nvSpPr>
        <p:spPr bwMode="auto">
          <a:xfrm>
            <a:off x="6320065" y="3327531"/>
            <a:ext cx="1361867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90" name="Rectangle 23"/>
          <p:cNvSpPr>
            <a:spLocks noChangeArrowheads="1"/>
          </p:cNvSpPr>
          <p:nvPr/>
        </p:nvSpPr>
        <p:spPr bwMode="auto">
          <a:xfrm>
            <a:off x="8386550" y="3327531"/>
            <a:ext cx="1361867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91" name="Rectangle 23"/>
          <p:cNvSpPr>
            <a:spLocks noChangeArrowheads="1"/>
          </p:cNvSpPr>
          <p:nvPr/>
        </p:nvSpPr>
        <p:spPr bwMode="auto">
          <a:xfrm>
            <a:off x="4264812" y="2301260"/>
            <a:ext cx="1361867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92" name="Rectangle 23"/>
          <p:cNvSpPr>
            <a:spLocks noChangeArrowheads="1"/>
          </p:cNvSpPr>
          <p:nvPr/>
        </p:nvSpPr>
        <p:spPr bwMode="auto">
          <a:xfrm>
            <a:off x="4264812" y="1067662"/>
            <a:ext cx="1361867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93" name="Rectangle 23"/>
          <p:cNvSpPr>
            <a:spLocks noChangeArrowheads="1"/>
          </p:cNvSpPr>
          <p:nvPr/>
        </p:nvSpPr>
        <p:spPr bwMode="auto">
          <a:xfrm>
            <a:off x="5994369" y="1679278"/>
            <a:ext cx="1361867" cy="21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94" name="Rectangle 23"/>
          <p:cNvSpPr>
            <a:spLocks noChangeArrowheads="1"/>
          </p:cNvSpPr>
          <p:nvPr/>
        </p:nvSpPr>
        <p:spPr bwMode="auto">
          <a:xfrm>
            <a:off x="249767" y="4373507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95" name="Rectangle 23"/>
          <p:cNvSpPr>
            <a:spLocks noChangeArrowheads="1"/>
          </p:cNvSpPr>
          <p:nvPr/>
        </p:nvSpPr>
        <p:spPr bwMode="auto">
          <a:xfrm>
            <a:off x="249767" y="4855543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96" name="Rectangle 23"/>
          <p:cNvSpPr>
            <a:spLocks noChangeArrowheads="1"/>
          </p:cNvSpPr>
          <p:nvPr/>
        </p:nvSpPr>
        <p:spPr bwMode="auto">
          <a:xfrm>
            <a:off x="249767" y="5337579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97" name="Rectangle 23"/>
          <p:cNvSpPr>
            <a:spLocks noChangeArrowheads="1"/>
          </p:cNvSpPr>
          <p:nvPr/>
        </p:nvSpPr>
        <p:spPr bwMode="auto">
          <a:xfrm>
            <a:off x="249767" y="5804066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98" name="Rectangle 23"/>
          <p:cNvSpPr>
            <a:spLocks noChangeArrowheads="1"/>
          </p:cNvSpPr>
          <p:nvPr/>
        </p:nvSpPr>
        <p:spPr bwMode="auto">
          <a:xfrm>
            <a:off x="2293790" y="3891471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99" name="Rectangle 23"/>
          <p:cNvSpPr>
            <a:spLocks noChangeArrowheads="1"/>
          </p:cNvSpPr>
          <p:nvPr/>
        </p:nvSpPr>
        <p:spPr bwMode="auto">
          <a:xfrm>
            <a:off x="2293790" y="4373507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00" name="Rectangle 23"/>
          <p:cNvSpPr>
            <a:spLocks noChangeArrowheads="1"/>
          </p:cNvSpPr>
          <p:nvPr/>
        </p:nvSpPr>
        <p:spPr bwMode="auto">
          <a:xfrm>
            <a:off x="2293790" y="4855543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01" name="Rectangle 23"/>
          <p:cNvSpPr>
            <a:spLocks noChangeArrowheads="1"/>
          </p:cNvSpPr>
          <p:nvPr/>
        </p:nvSpPr>
        <p:spPr bwMode="auto">
          <a:xfrm>
            <a:off x="2293790" y="5337579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02" name="Rectangle 23"/>
          <p:cNvSpPr>
            <a:spLocks noChangeArrowheads="1"/>
          </p:cNvSpPr>
          <p:nvPr/>
        </p:nvSpPr>
        <p:spPr bwMode="auto">
          <a:xfrm>
            <a:off x="2293790" y="5804066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03" name="Rectangle 23"/>
          <p:cNvSpPr>
            <a:spLocks noChangeArrowheads="1"/>
          </p:cNvSpPr>
          <p:nvPr/>
        </p:nvSpPr>
        <p:spPr bwMode="auto">
          <a:xfrm>
            <a:off x="4354659" y="3891471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4354659" y="4373507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05" name="Rectangle 23"/>
          <p:cNvSpPr>
            <a:spLocks noChangeArrowheads="1"/>
          </p:cNvSpPr>
          <p:nvPr/>
        </p:nvSpPr>
        <p:spPr bwMode="auto">
          <a:xfrm>
            <a:off x="4354659" y="4855543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06" name="Rectangle 23"/>
          <p:cNvSpPr>
            <a:spLocks noChangeArrowheads="1"/>
          </p:cNvSpPr>
          <p:nvPr/>
        </p:nvSpPr>
        <p:spPr bwMode="auto">
          <a:xfrm>
            <a:off x="4354659" y="5337579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07" name="Rectangle 23"/>
          <p:cNvSpPr>
            <a:spLocks noChangeArrowheads="1"/>
          </p:cNvSpPr>
          <p:nvPr/>
        </p:nvSpPr>
        <p:spPr bwMode="auto">
          <a:xfrm>
            <a:off x="4354659" y="5804066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08" name="Rectangle 23"/>
          <p:cNvSpPr>
            <a:spLocks noChangeArrowheads="1"/>
          </p:cNvSpPr>
          <p:nvPr/>
        </p:nvSpPr>
        <p:spPr bwMode="auto">
          <a:xfrm>
            <a:off x="6409913" y="3891471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09" name="Rectangle 23"/>
          <p:cNvSpPr>
            <a:spLocks noChangeArrowheads="1"/>
          </p:cNvSpPr>
          <p:nvPr/>
        </p:nvSpPr>
        <p:spPr bwMode="auto">
          <a:xfrm>
            <a:off x="6409913" y="4373507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10" name="Rectangle 23"/>
          <p:cNvSpPr>
            <a:spLocks noChangeArrowheads="1"/>
          </p:cNvSpPr>
          <p:nvPr/>
        </p:nvSpPr>
        <p:spPr bwMode="auto">
          <a:xfrm>
            <a:off x="6409913" y="4855543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11" name="Rectangle 23"/>
          <p:cNvSpPr>
            <a:spLocks noChangeArrowheads="1"/>
          </p:cNvSpPr>
          <p:nvPr/>
        </p:nvSpPr>
        <p:spPr bwMode="auto">
          <a:xfrm>
            <a:off x="6409913" y="5337579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12" name="Rectangle 23"/>
          <p:cNvSpPr>
            <a:spLocks noChangeArrowheads="1"/>
          </p:cNvSpPr>
          <p:nvPr/>
        </p:nvSpPr>
        <p:spPr bwMode="auto">
          <a:xfrm>
            <a:off x="6409913" y="5804066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13" name="Rectangle 23"/>
          <p:cNvSpPr>
            <a:spLocks noChangeArrowheads="1"/>
          </p:cNvSpPr>
          <p:nvPr/>
        </p:nvSpPr>
        <p:spPr bwMode="auto">
          <a:xfrm>
            <a:off x="8476397" y="3891471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14" name="Rectangle 23"/>
          <p:cNvSpPr>
            <a:spLocks noChangeArrowheads="1"/>
          </p:cNvSpPr>
          <p:nvPr/>
        </p:nvSpPr>
        <p:spPr bwMode="auto">
          <a:xfrm>
            <a:off x="8476397" y="4373507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15" name="Rectangle 23"/>
          <p:cNvSpPr>
            <a:spLocks noChangeArrowheads="1"/>
          </p:cNvSpPr>
          <p:nvPr/>
        </p:nvSpPr>
        <p:spPr bwMode="auto">
          <a:xfrm>
            <a:off x="8476397" y="4855543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16" name="Rectangle 23"/>
          <p:cNvSpPr>
            <a:spLocks noChangeArrowheads="1"/>
          </p:cNvSpPr>
          <p:nvPr/>
        </p:nvSpPr>
        <p:spPr bwMode="auto">
          <a:xfrm>
            <a:off x="8476397" y="5337579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117" name="Rectangle 23"/>
          <p:cNvSpPr>
            <a:spLocks noChangeArrowheads="1"/>
          </p:cNvSpPr>
          <p:nvPr/>
        </p:nvSpPr>
        <p:spPr bwMode="auto">
          <a:xfrm>
            <a:off x="8476397" y="5804066"/>
            <a:ext cx="1319189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defTabSz="895350">
              <a:buClr>
                <a:schemeClr val="tx2"/>
              </a:buClr>
              <a:defRPr sz="1400">
                <a:solidFill>
                  <a:schemeClr val="tx1"/>
                </a:solidFill>
                <a:latin typeface="Arial" charset="0"/>
              </a:defRPr>
            </a:lvl1pPr>
            <a:lvl2pPr marL="144463" indent="-142875" defTabSz="895350">
              <a:buClr>
                <a:schemeClr val="tx2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2pPr>
            <a:lvl3pPr marL="295275" indent="-149225" defTabSz="895350">
              <a:buClr>
                <a:schemeClr val="tx2"/>
              </a:buClr>
              <a:buChar char="–"/>
              <a:defRPr sz="1400">
                <a:solidFill>
                  <a:schemeClr val="tx1"/>
                </a:solidFill>
                <a:latin typeface="Arial" charset="0"/>
              </a:defRPr>
            </a:lvl3pPr>
            <a:lvl4pPr marL="431800" indent="-134938" defTabSz="89535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582613" indent="-149225" defTabSz="895350"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0398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14970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19542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2411413" indent="-14922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9000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306B"/>
              </a:buClr>
            </a:pPr>
            <a:r>
              <a:rPr lang="es-ES_tradnl" altLang="es-AR" dirty="0" smtClean="0">
                <a:solidFill>
                  <a:srgbClr val="002052"/>
                </a:solidFill>
                <a:cs typeface="+mn-cs"/>
              </a:rPr>
              <a:t>Texto</a:t>
            </a:r>
            <a:endParaRPr lang="es-ES_tradnl" altLang="es-AR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84" name="Object0,401374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52" y="732408"/>
            <a:ext cx="983054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ES_tradnl" sz="1700" dirty="0">
                <a:solidFill>
                  <a:srgbClr val="002052"/>
                </a:solidFill>
                <a:cs typeface="+mn-cs"/>
              </a:rPr>
              <a:t>Unidad de medida</a:t>
            </a:r>
          </a:p>
        </p:txBody>
      </p:sp>
    </p:spTree>
    <p:extLst>
      <p:ext uri="{BB962C8B-B14F-4D97-AF65-F5344CB8AC3E}">
        <p14:creationId xmlns:p14="http://schemas.microsoft.com/office/powerpoint/2010/main" val="37829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0" y="0"/>
            <a:ext cx="9906000" cy="857886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1332000" tIns="0" rIns="0" bIns="0" rtlCol="0" anchor="ctr"/>
          <a:lstStyle/>
          <a:p>
            <a:pPr marL="11516" defTabSz="914400">
              <a:spcBef>
                <a:spcPts val="91"/>
              </a:spcBef>
            </a:pPr>
            <a:r>
              <a:rPr lang="es-ES" sz="2600" spc="27" dirty="0" smtClean="0">
                <a:solidFill>
                  <a:srgbClr val="555555"/>
                </a:solidFill>
                <a:latin typeface="Arial"/>
                <a:cs typeface="Arial"/>
              </a:rPr>
              <a:t>ORGANIGRAMA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grpSp>
        <p:nvGrpSpPr>
          <p:cNvPr id="31" name="30 Grupo"/>
          <p:cNvGrpSpPr/>
          <p:nvPr/>
        </p:nvGrpSpPr>
        <p:grpSpPr>
          <a:xfrm>
            <a:off x="365377" y="1055782"/>
            <a:ext cx="9261425" cy="5047503"/>
            <a:chOff x="365377" y="1081182"/>
            <a:chExt cx="9261425" cy="5047503"/>
          </a:xfrm>
        </p:grpSpPr>
        <p:sp>
          <p:nvSpPr>
            <p:cNvPr id="32" name="31 Rectángulo"/>
            <p:cNvSpPr/>
            <p:nvPr/>
          </p:nvSpPr>
          <p:spPr>
            <a:xfrm>
              <a:off x="3284997" y="1081182"/>
              <a:ext cx="3338280" cy="1433992"/>
            </a:xfrm>
            <a:prstGeom prst="rect">
              <a:avLst/>
            </a:prstGeom>
            <a:solidFill>
              <a:srgbClr val="0092CF"/>
            </a:solidFill>
            <a:ln>
              <a:solidFill>
                <a:srgbClr val="79CF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s-AR" sz="1600" dirty="0" smtClean="0">
                  <a:solidFill>
                    <a:prstClr val="white"/>
                  </a:solidFill>
                  <a:latin typeface="Arial Black" pitchFamily="34" charset="0"/>
                </a:rPr>
                <a:t>TEXTO</a:t>
              </a:r>
              <a:endParaRPr lang="es-AR" sz="1600" dirty="0">
                <a:solidFill>
                  <a:prstClr val="white"/>
                </a:solidFill>
                <a:latin typeface="Arial Black" pitchFamily="34" charset="0"/>
              </a:endParaRPr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365377" y="3532631"/>
              <a:ext cx="2987503" cy="1477443"/>
            </a:xfrm>
            <a:prstGeom prst="rect">
              <a:avLst/>
            </a:prstGeom>
            <a:solidFill>
              <a:srgbClr val="0092CF"/>
            </a:solidFill>
            <a:ln>
              <a:solidFill>
                <a:srgbClr val="79CF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s-AR" sz="1600" dirty="0" smtClean="0">
                  <a:solidFill>
                    <a:prstClr val="white"/>
                  </a:solidFill>
                  <a:latin typeface="Arial Black" pitchFamily="34" charset="0"/>
                </a:rPr>
                <a:t>TEXTO</a:t>
              </a:r>
              <a:endParaRPr lang="es-AR" sz="1600" dirty="0">
                <a:solidFill>
                  <a:prstClr val="white"/>
                </a:solidFill>
                <a:latin typeface="Arial Black" pitchFamily="34" charset="0"/>
              </a:endParaRPr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3657905" y="3515351"/>
              <a:ext cx="2987503" cy="1477443"/>
            </a:xfrm>
            <a:prstGeom prst="rect">
              <a:avLst/>
            </a:prstGeom>
            <a:solidFill>
              <a:srgbClr val="0092CF"/>
            </a:solidFill>
            <a:ln>
              <a:solidFill>
                <a:srgbClr val="79CF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s-AR" sz="1600" dirty="0" smtClean="0">
                  <a:solidFill>
                    <a:prstClr val="white"/>
                  </a:solidFill>
                  <a:latin typeface="Arial Black" pitchFamily="34" charset="0"/>
                </a:rPr>
                <a:t>TEXTO</a:t>
              </a:r>
              <a:endParaRPr lang="es-AR" sz="1600" dirty="0">
                <a:solidFill>
                  <a:prstClr val="white"/>
                </a:solidFill>
                <a:latin typeface="Arial Black" pitchFamily="34" charset="0"/>
              </a:endParaRPr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7151427" y="5136356"/>
              <a:ext cx="2475375" cy="992329"/>
            </a:xfrm>
            <a:prstGeom prst="rect">
              <a:avLst/>
            </a:prstGeom>
            <a:solidFill>
              <a:srgbClr val="0092CF"/>
            </a:solidFill>
            <a:ln>
              <a:solidFill>
                <a:srgbClr val="79CFE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s-AR" sz="1600" dirty="0" smtClean="0">
                  <a:solidFill>
                    <a:prstClr val="white"/>
                  </a:solidFill>
                  <a:latin typeface="Arial Black" pitchFamily="34" charset="0"/>
                </a:rPr>
                <a:t>TEXTO</a:t>
              </a:r>
              <a:endParaRPr lang="es-AR" sz="1600" dirty="0">
                <a:solidFill>
                  <a:prstClr val="white"/>
                </a:solidFill>
                <a:latin typeface="Arial Black" pitchFamily="34" charset="0"/>
              </a:endParaRPr>
            </a:p>
          </p:txBody>
        </p:sp>
        <p:cxnSp>
          <p:nvCxnSpPr>
            <p:cNvPr id="36" name="35 Conector recto"/>
            <p:cNvCxnSpPr>
              <a:stCxn id="32" idx="2"/>
            </p:cNvCxnSpPr>
            <p:nvPr/>
          </p:nvCxnSpPr>
          <p:spPr>
            <a:xfrm>
              <a:off x="4954137" y="2515174"/>
              <a:ext cx="0" cy="81616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 flipH="1">
              <a:off x="1856097" y="3070747"/>
              <a:ext cx="6714128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4954137" y="3070747"/>
              <a:ext cx="0" cy="52119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>
              <a:off x="1867363" y="3061223"/>
              <a:ext cx="0" cy="521191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>
              <a:off x="8555144" y="3068366"/>
              <a:ext cx="0" cy="206560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2" descr="C:\Users\sox\Desktop\organ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7" y="0"/>
            <a:ext cx="847575" cy="84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373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0" y="0"/>
            <a:ext cx="9906000" cy="857886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1332000" tIns="0" rIns="0" bIns="0" rtlCol="0" anchor="ctr"/>
          <a:lstStyle/>
          <a:p>
            <a:pPr marL="11516" eaLnBrk="0" hangingPunct="0">
              <a:spcBef>
                <a:spcPts val="91"/>
              </a:spcBef>
              <a:defRPr/>
            </a:pPr>
            <a:r>
              <a:rPr lang="es-ES" sz="2600" spc="27" dirty="0" smtClean="0">
                <a:solidFill>
                  <a:srgbClr val="555555"/>
                </a:solidFill>
                <a:latin typeface="Arial"/>
                <a:cs typeface="Arial"/>
              </a:rPr>
              <a:t>MAPAS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grpSp>
        <p:nvGrpSpPr>
          <p:cNvPr id="313" name="Group 2"/>
          <p:cNvGrpSpPr>
            <a:grpSpLocks/>
          </p:cNvGrpSpPr>
          <p:nvPr/>
        </p:nvGrpSpPr>
        <p:grpSpPr bwMode="auto">
          <a:xfrm>
            <a:off x="306570" y="948174"/>
            <a:ext cx="9266832" cy="5525069"/>
            <a:chOff x="0" y="0"/>
            <a:chExt cx="5341" cy="3078"/>
          </a:xfrm>
          <a:solidFill>
            <a:schemeClr val="bg1">
              <a:lumMod val="75000"/>
            </a:schemeClr>
          </a:solidFill>
        </p:grpSpPr>
        <p:grpSp>
          <p:nvGrpSpPr>
            <p:cNvPr id="314" name="Group 3"/>
            <p:cNvGrpSpPr>
              <a:grpSpLocks/>
            </p:cNvGrpSpPr>
            <p:nvPr/>
          </p:nvGrpSpPr>
          <p:grpSpPr bwMode="auto">
            <a:xfrm>
              <a:off x="0" y="0"/>
              <a:ext cx="2316" cy="3078"/>
              <a:chOff x="0" y="0"/>
              <a:chExt cx="2316" cy="3078"/>
            </a:xfrm>
            <a:grpFill/>
          </p:grpSpPr>
          <p:sp>
            <p:nvSpPr>
              <p:cNvPr id="494" name="Freeform 4"/>
              <p:cNvSpPr>
                <a:spLocks/>
              </p:cNvSpPr>
              <p:nvPr/>
            </p:nvSpPr>
            <p:spPr bwMode="auto">
              <a:xfrm>
                <a:off x="1497" y="1654"/>
                <a:ext cx="22" cy="21"/>
              </a:xfrm>
              <a:custGeom>
                <a:avLst/>
                <a:gdLst>
                  <a:gd name="T0" fmla="*/ 0 w 22"/>
                  <a:gd name="T1" fmla="*/ 0 h 21"/>
                  <a:gd name="T2" fmla="*/ 1 w 22"/>
                  <a:gd name="T3" fmla="*/ 20 h 21"/>
                  <a:gd name="T4" fmla="*/ 21 w 22"/>
                  <a:gd name="T5" fmla="*/ 13 h 21"/>
                  <a:gd name="T6" fmla="*/ 0 w 22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"/>
                  <a:gd name="T13" fmla="*/ 0 h 21"/>
                  <a:gd name="T14" fmla="*/ 22 w 22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" h="21">
                    <a:moveTo>
                      <a:pt x="0" y="0"/>
                    </a:moveTo>
                    <a:lnTo>
                      <a:pt x="1" y="20"/>
                    </a:lnTo>
                    <a:lnTo>
                      <a:pt x="21" y="13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5" name="Freeform 5"/>
              <p:cNvSpPr>
                <a:spLocks/>
              </p:cNvSpPr>
              <p:nvPr/>
            </p:nvSpPr>
            <p:spPr bwMode="auto">
              <a:xfrm>
                <a:off x="1405" y="2365"/>
                <a:ext cx="296" cy="623"/>
              </a:xfrm>
              <a:custGeom>
                <a:avLst/>
                <a:gdLst>
                  <a:gd name="T0" fmla="*/ 0 w 296"/>
                  <a:gd name="T1" fmla="*/ 575 h 623"/>
                  <a:gd name="T2" fmla="*/ 3 w 296"/>
                  <a:gd name="T3" fmla="*/ 588 h 623"/>
                  <a:gd name="T4" fmla="*/ 15 w 296"/>
                  <a:gd name="T5" fmla="*/ 583 h 623"/>
                  <a:gd name="T6" fmla="*/ 21 w 296"/>
                  <a:gd name="T7" fmla="*/ 615 h 623"/>
                  <a:gd name="T8" fmla="*/ 74 w 296"/>
                  <a:gd name="T9" fmla="*/ 622 h 623"/>
                  <a:gd name="T10" fmla="*/ 60 w 296"/>
                  <a:gd name="T11" fmla="*/ 607 h 623"/>
                  <a:gd name="T12" fmla="*/ 71 w 296"/>
                  <a:gd name="T13" fmla="*/ 564 h 623"/>
                  <a:gd name="T14" fmla="*/ 81 w 296"/>
                  <a:gd name="T15" fmla="*/ 572 h 623"/>
                  <a:gd name="T16" fmla="*/ 114 w 296"/>
                  <a:gd name="T17" fmla="*/ 515 h 623"/>
                  <a:gd name="T18" fmla="*/ 89 w 296"/>
                  <a:gd name="T19" fmla="*/ 482 h 623"/>
                  <a:gd name="T20" fmla="*/ 118 w 296"/>
                  <a:gd name="T21" fmla="*/ 461 h 623"/>
                  <a:gd name="T22" fmla="*/ 122 w 296"/>
                  <a:gd name="T23" fmla="*/ 430 h 623"/>
                  <a:gd name="T24" fmla="*/ 136 w 296"/>
                  <a:gd name="T25" fmla="*/ 417 h 623"/>
                  <a:gd name="T26" fmla="*/ 125 w 296"/>
                  <a:gd name="T27" fmla="*/ 411 h 623"/>
                  <a:gd name="T28" fmla="*/ 147 w 296"/>
                  <a:gd name="T29" fmla="*/ 411 h 623"/>
                  <a:gd name="T30" fmla="*/ 144 w 296"/>
                  <a:gd name="T31" fmla="*/ 396 h 623"/>
                  <a:gd name="T32" fmla="*/ 134 w 296"/>
                  <a:gd name="T33" fmla="*/ 407 h 623"/>
                  <a:gd name="T34" fmla="*/ 125 w 296"/>
                  <a:gd name="T35" fmla="*/ 396 h 623"/>
                  <a:gd name="T36" fmla="*/ 124 w 296"/>
                  <a:gd name="T37" fmla="*/ 373 h 623"/>
                  <a:gd name="T38" fmla="*/ 164 w 296"/>
                  <a:gd name="T39" fmla="*/ 375 h 623"/>
                  <a:gd name="T40" fmla="*/ 168 w 296"/>
                  <a:gd name="T41" fmla="*/ 329 h 623"/>
                  <a:gd name="T42" fmla="*/ 230 w 296"/>
                  <a:gd name="T43" fmla="*/ 321 h 623"/>
                  <a:gd name="T44" fmla="*/ 249 w 296"/>
                  <a:gd name="T45" fmla="*/ 290 h 623"/>
                  <a:gd name="T46" fmla="*/ 224 w 296"/>
                  <a:gd name="T47" fmla="*/ 232 h 623"/>
                  <a:gd name="T48" fmla="*/ 236 w 296"/>
                  <a:gd name="T49" fmla="*/ 158 h 623"/>
                  <a:gd name="T50" fmla="*/ 295 w 296"/>
                  <a:gd name="T51" fmla="*/ 100 h 623"/>
                  <a:gd name="T52" fmla="*/ 292 w 296"/>
                  <a:gd name="T53" fmla="*/ 73 h 623"/>
                  <a:gd name="T54" fmla="*/ 282 w 296"/>
                  <a:gd name="T55" fmla="*/ 72 h 623"/>
                  <a:gd name="T56" fmla="*/ 266 w 296"/>
                  <a:gd name="T57" fmla="*/ 105 h 623"/>
                  <a:gd name="T58" fmla="*/ 225 w 296"/>
                  <a:gd name="T59" fmla="*/ 102 h 623"/>
                  <a:gd name="T60" fmla="*/ 233 w 296"/>
                  <a:gd name="T61" fmla="*/ 66 h 623"/>
                  <a:gd name="T62" fmla="*/ 162 w 296"/>
                  <a:gd name="T63" fmla="*/ 10 h 623"/>
                  <a:gd name="T64" fmla="*/ 138 w 296"/>
                  <a:gd name="T65" fmla="*/ 6 h 623"/>
                  <a:gd name="T66" fmla="*/ 136 w 296"/>
                  <a:gd name="T67" fmla="*/ 17 h 623"/>
                  <a:gd name="T68" fmla="*/ 108 w 296"/>
                  <a:gd name="T69" fmla="*/ 0 h 623"/>
                  <a:gd name="T70" fmla="*/ 92 w 296"/>
                  <a:gd name="T71" fmla="*/ 21 h 623"/>
                  <a:gd name="T72" fmla="*/ 91 w 296"/>
                  <a:gd name="T73" fmla="*/ 43 h 623"/>
                  <a:gd name="T74" fmla="*/ 74 w 296"/>
                  <a:gd name="T75" fmla="*/ 52 h 623"/>
                  <a:gd name="T76" fmla="*/ 74 w 296"/>
                  <a:gd name="T77" fmla="*/ 96 h 623"/>
                  <a:gd name="T78" fmla="*/ 56 w 296"/>
                  <a:gd name="T79" fmla="*/ 120 h 623"/>
                  <a:gd name="T80" fmla="*/ 42 w 296"/>
                  <a:gd name="T81" fmla="*/ 179 h 623"/>
                  <a:gd name="T82" fmla="*/ 53 w 296"/>
                  <a:gd name="T83" fmla="*/ 237 h 623"/>
                  <a:gd name="T84" fmla="*/ 34 w 296"/>
                  <a:gd name="T85" fmla="*/ 286 h 623"/>
                  <a:gd name="T86" fmla="*/ 21 w 296"/>
                  <a:gd name="T87" fmla="*/ 408 h 623"/>
                  <a:gd name="T88" fmla="*/ 31 w 296"/>
                  <a:gd name="T89" fmla="*/ 453 h 623"/>
                  <a:gd name="T90" fmla="*/ 22 w 296"/>
                  <a:gd name="T91" fmla="*/ 456 h 623"/>
                  <a:gd name="T92" fmla="*/ 26 w 296"/>
                  <a:gd name="T93" fmla="*/ 495 h 623"/>
                  <a:gd name="T94" fmla="*/ 0 w 296"/>
                  <a:gd name="T95" fmla="*/ 575 h 62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96"/>
                  <a:gd name="T145" fmla="*/ 0 h 623"/>
                  <a:gd name="T146" fmla="*/ 296 w 296"/>
                  <a:gd name="T147" fmla="*/ 623 h 62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96" h="623">
                    <a:moveTo>
                      <a:pt x="0" y="575"/>
                    </a:moveTo>
                    <a:lnTo>
                      <a:pt x="3" y="588"/>
                    </a:lnTo>
                    <a:lnTo>
                      <a:pt x="15" y="583"/>
                    </a:lnTo>
                    <a:lnTo>
                      <a:pt x="21" y="615"/>
                    </a:lnTo>
                    <a:lnTo>
                      <a:pt x="74" y="622"/>
                    </a:lnTo>
                    <a:lnTo>
                      <a:pt x="60" y="607"/>
                    </a:lnTo>
                    <a:lnTo>
                      <a:pt x="71" y="564"/>
                    </a:lnTo>
                    <a:lnTo>
                      <a:pt x="81" y="572"/>
                    </a:lnTo>
                    <a:lnTo>
                      <a:pt x="114" y="515"/>
                    </a:lnTo>
                    <a:lnTo>
                      <a:pt x="89" y="482"/>
                    </a:lnTo>
                    <a:lnTo>
                      <a:pt x="118" y="461"/>
                    </a:lnTo>
                    <a:lnTo>
                      <a:pt x="122" y="430"/>
                    </a:lnTo>
                    <a:lnTo>
                      <a:pt x="136" y="417"/>
                    </a:lnTo>
                    <a:lnTo>
                      <a:pt x="125" y="411"/>
                    </a:lnTo>
                    <a:lnTo>
                      <a:pt x="147" y="411"/>
                    </a:lnTo>
                    <a:lnTo>
                      <a:pt x="144" y="396"/>
                    </a:lnTo>
                    <a:lnTo>
                      <a:pt x="134" y="407"/>
                    </a:lnTo>
                    <a:lnTo>
                      <a:pt x="125" y="396"/>
                    </a:lnTo>
                    <a:lnTo>
                      <a:pt x="124" y="373"/>
                    </a:lnTo>
                    <a:lnTo>
                      <a:pt x="164" y="375"/>
                    </a:lnTo>
                    <a:lnTo>
                      <a:pt x="168" y="329"/>
                    </a:lnTo>
                    <a:lnTo>
                      <a:pt x="230" y="321"/>
                    </a:lnTo>
                    <a:lnTo>
                      <a:pt x="249" y="290"/>
                    </a:lnTo>
                    <a:lnTo>
                      <a:pt x="224" y="232"/>
                    </a:lnTo>
                    <a:lnTo>
                      <a:pt x="236" y="158"/>
                    </a:lnTo>
                    <a:lnTo>
                      <a:pt x="295" y="100"/>
                    </a:lnTo>
                    <a:lnTo>
                      <a:pt x="292" y="73"/>
                    </a:lnTo>
                    <a:lnTo>
                      <a:pt x="282" y="72"/>
                    </a:lnTo>
                    <a:lnTo>
                      <a:pt x="266" y="105"/>
                    </a:lnTo>
                    <a:lnTo>
                      <a:pt x="225" y="102"/>
                    </a:lnTo>
                    <a:lnTo>
                      <a:pt x="233" y="66"/>
                    </a:lnTo>
                    <a:lnTo>
                      <a:pt x="162" y="10"/>
                    </a:lnTo>
                    <a:lnTo>
                      <a:pt x="138" y="6"/>
                    </a:lnTo>
                    <a:lnTo>
                      <a:pt x="136" y="17"/>
                    </a:lnTo>
                    <a:lnTo>
                      <a:pt x="108" y="0"/>
                    </a:lnTo>
                    <a:lnTo>
                      <a:pt x="92" y="21"/>
                    </a:lnTo>
                    <a:lnTo>
                      <a:pt x="91" y="43"/>
                    </a:lnTo>
                    <a:lnTo>
                      <a:pt x="74" y="52"/>
                    </a:lnTo>
                    <a:lnTo>
                      <a:pt x="74" y="96"/>
                    </a:lnTo>
                    <a:lnTo>
                      <a:pt x="56" y="120"/>
                    </a:lnTo>
                    <a:lnTo>
                      <a:pt x="42" y="179"/>
                    </a:lnTo>
                    <a:lnTo>
                      <a:pt x="53" y="237"/>
                    </a:lnTo>
                    <a:lnTo>
                      <a:pt x="34" y="286"/>
                    </a:lnTo>
                    <a:lnTo>
                      <a:pt x="21" y="408"/>
                    </a:lnTo>
                    <a:lnTo>
                      <a:pt x="31" y="453"/>
                    </a:lnTo>
                    <a:lnTo>
                      <a:pt x="22" y="456"/>
                    </a:lnTo>
                    <a:lnTo>
                      <a:pt x="26" y="495"/>
                    </a:lnTo>
                    <a:lnTo>
                      <a:pt x="0" y="575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6" name="Freeform 6"/>
              <p:cNvSpPr>
                <a:spLocks/>
              </p:cNvSpPr>
              <p:nvPr/>
            </p:nvSpPr>
            <p:spPr bwMode="auto">
              <a:xfrm>
                <a:off x="1474" y="2998"/>
                <a:ext cx="54" cy="53"/>
              </a:xfrm>
              <a:custGeom>
                <a:avLst/>
                <a:gdLst>
                  <a:gd name="T0" fmla="*/ 0 w 54"/>
                  <a:gd name="T1" fmla="*/ 0 h 53"/>
                  <a:gd name="T2" fmla="*/ 1 w 54"/>
                  <a:gd name="T3" fmla="*/ 52 h 53"/>
                  <a:gd name="T4" fmla="*/ 53 w 54"/>
                  <a:gd name="T5" fmla="*/ 47 h 53"/>
                  <a:gd name="T6" fmla="*/ 12 w 54"/>
                  <a:gd name="T7" fmla="*/ 25 h 53"/>
                  <a:gd name="T8" fmla="*/ 0 w 54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"/>
                  <a:gd name="T16" fmla="*/ 0 h 53"/>
                  <a:gd name="T17" fmla="*/ 54 w 54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" h="53">
                    <a:moveTo>
                      <a:pt x="0" y="0"/>
                    </a:moveTo>
                    <a:lnTo>
                      <a:pt x="1" y="52"/>
                    </a:lnTo>
                    <a:lnTo>
                      <a:pt x="53" y="47"/>
                    </a:lnTo>
                    <a:lnTo>
                      <a:pt x="12" y="25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7" name="Freeform 7"/>
              <p:cNvSpPr>
                <a:spLocks/>
              </p:cNvSpPr>
              <p:nvPr/>
            </p:nvSpPr>
            <p:spPr bwMode="auto">
              <a:xfrm>
                <a:off x="1460" y="2143"/>
                <a:ext cx="175" cy="244"/>
              </a:xfrm>
              <a:custGeom>
                <a:avLst/>
                <a:gdLst>
                  <a:gd name="T0" fmla="*/ 0 w 180"/>
                  <a:gd name="T1" fmla="*/ 24 h 238"/>
                  <a:gd name="T2" fmla="*/ 13 w 180"/>
                  <a:gd name="T3" fmla="*/ 50 h 238"/>
                  <a:gd name="T4" fmla="*/ 5 w 180"/>
                  <a:gd name="T5" fmla="*/ 106 h 238"/>
                  <a:gd name="T6" fmla="*/ 13 w 180"/>
                  <a:gd name="T7" fmla="*/ 111 h 238"/>
                  <a:gd name="T8" fmla="*/ 9 w 180"/>
                  <a:gd name="T9" fmla="*/ 119 h 238"/>
                  <a:gd name="T10" fmla="*/ 1 w 180"/>
                  <a:gd name="T11" fmla="*/ 142 h 238"/>
                  <a:gd name="T12" fmla="*/ 17 w 180"/>
                  <a:gd name="T13" fmla="*/ 170 h 238"/>
                  <a:gd name="T14" fmla="*/ 26 w 180"/>
                  <a:gd name="T15" fmla="*/ 235 h 238"/>
                  <a:gd name="T16" fmla="*/ 37 w 180"/>
                  <a:gd name="T17" fmla="*/ 237 h 238"/>
                  <a:gd name="T18" fmla="*/ 52 w 180"/>
                  <a:gd name="T19" fmla="*/ 216 h 238"/>
                  <a:gd name="T20" fmla="*/ 81 w 180"/>
                  <a:gd name="T21" fmla="*/ 233 h 238"/>
                  <a:gd name="T22" fmla="*/ 82 w 180"/>
                  <a:gd name="T23" fmla="*/ 222 h 238"/>
                  <a:gd name="T24" fmla="*/ 107 w 180"/>
                  <a:gd name="T25" fmla="*/ 226 h 238"/>
                  <a:gd name="T26" fmla="*/ 115 w 180"/>
                  <a:gd name="T27" fmla="*/ 179 h 238"/>
                  <a:gd name="T28" fmla="*/ 159 w 180"/>
                  <a:gd name="T29" fmla="*/ 170 h 238"/>
                  <a:gd name="T30" fmla="*/ 174 w 180"/>
                  <a:gd name="T31" fmla="*/ 185 h 238"/>
                  <a:gd name="T32" fmla="*/ 179 w 180"/>
                  <a:gd name="T33" fmla="*/ 154 h 238"/>
                  <a:gd name="T34" fmla="*/ 170 w 180"/>
                  <a:gd name="T35" fmla="*/ 122 h 238"/>
                  <a:gd name="T36" fmla="*/ 144 w 180"/>
                  <a:gd name="T37" fmla="*/ 120 h 238"/>
                  <a:gd name="T38" fmla="*/ 134 w 180"/>
                  <a:gd name="T39" fmla="*/ 72 h 238"/>
                  <a:gd name="T40" fmla="*/ 67 w 180"/>
                  <a:gd name="T41" fmla="*/ 40 h 238"/>
                  <a:gd name="T42" fmla="*/ 63 w 180"/>
                  <a:gd name="T43" fmla="*/ 0 h 238"/>
                  <a:gd name="T44" fmla="*/ 19 w 180"/>
                  <a:gd name="T45" fmla="*/ 26 h 238"/>
                  <a:gd name="T46" fmla="*/ 0 w 180"/>
                  <a:gd name="T47" fmla="*/ 24 h 23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80"/>
                  <a:gd name="T73" fmla="*/ 0 h 238"/>
                  <a:gd name="T74" fmla="*/ 180 w 180"/>
                  <a:gd name="T75" fmla="*/ 238 h 23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80" h="238">
                    <a:moveTo>
                      <a:pt x="0" y="24"/>
                    </a:moveTo>
                    <a:lnTo>
                      <a:pt x="13" y="50"/>
                    </a:lnTo>
                    <a:lnTo>
                      <a:pt x="5" y="106"/>
                    </a:lnTo>
                    <a:lnTo>
                      <a:pt x="13" y="111"/>
                    </a:lnTo>
                    <a:lnTo>
                      <a:pt x="9" y="119"/>
                    </a:lnTo>
                    <a:lnTo>
                      <a:pt x="1" y="142"/>
                    </a:lnTo>
                    <a:lnTo>
                      <a:pt x="17" y="170"/>
                    </a:lnTo>
                    <a:lnTo>
                      <a:pt x="26" y="235"/>
                    </a:lnTo>
                    <a:lnTo>
                      <a:pt x="37" y="237"/>
                    </a:lnTo>
                    <a:lnTo>
                      <a:pt x="52" y="216"/>
                    </a:lnTo>
                    <a:lnTo>
                      <a:pt x="81" y="233"/>
                    </a:lnTo>
                    <a:lnTo>
                      <a:pt x="82" y="222"/>
                    </a:lnTo>
                    <a:lnTo>
                      <a:pt x="107" y="226"/>
                    </a:lnTo>
                    <a:lnTo>
                      <a:pt x="115" y="179"/>
                    </a:lnTo>
                    <a:lnTo>
                      <a:pt x="159" y="170"/>
                    </a:lnTo>
                    <a:lnTo>
                      <a:pt x="174" y="185"/>
                    </a:lnTo>
                    <a:lnTo>
                      <a:pt x="179" y="154"/>
                    </a:lnTo>
                    <a:lnTo>
                      <a:pt x="170" y="122"/>
                    </a:lnTo>
                    <a:lnTo>
                      <a:pt x="144" y="120"/>
                    </a:lnTo>
                    <a:lnTo>
                      <a:pt x="134" y="72"/>
                    </a:lnTo>
                    <a:lnTo>
                      <a:pt x="67" y="40"/>
                    </a:lnTo>
                    <a:lnTo>
                      <a:pt x="63" y="0"/>
                    </a:lnTo>
                    <a:lnTo>
                      <a:pt x="19" y="26"/>
                    </a:lnTo>
                    <a:lnTo>
                      <a:pt x="0" y="24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8" name="Freeform 8"/>
              <p:cNvSpPr>
                <a:spLocks/>
              </p:cNvSpPr>
              <p:nvPr/>
            </p:nvSpPr>
            <p:spPr bwMode="auto">
              <a:xfrm>
                <a:off x="1397" y="1872"/>
                <a:ext cx="568" cy="721"/>
              </a:xfrm>
              <a:custGeom>
                <a:avLst/>
                <a:gdLst>
                  <a:gd name="T0" fmla="*/ 14 w 585"/>
                  <a:gd name="T1" fmla="*/ 256 h 703"/>
                  <a:gd name="T2" fmla="*/ 49 w 585"/>
                  <a:gd name="T3" fmla="*/ 254 h 703"/>
                  <a:gd name="T4" fmla="*/ 62 w 585"/>
                  <a:gd name="T5" fmla="*/ 284 h 703"/>
                  <a:gd name="T6" fmla="*/ 125 w 585"/>
                  <a:gd name="T7" fmla="*/ 259 h 703"/>
                  <a:gd name="T8" fmla="*/ 196 w 585"/>
                  <a:gd name="T9" fmla="*/ 331 h 703"/>
                  <a:gd name="T10" fmla="*/ 232 w 585"/>
                  <a:gd name="T11" fmla="*/ 382 h 703"/>
                  <a:gd name="T12" fmla="*/ 237 w 585"/>
                  <a:gd name="T13" fmla="*/ 445 h 703"/>
                  <a:gd name="T14" fmla="*/ 271 w 585"/>
                  <a:gd name="T15" fmla="*/ 487 h 703"/>
                  <a:gd name="T16" fmla="*/ 292 w 585"/>
                  <a:gd name="T17" fmla="*/ 517 h 703"/>
                  <a:gd name="T18" fmla="*/ 300 w 585"/>
                  <a:gd name="T19" fmla="*/ 549 h 703"/>
                  <a:gd name="T20" fmla="*/ 243 w 585"/>
                  <a:gd name="T21" fmla="*/ 634 h 703"/>
                  <a:gd name="T22" fmla="*/ 300 w 585"/>
                  <a:gd name="T23" fmla="*/ 668 h 703"/>
                  <a:gd name="T24" fmla="*/ 306 w 585"/>
                  <a:gd name="T25" fmla="*/ 702 h 703"/>
                  <a:gd name="T26" fmla="*/ 381 w 585"/>
                  <a:gd name="T27" fmla="*/ 545 h 703"/>
                  <a:gd name="T28" fmla="*/ 474 w 585"/>
                  <a:gd name="T29" fmla="*/ 497 h 703"/>
                  <a:gd name="T30" fmla="*/ 519 w 585"/>
                  <a:gd name="T31" fmla="*/ 404 h 703"/>
                  <a:gd name="T32" fmla="*/ 579 w 585"/>
                  <a:gd name="T33" fmla="*/ 248 h 703"/>
                  <a:gd name="T34" fmla="*/ 576 w 585"/>
                  <a:gd name="T35" fmla="*/ 182 h 703"/>
                  <a:gd name="T36" fmla="*/ 514 w 585"/>
                  <a:gd name="T37" fmla="*/ 144 h 703"/>
                  <a:gd name="T38" fmla="*/ 435 w 585"/>
                  <a:gd name="T39" fmla="*/ 116 h 703"/>
                  <a:gd name="T40" fmla="*/ 388 w 585"/>
                  <a:gd name="T41" fmla="*/ 101 h 703"/>
                  <a:gd name="T42" fmla="*/ 367 w 585"/>
                  <a:gd name="T43" fmla="*/ 122 h 703"/>
                  <a:gd name="T44" fmla="*/ 349 w 585"/>
                  <a:gd name="T45" fmla="*/ 120 h 703"/>
                  <a:gd name="T46" fmla="*/ 360 w 585"/>
                  <a:gd name="T47" fmla="*/ 63 h 703"/>
                  <a:gd name="T48" fmla="*/ 314 w 585"/>
                  <a:gd name="T49" fmla="*/ 54 h 703"/>
                  <a:gd name="T50" fmla="*/ 260 w 585"/>
                  <a:gd name="T51" fmla="*/ 56 h 703"/>
                  <a:gd name="T52" fmla="*/ 210 w 585"/>
                  <a:gd name="T53" fmla="*/ 47 h 703"/>
                  <a:gd name="T54" fmla="*/ 200 w 585"/>
                  <a:gd name="T55" fmla="*/ 0 h 703"/>
                  <a:gd name="T56" fmla="*/ 137 w 585"/>
                  <a:gd name="T57" fmla="*/ 15 h 703"/>
                  <a:gd name="T58" fmla="*/ 159 w 585"/>
                  <a:gd name="T59" fmla="*/ 53 h 703"/>
                  <a:gd name="T60" fmla="*/ 105 w 585"/>
                  <a:gd name="T61" fmla="*/ 67 h 703"/>
                  <a:gd name="T62" fmla="*/ 61 w 585"/>
                  <a:gd name="T63" fmla="*/ 61 h 703"/>
                  <a:gd name="T64" fmla="*/ 58 w 585"/>
                  <a:gd name="T65" fmla="*/ 81 h 703"/>
                  <a:gd name="T66" fmla="*/ 60 w 585"/>
                  <a:gd name="T67" fmla="*/ 162 h 703"/>
                  <a:gd name="T68" fmla="*/ 0 w 585"/>
                  <a:gd name="T69" fmla="*/ 222 h 70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85"/>
                  <a:gd name="T106" fmla="*/ 0 h 703"/>
                  <a:gd name="T107" fmla="*/ 585 w 585"/>
                  <a:gd name="T108" fmla="*/ 703 h 70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85" h="703">
                    <a:moveTo>
                      <a:pt x="0" y="222"/>
                    </a:moveTo>
                    <a:lnTo>
                      <a:pt x="14" y="256"/>
                    </a:lnTo>
                    <a:lnTo>
                      <a:pt x="33" y="267"/>
                    </a:lnTo>
                    <a:lnTo>
                      <a:pt x="49" y="254"/>
                    </a:lnTo>
                    <a:lnTo>
                      <a:pt x="49" y="284"/>
                    </a:lnTo>
                    <a:lnTo>
                      <a:pt x="62" y="284"/>
                    </a:lnTo>
                    <a:lnTo>
                      <a:pt x="81" y="286"/>
                    </a:lnTo>
                    <a:lnTo>
                      <a:pt x="125" y="259"/>
                    </a:lnTo>
                    <a:lnTo>
                      <a:pt x="129" y="299"/>
                    </a:lnTo>
                    <a:lnTo>
                      <a:pt x="196" y="331"/>
                    </a:lnTo>
                    <a:lnTo>
                      <a:pt x="207" y="379"/>
                    </a:lnTo>
                    <a:lnTo>
                      <a:pt x="232" y="382"/>
                    </a:lnTo>
                    <a:lnTo>
                      <a:pt x="241" y="414"/>
                    </a:lnTo>
                    <a:lnTo>
                      <a:pt x="237" y="445"/>
                    </a:lnTo>
                    <a:lnTo>
                      <a:pt x="240" y="481"/>
                    </a:lnTo>
                    <a:lnTo>
                      <a:pt x="271" y="487"/>
                    </a:lnTo>
                    <a:lnTo>
                      <a:pt x="276" y="512"/>
                    </a:lnTo>
                    <a:lnTo>
                      <a:pt x="292" y="517"/>
                    </a:lnTo>
                    <a:lnTo>
                      <a:pt x="289" y="547"/>
                    </a:lnTo>
                    <a:lnTo>
                      <a:pt x="300" y="549"/>
                    </a:lnTo>
                    <a:lnTo>
                      <a:pt x="302" y="576"/>
                    </a:lnTo>
                    <a:lnTo>
                      <a:pt x="243" y="634"/>
                    </a:lnTo>
                    <a:lnTo>
                      <a:pt x="255" y="630"/>
                    </a:lnTo>
                    <a:lnTo>
                      <a:pt x="300" y="668"/>
                    </a:lnTo>
                    <a:lnTo>
                      <a:pt x="310" y="683"/>
                    </a:lnTo>
                    <a:lnTo>
                      <a:pt x="306" y="702"/>
                    </a:lnTo>
                    <a:lnTo>
                      <a:pt x="378" y="598"/>
                    </a:lnTo>
                    <a:lnTo>
                      <a:pt x="381" y="545"/>
                    </a:lnTo>
                    <a:lnTo>
                      <a:pt x="438" y="497"/>
                    </a:lnTo>
                    <a:lnTo>
                      <a:pt x="474" y="497"/>
                    </a:lnTo>
                    <a:lnTo>
                      <a:pt x="489" y="479"/>
                    </a:lnTo>
                    <a:lnTo>
                      <a:pt x="519" y="404"/>
                    </a:lnTo>
                    <a:lnTo>
                      <a:pt x="523" y="324"/>
                    </a:lnTo>
                    <a:lnTo>
                      <a:pt x="579" y="248"/>
                    </a:lnTo>
                    <a:lnTo>
                      <a:pt x="584" y="215"/>
                    </a:lnTo>
                    <a:lnTo>
                      <a:pt x="576" y="182"/>
                    </a:lnTo>
                    <a:lnTo>
                      <a:pt x="553" y="178"/>
                    </a:lnTo>
                    <a:lnTo>
                      <a:pt x="514" y="144"/>
                    </a:lnTo>
                    <a:lnTo>
                      <a:pt x="441" y="137"/>
                    </a:lnTo>
                    <a:lnTo>
                      <a:pt x="435" y="116"/>
                    </a:lnTo>
                    <a:lnTo>
                      <a:pt x="402" y="101"/>
                    </a:lnTo>
                    <a:lnTo>
                      <a:pt x="388" y="101"/>
                    </a:lnTo>
                    <a:lnTo>
                      <a:pt x="368" y="133"/>
                    </a:lnTo>
                    <a:lnTo>
                      <a:pt x="367" y="122"/>
                    </a:lnTo>
                    <a:lnTo>
                      <a:pt x="336" y="126"/>
                    </a:lnTo>
                    <a:lnTo>
                      <a:pt x="349" y="120"/>
                    </a:lnTo>
                    <a:lnTo>
                      <a:pt x="336" y="96"/>
                    </a:lnTo>
                    <a:lnTo>
                      <a:pt x="360" y="63"/>
                    </a:lnTo>
                    <a:lnTo>
                      <a:pt x="335" y="20"/>
                    </a:lnTo>
                    <a:lnTo>
                      <a:pt x="314" y="54"/>
                    </a:lnTo>
                    <a:lnTo>
                      <a:pt x="293" y="52"/>
                    </a:lnTo>
                    <a:lnTo>
                      <a:pt x="260" y="56"/>
                    </a:lnTo>
                    <a:lnTo>
                      <a:pt x="219" y="63"/>
                    </a:lnTo>
                    <a:lnTo>
                      <a:pt x="210" y="47"/>
                    </a:lnTo>
                    <a:lnTo>
                      <a:pt x="212" y="13"/>
                    </a:lnTo>
                    <a:lnTo>
                      <a:pt x="200" y="0"/>
                    </a:lnTo>
                    <a:lnTo>
                      <a:pt x="163" y="22"/>
                    </a:lnTo>
                    <a:lnTo>
                      <a:pt x="137" y="15"/>
                    </a:lnTo>
                    <a:lnTo>
                      <a:pt x="144" y="50"/>
                    </a:lnTo>
                    <a:lnTo>
                      <a:pt x="159" y="53"/>
                    </a:lnTo>
                    <a:lnTo>
                      <a:pt x="121" y="75"/>
                    </a:lnTo>
                    <a:lnTo>
                      <a:pt x="105" y="67"/>
                    </a:lnTo>
                    <a:lnTo>
                      <a:pt x="97" y="54"/>
                    </a:lnTo>
                    <a:lnTo>
                      <a:pt x="61" y="61"/>
                    </a:lnTo>
                    <a:lnTo>
                      <a:pt x="72" y="80"/>
                    </a:lnTo>
                    <a:lnTo>
                      <a:pt x="58" y="81"/>
                    </a:lnTo>
                    <a:lnTo>
                      <a:pt x="65" y="112"/>
                    </a:lnTo>
                    <a:lnTo>
                      <a:pt x="60" y="162"/>
                    </a:lnTo>
                    <a:lnTo>
                      <a:pt x="21" y="181"/>
                    </a:lnTo>
                    <a:lnTo>
                      <a:pt x="0" y="222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9" name="Freeform 9"/>
              <p:cNvSpPr>
                <a:spLocks/>
              </p:cNvSpPr>
              <p:nvPr/>
            </p:nvSpPr>
            <p:spPr bwMode="auto">
              <a:xfrm>
                <a:off x="1176" y="1655"/>
                <a:ext cx="17" cy="49"/>
              </a:xfrm>
              <a:custGeom>
                <a:avLst/>
                <a:gdLst>
                  <a:gd name="T0" fmla="*/ 0 w 17"/>
                  <a:gd name="T1" fmla="*/ 10 h 49"/>
                  <a:gd name="T2" fmla="*/ 6 w 17"/>
                  <a:gd name="T3" fmla="*/ 48 h 49"/>
                  <a:gd name="T4" fmla="*/ 16 w 17"/>
                  <a:gd name="T5" fmla="*/ 0 h 49"/>
                  <a:gd name="T6" fmla="*/ 0 w 17"/>
                  <a:gd name="T7" fmla="*/ 10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49"/>
                  <a:gd name="T14" fmla="*/ 17 w 17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49">
                    <a:moveTo>
                      <a:pt x="0" y="10"/>
                    </a:moveTo>
                    <a:lnTo>
                      <a:pt x="6" y="48"/>
                    </a:lnTo>
                    <a:lnTo>
                      <a:pt x="16" y="0"/>
                    </a:lnTo>
                    <a:lnTo>
                      <a:pt x="0" y="1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0" name="Freeform 10"/>
              <p:cNvSpPr>
                <a:spLocks/>
              </p:cNvSpPr>
              <p:nvPr/>
            </p:nvSpPr>
            <p:spPr bwMode="auto">
              <a:xfrm>
                <a:off x="403" y="432"/>
                <a:ext cx="1269" cy="769"/>
              </a:xfrm>
              <a:custGeom>
                <a:avLst/>
                <a:gdLst>
                  <a:gd name="T0" fmla="*/ 91 w 1269"/>
                  <a:gd name="T1" fmla="*/ 94 h 769"/>
                  <a:gd name="T2" fmla="*/ 144 w 1269"/>
                  <a:gd name="T3" fmla="*/ 82 h 769"/>
                  <a:gd name="T4" fmla="*/ 224 w 1269"/>
                  <a:gd name="T5" fmla="*/ 85 h 769"/>
                  <a:gd name="T6" fmla="*/ 345 w 1269"/>
                  <a:gd name="T7" fmla="*/ 96 h 769"/>
                  <a:gd name="T8" fmla="*/ 390 w 1269"/>
                  <a:gd name="T9" fmla="*/ 132 h 769"/>
                  <a:gd name="T10" fmla="*/ 500 w 1269"/>
                  <a:gd name="T11" fmla="*/ 153 h 769"/>
                  <a:gd name="T12" fmla="*/ 478 w 1269"/>
                  <a:gd name="T13" fmla="*/ 114 h 769"/>
                  <a:gd name="T14" fmla="*/ 573 w 1269"/>
                  <a:gd name="T15" fmla="*/ 135 h 769"/>
                  <a:gd name="T16" fmla="*/ 652 w 1269"/>
                  <a:gd name="T17" fmla="*/ 126 h 769"/>
                  <a:gd name="T18" fmla="*/ 658 w 1269"/>
                  <a:gd name="T19" fmla="*/ 124 h 769"/>
                  <a:gd name="T20" fmla="*/ 676 w 1269"/>
                  <a:gd name="T21" fmla="*/ 123 h 769"/>
                  <a:gd name="T22" fmla="*/ 704 w 1269"/>
                  <a:gd name="T23" fmla="*/ 80 h 769"/>
                  <a:gd name="T24" fmla="*/ 683 w 1269"/>
                  <a:gd name="T25" fmla="*/ 0 h 769"/>
                  <a:gd name="T26" fmla="*/ 722 w 1269"/>
                  <a:gd name="T27" fmla="*/ 58 h 769"/>
                  <a:gd name="T28" fmla="*/ 739 w 1269"/>
                  <a:gd name="T29" fmla="*/ 85 h 769"/>
                  <a:gd name="T30" fmla="*/ 792 w 1269"/>
                  <a:gd name="T31" fmla="*/ 120 h 769"/>
                  <a:gd name="T32" fmla="*/ 824 w 1269"/>
                  <a:gd name="T33" fmla="*/ 106 h 769"/>
                  <a:gd name="T34" fmla="*/ 887 w 1269"/>
                  <a:gd name="T35" fmla="*/ 92 h 769"/>
                  <a:gd name="T36" fmla="*/ 887 w 1269"/>
                  <a:gd name="T37" fmla="*/ 154 h 769"/>
                  <a:gd name="T38" fmla="*/ 811 w 1269"/>
                  <a:gd name="T39" fmla="*/ 167 h 769"/>
                  <a:gd name="T40" fmla="*/ 775 w 1269"/>
                  <a:gd name="T41" fmla="*/ 202 h 769"/>
                  <a:gd name="T42" fmla="*/ 750 w 1269"/>
                  <a:gd name="T43" fmla="*/ 255 h 769"/>
                  <a:gd name="T44" fmla="*/ 722 w 1269"/>
                  <a:gd name="T45" fmla="*/ 275 h 769"/>
                  <a:gd name="T46" fmla="*/ 689 w 1269"/>
                  <a:gd name="T47" fmla="*/ 313 h 769"/>
                  <a:gd name="T48" fmla="*/ 719 w 1269"/>
                  <a:gd name="T49" fmla="*/ 426 h 769"/>
                  <a:gd name="T50" fmla="*/ 824 w 1269"/>
                  <a:gd name="T51" fmla="*/ 478 h 769"/>
                  <a:gd name="T52" fmla="*/ 886 w 1269"/>
                  <a:gd name="T53" fmla="*/ 540 h 769"/>
                  <a:gd name="T54" fmla="*/ 912 w 1269"/>
                  <a:gd name="T55" fmla="*/ 568 h 769"/>
                  <a:gd name="T56" fmla="*/ 960 w 1269"/>
                  <a:gd name="T57" fmla="*/ 443 h 769"/>
                  <a:gd name="T58" fmla="*/ 946 w 1269"/>
                  <a:gd name="T59" fmla="*/ 359 h 769"/>
                  <a:gd name="T60" fmla="*/ 940 w 1269"/>
                  <a:gd name="T61" fmla="*/ 309 h 769"/>
                  <a:gd name="T62" fmla="*/ 994 w 1269"/>
                  <a:gd name="T63" fmla="*/ 282 h 769"/>
                  <a:gd name="T64" fmla="*/ 1061 w 1269"/>
                  <a:gd name="T65" fmla="*/ 346 h 769"/>
                  <a:gd name="T66" fmla="*/ 1040 w 1269"/>
                  <a:gd name="T67" fmla="*/ 389 h 769"/>
                  <a:gd name="T68" fmla="*/ 1083 w 1269"/>
                  <a:gd name="T69" fmla="*/ 385 h 769"/>
                  <a:gd name="T70" fmla="*/ 1124 w 1269"/>
                  <a:gd name="T71" fmla="*/ 362 h 769"/>
                  <a:gd name="T72" fmla="*/ 1138 w 1269"/>
                  <a:gd name="T73" fmla="*/ 376 h 769"/>
                  <a:gd name="T74" fmla="*/ 1165 w 1269"/>
                  <a:gd name="T75" fmla="*/ 391 h 769"/>
                  <a:gd name="T76" fmla="*/ 1168 w 1269"/>
                  <a:gd name="T77" fmla="*/ 413 h 769"/>
                  <a:gd name="T78" fmla="*/ 1172 w 1269"/>
                  <a:gd name="T79" fmla="*/ 445 h 769"/>
                  <a:gd name="T80" fmla="*/ 1241 w 1269"/>
                  <a:gd name="T81" fmla="*/ 485 h 769"/>
                  <a:gd name="T82" fmla="*/ 1244 w 1269"/>
                  <a:gd name="T83" fmla="*/ 513 h 769"/>
                  <a:gd name="T84" fmla="*/ 1268 w 1269"/>
                  <a:gd name="T85" fmla="*/ 542 h 769"/>
                  <a:gd name="T86" fmla="*/ 1037 w 1269"/>
                  <a:gd name="T87" fmla="*/ 666 h 769"/>
                  <a:gd name="T88" fmla="*/ 1105 w 1269"/>
                  <a:gd name="T89" fmla="*/ 638 h 769"/>
                  <a:gd name="T90" fmla="*/ 1184 w 1269"/>
                  <a:gd name="T91" fmla="*/ 694 h 769"/>
                  <a:gd name="T92" fmla="*/ 1186 w 1269"/>
                  <a:gd name="T93" fmla="*/ 700 h 769"/>
                  <a:gd name="T94" fmla="*/ 1155 w 1269"/>
                  <a:gd name="T95" fmla="*/ 698 h 769"/>
                  <a:gd name="T96" fmla="*/ 1086 w 1269"/>
                  <a:gd name="T97" fmla="*/ 691 h 769"/>
                  <a:gd name="T98" fmla="*/ 966 w 1269"/>
                  <a:gd name="T99" fmla="*/ 716 h 769"/>
                  <a:gd name="T100" fmla="*/ 926 w 1269"/>
                  <a:gd name="T101" fmla="*/ 749 h 769"/>
                  <a:gd name="T102" fmla="*/ 872 w 1269"/>
                  <a:gd name="T103" fmla="*/ 744 h 769"/>
                  <a:gd name="T104" fmla="*/ 913 w 1269"/>
                  <a:gd name="T105" fmla="*/ 709 h 769"/>
                  <a:gd name="T106" fmla="*/ 835 w 1269"/>
                  <a:gd name="T107" fmla="*/ 639 h 769"/>
                  <a:gd name="T108" fmla="*/ 804 w 1269"/>
                  <a:gd name="T109" fmla="*/ 632 h 769"/>
                  <a:gd name="T110" fmla="*/ 683 w 1269"/>
                  <a:gd name="T111" fmla="*/ 606 h 769"/>
                  <a:gd name="T112" fmla="*/ 241 w 1269"/>
                  <a:gd name="T113" fmla="*/ 594 h 769"/>
                  <a:gd name="T114" fmla="*/ 191 w 1269"/>
                  <a:gd name="T115" fmla="*/ 536 h 769"/>
                  <a:gd name="T116" fmla="*/ 160 w 1269"/>
                  <a:gd name="T117" fmla="*/ 448 h 769"/>
                  <a:gd name="T118" fmla="*/ 42 w 1269"/>
                  <a:gd name="T119" fmla="*/ 366 h 76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269"/>
                  <a:gd name="T181" fmla="*/ 0 h 769"/>
                  <a:gd name="T182" fmla="*/ 1269 w 1269"/>
                  <a:gd name="T183" fmla="*/ 769 h 76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269" h="769">
                    <a:moveTo>
                      <a:pt x="0" y="341"/>
                    </a:moveTo>
                    <a:lnTo>
                      <a:pt x="0" y="73"/>
                    </a:lnTo>
                    <a:lnTo>
                      <a:pt x="97" y="109"/>
                    </a:lnTo>
                    <a:lnTo>
                      <a:pt x="91" y="94"/>
                    </a:lnTo>
                    <a:lnTo>
                      <a:pt x="102" y="85"/>
                    </a:lnTo>
                    <a:lnTo>
                      <a:pt x="166" y="56"/>
                    </a:lnTo>
                    <a:lnTo>
                      <a:pt x="116" y="92"/>
                    </a:lnTo>
                    <a:lnTo>
                      <a:pt x="144" y="82"/>
                    </a:lnTo>
                    <a:lnTo>
                      <a:pt x="144" y="90"/>
                    </a:lnTo>
                    <a:lnTo>
                      <a:pt x="196" y="57"/>
                    </a:lnTo>
                    <a:lnTo>
                      <a:pt x="189" y="46"/>
                    </a:lnTo>
                    <a:lnTo>
                      <a:pt x="224" y="85"/>
                    </a:lnTo>
                    <a:lnTo>
                      <a:pt x="245" y="62"/>
                    </a:lnTo>
                    <a:lnTo>
                      <a:pt x="243" y="85"/>
                    </a:lnTo>
                    <a:lnTo>
                      <a:pt x="270" y="69"/>
                    </a:lnTo>
                    <a:lnTo>
                      <a:pt x="345" y="96"/>
                    </a:lnTo>
                    <a:lnTo>
                      <a:pt x="381" y="95"/>
                    </a:lnTo>
                    <a:lnTo>
                      <a:pt x="399" y="112"/>
                    </a:lnTo>
                    <a:lnTo>
                      <a:pt x="376" y="126"/>
                    </a:lnTo>
                    <a:lnTo>
                      <a:pt x="390" y="132"/>
                    </a:lnTo>
                    <a:lnTo>
                      <a:pt x="458" y="124"/>
                    </a:lnTo>
                    <a:lnTo>
                      <a:pt x="487" y="147"/>
                    </a:lnTo>
                    <a:lnTo>
                      <a:pt x="492" y="160"/>
                    </a:lnTo>
                    <a:lnTo>
                      <a:pt x="500" y="153"/>
                    </a:lnTo>
                    <a:lnTo>
                      <a:pt x="487" y="132"/>
                    </a:lnTo>
                    <a:lnTo>
                      <a:pt x="521" y="105"/>
                    </a:lnTo>
                    <a:lnTo>
                      <a:pt x="488" y="122"/>
                    </a:lnTo>
                    <a:lnTo>
                      <a:pt x="478" y="114"/>
                    </a:lnTo>
                    <a:lnTo>
                      <a:pt x="517" y="95"/>
                    </a:lnTo>
                    <a:lnTo>
                      <a:pt x="537" y="123"/>
                    </a:lnTo>
                    <a:lnTo>
                      <a:pt x="560" y="122"/>
                    </a:lnTo>
                    <a:lnTo>
                      <a:pt x="573" y="135"/>
                    </a:lnTo>
                    <a:lnTo>
                      <a:pt x="634" y="132"/>
                    </a:lnTo>
                    <a:lnTo>
                      <a:pt x="632" y="123"/>
                    </a:lnTo>
                    <a:lnTo>
                      <a:pt x="649" y="140"/>
                    </a:lnTo>
                    <a:lnTo>
                      <a:pt x="652" y="126"/>
                    </a:lnTo>
                    <a:lnTo>
                      <a:pt x="639" y="131"/>
                    </a:lnTo>
                    <a:lnTo>
                      <a:pt x="628" y="114"/>
                    </a:lnTo>
                    <a:lnTo>
                      <a:pt x="651" y="112"/>
                    </a:lnTo>
                    <a:lnTo>
                      <a:pt x="658" y="124"/>
                    </a:lnTo>
                    <a:lnTo>
                      <a:pt x="668" y="121"/>
                    </a:lnTo>
                    <a:lnTo>
                      <a:pt x="665" y="140"/>
                    </a:lnTo>
                    <a:lnTo>
                      <a:pt x="681" y="151"/>
                    </a:lnTo>
                    <a:lnTo>
                      <a:pt x="676" y="123"/>
                    </a:lnTo>
                    <a:lnTo>
                      <a:pt x="706" y="108"/>
                    </a:lnTo>
                    <a:lnTo>
                      <a:pt x="698" y="94"/>
                    </a:lnTo>
                    <a:lnTo>
                      <a:pt x="688" y="103"/>
                    </a:lnTo>
                    <a:lnTo>
                      <a:pt x="704" y="80"/>
                    </a:lnTo>
                    <a:lnTo>
                      <a:pt x="660" y="63"/>
                    </a:lnTo>
                    <a:lnTo>
                      <a:pt x="665" y="24"/>
                    </a:lnTo>
                    <a:lnTo>
                      <a:pt x="676" y="24"/>
                    </a:lnTo>
                    <a:lnTo>
                      <a:pt x="683" y="0"/>
                    </a:lnTo>
                    <a:lnTo>
                      <a:pt x="715" y="24"/>
                    </a:lnTo>
                    <a:lnTo>
                      <a:pt x="715" y="38"/>
                    </a:lnTo>
                    <a:lnTo>
                      <a:pt x="737" y="59"/>
                    </a:lnTo>
                    <a:lnTo>
                      <a:pt x="722" y="58"/>
                    </a:lnTo>
                    <a:lnTo>
                      <a:pt x="729" y="66"/>
                    </a:lnTo>
                    <a:lnTo>
                      <a:pt x="720" y="74"/>
                    </a:lnTo>
                    <a:lnTo>
                      <a:pt x="746" y="80"/>
                    </a:lnTo>
                    <a:lnTo>
                      <a:pt x="739" y="85"/>
                    </a:lnTo>
                    <a:lnTo>
                      <a:pt x="754" y="119"/>
                    </a:lnTo>
                    <a:lnTo>
                      <a:pt x="768" y="89"/>
                    </a:lnTo>
                    <a:lnTo>
                      <a:pt x="787" y="100"/>
                    </a:lnTo>
                    <a:lnTo>
                      <a:pt x="792" y="120"/>
                    </a:lnTo>
                    <a:lnTo>
                      <a:pt x="783" y="126"/>
                    </a:lnTo>
                    <a:lnTo>
                      <a:pt x="800" y="151"/>
                    </a:lnTo>
                    <a:lnTo>
                      <a:pt x="810" y="144"/>
                    </a:lnTo>
                    <a:lnTo>
                      <a:pt x="824" y="106"/>
                    </a:lnTo>
                    <a:lnTo>
                      <a:pt x="840" y="103"/>
                    </a:lnTo>
                    <a:lnTo>
                      <a:pt x="828" y="71"/>
                    </a:lnTo>
                    <a:lnTo>
                      <a:pt x="868" y="73"/>
                    </a:lnTo>
                    <a:lnTo>
                      <a:pt x="887" y="92"/>
                    </a:lnTo>
                    <a:lnTo>
                      <a:pt x="880" y="101"/>
                    </a:lnTo>
                    <a:lnTo>
                      <a:pt x="889" y="106"/>
                    </a:lnTo>
                    <a:lnTo>
                      <a:pt x="869" y="112"/>
                    </a:lnTo>
                    <a:lnTo>
                      <a:pt x="887" y="154"/>
                    </a:lnTo>
                    <a:lnTo>
                      <a:pt x="859" y="173"/>
                    </a:lnTo>
                    <a:lnTo>
                      <a:pt x="849" y="163"/>
                    </a:lnTo>
                    <a:lnTo>
                      <a:pt x="852" y="177"/>
                    </a:lnTo>
                    <a:lnTo>
                      <a:pt x="811" y="167"/>
                    </a:lnTo>
                    <a:lnTo>
                      <a:pt x="820" y="181"/>
                    </a:lnTo>
                    <a:lnTo>
                      <a:pt x="804" y="201"/>
                    </a:lnTo>
                    <a:lnTo>
                      <a:pt x="759" y="185"/>
                    </a:lnTo>
                    <a:lnTo>
                      <a:pt x="775" y="202"/>
                    </a:lnTo>
                    <a:lnTo>
                      <a:pt x="805" y="205"/>
                    </a:lnTo>
                    <a:lnTo>
                      <a:pt x="784" y="239"/>
                    </a:lnTo>
                    <a:lnTo>
                      <a:pt x="761" y="237"/>
                    </a:lnTo>
                    <a:lnTo>
                      <a:pt x="750" y="255"/>
                    </a:lnTo>
                    <a:lnTo>
                      <a:pt x="708" y="240"/>
                    </a:lnTo>
                    <a:lnTo>
                      <a:pt x="746" y="255"/>
                    </a:lnTo>
                    <a:lnTo>
                      <a:pt x="752" y="269"/>
                    </a:lnTo>
                    <a:lnTo>
                      <a:pt x="722" y="275"/>
                    </a:lnTo>
                    <a:lnTo>
                      <a:pt x="729" y="279"/>
                    </a:lnTo>
                    <a:lnTo>
                      <a:pt x="720" y="279"/>
                    </a:lnTo>
                    <a:lnTo>
                      <a:pt x="720" y="293"/>
                    </a:lnTo>
                    <a:lnTo>
                      <a:pt x="689" y="313"/>
                    </a:lnTo>
                    <a:lnTo>
                      <a:pt x="685" y="374"/>
                    </a:lnTo>
                    <a:lnTo>
                      <a:pt x="695" y="388"/>
                    </a:lnTo>
                    <a:lnTo>
                      <a:pt x="712" y="381"/>
                    </a:lnTo>
                    <a:lnTo>
                      <a:pt x="719" y="426"/>
                    </a:lnTo>
                    <a:lnTo>
                      <a:pt x="744" y="416"/>
                    </a:lnTo>
                    <a:lnTo>
                      <a:pt x="772" y="429"/>
                    </a:lnTo>
                    <a:lnTo>
                      <a:pt x="828" y="465"/>
                    </a:lnTo>
                    <a:lnTo>
                      <a:pt x="824" y="478"/>
                    </a:lnTo>
                    <a:lnTo>
                      <a:pt x="830" y="468"/>
                    </a:lnTo>
                    <a:lnTo>
                      <a:pt x="873" y="471"/>
                    </a:lnTo>
                    <a:lnTo>
                      <a:pt x="873" y="523"/>
                    </a:lnTo>
                    <a:lnTo>
                      <a:pt x="886" y="540"/>
                    </a:lnTo>
                    <a:lnTo>
                      <a:pt x="877" y="544"/>
                    </a:lnTo>
                    <a:lnTo>
                      <a:pt x="898" y="553"/>
                    </a:lnTo>
                    <a:lnTo>
                      <a:pt x="892" y="570"/>
                    </a:lnTo>
                    <a:lnTo>
                      <a:pt x="912" y="568"/>
                    </a:lnTo>
                    <a:lnTo>
                      <a:pt x="935" y="541"/>
                    </a:lnTo>
                    <a:lnTo>
                      <a:pt x="928" y="534"/>
                    </a:lnTo>
                    <a:lnTo>
                      <a:pt x="912" y="486"/>
                    </a:lnTo>
                    <a:lnTo>
                      <a:pt x="960" y="443"/>
                    </a:lnTo>
                    <a:lnTo>
                      <a:pt x="952" y="443"/>
                    </a:lnTo>
                    <a:lnTo>
                      <a:pt x="940" y="393"/>
                    </a:lnTo>
                    <a:lnTo>
                      <a:pt x="926" y="381"/>
                    </a:lnTo>
                    <a:lnTo>
                      <a:pt x="946" y="359"/>
                    </a:lnTo>
                    <a:lnTo>
                      <a:pt x="937" y="347"/>
                    </a:lnTo>
                    <a:lnTo>
                      <a:pt x="940" y="330"/>
                    </a:lnTo>
                    <a:lnTo>
                      <a:pt x="932" y="328"/>
                    </a:lnTo>
                    <a:lnTo>
                      <a:pt x="940" y="309"/>
                    </a:lnTo>
                    <a:lnTo>
                      <a:pt x="932" y="297"/>
                    </a:lnTo>
                    <a:lnTo>
                      <a:pt x="936" y="280"/>
                    </a:lnTo>
                    <a:lnTo>
                      <a:pt x="976" y="291"/>
                    </a:lnTo>
                    <a:lnTo>
                      <a:pt x="994" y="282"/>
                    </a:lnTo>
                    <a:lnTo>
                      <a:pt x="1029" y="309"/>
                    </a:lnTo>
                    <a:lnTo>
                      <a:pt x="1029" y="320"/>
                    </a:lnTo>
                    <a:lnTo>
                      <a:pt x="1058" y="321"/>
                    </a:lnTo>
                    <a:lnTo>
                      <a:pt x="1061" y="346"/>
                    </a:lnTo>
                    <a:lnTo>
                      <a:pt x="1035" y="346"/>
                    </a:lnTo>
                    <a:lnTo>
                      <a:pt x="1057" y="351"/>
                    </a:lnTo>
                    <a:lnTo>
                      <a:pt x="1065" y="367"/>
                    </a:lnTo>
                    <a:lnTo>
                      <a:pt x="1040" y="389"/>
                    </a:lnTo>
                    <a:lnTo>
                      <a:pt x="1076" y="378"/>
                    </a:lnTo>
                    <a:lnTo>
                      <a:pt x="1078" y="397"/>
                    </a:lnTo>
                    <a:lnTo>
                      <a:pt x="1062" y="403"/>
                    </a:lnTo>
                    <a:lnTo>
                      <a:pt x="1083" y="385"/>
                    </a:lnTo>
                    <a:lnTo>
                      <a:pt x="1086" y="397"/>
                    </a:lnTo>
                    <a:lnTo>
                      <a:pt x="1106" y="378"/>
                    </a:lnTo>
                    <a:lnTo>
                      <a:pt x="1111" y="389"/>
                    </a:lnTo>
                    <a:lnTo>
                      <a:pt x="1124" y="362"/>
                    </a:lnTo>
                    <a:lnTo>
                      <a:pt x="1119" y="356"/>
                    </a:lnTo>
                    <a:lnTo>
                      <a:pt x="1136" y="341"/>
                    </a:lnTo>
                    <a:lnTo>
                      <a:pt x="1154" y="370"/>
                    </a:lnTo>
                    <a:lnTo>
                      <a:pt x="1138" y="376"/>
                    </a:lnTo>
                    <a:lnTo>
                      <a:pt x="1156" y="373"/>
                    </a:lnTo>
                    <a:lnTo>
                      <a:pt x="1161" y="385"/>
                    </a:lnTo>
                    <a:lnTo>
                      <a:pt x="1150" y="388"/>
                    </a:lnTo>
                    <a:lnTo>
                      <a:pt x="1165" y="391"/>
                    </a:lnTo>
                    <a:lnTo>
                      <a:pt x="1156" y="398"/>
                    </a:lnTo>
                    <a:lnTo>
                      <a:pt x="1166" y="397"/>
                    </a:lnTo>
                    <a:lnTo>
                      <a:pt x="1173" y="407"/>
                    </a:lnTo>
                    <a:lnTo>
                      <a:pt x="1168" y="413"/>
                    </a:lnTo>
                    <a:lnTo>
                      <a:pt x="1183" y="424"/>
                    </a:lnTo>
                    <a:lnTo>
                      <a:pt x="1159" y="434"/>
                    </a:lnTo>
                    <a:lnTo>
                      <a:pt x="1175" y="434"/>
                    </a:lnTo>
                    <a:lnTo>
                      <a:pt x="1172" y="445"/>
                    </a:lnTo>
                    <a:lnTo>
                      <a:pt x="1198" y="455"/>
                    </a:lnTo>
                    <a:lnTo>
                      <a:pt x="1207" y="477"/>
                    </a:lnTo>
                    <a:lnTo>
                      <a:pt x="1216" y="469"/>
                    </a:lnTo>
                    <a:lnTo>
                      <a:pt x="1241" y="485"/>
                    </a:lnTo>
                    <a:lnTo>
                      <a:pt x="1187" y="505"/>
                    </a:lnTo>
                    <a:lnTo>
                      <a:pt x="1198" y="517"/>
                    </a:lnTo>
                    <a:lnTo>
                      <a:pt x="1244" y="493"/>
                    </a:lnTo>
                    <a:lnTo>
                      <a:pt x="1244" y="513"/>
                    </a:lnTo>
                    <a:lnTo>
                      <a:pt x="1265" y="509"/>
                    </a:lnTo>
                    <a:lnTo>
                      <a:pt x="1268" y="519"/>
                    </a:lnTo>
                    <a:lnTo>
                      <a:pt x="1259" y="519"/>
                    </a:lnTo>
                    <a:lnTo>
                      <a:pt x="1268" y="542"/>
                    </a:lnTo>
                    <a:lnTo>
                      <a:pt x="1202" y="587"/>
                    </a:lnTo>
                    <a:lnTo>
                      <a:pt x="1110" y="587"/>
                    </a:lnTo>
                    <a:lnTo>
                      <a:pt x="1069" y="619"/>
                    </a:lnTo>
                    <a:lnTo>
                      <a:pt x="1037" y="666"/>
                    </a:lnTo>
                    <a:lnTo>
                      <a:pt x="1069" y="629"/>
                    </a:lnTo>
                    <a:lnTo>
                      <a:pt x="1120" y="609"/>
                    </a:lnTo>
                    <a:lnTo>
                      <a:pt x="1138" y="625"/>
                    </a:lnTo>
                    <a:lnTo>
                      <a:pt x="1105" y="638"/>
                    </a:lnTo>
                    <a:lnTo>
                      <a:pt x="1132" y="645"/>
                    </a:lnTo>
                    <a:lnTo>
                      <a:pt x="1124" y="659"/>
                    </a:lnTo>
                    <a:lnTo>
                      <a:pt x="1144" y="684"/>
                    </a:lnTo>
                    <a:lnTo>
                      <a:pt x="1184" y="694"/>
                    </a:lnTo>
                    <a:lnTo>
                      <a:pt x="1195" y="661"/>
                    </a:lnTo>
                    <a:lnTo>
                      <a:pt x="1195" y="681"/>
                    </a:lnTo>
                    <a:lnTo>
                      <a:pt x="1204" y="679"/>
                    </a:lnTo>
                    <a:lnTo>
                      <a:pt x="1186" y="700"/>
                    </a:lnTo>
                    <a:lnTo>
                      <a:pt x="1140" y="713"/>
                    </a:lnTo>
                    <a:lnTo>
                      <a:pt x="1123" y="735"/>
                    </a:lnTo>
                    <a:lnTo>
                      <a:pt x="1111" y="716"/>
                    </a:lnTo>
                    <a:lnTo>
                      <a:pt x="1155" y="698"/>
                    </a:lnTo>
                    <a:lnTo>
                      <a:pt x="1132" y="699"/>
                    </a:lnTo>
                    <a:lnTo>
                      <a:pt x="1136" y="684"/>
                    </a:lnTo>
                    <a:lnTo>
                      <a:pt x="1097" y="700"/>
                    </a:lnTo>
                    <a:lnTo>
                      <a:pt x="1086" y="691"/>
                    </a:lnTo>
                    <a:lnTo>
                      <a:pt x="1086" y="661"/>
                    </a:lnTo>
                    <a:lnTo>
                      <a:pt x="1062" y="651"/>
                    </a:lnTo>
                    <a:lnTo>
                      <a:pt x="1043" y="700"/>
                    </a:lnTo>
                    <a:lnTo>
                      <a:pt x="966" y="716"/>
                    </a:lnTo>
                    <a:lnTo>
                      <a:pt x="920" y="731"/>
                    </a:lnTo>
                    <a:lnTo>
                      <a:pt x="912" y="740"/>
                    </a:lnTo>
                    <a:lnTo>
                      <a:pt x="923" y="742"/>
                    </a:lnTo>
                    <a:lnTo>
                      <a:pt x="926" y="749"/>
                    </a:lnTo>
                    <a:lnTo>
                      <a:pt x="862" y="768"/>
                    </a:lnTo>
                    <a:lnTo>
                      <a:pt x="864" y="760"/>
                    </a:lnTo>
                    <a:lnTo>
                      <a:pt x="869" y="753"/>
                    </a:lnTo>
                    <a:lnTo>
                      <a:pt x="872" y="744"/>
                    </a:lnTo>
                    <a:lnTo>
                      <a:pt x="882" y="738"/>
                    </a:lnTo>
                    <a:lnTo>
                      <a:pt x="883" y="700"/>
                    </a:lnTo>
                    <a:lnTo>
                      <a:pt x="894" y="713"/>
                    </a:lnTo>
                    <a:lnTo>
                      <a:pt x="913" y="709"/>
                    </a:lnTo>
                    <a:lnTo>
                      <a:pt x="897" y="684"/>
                    </a:lnTo>
                    <a:lnTo>
                      <a:pt x="843" y="672"/>
                    </a:lnTo>
                    <a:lnTo>
                      <a:pt x="840" y="672"/>
                    </a:lnTo>
                    <a:lnTo>
                      <a:pt x="835" y="639"/>
                    </a:lnTo>
                    <a:lnTo>
                      <a:pt x="824" y="641"/>
                    </a:lnTo>
                    <a:lnTo>
                      <a:pt x="814" y="623"/>
                    </a:lnTo>
                    <a:lnTo>
                      <a:pt x="804" y="621"/>
                    </a:lnTo>
                    <a:lnTo>
                      <a:pt x="804" y="632"/>
                    </a:lnTo>
                    <a:lnTo>
                      <a:pt x="788" y="616"/>
                    </a:lnTo>
                    <a:lnTo>
                      <a:pt x="762" y="639"/>
                    </a:lnTo>
                    <a:lnTo>
                      <a:pt x="690" y="623"/>
                    </a:lnTo>
                    <a:lnTo>
                      <a:pt x="683" y="606"/>
                    </a:lnTo>
                    <a:lnTo>
                      <a:pt x="683" y="617"/>
                    </a:lnTo>
                    <a:lnTo>
                      <a:pt x="270" y="617"/>
                    </a:lnTo>
                    <a:lnTo>
                      <a:pt x="263" y="599"/>
                    </a:lnTo>
                    <a:lnTo>
                      <a:pt x="241" y="594"/>
                    </a:lnTo>
                    <a:lnTo>
                      <a:pt x="242" y="582"/>
                    </a:lnTo>
                    <a:lnTo>
                      <a:pt x="196" y="566"/>
                    </a:lnTo>
                    <a:lnTo>
                      <a:pt x="201" y="559"/>
                    </a:lnTo>
                    <a:lnTo>
                      <a:pt x="191" y="536"/>
                    </a:lnTo>
                    <a:lnTo>
                      <a:pt x="179" y="534"/>
                    </a:lnTo>
                    <a:lnTo>
                      <a:pt x="153" y="489"/>
                    </a:lnTo>
                    <a:lnTo>
                      <a:pt x="158" y="473"/>
                    </a:lnTo>
                    <a:lnTo>
                      <a:pt x="160" y="448"/>
                    </a:lnTo>
                    <a:lnTo>
                      <a:pt x="132" y="434"/>
                    </a:lnTo>
                    <a:lnTo>
                      <a:pt x="78" y="354"/>
                    </a:lnTo>
                    <a:lnTo>
                      <a:pt x="48" y="377"/>
                    </a:lnTo>
                    <a:lnTo>
                      <a:pt x="42" y="366"/>
                    </a:lnTo>
                    <a:lnTo>
                      <a:pt x="42" y="364"/>
                    </a:lnTo>
                    <a:lnTo>
                      <a:pt x="28" y="341"/>
                    </a:lnTo>
                    <a:lnTo>
                      <a:pt x="0" y="341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1" name="Freeform 11"/>
              <p:cNvSpPr>
                <a:spLocks/>
              </p:cNvSpPr>
              <p:nvPr/>
            </p:nvSpPr>
            <p:spPr bwMode="auto">
              <a:xfrm>
                <a:off x="588" y="1009"/>
                <a:ext cx="76" cy="53"/>
              </a:xfrm>
              <a:custGeom>
                <a:avLst/>
                <a:gdLst>
                  <a:gd name="T0" fmla="*/ 0 w 76"/>
                  <a:gd name="T1" fmla="*/ 0 h 53"/>
                  <a:gd name="T2" fmla="*/ 41 w 76"/>
                  <a:gd name="T3" fmla="*/ 10 h 53"/>
                  <a:gd name="T4" fmla="*/ 75 w 76"/>
                  <a:gd name="T5" fmla="*/ 52 h 53"/>
                  <a:gd name="T6" fmla="*/ 56 w 76"/>
                  <a:gd name="T7" fmla="*/ 44 h 53"/>
                  <a:gd name="T8" fmla="*/ 0 w 76"/>
                  <a:gd name="T9" fmla="*/ 0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53"/>
                  <a:gd name="T17" fmla="*/ 76 w 76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53">
                    <a:moveTo>
                      <a:pt x="0" y="0"/>
                    </a:moveTo>
                    <a:lnTo>
                      <a:pt x="41" y="10"/>
                    </a:lnTo>
                    <a:lnTo>
                      <a:pt x="75" y="52"/>
                    </a:lnTo>
                    <a:lnTo>
                      <a:pt x="56" y="44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2" name="Freeform 12"/>
              <p:cNvSpPr>
                <a:spLocks/>
              </p:cNvSpPr>
              <p:nvPr/>
            </p:nvSpPr>
            <p:spPr bwMode="auto">
              <a:xfrm>
                <a:off x="623" y="347"/>
                <a:ext cx="158" cy="116"/>
              </a:xfrm>
              <a:custGeom>
                <a:avLst/>
                <a:gdLst>
                  <a:gd name="T0" fmla="*/ 0 w 158"/>
                  <a:gd name="T1" fmla="*/ 88 h 116"/>
                  <a:gd name="T2" fmla="*/ 6 w 158"/>
                  <a:gd name="T3" fmla="*/ 72 h 116"/>
                  <a:gd name="T4" fmla="*/ 30 w 158"/>
                  <a:gd name="T5" fmla="*/ 24 h 116"/>
                  <a:gd name="T6" fmla="*/ 19 w 158"/>
                  <a:gd name="T7" fmla="*/ 4 h 116"/>
                  <a:gd name="T8" fmla="*/ 68 w 158"/>
                  <a:gd name="T9" fmla="*/ 0 h 116"/>
                  <a:gd name="T10" fmla="*/ 101 w 158"/>
                  <a:gd name="T11" fmla="*/ 20 h 116"/>
                  <a:gd name="T12" fmla="*/ 123 w 158"/>
                  <a:gd name="T13" fmla="*/ 9 h 116"/>
                  <a:gd name="T14" fmla="*/ 157 w 158"/>
                  <a:gd name="T15" fmla="*/ 35 h 116"/>
                  <a:gd name="T16" fmla="*/ 86 w 158"/>
                  <a:gd name="T17" fmla="*/ 78 h 116"/>
                  <a:gd name="T18" fmla="*/ 79 w 158"/>
                  <a:gd name="T19" fmla="*/ 103 h 116"/>
                  <a:gd name="T20" fmla="*/ 43 w 158"/>
                  <a:gd name="T21" fmla="*/ 115 h 116"/>
                  <a:gd name="T22" fmla="*/ 28 w 158"/>
                  <a:gd name="T23" fmla="*/ 95 h 116"/>
                  <a:gd name="T24" fmla="*/ 0 w 158"/>
                  <a:gd name="T25" fmla="*/ 88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8"/>
                  <a:gd name="T40" fmla="*/ 0 h 116"/>
                  <a:gd name="T41" fmla="*/ 158 w 158"/>
                  <a:gd name="T42" fmla="*/ 116 h 1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8" h="116">
                    <a:moveTo>
                      <a:pt x="0" y="88"/>
                    </a:moveTo>
                    <a:lnTo>
                      <a:pt x="6" y="72"/>
                    </a:lnTo>
                    <a:lnTo>
                      <a:pt x="30" y="24"/>
                    </a:lnTo>
                    <a:lnTo>
                      <a:pt x="19" y="4"/>
                    </a:lnTo>
                    <a:lnTo>
                      <a:pt x="68" y="0"/>
                    </a:lnTo>
                    <a:lnTo>
                      <a:pt x="101" y="20"/>
                    </a:lnTo>
                    <a:lnTo>
                      <a:pt x="123" y="9"/>
                    </a:lnTo>
                    <a:lnTo>
                      <a:pt x="157" y="35"/>
                    </a:lnTo>
                    <a:lnTo>
                      <a:pt x="86" y="78"/>
                    </a:lnTo>
                    <a:lnTo>
                      <a:pt x="79" y="103"/>
                    </a:lnTo>
                    <a:lnTo>
                      <a:pt x="43" y="115"/>
                    </a:lnTo>
                    <a:lnTo>
                      <a:pt x="28" y="95"/>
                    </a:lnTo>
                    <a:lnTo>
                      <a:pt x="0" y="88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3" name="Freeform 13"/>
              <p:cNvSpPr>
                <a:spLocks/>
              </p:cNvSpPr>
              <p:nvPr/>
            </p:nvSpPr>
            <p:spPr bwMode="auto">
              <a:xfrm>
                <a:off x="671" y="242"/>
                <a:ext cx="109" cy="62"/>
              </a:xfrm>
              <a:custGeom>
                <a:avLst/>
                <a:gdLst>
                  <a:gd name="T0" fmla="*/ 0 w 109"/>
                  <a:gd name="T1" fmla="*/ 47 h 62"/>
                  <a:gd name="T2" fmla="*/ 24 w 109"/>
                  <a:gd name="T3" fmla="*/ 57 h 62"/>
                  <a:gd name="T4" fmla="*/ 31 w 109"/>
                  <a:gd name="T5" fmla="*/ 46 h 62"/>
                  <a:gd name="T6" fmla="*/ 36 w 109"/>
                  <a:gd name="T7" fmla="*/ 61 h 62"/>
                  <a:gd name="T8" fmla="*/ 47 w 109"/>
                  <a:gd name="T9" fmla="*/ 56 h 62"/>
                  <a:gd name="T10" fmla="*/ 45 w 109"/>
                  <a:gd name="T11" fmla="*/ 40 h 62"/>
                  <a:gd name="T12" fmla="*/ 58 w 109"/>
                  <a:gd name="T13" fmla="*/ 49 h 62"/>
                  <a:gd name="T14" fmla="*/ 64 w 109"/>
                  <a:gd name="T15" fmla="*/ 28 h 62"/>
                  <a:gd name="T16" fmla="*/ 74 w 109"/>
                  <a:gd name="T17" fmla="*/ 27 h 62"/>
                  <a:gd name="T18" fmla="*/ 77 w 109"/>
                  <a:gd name="T19" fmla="*/ 46 h 62"/>
                  <a:gd name="T20" fmla="*/ 101 w 109"/>
                  <a:gd name="T21" fmla="*/ 32 h 62"/>
                  <a:gd name="T22" fmla="*/ 94 w 109"/>
                  <a:gd name="T23" fmla="*/ 14 h 62"/>
                  <a:gd name="T24" fmla="*/ 108 w 109"/>
                  <a:gd name="T25" fmla="*/ 10 h 62"/>
                  <a:gd name="T26" fmla="*/ 93 w 109"/>
                  <a:gd name="T27" fmla="*/ 0 h 62"/>
                  <a:gd name="T28" fmla="*/ 53 w 109"/>
                  <a:gd name="T29" fmla="*/ 10 h 62"/>
                  <a:gd name="T30" fmla="*/ 0 w 109"/>
                  <a:gd name="T31" fmla="*/ 47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9"/>
                  <a:gd name="T49" fmla="*/ 0 h 62"/>
                  <a:gd name="T50" fmla="*/ 109 w 109"/>
                  <a:gd name="T51" fmla="*/ 62 h 6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9" h="62">
                    <a:moveTo>
                      <a:pt x="0" y="47"/>
                    </a:moveTo>
                    <a:lnTo>
                      <a:pt x="24" y="57"/>
                    </a:lnTo>
                    <a:lnTo>
                      <a:pt x="31" y="46"/>
                    </a:lnTo>
                    <a:lnTo>
                      <a:pt x="36" y="61"/>
                    </a:lnTo>
                    <a:lnTo>
                      <a:pt x="47" y="56"/>
                    </a:lnTo>
                    <a:lnTo>
                      <a:pt x="45" y="40"/>
                    </a:lnTo>
                    <a:lnTo>
                      <a:pt x="58" y="49"/>
                    </a:lnTo>
                    <a:lnTo>
                      <a:pt x="64" y="28"/>
                    </a:lnTo>
                    <a:lnTo>
                      <a:pt x="74" y="27"/>
                    </a:lnTo>
                    <a:lnTo>
                      <a:pt x="77" y="46"/>
                    </a:lnTo>
                    <a:lnTo>
                      <a:pt x="101" y="32"/>
                    </a:lnTo>
                    <a:lnTo>
                      <a:pt x="94" y="14"/>
                    </a:lnTo>
                    <a:lnTo>
                      <a:pt x="108" y="10"/>
                    </a:lnTo>
                    <a:lnTo>
                      <a:pt x="93" y="0"/>
                    </a:lnTo>
                    <a:lnTo>
                      <a:pt x="53" y="10"/>
                    </a:lnTo>
                    <a:lnTo>
                      <a:pt x="0" y="47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4" name="Freeform 14"/>
              <p:cNvSpPr>
                <a:spLocks/>
              </p:cNvSpPr>
              <p:nvPr/>
            </p:nvSpPr>
            <p:spPr bwMode="auto">
              <a:xfrm>
                <a:off x="728" y="386"/>
                <a:ext cx="270" cy="160"/>
              </a:xfrm>
              <a:custGeom>
                <a:avLst/>
                <a:gdLst>
                  <a:gd name="T0" fmla="*/ 0 w 270"/>
                  <a:gd name="T1" fmla="*/ 52 h 160"/>
                  <a:gd name="T2" fmla="*/ 13 w 270"/>
                  <a:gd name="T3" fmla="*/ 39 h 160"/>
                  <a:gd name="T4" fmla="*/ 7 w 270"/>
                  <a:gd name="T5" fmla="*/ 33 h 160"/>
                  <a:gd name="T6" fmla="*/ 39 w 270"/>
                  <a:gd name="T7" fmla="*/ 9 h 160"/>
                  <a:gd name="T8" fmla="*/ 66 w 270"/>
                  <a:gd name="T9" fmla="*/ 0 h 160"/>
                  <a:gd name="T10" fmla="*/ 73 w 270"/>
                  <a:gd name="T11" fmla="*/ 17 h 160"/>
                  <a:gd name="T12" fmla="*/ 65 w 270"/>
                  <a:gd name="T13" fmla="*/ 27 h 160"/>
                  <a:gd name="T14" fmla="*/ 88 w 270"/>
                  <a:gd name="T15" fmla="*/ 14 h 160"/>
                  <a:gd name="T16" fmla="*/ 114 w 270"/>
                  <a:gd name="T17" fmla="*/ 25 h 160"/>
                  <a:gd name="T18" fmla="*/ 104 w 270"/>
                  <a:gd name="T19" fmla="*/ 37 h 160"/>
                  <a:gd name="T20" fmla="*/ 136 w 270"/>
                  <a:gd name="T21" fmla="*/ 28 h 160"/>
                  <a:gd name="T22" fmla="*/ 126 w 270"/>
                  <a:gd name="T23" fmla="*/ 15 h 160"/>
                  <a:gd name="T24" fmla="*/ 139 w 270"/>
                  <a:gd name="T25" fmla="*/ 16 h 160"/>
                  <a:gd name="T26" fmla="*/ 162 w 270"/>
                  <a:gd name="T27" fmla="*/ 59 h 160"/>
                  <a:gd name="T28" fmla="*/ 171 w 270"/>
                  <a:gd name="T29" fmla="*/ 49 h 160"/>
                  <a:gd name="T30" fmla="*/ 161 w 270"/>
                  <a:gd name="T31" fmla="*/ 3 h 160"/>
                  <a:gd name="T32" fmla="*/ 182 w 270"/>
                  <a:gd name="T33" fmla="*/ 3 h 160"/>
                  <a:gd name="T34" fmla="*/ 203 w 270"/>
                  <a:gd name="T35" fmla="*/ 19 h 160"/>
                  <a:gd name="T36" fmla="*/ 216 w 270"/>
                  <a:gd name="T37" fmla="*/ 78 h 160"/>
                  <a:gd name="T38" fmla="*/ 269 w 270"/>
                  <a:gd name="T39" fmla="*/ 105 h 160"/>
                  <a:gd name="T40" fmla="*/ 268 w 270"/>
                  <a:gd name="T41" fmla="*/ 121 h 160"/>
                  <a:gd name="T42" fmla="*/ 254 w 270"/>
                  <a:gd name="T43" fmla="*/ 114 h 160"/>
                  <a:gd name="T44" fmla="*/ 238 w 270"/>
                  <a:gd name="T45" fmla="*/ 125 h 160"/>
                  <a:gd name="T46" fmla="*/ 261 w 270"/>
                  <a:gd name="T47" fmla="*/ 137 h 160"/>
                  <a:gd name="T48" fmla="*/ 239 w 270"/>
                  <a:gd name="T49" fmla="*/ 151 h 160"/>
                  <a:gd name="T50" fmla="*/ 205 w 270"/>
                  <a:gd name="T51" fmla="*/ 144 h 160"/>
                  <a:gd name="T52" fmla="*/ 186 w 270"/>
                  <a:gd name="T53" fmla="*/ 127 h 160"/>
                  <a:gd name="T54" fmla="*/ 140 w 270"/>
                  <a:gd name="T55" fmla="*/ 154 h 160"/>
                  <a:gd name="T56" fmla="*/ 84 w 270"/>
                  <a:gd name="T57" fmla="*/ 159 h 160"/>
                  <a:gd name="T58" fmla="*/ 73 w 270"/>
                  <a:gd name="T59" fmla="*/ 135 h 160"/>
                  <a:gd name="T60" fmla="*/ 43 w 270"/>
                  <a:gd name="T61" fmla="*/ 133 h 160"/>
                  <a:gd name="T62" fmla="*/ 23 w 270"/>
                  <a:gd name="T63" fmla="*/ 112 h 160"/>
                  <a:gd name="T64" fmla="*/ 102 w 270"/>
                  <a:gd name="T65" fmla="*/ 98 h 160"/>
                  <a:gd name="T66" fmla="*/ 21 w 270"/>
                  <a:gd name="T67" fmla="*/ 91 h 160"/>
                  <a:gd name="T68" fmla="*/ 10 w 270"/>
                  <a:gd name="T69" fmla="*/ 78 h 160"/>
                  <a:gd name="T70" fmla="*/ 52 w 270"/>
                  <a:gd name="T71" fmla="*/ 63 h 160"/>
                  <a:gd name="T72" fmla="*/ 13 w 270"/>
                  <a:gd name="T73" fmla="*/ 67 h 160"/>
                  <a:gd name="T74" fmla="*/ 16 w 270"/>
                  <a:gd name="T75" fmla="*/ 59 h 160"/>
                  <a:gd name="T76" fmla="*/ 0 w 270"/>
                  <a:gd name="T77" fmla="*/ 52 h 16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0"/>
                  <a:gd name="T118" fmla="*/ 0 h 160"/>
                  <a:gd name="T119" fmla="*/ 270 w 270"/>
                  <a:gd name="T120" fmla="*/ 160 h 16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0" h="160">
                    <a:moveTo>
                      <a:pt x="0" y="52"/>
                    </a:moveTo>
                    <a:lnTo>
                      <a:pt x="13" y="39"/>
                    </a:lnTo>
                    <a:lnTo>
                      <a:pt x="7" y="33"/>
                    </a:lnTo>
                    <a:lnTo>
                      <a:pt x="39" y="9"/>
                    </a:lnTo>
                    <a:lnTo>
                      <a:pt x="66" y="0"/>
                    </a:lnTo>
                    <a:lnTo>
                      <a:pt x="73" y="17"/>
                    </a:lnTo>
                    <a:lnTo>
                      <a:pt x="65" y="27"/>
                    </a:lnTo>
                    <a:lnTo>
                      <a:pt x="88" y="14"/>
                    </a:lnTo>
                    <a:lnTo>
                      <a:pt x="114" y="25"/>
                    </a:lnTo>
                    <a:lnTo>
                      <a:pt x="104" y="37"/>
                    </a:lnTo>
                    <a:lnTo>
                      <a:pt x="136" y="28"/>
                    </a:lnTo>
                    <a:lnTo>
                      <a:pt x="126" y="15"/>
                    </a:lnTo>
                    <a:lnTo>
                      <a:pt x="139" y="16"/>
                    </a:lnTo>
                    <a:lnTo>
                      <a:pt x="162" y="59"/>
                    </a:lnTo>
                    <a:lnTo>
                      <a:pt x="171" y="49"/>
                    </a:lnTo>
                    <a:lnTo>
                      <a:pt x="161" y="3"/>
                    </a:lnTo>
                    <a:lnTo>
                      <a:pt x="182" y="3"/>
                    </a:lnTo>
                    <a:lnTo>
                      <a:pt x="203" y="19"/>
                    </a:lnTo>
                    <a:lnTo>
                      <a:pt x="216" y="78"/>
                    </a:lnTo>
                    <a:lnTo>
                      <a:pt x="269" y="105"/>
                    </a:lnTo>
                    <a:lnTo>
                      <a:pt x="268" y="121"/>
                    </a:lnTo>
                    <a:lnTo>
                      <a:pt x="254" y="114"/>
                    </a:lnTo>
                    <a:lnTo>
                      <a:pt x="238" y="125"/>
                    </a:lnTo>
                    <a:lnTo>
                      <a:pt x="261" y="137"/>
                    </a:lnTo>
                    <a:lnTo>
                      <a:pt x="239" y="151"/>
                    </a:lnTo>
                    <a:lnTo>
                      <a:pt x="205" y="144"/>
                    </a:lnTo>
                    <a:lnTo>
                      <a:pt x="186" y="127"/>
                    </a:lnTo>
                    <a:lnTo>
                      <a:pt x="140" y="154"/>
                    </a:lnTo>
                    <a:lnTo>
                      <a:pt x="84" y="159"/>
                    </a:lnTo>
                    <a:lnTo>
                      <a:pt x="73" y="135"/>
                    </a:lnTo>
                    <a:lnTo>
                      <a:pt x="43" y="133"/>
                    </a:lnTo>
                    <a:lnTo>
                      <a:pt x="23" y="112"/>
                    </a:lnTo>
                    <a:lnTo>
                      <a:pt x="102" y="98"/>
                    </a:lnTo>
                    <a:lnTo>
                      <a:pt x="21" y="91"/>
                    </a:lnTo>
                    <a:lnTo>
                      <a:pt x="10" y="78"/>
                    </a:lnTo>
                    <a:lnTo>
                      <a:pt x="52" y="63"/>
                    </a:lnTo>
                    <a:lnTo>
                      <a:pt x="13" y="67"/>
                    </a:lnTo>
                    <a:lnTo>
                      <a:pt x="16" y="59"/>
                    </a:lnTo>
                    <a:lnTo>
                      <a:pt x="0" y="52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5" name="Freeform 15"/>
              <p:cNvSpPr>
                <a:spLocks/>
              </p:cNvSpPr>
              <p:nvPr/>
            </p:nvSpPr>
            <p:spPr bwMode="auto">
              <a:xfrm>
                <a:off x="747" y="266"/>
                <a:ext cx="183" cy="86"/>
              </a:xfrm>
              <a:custGeom>
                <a:avLst/>
                <a:gdLst>
                  <a:gd name="T0" fmla="*/ 0 w 183"/>
                  <a:gd name="T1" fmla="*/ 54 h 86"/>
                  <a:gd name="T2" fmla="*/ 7 w 183"/>
                  <a:gd name="T3" fmla="*/ 48 h 86"/>
                  <a:gd name="T4" fmla="*/ 40 w 183"/>
                  <a:gd name="T5" fmla="*/ 39 h 86"/>
                  <a:gd name="T6" fmla="*/ 7 w 183"/>
                  <a:gd name="T7" fmla="*/ 41 h 86"/>
                  <a:gd name="T8" fmla="*/ 44 w 183"/>
                  <a:gd name="T9" fmla="*/ 32 h 86"/>
                  <a:gd name="T10" fmla="*/ 15 w 183"/>
                  <a:gd name="T11" fmla="*/ 32 h 86"/>
                  <a:gd name="T12" fmla="*/ 17 w 183"/>
                  <a:gd name="T13" fmla="*/ 23 h 86"/>
                  <a:gd name="T14" fmla="*/ 46 w 183"/>
                  <a:gd name="T15" fmla="*/ 22 h 86"/>
                  <a:gd name="T16" fmla="*/ 26 w 183"/>
                  <a:gd name="T17" fmla="*/ 20 h 86"/>
                  <a:gd name="T18" fmla="*/ 42 w 183"/>
                  <a:gd name="T19" fmla="*/ 12 h 86"/>
                  <a:gd name="T20" fmla="*/ 78 w 183"/>
                  <a:gd name="T21" fmla="*/ 22 h 86"/>
                  <a:gd name="T22" fmla="*/ 96 w 183"/>
                  <a:gd name="T23" fmla="*/ 43 h 86"/>
                  <a:gd name="T24" fmla="*/ 130 w 183"/>
                  <a:gd name="T25" fmla="*/ 45 h 86"/>
                  <a:gd name="T26" fmla="*/ 117 w 183"/>
                  <a:gd name="T27" fmla="*/ 32 h 86"/>
                  <a:gd name="T28" fmla="*/ 124 w 183"/>
                  <a:gd name="T29" fmla="*/ 23 h 86"/>
                  <a:gd name="T30" fmla="*/ 109 w 183"/>
                  <a:gd name="T31" fmla="*/ 14 h 86"/>
                  <a:gd name="T32" fmla="*/ 133 w 183"/>
                  <a:gd name="T33" fmla="*/ 0 h 86"/>
                  <a:gd name="T34" fmla="*/ 142 w 183"/>
                  <a:gd name="T35" fmla="*/ 17 h 86"/>
                  <a:gd name="T36" fmla="*/ 137 w 183"/>
                  <a:gd name="T37" fmla="*/ 26 h 86"/>
                  <a:gd name="T38" fmla="*/ 150 w 183"/>
                  <a:gd name="T39" fmla="*/ 28 h 86"/>
                  <a:gd name="T40" fmla="*/ 144 w 183"/>
                  <a:gd name="T41" fmla="*/ 37 h 86"/>
                  <a:gd name="T42" fmla="*/ 162 w 183"/>
                  <a:gd name="T43" fmla="*/ 40 h 86"/>
                  <a:gd name="T44" fmla="*/ 171 w 183"/>
                  <a:gd name="T45" fmla="*/ 28 h 86"/>
                  <a:gd name="T46" fmla="*/ 182 w 183"/>
                  <a:gd name="T47" fmla="*/ 42 h 86"/>
                  <a:gd name="T48" fmla="*/ 174 w 183"/>
                  <a:gd name="T49" fmla="*/ 62 h 86"/>
                  <a:gd name="T50" fmla="*/ 135 w 183"/>
                  <a:gd name="T51" fmla="*/ 61 h 86"/>
                  <a:gd name="T52" fmla="*/ 74 w 183"/>
                  <a:gd name="T53" fmla="*/ 85 h 86"/>
                  <a:gd name="T54" fmla="*/ 51 w 183"/>
                  <a:gd name="T55" fmla="*/ 72 h 86"/>
                  <a:gd name="T56" fmla="*/ 101 w 183"/>
                  <a:gd name="T57" fmla="*/ 53 h 86"/>
                  <a:gd name="T58" fmla="*/ 56 w 183"/>
                  <a:gd name="T59" fmla="*/ 64 h 86"/>
                  <a:gd name="T60" fmla="*/ 64 w 183"/>
                  <a:gd name="T61" fmla="*/ 48 h 86"/>
                  <a:gd name="T62" fmla="*/ 43 w 183"/>
                  <a:gd name="T63" fmla="*/ 65 h 86"/>
                  <a:gd name="T64" fmla="*/ 17 w 183"/>
                  <a:gd name="T65" fmla="*/ 61 h 86"/>
                  <a:gd name="T66" fmla="*/ 0 w 183"/>
                  <a:gd name="T67" fmla="*/ 54 h 8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83"/>
                  <a:gd name="T103" fmla="*/ 0 h 86"/>
                  <a:gd name="T104" fmla="*/ 183 w 183"/>
                  <a:gd name="T105" fmla="*/ 86 h 8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83" h="86">
                    <a:moveTo>
                      <a:pt x="0" y="54"/>
                    </a:moveTo>
                    <a:lnTo>
                      <a:pt x="7" y="48"/>
                    </a:lnTo>
                    <a:lnTo>
                      <a:pt x="40" y="39"/>
                    </a:lnTo>
                    <a:lnTo>
                      <a:pt x="7" y="41"/>
                    </a:lnTo>
                    <a:lnTo>
                      <a:pt x="44" y="32"/>
                    </a:lnTo>
                    <a:lnTo>
                      <a:pt x="15" y="32"/>
                    </a:lnTo>
                    <a:lnTo>
                      <a:pt x="17" y="23"/>
                    </a:lnTo>
                    <a:lnTo>
                      <a:pt x="46" y="22"/>
                    </a:lnTo>
                    <a:lnTo>
                      <a:pt x="26" y="20"/>
                    </a:lnTo>
                    <a:lnTo>
                      <a:pt x="42" y="12"/>
                    </a:lnTo>
                    <a:lnTo>
                      <a:pt x="78" y="22"/>
                    </a:lnTo>
                    <a:lnTo>
                      <a:pt x="96" y="43"/>
                    </a:lnTo>
                    <a:lnTo>
                      <a:pt x="130" y="45"/>
                    </a:lnTo>
                    <a:lnTo>
                      <a:pt x="117" y="32"/>
                    </a:lnTo>
                    <a:lnTo>
                      <a:pt x="124" y="23"/>
                    </a:lnTo>
                    <a:lnTo>
                      <a:pt x="109" y="14"/>
                    </a:lnTo>
                    <a:lnTo>
                      <a:pt x="133" y="0"/>
                    </a:lnTo>
                    <a:lnTo>
                      <a:pt x="142" y="17"/>
                    </a:lnTo>
                    <a:lnTo>
                      <a:pt x="137" y="26"/>
                    </a:lnTo>
                    <a:lnTo>
                      <a:pt x="150" y="28"/>
                    </a:lnTo>
                    <a:lnTo>
                      <a:pt x="144" y="37"/>
                    </a:lnTo>
                    <a:lnTo>
                      <a:pt x="162" y="40"/>
                    </a:lnTo>
                    <a:lnTo>
                      <a:pt x="171" y="28"/>
                    </a:lnTo>
                    <a:lnTo>
                      <a:pt x="182" y="42"/>
                    </a:lnTo>
                    <a:lnTo>
                      <a:pt x="174" y="62"/>
                    </a:lnTo>
                    <a:lnTo>
                      <a:pt x="135" y="61"/>
                    </a:lnTo>
                    <a:lnTo>
                      <a:pt x="74" y="85"/>
                    </a:lnTo>
                    <a:lnTo>
                      <a:pt x="51" y="72"/>
                    </a:lnTo>
                    <a:lnTo>
                      <a:pt x="101" y="53"/>
                    </a:lnTo>
                    <a:lnTo>
                      <a:pt x="56" y="64"/>
                    </a:lnTo>
                    <a:lnTo>
                      <a:pt x="64" y="48"/>
                    </a:lnTo>
                    <a:lnTo>
                      <a:pt x="43" y="65"/>
                    </a:lnTo>
                    <a:lnTo>
                      <a:pt x="17" y="61"/>
                    </a:lnTo>
                    <a:lnTo>
                      <a:pt x="0" y="54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6" name="Freeform 16"/>
              <p:cNvSpPr>
                <a:spLocks/>
              </p:cNvSpPr>
              <p:nvPr/>
            </p:nvSpPr>
            <p:spPr bwMode="auto">
              <a:xfrm>
                <a:off x="930" y="176"/>
                <a:ext cx="97" cy="54"/>
              </a:xfrm>
              <a:custGeom>
                <a:avLst/>
                <a:gdLst>
                  <a:gd name="T0" fmla="*/ 0 w 97"/>
                  <a:gd name="T1" fmla="*/ 0 h 54"/>
                  <a:gd name="T2" fmla="*/ 8 w 97"/>
                  <a:gd name="T3" fmla="*/ 20 h 54"/>
                  <a:gd name="T4" fmla="*/ 31 w 97"/>
                  <a:gd name="T5" fmla="*/ 20 h 54"/>
                  <a:gd name="T6" fmla="*/ 24 w 97"/>
                  <a:gd name="T7" fmla="*/ 24 h 54"/>
                  <a:gd name="T8" fmla="*/ 29 w 97"/>
                  <a:gd name="T9" fmla="*/ 30 h 54"/>
                  <a:gd name="T10" fmla="*/ 8 w 97"/>
                  <a:gd name="T11" fmla="*/ 32 h 54"/>
                  <a:gd name="T12" fmla="*/ 42 w 97"/>
                  <a:gd name="T13" fmla="*/ 40 h 54"/>
                  <a:gd name="T14" fmla="*/ 96 w 97"/>
                  <a:gd name="T15" fmla="*/ 53 h 54"/>
                  <a:gd name="T16" fmla="*/ 88 w 97"/>
                  <a:gd name="T17" fmla="*/ 23 h 54"/>
                  <a:gd name="T18" fmla="*/ 48 w 97"/>
                  <a:gd name="T19" fmla="*/ 4 h 54"/>
                  <a:gd name="T20" fmla="*/ 37 w 97"/>
                  <a:gd name="T21" fmla="*/ 13 h 54"/>
                  <a:gd name="T22" fmla="*/ 33 w 97"/>
                  <a:gd name="T23" fmla="*/ 0 h 54"/>
                  <a:gd name="T24" fmla="*/ 0 w 97"/>
                  <a:gd name="T25" fmla="*/ 0 h 5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7"/>
                  <a:gd name="T40" fmla="*/ 0 h 54"/>
                  <a:gd name="T41" fmla="*/ 97 w 97"/>
                  <a:gd name="T42" fmla="*/ 54 h 5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7" h="54">
                    <a:moveTo>
                      <a:pt x="0" y="0"/>
                    </a:moveTo>
                    <a:lnTo>
                      <a:pt x="8" y="20"/>
                    </a:lnTo>
                    <a:lnTo>
                      <a:pt x="31" y="20"/>
                    </a:lnTo>
                    <a:lnTo>
                      <a:pt x="24" y="24"/>
                    </a:lnTo>
                    <a:lnTo>
                      <a:pt x="29" y="30"/>
                    </a:lnTo>
                    <a:lnTo>
                      <a:pt x="8" y="32"/>
                    </a:lnTo>
                    <a:lnTo>
                      <a:pt x="42" y="40"/>
                    </a:lnTo>
                    <a:lnTo>
                      <a:pt x="96" y="53"/>
                    </a:lnTo>
                    <a:lnTo>
                      <a:pt x="88" y="23"/>
                    </a:lnTo>
                    <a:lnTo>
                      <a:pt x="48" y="4"/>
                    </a:lnTo>
                    <a:lnTo>
                      <a:pt x="37" y="13"/>
                    </a:lnTo>
                    <a:lnTo>
                      <a:pt x="33" y="0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7" name="Freeform 17"/>
              <p:cNvSpPr>
                <a:spLocks/>
              </p:cNvSpPr>
              <p:nvPr/>
            </p:nvSpPr>
            <p:spPr bwMode="auto">
              <a:xfrm>
                <a:off x="973" y="275"/>
                <a:ext cx="78" cy="53"/>
              </a:xfrm>
              <a:custGeom>
                <a:avLst/>
                <a:gdLst>
                  <a:gd name="T0" fmla="*/ 0 w 78"/>
                  <a:gd name="T1" fmla="*/ 34 h 53"/>
                  <a:gd name="T2" fmla="*/ 9 w 78"/>
                  <a:gd name="T3" fmla="*/ 21 h 53"/>
                  <a:gd name="T4" fmla="*/ 23 w 78"/>
                  <a:gd name="T5" fmla="*/ 23 h 53"/>
                  <a:gd name="T6" fmla="*/ 4 w 78"/>
                  <a:gd name="T7" fmla="*/ 10 h 53"/>
                  <a:gd name="T8" fmla="*/ 10 w 78"/>
                  <a:gd name="T9" fmla="*/ 3 h 53"/>
                  <a:gd name="T10" fmla="*/ 40 w 78"/>
                  <a:gd name="T11" fmla="*/ 19 h 53"/>
                  <a:gd name="T12" fmla="*/ 22 w 78"/>
                  <a:gd name="T13" fmla="*/ 1 h 53"/>
                  <a:gd name="T14" fmla="*/ 69 w 78"/>
                  <a:gd name="T15" fmla="*/ 0 h 53"/>
                  <a:gd name="T16" fmla="*/ 77 w 78"/>
                  <a:gd name="T17" fmla="*/ 38 h 53"/>
                  <a:gd name="T18" fmla="*/ 68 w 78"/>
                  <a:gd name="T19" fmla="*/ 32 h 53"/>
                  <a:gd name="T20" fmla="*/ 67 w 78"/>
                  <a:gd name="T21" fmla="*/ 52 h 53"/>
                  <a:gd name="T22" fmla="*/ 31 w 78"/>
                  <a:gd name="T23" fmla="*/ 50 h 53"/>
                  <a:gd name="T24" fmla="*/ 36 w 78"/>
                  <a:gd name="T25" fmla="*/ 45 h 53"/>
                  <a:gd name="T26" fmla="*/ 28 w 78"/>
                  <a:gd name="T27" fmla="*/ 36 h 53"/>
                  <a:gd name="T28" fmla="*/ 54 w 78"/>
                  <a:gd name="T29" fmla="*/ 25 h 53"/>
                  <a:gd name="T30" fmla="*/ 0 w 78"/>
                  <a:gd name="T31" fmla="*/ 34 h 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8"/>
                  <a:gd name="T49" fmla="*/ 0 h 53"/>
                  <a:gd name="T50" fmla="*/ 78 w 78"/>
                  <a:gd name="T51" fmla="*/ 53 h 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8" h="53">
                    <a:moveTo>
                      <a:pt x="0" y="34"/>
                    </a:moveTo>
                    <a:lnTo>
                      <a:pt x="9" y="21"/>
                    </a:lnTo>
                    <a:lnTo>
                      <a:pt x="23" y="23"/>
                    </a:lnTo>
                    <a:lnTo>
                      <a:pt x="4" y="10"/>
                    </a:lnTo>
                    <a:lnTo>
                      <a:pt x="10" y="3"/>
                    </a:lnTo>
                    <a:lnTo>
                      <a:pt x="40" y="19"/>
                    </a:lnTo>
                    <a:lnTo>
                      <a:pt x="22" y="1"/>
                    </a:lnTo>
                    <a:lnTo>
                      <a:pt x="69" y="0"/>
                    </a:lnTo>
                    <a:lnTo>
                      <a:pt x="77" y="38"/>
                    </a:lnTo>
                    <a:lnTo>
                      <a:pt x="68" y="32"/>
                    </a:lnTo>
                    <a:lnTo>
                      <a:pt x="67" y="52"/>
                    </a:lnTo>
                    <a:lnTo>
                      <a:pt x="31" y="50"/>
                    </a:lnTo>
                    <a:lnTo>
                      <a:pt x="36" y="45"/>
                    </a:lnTo>
                    <a:lnTo>
                      <a:pt x="28" y="36"/>
                    </a:lnTo>
                    <a:lnTo>
                      <a:pt x="54" y="25"/>
                    </a:lnTo>
                    <a:lnTo>
                      <a:pt x="0" y="34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8" name="Freeform 18"/>
              <p:cNvSpPr>
                <a:spLocks/>
              </p:cNvSpPr>
              <p:nvPr/>
            </p:nvSpPr>
            <p:spPr bwMode="auto">
              <a:xfrm>
                <a:off x="976" y="371"/>
                <a:ext cx="90" cy="87"/>
              </a:xfrm>
              <a:custGeom>
                <a:avLst/>
                <a:gdLst>
                  <a:gd name="T0" fmla="*/ 0 w 90"/>
                  <a:gd name="T1" fmla="*/ 43 h 87"/>
                  <a:gd name="T2" fmla="*/ 5 w 90"/>
                  <a:gd name="T3" fmla="*/ 32 h 87"/>
                  <a:gd name="T4" fmla="*/ 34 w 90"/>
                  <a:gd name="T5" fmla="*/ 39 h 87"/>
                  <a:gd name="T6" fmla="*/ 30 w 90"/>
                  <a:gd name="T7" fmla="*/ 24 h 87"/>
                  <a:gd name="T8" fmla="*/ 37 w 90"/>
                  <a:gd name="T9" fmla="*/ 25 h 87"/>
                  <a:gd name="T10" fmla="*/ 18 w 90"/>
                  <a:gd name="T11" fmla="*/ 18 h 87"/>
                  <a:gd name="T12" fmla="*/ 28 w 90"/>
                  <a:gd name="T13" fmla="*/ 14 h 87"/>
                  <a:gd name="T14" fmla="*/ 18 w 90"/>
                  <a:gd name="T15" fmla="*/ 7 h 87"/>
                  <a:gd name="T16" fmla="*/ 76 w 90"/>
                  <a:gd name="T17" fmla="*/ 0 h 87"/>
                  <a:gd name="T18" fmla="*/ 78 w 90"/>
                  <a:gd name="T19" fmla="*/ 19 h 87"/>
                  <a:gd name="T20" fmla="*/ 60 w 90"/>
                  <a:gd name="T21" fmla="*/ 34 h 87"/>
                  <a:gd name="T22" fmla="*/ 85 w 90"/>
                  <a:gd name="T23" fmla="*/ 39 h 87"/>
                  <a:gd name="T24" fmla="*/ 89 w 90"/>
                  <a:gd name="T25" fmla="*/ 69 h 87"/>
                  <a:gd name="T26" fmla="*/ 51 w 90"/>
                  <a:gd name="T27" fmla="*/ 86 h 87"/>
                  <a:gd name="T28" fmla="*/ 34 w 90"/>
                  <a:gd name="T29" fmla="*/ 62 h 87"/>
                  <a:gd name="T30" fmla="*/ 0 w 90"/>
                  <a:gd name="T31" fmla="*/ 43 h 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"/>
                  <a:gd name="T49" fmla="*/ 0 h 87"/>
                  <a:gd name="T50" fmla="*/ 90 w 90"/>
                  <a:gd name="T51" fmla="*/ 87 h 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" h="87">
                    <a:moveTo>
                      <a:pt x="0" y="43"/>
                    </a:moveTo>
                    <a:lnTo>
                      <a:pt x="5" y="32"/>
                    </a:lnTo>
                    <a:lnTo>
                      <a:pt x="34" y="39"/>
                    </a:lnTo>
                    <a:lnTo>
                      <a:pt x="30" y="24"/>
                    </a:lnTo>
                    <a:lnTo>
                      <a:pt x="37" y="25"/>
                    </a:lnTo>
                    <a:lnTo>
                      <a:pt x="18" y="18"/>
                    </a:lnTo>
                    <a:lnTo>
                      <a:pt x="28" y="14"/>
                    </a:lnTo>
                    <a:lnTo>
                      <a:pt x="18" y="7"/>
                    </a:lnTo>
                    <a:lnTo>
                      <a:pt x="76" y="0"/>
                    </a:lnTo>
                    <a:lnTo>
                      <a:pt x="78" y="19"/>
                    </a:lnTo>
                    <a:lnTo>
                      <a:pt x="60" y="34"/>
                    </a:lnTo>
                    <a:lnTo>
                      <a:pt x="85" y="39"/>
                    </a:lnTo>
                    <a:lnTo>
                      <a:pt x="89" y="69"/>
                    </a:lnTo>
                    <a:lnTo>
                      <a:pt x="51" y="86"/>
                    </a:lnTo>
                    <a:lnTo>
                      <a:pt x="34" y="62"/>
                    </a:lnTo>
                    <a:lnTo>
                      <a:pt x="0" y="43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09" name="Freeform 19"/>
              <p:cNvSpPr>
                <a:spLocks/>
              </p:cNvSpPr>
              <p:nvPr/>
            </p:nvSpPr>
            <p:spPr bwMode="auto">
              <a:xfrm>
                <a:off x="1036" y="190"/>
                <a:ext cx="54" cy="45"/>
              </a:xfrm>
              <a:custGeom>
                <a:avLst/>
                <a:gdLst>
                  <a:gd name="T0" fmla="*/ 0 w 54"/>
                  <a:gd name="T1" fmla="*/ 0 h 45"/>
                  <a:gd name="T2" fmla="*/ 7 w 54"/>
                  <a:gd name="T3" fmla="*/ 26 h 45"/>
                  <a:gd name="T4" fmla="*/ 23 w 54"/>
                  <a:gd name="T5" fmla="*/ 29 h 45"/>
                  <a:gd name="T6" fmla="*/ 9 w 54"/>
                  <a:gd name="T7" fmla="*/ 32 h 45"/>
                  <a:gd name="T8" fmla="*/ 17 w 54"/>
                  <a:gd name="T9" fmla="*/ 44 h 45"/>
                  <a:gd name="T10" fmla="*/ 51 w 54"/>
                  <a:gd name="T11" fmla="*/ 37 h 45"/>
                  <a:gd name="T12" fmla="*/ 53 w 54"/>
                  <a:gd name="T13" fmla="*/ 22 h 45"/>
                  <a:gd name="T14" fmla="*/ 0 w 54"/>
                  <a:gd name="T15" fmla="*/ 0 h 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"/>
                  <a:gd name="T25" fmla="*/ 0 h 45"/>
                  <a:gd name="T26" fmla="*/ 54 w 54"/>
                  <a:gd name="T27" fmla="*/ 45 h 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" h="45">
                    <a:moveTo>
                      <a:pt x="0" y="0"/>
                    </a:moveTo>
                    <a:lnTo>
                      <a:pt x="7" y="26"/>
                    </a:lnTo>
                    <a:lnTo>
                      <a:pt x="23" y="29"/>
                    </a:lnTo>
                    <a:lnTo>
                      <a:pt x="9" y="32"/>
                    </a:lnTo>
                    <a:lnTo>
                      <a:pt x="17" y="44"/>
                    </a:lnTo>
                    <a:lnTo>
                      <a:pt x="51" y="37"/>
                    </a:lnTo>
                    <a:lnTo>
                      <a:pt x="53" y="22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0" name="Freeform 20"/>
              <p:cNvSpPr>
                <a:spLocks/>
              </p:cNvSpPr>
              <p:nvPr/>
            </p:nvSpPr>
            <p:spPr bwMode="auto">
              <a:xfrm>
                <a:off x="1055" y="256"/>
                <a:ext cx="259" cy="96"/>
              </a:xfrm>
              <a:custGeom>
                <a:avLst/>
                <a:gdLst>
                  <a:gd name="T0" fmla="*/ 0 w 259"/>
                  <a:gd name="T1" fmla="*/ 15 h 96"/>
                  <a:gd name="T2" fmla="*/ 16 w 259"/>
                  <a:gd name="T3" fmla="*/ 0 h 96"/>
                  <a:gd name="T4" fmla="*/ 39 w 259"/>
                  <a:gd name="T5" fmla="*/ 8 h 96"/>
                  <a:gd name="T6" fmla="*/ 55 w 259"/>
                  <a:gd name="T7" fmla="*/ 15 h 96"/>
                  <a:gd name="T8" fmla="*/ 50 w 259"/>
                  <a:gd name="T9" fmla="*/ 24 h 96"/>
                  <a:gd name="T10" fmla="*/ 80 w 259"/>
                  <a:gd name="T11" fmla="*/ 17 h 96"/>
                  <a:gd name="T12" fmla="*/ 99 w 259"/>
                  <a:gd name="T13" fmla="*/ 24 h 96"/>
                  <a:gd name="T14" fmla="*/ 83 w 259"/>
                  <a:gd name="T15" fmla="*/ 24 h 96"/>
                  <a:gd name="T16" fmla="*/ 116 w 259"/>
                  <a:gd name="T17" fmla="*/ 31 h 96"/>
                  <a:gd name="T18" fmla="*/ 80 w 259"/>
                  <a:gd name="T19" fmla="*/ 34 h 96"/>
                  <a:gd name="T20" fmla="*/ 99 w 259"/>
                  <a:gd name="T21" fmla="*/ 41 h 96"/>
                  <a:gd name="T22" fmla="*/ 85 w 259"/>
                  <a:gd name="T23" fmla="*/ 48 h 96"/>
                  <a:gd name="T24" fmla="*/ 103 w 259"/>
                  <a:gd name="T25" fmla="*/ 42 h 96"/>
                  <a:gd name="T26" fmla="*/ 120 w 259"/>
                  <a:gd name="T27" fmla="*/ 61 h 96"/>
                  <a:gd name="T28" fmla="*/ 122 w 259"/>
                  <a:gd name="T29" fmla="*/ 52 h 96"/>
                  <a:gd name="T30" fmla="*/ 170 w 259"/>
                  <a:gd name="T31" fmla="*/ 61 h 96"/>
                  <a:gd name="T32" fmla="*/ 218 w 259"/>
                  <a:gd name="T33" fmla="*/ 43 h 96"/>
                  <a:gd name="T34" fmla="*/ 258 w 259"/>
                  <a:gd name="T35" fmla="*/ 64 h 96"/>
                  <a:gd name="T36" fmla="*/ 246 w 259"/>
                  <a:gd name="T37" fmla="*/ 74 h 96"/>
                  <a:gd name="T38" fmla="*/ 250 w 259"/>
                  <a:gd name="T39" fmla="*/ 91 h 96"/>
                  <a:gd name="T40" fmla="*/ 227 w 259"/>
                  <a:gd name="T41" fmla="*/ 95 h 96"/>
                  <a:gd name="T42" fmla="*/ 200 w 259"/>
                  <a:gd name="T43" fmla="*/ 78 h 96"/>
                  <a:gd name="T44" fmla="*/ 200 w 259"/>
                  <a:gd name="T45" fmla="*/ 91 h 96"/>
                  <a:gd name="T46" fmla="*/ 187 w 259"/>
                  <a:gd name="T47" fmla="*/ 93 h 96"/>
                  <a:gd name="T48" fmla="*/ 129 w 259"/>
                  <a:gd name="T49" fmla="*/ 95 h 96"/>
                  <a:gd name="T50" fmla="*/ 122 w 259"/>
                  <a:gd name="T51" fmla="*/ 81 h 96"/>
                  <a:gd name="T52" fmla="*/ 108 w 259"/>
                  <a:gd name="T53" fmla="*/ 93 h 96"/>
                  <a:gd name="T54" fmla="*/ 91 w 259"/>
                  <a:gd name="T55" fmla="*/ 81 h 96"/>
                  <a:gd name="T56" fmla="*/ 78 w 259"/>
                  <a:gd name="T57" fmla="*/ 89 h 96"/>
                  <a:gd name="T58" fmla="*/ 56 w 259"/>
                  <a:gd name="T59" fmla="*/ 26 h 96"/>
                  <a:gd name="T60" fmla="*/ 31 w 259"/>
                  <a:gd name="T61" fmla="*/ 32 h 96"/>
                  <a:gd name="T62" fmla="*/ 0 w 259"/>
                  <a:gd name="T63" fmla="*/ 15 h 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59"/>
                  <a:gd name="T97" fmla="*/ 0 h 96"/>
                  <a:gd name="T98" fmla="*/ 259 w 259"/>
                  <a:gd name="T99" fmla="*/ 96 h 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59" h="96">
                    <a:moveTo>
                      <a:pt x="0" y="15"/>
                    </a:moveTo>
                    <a:lnTo>
                      <a:pt x="16" y="0"/>
                    </a:lnTo>
                    <a:lnTo>
                      <a:pt x="39" y="8"/>
                    </a:lnTo>
                    <a:lnTo>
                      <a:pt x="55" y="15"/>
                    </a:lnTo>
                    <a:lnTo>
                      <a:pt x="50" y="24"/>
                    </a:lnTo>
                    <a:lnTo>
                      <a:pt x="80" y="17"/>
                    </a:lnTo>
                    <a:lnTo>
                      <a:pt x="99" y="24"/>
                    </a:lnTo>
                    <a:lnTo>
                      <a:pt x="83" y="24"/>
                    </a:lnTo>
                    <a:lnTo>
                      <a:pt x="116" y="31"/>
                    </a:lnTo>
                    <a:lnTo>
                      <a:pt x="80" y="34"/>
                    </a:lnTo>
                    <a:lnTo>
                      <a:pt x="99" y="41"/>
                    </a:lnTo>
                    <a:lnTo>
                      <a:pt x="85" y="48"/>
                    </a:lnTo>
                    <a:lnTo>
                      <a:pt x="103" y="42"/>
                    </a:lnTo>
                    <a:lnTo>
                      <a:pt x="120" y="61"/>
                    </a:lnTo>
                    <a:lnTo>
                      <a:pt x="122" y="52"/>
                    </a:lnTo>
                    <a:lnTo>
                      <a:pt x="170" y="61"/>
                    </a:lnTo>
                    <a:lnTo>
                      <a:pt x="218" y="43"/>
                    </a:lnTo>
                    <a:lnTo>
                      <a:pt x="258" y="64"/>
                    </a:lnTo>
                    <a:lnTo>
                      <a:pt x="246" y="74"/>
                    </a:lnTo>
                    <a:lnTo>
                      <a:pt x="250" y="91"/>
                    </a:lnTo>
                    <a:lnTo>
                      <a:pt x="227" y="95"/>
                    </a:lnTo>
                    <a:lnTo>
                      <a:pt x="200" y="78"/>
                    </a:lnTo>
                    <a:lnTo>
                      <a:pt x="200" y="91"/>
                    </a:lnTo>
                    <a:lnTo>
                      <a:pt x="187" y="93"/>
                    </a:lnTo>
                    <a:lnTo>
                      <a:pt x="129" y="95"/>
                    </a:lnTo>
                    <a:lnTo>
                      <a:pt x="122" y="81"/>
                    </a:lnTo>
                    <a:lnTo>
                      <a:pt x="108" y="93"/>
                    </a:lnTo>
                    <a:lnTo>
                      <a:pt x="91" y="81"/>
                    </a:lnTo>
                    <a:lnTo>
                      <a:pt x="78" y="89"/>
                    </a:lnTo>
                    <a:lnTo>
                      <a:pt x="56" y="26"/>
                    </a:lnTo>
                    <a:lnTo>
                      <a:pt x="31" y="32"/>
                    </a:lnTo>
                    <a:lnTo>
                      <a:pt x="0" y="15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1" name="Freeform 21"/>
              <p:cNvSpPr>
                <a:spLocks/>
              </p:cNvSpPr>
              <p:nvPr/>
            </p:nvSpPr>
            <p:spPr bwMode="auto">
              <a:xfrm>
                <a:off x="1068" y="91"/>
                <a:ext cx="169" cy="131"/>
              </a:xfrm>
              <a:custGeom>
                <a:avLst/>
                <a:gdLst>
                  <a:gd name="T0" fmla="*/ 0 w 169"/>
                  <a:gd name="T1" fmla="*/ 41 h 131"/>
                  <a:gd name="T2" fmla="*/ 41 w 169"/>
                  <a:gd name="T3" fmla="*/ 34 h 131"/>
                  <a:gd name="T4" fmla="*/ 21 w 169"/>
                  <a:gd name="T5" fmla="*/ 15 h 131"/>
                  <a:gd name="T6" fmla="*/ 55 w 169"/>
                  <a:gd name="T7" fmla="*/ 8 h 131"/>
                  <a:gd name="T8" fmla="*/ 26 w 169"/>
                  <a:gd name="T9" fmla="*/ 0 h 131"/>
                  <a:gd name="T10" fmla="*/ 72 w 169"/>
                  <a:gd name="T11" fmla="*/ 10 h 131"/>
                  <a:gd name="T12" fmla="*/ 85 w 169"/>
                  <a:gd name="T13" fmla="*/ 34 h 131"/>
                  <a:gd name="T14" fmla="*/ 108 w 169"/>
                  <a:gd name="T15" fmla="*/ 35 h 131"/>
                  <a:gd name="T16" fmla="*/ 117 w 169"/>
                  <a:gd name="T17" fmla="*/ 52 h 131"/>
                  <a:gd name="T18" fmla="*/ 119 w 169"/>
                  <a:gd name="T19" fmla="*/ 41 h 131"/>
                  <a:gd name="T20" fmla="*/ 131 w 169"/>
                  <a:gd name="T21" fmla="*/ 41 h 131"/>
                  <a:gd name="T22" fmla="*/ 125 w 169"/>
                  <a:gd name="T23" fmla="*/ 52 h 131"/>
                  <a:gd name="T24" fmla="*/ 138 w 169"/>
                  <a:gd name="T25" fmla="*/ 61 h 131"/>
                  <a:gd name="T26" fmla="*/ 131 w 169"/>
                  <a:gd name="T27" fmla="*/ 72 h 131"/>
                  <a:gd name="T28" fmla="*/ 157 w 169"/>
                  <a:gd name="T29" fmla="*/ 71 h 131"/>
                  <a:gd name="T30" fmla="*/ 168 w 169"/>
                  <a:gd name="T31" fmla="*/ 87 h 131"/>
                  <a:gd name="T32" fmla="*/ 136 w 169"/>
                  <a:gd name="T33" fmla="*/ 94 h 131"/>
                  <a:gd name="T34" fmla="*/ 128 w 169"/>
                  <a:gd name="T35" fmla="*/ 109 h 131"/>
                  <a:gd name="T36" fmla="*/ 121 w 169"/>
                  <a:gd name="T37" fmla="*/ 93 h 131"/>
                  <a:gd name="T38" fmla="*/ 113 w 169"/>
                  <a:gd name="T39" fmla="*/ 130 h 131"/>
                  <a:gd name="T40" fmla="*/ 92 w 169"/>
                  <a:gd name="T41" fmla="*/ 110 h 131"/>
                  <a:gd name="T42" fmla="*/ 104 w 169"/>
                  <a:gd name="T43" fmla="*/ 130 h 131"/>
                  <a:gd name="T44" fmla="*/ 63 w 169"/>
                  <a:gd name="T45" fmla="*/ 128 h 131"/>
                  <a:gd name="T46" fmla="*/ 51 w 169"/>
                  <a:gd name="T47" fmla="*/ 117 h 131"/>
                  <a:gd name="T48" fmla="*/ 70 w 169"/>
                  <a:gd name="T49" fmla="*/ 116 h 131"/>
                  <a:gd name="T50" fmla="*/ 50 w 169"/>
                  <a:gd name="T51" fmla="*/ 111 h 131"/>
                  <a:gd name="T52" fmla="*/ 45 w 169"/>
                  <a:gd name="T53" fmla="*/ 106 h 131"/>
                  <a:gd name="T54" fmla="*/ 55 w 169"/>
                  <a:gd name="T55" fmla="*/ 105 h 131"/>
                  <a:gd name="T56" fmla="*/ 39 w 169"/>
                  <a:gd name="T57" fmla="*/ 97 h 131"/>
                  <a:gd name="T58" fmla="*/ 91 w 169"/>
                  <a:gd name="T59" fmla="*/ 85 h 131"/>
                  <a:gd name="T60" fmla="*/ 26 w 169"/>
                  <a:gd name="T61" fmla="*/ 87 h 131"/>
                  <a:gd name="T62" fmla="*/ 16 w 169"/>
                  <a:gd name="T63" fmla="*/ 75 h 131"/>
                  <a:gd name="T64" fmla="*/ 39 w 169"/>
                  <a:gd name="T65" fmla="*/ 68 h 131"/>
                  <a:gd name="T66" fmla="*/ 3 w 169"/>
                  <a:gd name="T67" fmla="*/ 61 h 131"/>
                  <a:gd name="T68" fmla="*/ 11 w 169"/>
                  <a:gd name="T69" fmla="*/ 59 h 131"/>
                  <a:gd name="T70" fmla="*/ 1 w 169"/>
                  <a:gd name="T71" fmla="*/ 51 h 131"/>
                  <a:gd name="T72" fmla="*/ 41 w 169"/>
                  <a:gd name="T73" fmla="*/ 51 h 131"/>
                  <a:gd name="T74" fmla="*/ 0 w 169"/>
                  <a:gd name="T75" fmla="*/ 41 h 13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69"/>
                  <a:gd name="T115" fmla="*/ 0 h 131"/>
                  <a:gd name="T116" fmla="*/ 169 w 169"/>
                  <a:gd name="T117" fmla="*/ 131 h 131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69" h="131">
                    <a:moveTo>
                      <a:pt x="0" y="41"/>
                    </a:moveTo>
                    <a:lnTo>
                      <a:pt x="41" y="34"/>
                    </a:lnTo>
                    <a:lnTo>
                      <a:pt x="21" y="15"/>
                    </a:lnTo>
                    <a:lnTo>
                      <a:pt x="55" y="8"/>
                    </a:lnTo>
                    <a:lnTo>
                      <a:pt x="26" y="0"/>
                    </a:lnTo>
                    <a:lnTo>
                      <a:pt x="72" y="10"/>
                    </a:lnTo>
                    <a:lnTo>
                      <a:pt x="85" y="34"/>
                    </a:lnTo>
                    <a:lnTo>
                      <a:pt x="108" y="35"/>
                    </a:lnTo>
                    <a:lnTo>
                      <a:pt x="117" y="52"/>
                    </a:lnTo>
                    <a:lnTo>
                      <a:pt x="119" y="41"/>
                    </a:lnTo>
                    <a:lnTo>
                      <a:pt x="131" y="41"/>
                    </a:lnTo>
                    <a:lnTo>
                      <a:pt x="125" y="52"/>
                    </a:lnTo>
                    <a:lnTo>
                      <a:pt x="138" y="61"/>
                    </a:lnTo>
                    <a:lnTo>
                      <a:pt x="131" y="72"/>
                    </a:lnTo>
                    <a:lnTo>
                      <a:pt x="157" y="71"/>
                    </a:lnTo>
                    <a:lnTo>
                      <a:pt x="168" y="87"/>
                    </a:lnTo>
                    <a:lnTo>
                      <a:pt x="136" y="94"/>
                    </a:lnTo>
                    <a:lnTo>
                      <a:pt x="128" y="109"/>
                    </a:lnTo>
                    <a:lnTo>
                      <a:pt x="121" y="93"/>
                    </a:lnTo>
                    <a:lnTo>
                      <a:pt x="113" y="130"/>
                    </a:lnTo>
                    <a:lnTo>
                      <a:pt x="92" y="110"/>
                    </a:lnTo>
                    <a:lnTo>
                      <a:pt x="104" y="130"/>
                    </a:lnTo>
                    <a:lnTo>
                      <a:pt x="63" y="128"/>
                    </a:lnTo>
                    <a:lnTo>
                      <a:pt x="51" y="117"/>
                    </a:lnTo>
                    <a:lnTo>
                      <a:pt x="70" y="116"/>
                    </a:lnTo>
                    <a:lnTo>
                      <a:pt x="50" y="111"/>
                    </a:lnTo>
                    <a:lnTo>
                      <a:pt x="45" y="106"/>
                    </a:lnTo>
                    <a:lnTo>
                      <a:pt x="55" y="105"/>
                    </a:lnTo>
                    <a:lnTo>
                      <a:pt x="39" y="97"/>
                    </a:lnTo>
                    <a:lnTo>
                      <a:pt x="91" y="85"/>
                    </a:lnTo>
                    <a:lnTo>
                      <a:pt x="26" y="87"/>
                    </a:lnTo>
                    <a:lnTo>
                      <a:pt x="16" y="75"/>
                    </a:lnTo>
                    <a:lnTo>
                      <a:pt x="39" y="68"/>
                    </a:lnTo>
                    <a:lnTo>
                      <a:pt x="3" y="61"/>
                    </a:lnTo>
                    <a:lnTo>
                      <a:pt x="11" y="59"/>
                    </a:lnTo>
                    <a:lnTo>
                      <a:pt x="1" y="51"/>
                    </a:lnTo>
                    <a:lnTo>
                      <a:pt x="41" y="51"/>
                    </a:lnTo>
                    <a:lnTo>
                      <a:pt x="0" y="41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2" name="Freeform 22"/>
              <p:cNvSpPr>
                <a:spLocks/>
              </p:cNvSpPr>
              <p:nvPr/>
            </p:nvSpPr>
            <p:spPr bwMode="auto">
              <a:xfrm>
                <a:off x="1067" y="310"/>
                <a:ext cx="42" cy="35"/>
              </a:xfrm>
              <a:custGeom>
                <a:avLst/>
                <a:gdLst>
                  <a:gd name="T0" fmla="*/ 0 w 42"/>
                  <a:gd name="T1" fmla="*/ 23 h 35"/>
                  <a:gd name="T2" fmla="*/ 8 w 42"/>
                  <a:gd name="T3" fmla="*/ 0 h 35"/>
                  <a:gd name="T4" fmla="*/ 34 w 42"/>
                  <a:gd name="T5" fmla="*/ 7 h 35"/>
                  <a:gd name="T6" fmla="*/ 41 w 42"/>
                  <a:gd name="T7" fmla="*/ 34 h 35"/>
                  <a:gd name="T8" fmla="*/ 0 w 42"/>
                  <a:gd name="T9" fmla="*/ 23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35"/>
                  <a:gd name="T17" fmla="*/ 42 w 42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35">
                    <a:moveTo>
                      <a:pt x="0" y="23"/>
                    </a:moveTo>
                    <a:lnTo>
                      <a:pt x="8" y="0"/>
                    </a:lnTo>
                    <a:lnTo>
                      <a:pt x="34" y="7"/>
                    </a:lnTo>
                    <a:lnTo>
                      <a:pt x="41" y="34"/>
                    </a:lnTo>
                    <a:lnTo>
                      <a:pt x="0" y="23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3" name="Freeform 23"/>
              <p:cNvSpPr>
                <a:spLocks/>
              </p:cNvSpPr>
              <p:nvPr/>
            </p:nvSpPr>
            <p:spPr bwMode="auto">
              <a:xfrm>
                <a:off x="1069" y="234"/>
                <a:ext cx="46" cy="21"/>
              </a:xfrm>
              <a:custGeom>
                <a:avLst/>
                <a:gdLst>
                  <a:gd name="T0" fmla="*/ 0 w 46"/>
                  <a:gd name="T1" fmla="*/ 8 h 21"/>
                  <a:gd name="T2" fmla="*/ 10 w 46"/>
                  <a:gd name="T3" fmla="*/ 20 h 21"/>
                  <a:gd name="T4" fmla="*/ 45 w 46"/>
                  <a:gd name="T5" fmla="*/ 8 h 21"/>
                  <a:gd name="T6" fmla="*/ 12 w 46"/>
                  <a:gd name="T7" fmla="*/ 0 h 21"/>
                  <a:gd name="T8" fmla="*/ 0 w 46"/>
                  <a:gd name="T9" fmla="*/ 8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21"/>
                  <a:gd name="T17" fmla="*/ 46 w 46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21">
                    <a:moveTo>
                      <a:pt x="0" y="8"/>
                    </a:moveTo>
                    <a:lnTo>
                      <a:pt x="10" y="20"/>
                    </a:lnTo>
                    <a:lnTo>
                      <a:pt x="45" y="8"/>
                    </a:lnTo>
                    <a:lnTo>
                      <a:pt x="12" y="0"/>
                    </a:lnTo>
                    <a:lnTo>
                      <a:pt x="0" y="8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4" name="Freeform 24"/>
              <p:cNvSpPr>
                <a:spLocks/>
              </p:cNvSpPr>
              <p:nvPr/>
            </p:nvSpPr>
            <p:spPr bwMode="auto">
              <a:xfrm>
                <a:off x="1077" y="365"/>
                <a:ext cx="81" cy="70"/>
              </a:xfrm>
              <a:custGeom>
                <a:avLst/>
                <a:gdLst>
                  <a:gd name="T0" fmla="*/ 0 w 81"/>
                  <a:gd name="T1" fmla="*/ 12 h 70"/>
                  <a:gd name="T2" fmla="*/ 2 w 81"/>
                  <a:gd name="T3" fmla="*/ 44 h 70"/>
                  <a:gd name="T4" fmla="*/ 12 w 81"/>
                  <a:gd name="T5" fmla="*/ 49 h 70"/>
                  <a:gd name="T6" fmla="*/ 9 w 81"/>
                  <a:gd name="T7" fmla="*/ 68 h 70"/>
                  <a:gd name="T8" fmla="*/ 19 w 81"/>
                  <a:gd name="T9" fmla="*/ 69 h 70"/>
                  <a:gd name="T10" fmla="*/ 32 w 81"/>
                  <a:gd name="T11" fmla="*/ 54 h 70"/>
                  <a:gd name="T12" fmla="*/ 19 w 81"/>
                  <a:gd name="T13" fmla="*/ 44 h 70"/>
                  <a:gd name="T14" fmla="*/ 52 w 81"/>
                  <a:gd name="T15" fmla="*/ 44 h 70"/>
                  <a:gd name="T16" fmla="*/ 80 w 81"/>
                  <a:gd name="T17" fmla="*/ 5 h 70"/>
                  <a:gd name="T18" fmla="*/ 7 w 81"/>
                  <a:gd name="T19" fmla="*/ 0 h 70"/>
                  <a:gd name="T20" fmla="*/ 16 w 81"/>
                  <a:gd name="T21" fmla="*/ 12 h 70"/>
                  <a:gd name="T22" fmla="*/ 0 w 81"/>
                  <a:gd name="T23" fmla="*/ 12 h 7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1"/>
                  <a:gd name="T37" fmla="*/ 0 h 70"/>
                  <a:gd name="T38" fmla="*/ 81 w 81"/>
                  <a:gd name="T39" fmla="*/ 70 h 7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1" h="70">
                    <a:moveTo>
                      <a:pt x="0" y="12"/>
                    </a:moveTo>
                    <a:lnTo>
                      <a:pt x="2" y="44"/>
                    </a:lnTo>
                    <a:lnTo>
                      <a:pt x="12" y="49"/>
                    </a:lnTo>
                    <a:lnTo>
                      <a:pt x="9" y="68"/>
                    </a:lnTo>
                    <a:lnTo>
                      <a:pt x="19" y="69"/>
                    </a:lnTo>
                    <a:lnTo>
                      <a:pt x="32" y="54"/>
                    </a:lnTo>
                    <a:lnTo>
                      <a:pt x="19" y="44"/>
                    </a:lnTo>
                    <a:lnTo>
                      <a:pt x="52" y="44"/>
                    </a:lnTo>
                    <a:lnTo>
                      <a:pt x="80" y="5"/>
                    </a:lnTo>
                    <a:lnTo>
                      <a:pt x="7" y="0"/>
                    </a:lnTo>
                    <a:lnTo>
                      <a:pt x="16" y="12"/>
                    </a:lnTo>
                    <a:lnTo>
                      <a:pt x="0" y="12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5" name="Freeform 25"/>
              <p:cNvSpPr>
                <a:spLocks/>
              </p:cNvSpPr>
              <p:nvPr/>
            </p:nvSpPr>
            <p:spPr bwMode="auto">
              <a:xfrm>
                <a:off x="1132" y="14"/>
                <a:ext cx="454" cy="276"/>
              </a:xfrm>
              <a:custGeom>
                <a:avLst/>
                <a:gdLst>
                  <a:gd name="T0" fmla="*/ 26 w 454"/>
                  <a:gd name="T1" fmla="*/ 75 h 276"/>
                  <a:gd name="T2" fmla="*/ 50 w 454"/>
                  <a:gd name="T3" fmla="*/ 79 h 276"/>
                  <a:gd name="T4" fmla="*/ 112 w 454"/>
                  <a:gd name="T5" fmla="*/ 77 h 276"/>
                  <a:gd name="T6" fmla="*/ 100 w 454"/>
                  <a:gd name="T7" fmla="*/ 88 h 276"/>
                  <a:gd name="T8" fmla="*/ 85 w 454"/>
                  <a:gd name="T9" fmla="*/ 108 h 276"/>
                  <a:gd name="T10" fmla="*/ 125 w 454"/>
                  <a:gd name="T11" fmla="*/ 109 h 276"/>
                  <a:gd name="T12" fmla="*/ 178 w 454"/>
                  <a:gd name="T13" fmla="*/ 82 h 276"/>
                  <a:gd name="T14" fmla="*/ 241 w 454"/>
                  <a:gd name="T15" fmla="*/ 90 h 276"/>
                  <a:gd name="T16" fmla="*/ 179 w 454"/>
                  <a:gd name="T17" fmla="*/ 143 h 276"/>
                  <a:gd name="T18" fmla="*/ 82 w 454"/>
                  <a:gd name="T19" fmla="*/ 117 h 276"/>
                  <a:gd name="T20" fmla="*/ 81 w 454"/>
                  <a:gd name="T21" fmla="*/ 139 h 276"/>
                  <a:gd name="T22" fmla="*/ 155 w 454"/>
                  <a:gd name="T23" fmla="*/ 173 h 276"/>
                  <a:gd name="T24" fmla="*/ 102 w 454"/>
                  <a:gd name="T25" fmla="*/ 173 h 276"/>
                  <a:gd name="T26" fmla="*/ 92 w 454"/>
                  <a:gd name="T27" fmla="*/ 197 h 276"/>
                  <a:gd name="T28" fmla="*/ 111 w 454"/>
                  <a:gd name="T29" fmla="*/ 186 h 276"/>
                  <a:gd name="T30" fmla="*/ 93 w 454"/>
                  <a:gd name="T31" fmla="*/ 212 h 276"/>
                  <a:gd name="T32" fmla="*/ 107 w 454"/>
                  <a:gd name="T33" fmla="*/ 227 h 276"/>
                  <a:gd name="T34" fmla="*/ 112 w 454"/>
                  <a:gd name="T35" fmla="*/ 237 h 276"/>
                  <a:gd name="T36" fmla="*/ 78 w 454"/>
                  <a:gd name="T37" fmla="*/ 242 h 276"/>
                  <a:gd name="T38" fmla="*/ 50 w 454"/>
                  <a:gd name="T39" fmla="*/ 254 h 276"/>
                  <a:gd name="T40" fmla="*/ 97 w 454"/>
                  <a:gd name="T41" fmla="*/ 273 h 276"/>
                  <a:gd name="T42" fmla="*/ 128 w 454"/>
                  <a:gd name="T43" fmla="*/ 265 h 276"/>
                  <a:gd name="T44" fmla="*/ 144 w 454"/>
                  <a:gd name="T45" fmla="*/ 265 h 276"/>
                  <a:gd name="T46" fmla="*/ 163 w 454"/>
                  <a:gd name="T47" fmla="*/ 275 h 276"/>
                  <a:gd name="T48" fmla="*/ 191 w 454"/>
                  <a:gd name="T49" fmla="*/ 254 h 276"/>
                  <a:gd name="T50" fmla="*/ 203 w 454"/>
                  <a:gd name="T51" fmla="*/ 236 h 276"/>
                  <a:gd name="T52" fmla="*/ 232 w 454"/>
                  <a:gd name="T53" fmla="*/ 212 h 276"/>
                  <a:gd name="T54" fmla="*/ 246 w 454"/>
                  <a:gd name="T55" fmla="*/ 201 h 276"/>
                  <a:gd name="T56" fmla="*/ 249 w 454"/>
                  <a:gd name="T57" fmla="*/ 178 h 276"/>
                  <a:gd name="T58" fmla="*/ 205 w 454"/>
                  <a:gd name="T59" fmla="*/ 165 h 276"/>
                  <a:gd name="T60" fmla="*/ 204 w 454"/>
                  <a:gd name="T61" fmla="*/ 160 h 276"/>
                  <a:gd name="T62" fmla="*/ 297 w 454"/>
                  <a:gd name="T63" fmla="*/ 143 h 276"/>
                  <a:gd name="T64" fmla="*/ 316 w 454"/>
                  <a:gd name="T65" fmla="*/ 126 h 276"/>
                  <a:gd name="T66" fmla="*/ 404 w 454"/>
                  <a:gd name="T67" fmla="*/ 71 h 276"/>
                  <a:gd name="T68" fmla="*/ 338 w 454"/>
                  <a:gd name="T69" fmla="*/ 70 h 276"/>
                  <a:gd name="T70" fmla="*/ 453 w 454"/>
                  <a:gd name="T71" fmla="*/ 42 h 276"/>
                  <a:gd name="T72" fmla="*/ 417 w 454"/>
                  <a:gd name="T73" fmla="*/ 11 h 276"/>
                  <a:gd name="T74" fmla="*/ 267 w 454"/>
                  <a:gd name="T75" fmla="*/ 0 h 276"/>
                  <a:gd name="T76" fmla="*/ 246 w 454"/>
                  <a:gd name="T77" fmla="*/ 5 h 276"/>
                  <a:gd name="T78" fmla="*/ 221 w 454"/>
                  <a:gd name="T79" fmla="*/ 30 h 276"/>
                  <a:gd name="T80" fmla="*/ 176 w 454"/>
                  <a:gd name="T81" fmla="*/ 17 h 276"/>
                  <a:gd name="T82" fmla="*/ 134 w 454"/>
                  <a:gd name="T83" fmla="*/ 19 h 276"/>
                  <a:gd name="T84" fmla="*/ 160 w 454"/>
                  <a:gd name="T85" fmla="*/ 49 h 276"/>
                  <a:gd name="T86" fmla="*/ 99 w 454"/>
                  <a:gd name="T87" fmla="*/ 50 h 27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54"/>
                  <a:gd name="T133" fmla="*/ 0 h 276"/>
                  <a:gd name="T134" fmla="*/ 454 w 454"/>
                  <a:gd name="T135" fmla="*/ 276 h 27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54" h="276">
                    <a:moveTo>
                      <a:pt x="0" y="65"/>
                    </a:moveTo>
                    <a:lnTo>
                      <a:pt x="41" y="65"/>
                    </a:lnTo>
                    <a:lnTo>
                      <a:pt x="26" y="75"/>
                    </a:lnTo>
                    <a:lnTo>
                      <a:pt x="83" y="68"/>
                    </a:lnTo>
                    <a:lnTo>
                      <a:pt x="34" y="75"/>
                    </a:lnTo>
                    <a:lnTo>
                      <a:pt x="50" y="79"/>
                    </a:lnTo>
                    <a:lnTo>
                      <a:pt x="33" y="82"/>
                    </a:lnTo>
                    <a:lnTo>
                      <a:pt x="39" y="88"/>
                    </a:lnTo>
                    <a:lnTo>
                      <a:pt x="112" y="77"/>
                    </a:lnTo>
                    <a:lnTo>
                      <a:pt x="41" y="95"/>
                    </a:lnTo>
                    <a:lnTo>
                      <a:pt x="72" y="108"/>
                    </a:lnTo>
                    <a:lnTo>
                      <a:pt x="100" y="88"/>
                    </a:lnTo>
                    <a:lnTo>
                      <a:pt x="148" y="85"/>
                    </a:lnTo>
                    <a:lnTo>
                      <a:pt x="97" y="93"/>
                    </a:lnTo>
                    <a:lnTo>
                      <a:pt x="85" y="108"/>
                    </a:lnTo>
                    <a:lnTo>
                      <a:pt x="114" y="110"/>
                    </a:lnTo>
                    <a:lnTo>
                      <a:pt x="148" y="94"/>
                    </a:lnTo>
                    <a:lnTo>
                      <a:pt x="125" y="109"/>
                    </a:lnTo>
                    <a:lnTo>
                      <a:pt x="148" y="109"/>
                    </a:lnTo>
                    <a:lnTo>
                      <a:pt x="181" y="97"/>
                    </a:lnTo>
                    <a:lnTo>
                      <a:pt x="178" y="82"/>
                    </a:lnTo>
                    <a:lnTo>
                      <a:pt x="209" y="70"/>
                    </a:lnTo>
                    <a:lnTo>
                      <a:pt x="187" y="96"/>
                    </a:lnTo>
                    <a:lnTo>
                      <a:pt x="241" y="90"/>
                    </a:lnTo>
                    <a:lnTo>
                      <a:pt x="128" y="117"/>
                    </a:lnTo>
                    <a:lnTo>
                      <a:pt x="154" y="143"/>
                    </a:lnTo>
                    <a:lnTo>
                      <a:pt x="179" y="143"/>
                    </a:lnTo>
                    <a:lnTo>
                      <a:pt x="165" y="150"/>
                    </a:lnTo>
                    <a:lnTo>
                      <a:pt x="120" y="121"/>
                    </a:lnTo>
                    <a:lnTo>
                      <a:pt x="82" y="117"/>
                    </a:lnTo>
                    <a:lnTo>
                      <a:pt x="81" y="129"/>
                    </a:lnTo>
                    <a:lnTo>
                      <a:pt x="99" y="135"/>
                    </a:lnTo>
                    <a:lnTo>
                      <a:pt x="81" y="139"/>
                    </a:lnTo>
                    <a:lnTo>
                      <a:pt x="128" y="169"/>
                    </a:lnTo>
                    <a:lnTo>
                      <a:pt x="109" y="171"/>
                    </a:lnTo>
                    <a:lnTo>
                      <a:pt x="155" y="173"/>
                    </a:lnTo>
                    <a:lnTo>
                      <a:pt x="129" y="180"/>
                    </a:lnTo>
                    <a:lnTo>
                      <a:pt x="143" y="190"/>
                    </a:lnTo>
                    <a:lnTo>
                      <a:pt x="102" y="173"/>
                    </a:lnTo>
                    <a:lnTo>
                      <a:pt x="77" y="180"/>
                    </a:lnTo>
                    <a:lnTo>
                      <a:pt x="67" y="205"/>
                    </a:lnTo>
                    <a:lnTo>
                      <a:pt x="92" y="197"/>
                    </a:lnTo>
                    <a:lnTo>
                      <a:pt x="87" y="206"/>
                    </a:lnTo>
                    <a:lnTo>
                      <a:pt x="96" y="206"/>
                    </a:lnTo>
                    <a:lnTo>
                      <a:pt x="111" y="186"/>
                    </a:lnTo>
                    <a:lnTo>
                      <a:pt x="105" y="203"/>
                    </a:lnTo>
                    <a:lnTo>
                      <a:pt x="118" y="205"/>
                    </a:lnTo>
                    <a:lnTo>
                      <a:pt x="93" y="212"/>
                    </a:lnTo>
                    <a:lnTo>
                      <a:pt x="109" y="213"/>
                    </a:lnTo>
                    <a:lnTo>
                      <a:pt x="96" y="217"/>
                    </a:lnTo>
                    <a:lnTo>
                      <a:pt x="107" y="227"/>
                    </a:lnTo>
                    <a:lnTo>
                      <a:pt x="125" y="227"/>
                    </a:lnTo>
                    <a:lnTo>
                      <a:pt x="143" y="208"/>
                    </a:lnTo>
                    <a:lnTo>
                      <a:pt x="112" y="237"/>
                    </a:lnTo>
                    <a:lnTo>
                      <a:pt x="81" y="215"/>
                    </a:lnTo>
                    <a:lnTo>
                      <a:pt x="55" y="218"/>
                    </a:lnTo>
                    <a:lnTo>
                      <a:pt x="78" y="242"/>
                    </a:lnTo>
                    <a:lnTo>
                      <a:pt x="39" y="253"/>
                    </a:lnTo>
                    <a:lnTo>
                      <a:pt x="43" y="267"/>
                    </a:lnTo>
                    <a:lnTo>
                      <a:pt x="50" y="254"/>
                    </a:lnTo>
                    <a:lnTo>
                      <a:pt x="51" y="267"/>
                    </a:lnTo>
                    <a:lnTo>
                      <a:pt x="79" y="262"/>
                    </a:lnTo>
                    <a:lnTo>
                      <a:pt x="97" y="273"/>
                    </a:lnTo>
                    <a:lnTo>
                      <a:pt x="111" y="272"/>
                    </a:lnTo>
                    <a:lnTo>
                      <a:pt x="101" y="262"/>
                    </a:lnTo>
                    <a:lnTo>
                      <a:pt x="128" y="265"/>
                    </a:lnTo>
                    <a:lnTo>
                      <a:pt x="125" y="257"/>
                    </a:lnTo>
                    <a:lnTo>
                      <a:pt x="136" y="267"/>
                    </a:lnTo>
                    <a:lnTo>
                      <a:pt x="144" y="265"/>
                    </a:lnTo>
                    <a:lnTo>
                      <a:pt x="139" y="258"/>
                    </a:lnTo>
                    <a:lnTo>
                      <a:pt x="162" y="265"/>
                    </a:lnTo>
                    <a:lnTo>
                      <a:pt x="163" y="275"/>
                    </a:lnTo>
                    <a:lnTo>
                      <a:pt x="201" y="265"/>
                    </a:lnTo>
                    <a:lnTo>
                      <a:pt x="203" y="250"/>
                    </a:lnTo>
                    <a:lnTo>
                      <a:pt x="191" y="254"/>
                    </a:lnTo>
                    <a:lnTo>
                      <a:pt x="191" y="240"/>
                    </a:lnTo>
                    <a:lnTo>
                      <a:pt x="148" y="239"/>
                    </a:lnTo>
                    <a:lnTo>
                      <a:pt x="203" y="236"/>
                    </a:lnTo>
                    <a:lnTo>
                      <a:pt x="208" y="225"/>
                    </a:lnTo>
                    <a:lnTo>
                      <a:pt x="203" y="212"/>
                    </a:lnTo>
                    <a:lnTo>
                      <a:pt x="232" y="212"/>
                    </a:lnTo>
                    <a:lnTo>
                      <a:pt x="239" y="206"/>
                    </a:lnTo>
                    <a:lnTo>
                      <a:pt x="216" y="203"/>
                    </a:lnTo>
                    <a:lnTo>
                      <a:pt x="246" y="201"/>
                    </a:lnTo>
                    <a:lnTo>
                      <a:pt x="227" y="191"/>
                    </a:lnTo>
                    <a:lnTo>
                      <a:pt x="250" y="185"/>
                    </a:lnTo>
                    <a:lnTo>
                      <a:pt x="249" y="178"/>
                    </a:lnTo>
                    <a:lnTo>
                      <a:pt x="206" y="173"/>
                    </a:lnTo>
                    <a:lnTo>
                      <a:pt x="230" y="168"/>
                    </a:lnTo>
                    <a:lnTo>
                      <a:pt x="205" y="165"/>
                    </a:lnTo>
                    <a:lnTo>
                      <a:pt x="250" y="171"/>
                    </a:lnTo>
                    <a:lnTo>
                      <a:pt x="252" y="163"/>
                    </a:lnTo>
                    <a:lnTo>
                      <a:pt x="204" y="160"/>
                    </a:lnTo>
                    <a:lnTo>
                      <a:pt x="267" y="150"/>
                    </a:lnTo>
                    <a:lnTo>
                      <a:pt x="249" y="140"/>
                    </a:lnTo>
                    <a:lnTo>
                      <a:pt x="297" y="143"/>
                    </a:lnTo>
                    <a:lnTo>
                      <a:pt x="310" y="129"/>
                    </a:lnTo>
                    <a:lnTo>
                      <a:pt x="287" y="127"/>
                    </a:lnTo>
                    <a:lnTo>
                      <a:pt x="316" y="126"/>
                    </a:lnTo>
                    <a:lnTo>
                      <a:pt x="313" y="115"/>
                    </a:lnTo>
                    <a:lnTo>
                      <a:pt x="327" y="117"/>
                    </a:lnTo>
                    <a:lnTo>
                      <a:pt x="404" y="71"/>
                    </a:lnTo>
                    <a:lnTo>
                      <a:pt x="319" y="87"/>
                    </a:lnTo>
                    <a:lnTo>
                      <a:pt x="366" y="68"/>
                    </a:lnTo>
                    <a:lnTo>
                      <a:pt x="338" y="70"/>
                    </a:lnTo>
                    <a:lnTo>
                      <a:pt x="331" y="61"/>
                    </a:lnTo>
                    <a:lnTo>
                      <a:pt x="384" y="65"/>
                    </a:lnTo>
                    <a:lnTo>
                      <a:pt x="453" y="42"/>
                    </a:lnTo>
                    <a:lnTo>
                      <a:pt x="452" y="30"/>
                    </a:lnTo>
                    <a:lnTo>
                      <a:pt x="424" y="30"/>
                    </a:lnTo>
                    <a:lnTo>
                      <a:pt x="417" y="11"/>
                    </a:lnTo>
                    <a:lnTo>
                      <a:pt x="338" y="20"/>
                    </a:lnTo>
                    <a:lnTo>
                      <a:pt x="371" y="7"/>
                    </a:lnTo>
                    <a:lnTo>
                      <a:pt x="267" y="0"/>
                    </a:lnTo>
                    <a:lnTo>
                      <a:pt x="259" y="9"/>
                    </a:lnTo>
                    <a:lnTo>
                      <a:pt x="266" y="13"/>
                    </a:lnTo>
                    <a:lnTo>
                      <a:pt x="246" y="5"/>
                    </a:lnTo>
                    <a:lnTo>
                      <a:pt x="203" y="5"/>
                    </a:lnTo>
                    <a:lnTo>
                      <a:pt x="233" y="24"/>
                    </a:lnTo>
                    <a:lnTo>
                      <a:pt x="221" y="30"/>
                    </a:lnTo>
                    <a:lnTo>
                      <a:pt x="205" y="10"/>
                    </a:lnTo>
                    <a:lnTo>
                      <a:pt x="167" y="8"/>
                    </a:lnTo>
                    <a:lnTo>
                      <a:pt x="176" y="17"/>
                    </a:lnTo>
                    <a:lnTo>
                      <a:pt x="144" y="13"/>
                    </a:lnTo>
                    <a:lnTo>
                      <a:pt x="160" y="27"/>
                    </a:lnTo>
                    <a:lnTo>
                      <a:pt x="134" y="19"/>
                    </a:lnTo>
                    <a:lnTo>
                      <a:pt x="142" y="27"/>
                    </a:lnTo>
                    <a:lnTo>
                      <a:pt x="127" y="30"/>
                    </a:lnTo>
                    <a:lnTo>
                      <a:pt x="160" y="49"/>
                    </a:lnTo>
                    <a:lnTo>
                      <a:pt x="89" y="28"/>
                    </a:lnTo>
                    <a:lnTo>
                      <a:pt x="71" y="43"/>
                    </a:lnTo>
                    <a:lnTo>
                      <a:pt x="99" y="50"/>
                    </a:lnTo>
                    <a:lnTo>
                      <a:pt x="51" y="44"/>
                    </a:lnTo>
                    <a:lnTo>
                      <a:pt x="0" y="65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6" name="Freeform 26"/>
              <p:cNvSpPr>
                <a:spLocks/>
              </p:cNvSpPr>
              <p:nvPr/>
            </p:nvSpPr>
            <p:spPr bwMode="auto">
              <a:xfrm>
                <a:off x="1159" y="370"/>
                <a:ext cx="426" cy="360"/>
              </a:xfrm>
              <a:custGeom>
                <a:avLst/>
                <a:gdLst>
                  <a:gd name="T0" fmla="*/ 4 w 426"/>
                  <a:gd name="T1" fmla="*/ 42 h 360"/>
                  <a:gd name="T2" fmla="*/ 52 w 426"/>
                  <a:gd name="T3" fmla="*/ 0 h 360"/>
                  <a:gd name="T4" fmla="*/ 50 w 426"/>
                  <a:gd name="T5" fmla="*/ 42 h 360"/>
                  <a:gd name="T6" fmla="*/ 76 w 426"/>
                  <a:gd name="T7" fmla="*/ 86 h 360"/>
                  <a:gd name="T8" fmla="*/ 77 w 426"/>
                  <a:gd name="T9" fmla="*/ 93 h 360"/>
                  <a:gd name="T10" fmla="*/ 61 w 426"/>
                  <a:gd name="T11" fmla="*/ 63 h 360"/>
                  <a:gd name="T12" fmla="*/ 66 w 426"/>
                  <a:gd name="T13" fmla="*/ 32 h 360"/>
                  <a:gd name="T14" fmla="*/ 68 w 426"/>
                  <a:gd name="T15" fmla="*/ 28 h 360"/>
                  <a:gd name="T16" fmla="*/ 75 w 426"/>
                  <a:gd name="T17" fmla="*/ 18 h 360"/>
                  <a:gd name="T18" fmla="*/ 109 w 426"/>
                  <a:gd name="T19" fmla="*/ 6 h 360"/>
                  <a:gd name="T20" fmla="*/ 128 w 426"/>
                  <a:gd name="T21" fmla="*/ 21 h 360"/>
                  <a:gd name="T22" fmla="*/ 136 w 426"/>
                  <a:gd name="T23" fmla="*/ 64 h 360"/>
                  <a:gd name="T24" fmla="*/ 162 w 426"/>
                  <a:gd name="T25" fmla="*/ 54 h 360"/>
                  <a:gd name="T26" fmla="*/ 216 w 426"/>
                  <a:gd name="T27" fmla="*/ 48 h 360"/>
                  <a:gd name="T28" fmla="*/ 219 w 426"/>
                  <a:gd name="T29" fmla="*/ 74 h 360"/>
                  <a:gd name="T30" fmla="*/ 235 w 426"/>
                  <a:gd name="T31" fmla="*/ 81 h 360"/>
                  <a:gd name="T32" fmla="*/ 258 w 426"/>
                  <a:gd name="T33" fmla="*/ 73 h 360"/>
                  <a:gd name="T34" fmla="*/ 278 w 426"/>
                  <a:gd name="T35" fmla="*/ 91 h 360"/>
                  <a:gd name="T36" fmla="*/ 285 w 426"/>
                  <a:gd name="T37" fmla="*/ 93 h 360"/>
                  <a:gd name="T38" fmla="*/ 297 w 426"/>
                  <a:gd name="T39" fmla="*/ 99 h 360"/>
                  <a:gd name="T40" fmla="*/ 319 w 426"/>
                  <a:gd name="T41" fmla="*/ 108 h 360"/>
                  <a:gd name="T42" fmla="*/ 316 w 426"/>
                  <a:gd name="T43" fmla="*/ 120 h 360"/>
                  <a:gd name="T44" fmla="*/ 324 w 426"/>
                  <a:gd name="T45" fmla="*/ 118 h 360"/>
                  <a:gd name="T46" fmla="*/ 312 w 426"/>
                  <a:gd name="T47" fmla="*/ 140 h 360"/>
                  <a:gd name="T48" fmla="*/ 318 w 426"/>
                  <a:gd name="T49" fmla="*/ 152 h 360"/>
                  <a:gd name="T50" fmla="*/ 320 w 426"/>
                  <a:gd name="T51" fmla="*/ 170 h 360"/>
                  <a:gd name="T52" fmla="*/ 374 w 426"/>
                  <a:gd name="T53" fmla="*/ 187 h 360"/>
                  <a:gd name="T54" fmla="*/ 400 w 426"/>
                  <a:gd name="T55" fmla="*/ 211 h 360"/>
                  <a:gd name="T56" fmla="*/ 425 w 426"/>
                  <a:gd name="T57" fmla="*/ 225 h 360"/>
                  <a:gd name="T58" fmla="*/ 408 w 426"/>
                  <a:gd name="T59" fmla="*/ 236 h 360"/>
                  <a:gd name="T60" fmla="*/ 407 w 426"/>
                  <a:gd name="T61" fmla="*/ 257 h 360"/>
                  <a:gd name="T62" fmla="*/ 392 w 426"/>
                  <a:gd name="T63" fmla="*/ 277 h 360"/>
                  <a:gd name="T64" fmla="*/ 325 w 426"/>
                  <a:gd name="T65" fmla="*/ 235 h 360"/>
                  <a:gd name="T66" fmla="*/ 327 w 426"/>
                  <a:gd name="T67" fmla="*/ 257 h 360"/>
                  <a:gd name="T68" fmla="*/ 345 w 426"/>
                  <a:gd name="T69" fmla="*/ 280 h 360"/>
                  <a:gd name="T70" fmla="*/ 367 w 426"/>
                  <a:gd name="T71" fmla="*/ 298 h 360"/>
                  <a:gd name="T72" fmla="*/ 374 w 426"/>
                  <a:gd name="T73" fmla="*/ 341 h 360"/>
                  <a:gd name="T74" fmla="*/ 354 w 426"/>
                  <a:gd name="T75" fmla="*/ 359 h 360"/>
                  <a:gd name="T76" fmla="*/ 265 w 426"/>
                  <a:gd name="T77" fmla="*/ 314 h 360"/>
                  <a:gd name="T78" fmla="*/ 251 w 426"/>
                  <a:gd name="T79" fmla="*/ 302 h 360"/>
                  <a:gd name="T80" fmla="*/ 223 w 426"/>
                  <a:gd name="T81" fmla="*/ 277 h 360"/>
                  <a:gd name="T82" fmla="*/ 211 w 426"/>
                  <a:gd name="T83" fmla="*/ 284 h 360"/>
                  <a:gd name="T84" fmla="*/ 176 w 426"/>
                  <a:gd name="T85" fmla="*/ 284 h 360"/>
                  <a:gd name="T86" fmla="*/ 241 w 426"/>
                  <a:gd name="T87" fmla="*/ 262 h 360"/>
                  <a:gd name="T88" fmla="*/ 260 w 426"/>
                  <a:gd name="T89" fmla="*/ 211 h 360"/>
                  <a:gd name="T90" fmla="*/ 221 w 426"/>
                  <a:gd name="T91" fmla="*/ 164 h 360"/>
                  <a:gd name="T92" fmla="*/ 195 w 426"/>
                  <a:gd name="T93" fmla="*/ 169 h 360"/>
                  <a:gd name="T94" fmla="*/ 207 w 426"/>
                  <a:gd name="T95" fmla="*/ 150 h 360"/>
                  <a:gd name="T96" fmla="*/ 181 w 426"/>
                  <a:gd name="T97" fmla="*/ 120 h 360"/>
                  <a:gd name="T98" fmla="*/ 168 w 426"/>
                  <a:gd name="T99" fmla="*/ 131 h 360"/>
                  <a:gd name="T100" fmla="*/ 137 w 426"/>
                  <a:gd name="T101" fmla="*/ 135 h 360"/>
                  <a:gd name="T102" fmla="*/ 9 w 426"/>
                  <a:gd name="T103" fmla="*/ 93 h 360"/>
                  <a:gd name="T104" fmla="*/ 0 w 426"/>
                  <a:gd name="T105" fmla="*/ 82 h 36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26"/>
                  <a:gd name="T160" fmla="*/ 0 h 360"/>
                  <a:gd name="T161" fmla="*/ 426 w 426"/>
                  <a:gd name="T162" fmla="*/ 360 h 36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26" h="360">
                    <a:moveTo>
                      <a:pt x="0" y="82"/>
                    </a:moveTo>
                    <a:lnTo>
                      <a:pt x="4" y="42"/>
                    </a:lnTo>
                    <a:lnTo>
                      <a:pt x="22" y="14"/>
                    </a:lnTo>
                    <a:lnTo>
                      <a:pt x="52" y="0"/>
                    </a:lnTo>
                    <a:lnTo>
                      <a:pt x="76" y="6"/>
                    </a:lnTo>
                    <a:lnTo>
                      <a:pt x="50" y="42"/>
                    </a:lnTo>
                    <a:lnTo>
                      <a:pt x="56" y="64"/>
                    </a:lnTo>
                    <a:lnTo>
                      <a:pt x="76" y="86"/>
                    </a:lnTo>
                    <a:lnTo>
                      <a:pt x="52" y="94"/>
                    </a:lnTo>
                    <a:lnTo>
                      <a:pt x="77" y="93"/>
                    </a:lnTo>
                    <a:lnTo>
                      <a:pt x="81" y="74"/>
                    </a:lnTo>
                    <a:lnTo>
                      <a:pt x="61" y="63"/>
                    </a:lnTo>
                    <a:lnTo>
                      <a:pt x="77" y="50"/>
                    </a:lnTo>
                    <a:lnTo>
                      <a:pt x="66" y="32"/>
                    </a:lnTo>
                    <a:lnTo>
                      <a:pt x="89" y="37"/>
                    </a:lnTo>
                    <a:lnTo>
                      <a:pt x="68" y="28"/>
                    </a:lnTo>
                    <a:lnTo>
                      <a:pt x="92" y="30"/>
                    </a:lnTo>
                    <a:lnTo>
                      <a:pt x="75" y="18"/>
                    </a:lnTo>
                    <a:lnTo>
                      <a:pt x="95" y="18"/>
                    </a:lnTo>
                    <a:lnTo>
                      <a:pt x="109" y="6"/>
                    </a:lnTo>
                    <a:lnTo>
                      <a:pt x="127" y="5"/>
                    </a:lnTo>
                    <a:lnTo>
                      <a:pt x="128" y="21"/>
                    </a:lnTo>
                    <a:lnTo>
                      <a:pt x="141" y="28"/>
                    </a:lnTo>
                    <a:lnTo>
                      <a:pt x="136" y="64"/>
                    </a:lnTo>
                    <a:lnTo>
                      <a:pt x="153" y="48"/>
                    </a:lnTo>
                    <a:lnTo>
                      <a:pt x="162" y="54"/>
                    </a:lnTo>
                    <a:lnTo>
                      <a:pt x="181" y="38"/>
                    </a:lnTo>
                    <a:lnTo>
                      <a:pt x="216" y="48"/>
                    </a:lnTo>
                    <a:lnTo>
                      <a:pt x="231" y="64"/>
                    </a:lnTo>
                    <a:lnTo>
                      <a:pt x="219" y="74"/>
                    </a:lnTo>
                    <a:lnTo>
                      <a:pt x="241" y="70"/>
                    </a:lnTo>
                    <a:lnTo>
                      <a:pt x="235" y="81"/>
                    </a:lnTo>
                    <a:lnTo>
                      <a:pt x="248" y="86"/>
                    </a:lnTo>
                    <a:lnTo>
                      <a:pt x="258" y="73"/>
                    </a:lnTo>
                    <a:lnTo>
                      <a:pt x="274" y="80"/>
                    </a:lnTo>
                    <a:lnTo>
                      <a:pt x="278" y="91"/>
                    </a:lnTo>
                    <a:lnTo>
                      <a:pt x="265" y="93"/>
                    </a:lnTo>
                    <a:lnTo>
                      <a:pt x="285" y="93"/>
                    </a:lnTo>
                    <a:lnTo>
                      <a:pt x="282" y="107"/>
                    </a:lnTo>
                    <a:lnTo>
                      <a:pt x="297" y="99"/>
                    </a:lnTo>
                    <a:lnTo>
                      <a:pt x="288" y="112"/>
                    </a:lnTo>
                    <a:lnTo>
                      <a:pt x="319" y="108"/>
                    </a:lnTo>
                    <a:lnTo>
                      <a:pt x="301" y="120"/>
                    </a:lnTo>
                    <a:lnTo>
                      <a:pt x="316" y="120"/>
                    </a:lnTo>
                    <a:lnTo>
                      <a:pt x="310" y="129"/>
                    </a:lnTo>
                    <a:lnTo>
                      <a:pt x="324" y="118"/>
                    </a:lnTo>
                    <a:lnTo>
                      <a:pt x="338" y="130"/>
                    </a:lnTo>
                    <a:lnTo>
                      <a:pt x="312" y="140"/>
                    </a:lnTo>
                    <a:lnTo>
                      <a:pt x="348" y="150"/>
                    </a:lnTo>
                    <a:lnTo>
                      <a:pt x="318" y="152"/>
                    </a:lnTo>
                    <a:lnTo>
                      <a:pt x="329" y="158"/>
                    </a:lnTo>
                    <a:lnTo>
                      <a:pt x="320" y="170"/>
                    </a:lnTo>
                    <a:lnTo>
                      <a:pt x="356" y="191"/>
                    </a:lnTo>
                    <a:lnTo>
                      <a:pt x="374" y="187"/>
                    </a:lnTo>
                    <a:lnTo>
                      <a:pt x="382" y="213"/>
                    </a:lnTo>
                    <a:lnTo>
                      <a:pt x="400" y="211"/>
                    </a:lnTo>
                    <a:lnTo>
                      <a:pt x="398" y="221"/>
                    </a:lnTo>
                    <a:lnTo>
                      <a:pt x="425" y="225"/>
                    </a:lnTo>
                    <a:lnTo>
                      <a:pt x="420" y="238"/>
                    </a:lnTo>
                    <a:lnTo>
                      <a:pt x="408" y="236"/>
                    </a:lnTo>
                    <a:lnTo>
                      <a:pt x="414" y="245"/>
                    </a:lnTo>
                    <a:lnTo>
                      <a:pt x="407" y="257"/>
                    </a:lnTo>
                    <a:lnTo>
                      <a:pt x="395" y="251"/>
                    </a:lnTo>
                    <a:lnTo>
                      <a:pt x="392" y="277"/>
                    </a:lnTo>
                    <a:lnTo>
                      <a:pt x="342" y="231"/>
                    </a:lnTo>
                    <a:lnTo>
                      <a:pt x="325" y="235"/>
                    </a:lnTo>
                    <a:lnTo>
                      <a:pt x="338" y="246"/>
                    </a:lnTo>
                    <a:lnTo>
                      <a:pt x="327" y="257"/>
                    </a:lnTo>
                    <a:lnTo>
                      <a:pt x="336" y="256"/>
                    </a:lnTo>
                    <a:lnTo>
                      <a:pt x="345" y="280"/>
                    </a:lnTo>
                    <a:lnTo>
                      <a:pt x="370" y="285"/>
                    </a:lnTo>
                    <a:lnTo>
                      <a:pt x="367" y="298"/>
                    </a:lnTo>
                    <a:lnTo>
                      <a:pt x="381" y="309"/>
                    </a:lnTo>
                    <a:lnTo>
                      <a:pt x="374" y="341"/>
                    </a:lnTo>
                    <a:lnTo>
                      <a:pt x="312" y="309"/>
                    </a:lnTo>
                    <a:lnTo>
                      <a:pt x="354" y="359"/>
                    </a:lnTo>
                    <a:lnTo>
                      <a:pt x="277" y="331"/>
                    </a:lnTo>
                    <a:lnTo>
                      <a:pt x="265" y="314"/>
                    </a:lnTo>
                    <a:lnTo>
                      <a:pt x="276" y="312"/>
                    </a:lnTo>
                    <a:lnTo>
                      <a:pt x="251" y="302"/>
                    </a:lnTo>
                    <a:lnTo>
                      <a:pt x="243" y="284"/>
                    </a:lnTo>
                    <a:lnTo>
                      <a:pt x="223" y="277"/>
                    </a:lnTo>
                    <a:lnTo>
                      <a:pt x="222" y="290"/>
                    </a:lnTo>
                    <a:lnTo>
                      <a:pt x="211" y="284"/>
                    </a:lnTo>
                    <a:lnTo>
                      <a:pt x="195" y="296"/>
                    </a:lnTo>
                    <a:lnTo>
                      <a:pt x="176" y="284"/>
                    </a:lnTo>
                    <a:lnTo>
                      <a:pt x="184" y="262"/>
                    </a:lnTo>
                    <a:lnTo>
                      <a:pt x="241" y="262"/>
                    </a:lnTo>
                    <a:lnTo>
                      <a:pt x="227" y="239"/>
                    </a:lnTo>
                    <a:lnTo>
                      <a:pt x="260" y="211"/>
                    </a:lnTo>
                    <a:lnTo>
                      <a:pt x="237" y="168"/>
                    </a:lnTo>
                    <a:lnTo>
                      <a:pt x="221" y="164"/>
                    </a:lnTo>
                    <a:lnTo>
                      <a:pt x="231" y="158"/>
                    </a:lnTo>
                    <a:lnTo>
                      <a:pt x="195" y="169"/>
                    </a:lnTo>
                    <a:lnTo>
                      <a:pt x="195" y="157"/>
                    </a:lnTo>
                    <a:lnTo>
                      <a:pt x="207" y="150"/>
                    </a:lnTo>
                    <a:lnTo>
                      <a:pt x="181" y="134"/>
                    </a:lnTo>
                    <a:lnTo>
                      <a:pt x="181" y="120"/>
                    </a:lnTo>
                    <a:lnTo>
                      <a:pt x="161" y="113"/>
                    </a:lnTo>
                    <a:lnTo>
                      <a:pt x="168" y="131"/>
                    </a:lnTo>
                    <a:lnTo>
                      <a:pt x="126" y="125"/>
                    </a:lnTo>
                    <a:lnTo>
                      <a:pt x="137" y="135"/>
                    </a:lnTo>
                    <a:lnTo>
                      <a:pt x="28" y="117"/>
                    </a:lnTo>
                    <a:lnTo>
                      <a:pt x="9" y="93"/>
                    </a:lnTo>
                    <a:lnTo>
                      <a:pt x="44" y="95"/>
                    </a:lnTo>
                    <a:lnTo>
                      <a:pt x="0" y="82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7" name="Freeform 27"/>
              <p:cNvSpPr>
                <a:spLocks/>
              </p:cNvSpPr>
              <p:nvPr/>
            </p:nvSpPr>
            <p:spPr bwMode="auto">
              <a:xfrm>
                <a:off x="1203" y="618"/>
                <a:ext cx="99" cy="80"/>
              </a:xfrm>
              <a:custGeom>
                <a:avLst/>
                <a:gdLst>
                  <a:gd name="T0" fmla="*/ 0 w 99"/>
                  <a:gd name="T1" fmla="*/ 65 h 80"/>
                  <a:gd name="T2" fmla="*/ 15 w 99"/>
                  <a:gd name="T3" fmla="*/ 49 h 80"/>
                  <a:gd name="T4" fmla="*/ 24 w 99"/>
                  <a:gd name="T5" fmla="*/ 0 h 80"/>
                  <a:gd name="T6" fmla="*/ 32 w 99"/>
                  <a:gd name="T7" fmla="*/ 17 h 80"/>
                  <a:gd name="T8" fmla="*/ 55 w 99"/>
                  <a:gd name="T9" fmla="*/ 21 h 80"/>
                  <a:gd name="T10" fmla="*/ 98 w 99"/>
                  <a:gd name="T11" fmla="*/ 58 h 80"/>
                  <a:gd name="T12" fmla="*/ 93 w 99"/>
                  <a:gd name="T13" fmla="*/ 70 h 80"/>
                  <a:gd name="T14" fmla="*/ 53 w 99"/>
                  <a:gd name="T15" fmla="*/ 53 h 80"/>
                  <a:gd name="T16" fmla="*/ 29 w 99"/>
                  <a:gd name="T17" fmla="*/ 79 h 80"/>
                  <a:gd name="T18" fmla="*/ 23 w 99"/>
                  <a:gd name="T19" fmla="*/ 58 h 80"/>
                  <a:gd name="T20" fmla="*/ 0 w 99"/>
                  <a:gd name="T21" fmla="*/ 65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9"/>
                  <a:gd name="T34" fmla="*/ 0 h 80"/>
                  <a:gd name="T35" fmla="*/ 99 w 99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9" h="80">
                    <a:moveTo>
                      <a:pt x="0" y="65"/>
                    </a:moveTo>
                    <a:lnTo>
                      <a:pt x="15" y="49"/>
                    </a:lnTo>
                    <a:lnTo>
                      <a:pt x="24" y="0"/>
                    </a:lnTo>
                    <a:lnTo>
                      <a:pt x="32" y="17"/>
                    </a:lnTo>
                    <a:lnTo>
                      <a:pt x="55" y="21"/>
                    </a:lnTo>
                    <a:lnTo>
                      <a:pt x="98" y="58"/>
                    </a:lnTo>
                    <a:lnTo>
                      <a:pt x="93" y="70"/>
                    </a:lnTo>
                    <a:lnTo>
                      <a:pt x="53" y="53"/>
                    </a:lnTo>
                    <a:lnTo>
                      <a:pt x="29" y="79"/>
                    </a:lnTo>
                    <a:lnTo>
                      <a:pt x="23" y="58"/>
                    </a:lnTo>
                    <a:lnTo>
                      <a:pt x="0" y="65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8" name="Freeform 28"/>
              <p:cNvSpPr>
                <a:spLocks/>
              </p:cNvSpPr>
              <p:nvPr/>
            </p:nvSpPr>
            <p:spPr bwMode="auto">
              <a:xfrm>
                <a:off x="1615" y="987"/>
                <a:ext cx="102" cy="116"/>
              </a:xfrm>
              <a:custGeom>
                <a:avLst/>
                <a:gdLst>
                  <a:gd name="T0" fmla="*/ 0 w 102"/>
                  <a:gd name="T1" fmla="*/ 90 h 116"/>
                  <a:gd name="T2" fmla="*/ 42 w 102"/>
                  <a:gd name="T3" fmla="*/ 6 h 116"/>
                  <a:gd name="T4" fmla="*/ 58 w 102"/>
                  <a:gd name="T5" fmla="*/ 0 h 116"/>
                  <a:gd name="T6" fmla="*/ 39 w 102"/>
                  <a:gd name="T7" fmla="*/ 46 h 116"/>
                  <a:gd name="T8" fmla="*/ 51 w 102"/>
                  <a:gd name="T9" fmla="*/ 36 h 116"/>
                  <a:gd name="T10" fmla="*/ 60 w 102"/>
                  <a:gd name="T11" fmla="*/ 55 h 116"/>
                  <a:gd name="T12" fmla="*/ 87 w 102"/>
                  <a:gd name="T13" fmla="*/ 55 h 116"/>
                  <a:gd name="T14" fmla="*/ 81 w 102"/>
                  <a:gd name="T15" fmla="*/ 72 h 116"/>
                  <a:gd name="T16" fmla="*/ 94 w 102"/>
                  <a:gd name="T17" fmla="*/ 70 h 116"/>
                  <a:gd name="T18" fmla="*/ 85 w 102"/>
                  <a:gd name="T19" fmla="*/ 89 h 116"/>
                  <a:gd name="T20" fmla="*/ 98 w 102"/>
                  <a:gd name="T21" fmla="*/ 79 h 116"/>
                  <a:gd name="T22" fmla="*/ 101 w 102"/>
                  <a:gd name="T23" fmla="*/ 97 h 116"/>
                  <a:gd name="T24" fmla="*/ 88 w 102"/>
                  <a:gd name="T25" fmla="*/ 115 h 116"/>
                  <a:gd name="T26" fmla="*/ 87 w 102"/>
                  <a:gd name="T27" fmla="*/ 102 h 116"/>
                  <a:gd name="T28" fmla="*/ 81 w 102"/>
                  <a:gd name="T29" fmla="*/ 109 h 116"/>
                  <a:gd name="T30" fmla="*/ 81 w 102"/>
                  <a:gd name="T31" fmla="*/ 87 h 116"/>
                  <a:gd name="T32" fmla="*/ 56 w 102"/>
                  <a:gd name="T33" fmla="*/ 109 h 116"/>
                  <a:gd name="T34" fmla="*/ 71 w 102"/>
                  <a:gd name="T35" fmla="*/ 94 h 116"/>
                  <a:gd name="T36" fmla="*/ 49 w 102"/>
                  <a:gd name="T37" fmla="*/ 97 h 116"/>
                  <a:gd name="T38" fmla="*/ 55 w 102"/>
                  <a:gd name="T39" fmla="*/ 88 h 116"/>
                  <a:gd name="T40" fmla="*/ 0 w 102"/>
                  <a:gd name="T41" fmla="*/ 90 h 1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2"/>
                  <a:gd name="T64" fmla="*/ 0 h 116"/>
                  <a:gd name="T65" fmla="*/ 102 w 102"/>
                  <a:gd name="T66" fmla="*/ 116 h 1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2" h="116">
                    <a:moveTo>
                      <a:pt x="0" y="90"/>
                    </a:moveTo>
                    <a:lnTo>
                      <a:pt x="42" y="6"/>
                    </a:lnTo>
                    <a:lnTo>
                      <a:pt x="58" y="0"/>
                    </a:lnTo>
                    <a:lnTo>
                      <a:pt x="39" y="46"/>
                    </a:lnTo>
                    <a:lnTo>
                      <a:pt x="51" y="36"/>
                    </a:lnTo>
                    <a:lnTo>
                      <a:pt x="60" y="55"/>
                    </a:lnTo>
                    <a:lnTo>
                      <a:pt x="87" y="55"/>
                    </a:lnTo>
                    <a:lnTo>
                      <a:pt x="81" y="72"/>
                    </a:lnTo>
                    <a:lnTo>
                      <a:pt x="94" y="70"/>
                    </a:lnTo>
                    <a:lnTo>
                      <a:pt x="85" y="89"/>
                    </a:lnTo>
                    <a:lnTo>
                      <a:pt x="98" y="79"/>
                    </a:lnTo>
                    <a:lnTo>
                      <a:pt x="101" y="97"/>
                    </a:lnTo>
                    <a:lnTo>
                      <a:pt x="88" y="115"/>
                    </a:lnTo>
                    <a:lnTo>
                      <a:pt x="87" y="102"/>
                    </a:lnTo>
                    <a:lnTo>
                      <a:pt x="81" y="109"/>
                    </a:lnTo>
                    <a:lnTo>
                      <a:pt x="81" y="87"/>
                    </a:lnTo>
                    <a:lnTo>
                      <a:pt x="56" y="109"/>
                    </a:lnTo>
                    <a:lnTo>
                      <a:pt x="71" y="94"/>
                    </a:lnTo>
                    <a:lnTo>
                      <a:pt x="49" y="97"/>
                    </a:lnTo>
                    <a:lnTo>
                      <a:pt x="55" y="88"/>
                    </a:lnTo>
                    <a:lnTo>
                      <a:pt x="0" y="9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9" name="Freeform 29"/>
              <p:cNvSpPr>
                <a:spLocks/>
              </p:cNvSpPr>
              <p:nvPr/>
            </p:nvSpPr>
            <p:spPr bwMode="auto">
              <a:xfrm>
                <a:off x="1372" y="2290"/>
                <a:ext cx="125" cy="734"/>
              </a:xfrm>
              <a:custGeom>
                <a:avLst/>
                <a:gdLst>
                  <a:gd name="T0" fmla="*/ 0 w 125"/>
                  <a:gd name="T1" fmla="*/ 574 h 734"/>
                  <a:gd name="T2" fmla="*/ 8 w 125"/>
                  <a:gd name="T3" fmla="*/ 555 h 734"/>
                  <a:gd name="T4" fmla="*/ 26 w 125"/>
                  <a:gd name="T5" fmla="*/ 569 h 734"/>
                  <a:gd name="T6" fmla="*/ 42 w 125"/>
                  <a:gd name="T7" fmla="*/ 531 h 734"/>
                  <a:gd name="T8" fmla="*/ 36 w 125"/>
                  <a:gd name="T9" fmla="*/ 517 h 734"/>
                  <a:gd name="T10" fmla="*/ 48 w 125"/>
                  <a:gd name="T11" fmla="*/ 464 h 734"/>
                  <a:gd name="T12" fmla="*/ 25 w 125"/>
                  <a:gd name="T13" fmla="*/ 460 h 734"/>
                  <a:gd name="T14" fmla="*/ 28 w 125"/>
                  <a:gd name="T15" fmla="*/ 374 h 734"/>
                  <a:gd name="T16" fmla="*/ 60 w 125"/>
                  <a:gd name="T17" fmla="*/ 286 h 734"/>
                  <a:gd name="T18" fmla="*/ 59 w 125"/>
                  <a:gd name="T19" fmla="*/ 211 h 734"/>
                  <a:gd name="T20" fmla="*/ 81 w 125"/>
                  <a:gd name="T21" fmla="*/ 72 h 734"/>
                  <a:gd name="T22" fmla="*/ 74 w 125"/>
                  <a:gd name="T23" fmla="*/ 13 h 734"/>
                  <a:gd name="T24" fmla="*/ 88 w 125"/>
                  <a:gd name="T25" fmla="*/ 0 h 734"/>
                  <a:gd name="T26" fmla="*/ 104 w 125"/>
                  <a:gd name="T27" fmla="*/ 28 h 734"/>
                  <a:gd name="T28" fmla="*/ 114 w 125"/>
                  <a:gd name="T29" fmla="*/ 94 h 734"/>
                  <a:gd name="T30" fmla="*/ 124 w 125"/>
                  <a:gd name="T31" fmla="*/ 96 h 734"/>
                  <a:gd name="T32" fmla="*/ 123 w 125"/>
                  <a:gd name="T33" fmla="*/ 118 h 734"/>
                  <a:gd name="T34" fmla="*/ 106 w 125"/>
                  <a:gd name="T35" fmla="*/ 127 h 734"/>
                  <a:gd name="T36" fmla="*/ 106 w 125"/>
                  <a:gd name="T37" fmla="*/ 171 h 734"/>
                  <a:gd name="T38" fmla="*/ 88 w 125"/>
                  <a:gd name="T39" fmla="*/ 195 h 734"/>
                  <a:gd name="T40" fmla="*/ 74 w 125"/>
                  <a:gd name="T41" fmla="*/ 254 h 734"/>
                  <a:gd name="T42" fmla="*/ 85 w 125"/>
                  <a:gd name="T43" fmla="*/ 312 h 734"/>
                  <a:gd name="T44" fmla="*/ 66 w 125"/>
                  <a:gd name="T45" fmla="*/ 360 h 734"/>
                  <a:gd name="T46" fmla="*/ 53 w 125"/>
                  <a:gd name="T47" fmla="*/ 483 h 734"/>
                  <a:gd name="T48" fmla="*/ 63 w 125"/>
                  <a:gd name="T49" fmla="*/ 528 h 734"/>
                  <a:gd name="T50" fmla="*/ 54 w 125"/>
                  <a:gd name="T51" fmla="*/ 531 h 734"/>
                  <a:gd name="T52" fmla="*/ 58 w 125"/>
                  <a:gd name="T53" fmla="*/ 570 h 734"/>
                  <a:gd name="T54" fmla="*/ 32 w 125"/>
                  <a:gd name="T55" fmla="*/ 650 h 734"/>
                  <a:gd name="T56" fmla="*/ 35 w 125"/>
                  <a:gd name="T57" fmla="*/ 663 h 734"/>
                  <a:gd name="T58" fmla="*/ 47 w 125"/>
                  <a:gd name="T59" fmla="*/ 659 h 734"/>
                  <a:gd name="T60" fmla="*/ 53 w 125"/>
                  <a:gd name="T61" fmla="*/ 691 h 734"/>
                  <a:gd name="T62" fmla="*/ 106 w 125"/>
                  <a:gd name="T63" fmla="*/ 697 h 734"/>
                  <a:gd name="T64" fmla="*/ 70 w 125"/>
                  <a:gd name="T65" fmla="*/ 710 h 734"/>
                  <a:gd name="T66" fmla="*/ 66 w 125"/>
                  <a:gd name="T67" fmla="*/ 733 h 734"/>
                  <a:gd name="T68" fmla="*/ 50 w 125"/>
                  <a:gd name="T69" fmla="*/ 726 h 734"/>
                  <a:gd name="T70" fmla="*/ 67 w 125"/>
                  <a:gd name="T71" fmla="*/ 712 h 734"/>
                  <a:gd name="T72" fmla="*/ 41 w 125"/>
                  <a:gd name="T73" fmla="*/ 706 h 734"/>
                  <a:gd name="T74" fmla="*/ 39 w 125"/>
                  <a:gd name="T75" fmla="*/ 679 h 734"/>
                  <a:gd name="T76" fmla="*/ 31 w 125"/>
                  <a:gd name="T77" fmla="*/ 692 h 734"/>
                  <a:gd name="T78" fmla="*/ 22 w 125"/>
                  <a:gd name="T79" fmla="*/ 667 h 734"/>
                  <a:gd name="T80" fmla="*/ 26 w 125"/>
                  <a:gd name="T81" fmla="*/ 660 h 734"/>
                  <a:gd name="T82" fmla="*/ 14 w 125"/>
                  <a:gd name="T83" fmla="*/ 649 h 734"/>
                  <a:gd name="T84" fmla="*/ 25 w 125"/>
                  <a:gd name="T85" fmla="*/ 635 h 734"/>
                  <a:gd name="T86" fmla="*/ 14 w 125"/>
                  <a:gd name="T87" fmla="*/ 599 h 734"/>
                  <a:gd name="T88" fmla="*/ 34 w 125"/>
                  <a:gd name="T89" fmla="*/ 602 h 734"/>
                  <a:gd name="T90" fmla="*/ 14 w 125"/>
                  <a:gd name="T91" fmla="*/ 587 h 734"/>
                  <a:gd name="T92" fmla="*/ 20 w 125"/>
                  <a:gd name="T93" fmla="*/ 573 h 734"/>
                  <a:gd name="T94" fmla="*/ 0 w 125"/>
                  <a:gd name="T95" fmla="*/ 574 h 73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5"/>
                  <a:gd name="T145" fmla="*/ 0 h 734"/>
                  <a:gd name="T146" fmla="*/ 125 w 125"/>
                  <a:gd name="T147" fmla="*/ 734 h 73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5" h="734">
                    <a:moveTo>
                      <a:pt x="0" y="574"/>
                    </a:moveTo>
                    <a:lnTo>
                      <a:pt x="8" y="555"/>
                    </a:lnTo>
                    <a:lnTo>
                      <a:pt x="26" y="569"/>
                    </a:lnTo>
                    <a:lnTo>
                      <a:pt x="42" y="531"/>
                    </a:lnTo>
                    <a:lnTo>
                      <a:pt x="36" y="517"/>
                    </a:lnTo>
                    <a:lnTo>
                      <a:pt x="48" y="464"/>
                    </a:lnTo>
                    <a:lnTo>
                      <a:pt x="25" y="460"/>
                    </a:lnTo>
                    <a:lnTo>
                      <a:pt x="28" y="374"/>
                    </a:lnTo>
                    <a:lnTo>
                      <a:pt x="60" y="286"/>
                    </a:lnTo>
                    <a:lnTo>
                      <a:pt x="59" y="211"/>
                    </a:lnTo>
                    <a:lnTo>
                      <a:pt x="81" y="72"/>
                    </a:lnTo>
                    <a:lnTo>
                      <a:pt x="74" y="13"/>
                    </a:lnTo>
                    <a:lnTo>
                      <a:pt x="88" y="0"/>
                    </a:lnTo>
                    <a:lnTo>
                      <a:pt x="104" y="28"/>
                    </a:lnTo>
                    <a:lnTo>
                      <a:pt x="114" y="94"/>
                    </a:lnTo>
                    <a:lnTo>
                      <a:pt x="124" y="96"/>
                    </a:lnTo>
                    <a:lnTo>
                      <a:pt x="123" y="118"/>
                    </a:lnTo>
                    <a:lnTo>
                      <a:pt x="106" y="127"/>
                    </a:lnTo>
                    <a:lnTo>
                      <a:pt x="106" y="171"/>
                    </a:lnTo>
                    <a:lnTo>
                      <a:pt x="88" y="195"/>
                    </a:lnTo>
                    <a:lnTo>
                      <a:pt x="74" y="254"/>
                    </a:lnTo>
                    <a:lnTo>
                      <a:pt x="85" y="312"/>
                    </a:lnTo>
                    <a:lnTo>
                      <a:pt x="66" y="360"/>
                    </a:lnTo>
                    <a:lnTo>
                      <a:pt x="53" y="483"/>
                    </a:lnTo>
                    <a:lnTo>
                      <a:pt x="63" y="528"/>
                    </a:lnTo>
                    <a:lnTo>
                      <a:pt x="54" y="531"/>
                    </a:lnTo>
                    <a:lnTo>
                      <a:pt x="58" y="570"/>
                    </a:lnTo>
                    <a:lnTo>
                      <a:pt x="32" y="650"/>
                    </a:lnTo>
                    <a:lnTo>
                      <a:pt x="35" y="663"/>
                    </a:lnTo>
                    <a:lnTo>
                      <a:pt x="47" y="659"/>
                    </a:lnTo>
                    <a:lnTo>
                      <a:pt x="53" y="691"/>
                    </a:lnTo>
                    <a:lnTo>
                      <a:pt x="106" y="697"/>
                    </a:lnTo>
                    <a:lnTo>
                      <a:pt x="70" y="710"/>
                    </a:lnTo>
                    <a:lnTo>
                      <a:pt x="66" y="733"/>
                    </a:lnTo>
                    <a:lnTo>
                      <a:pt x="50" y="726"/>
                    </a:lnTo>
                    <a:lnTo>
                      <a:pt x="67" y="712"/>
                    </a:lnTo>
                    <a:lnTo>
                      <a:pt x="41" y="706"/>
                    </a:lnTo>
                    <a:lnTo>
                      <a:pt x="39" y="679"/>
                    </a:lnTo>
                    <a:lnTo>
                      <a:pt x="31" y="692"/>
                    </a:lnTo>
                    <a:lnTo>
                      <a:pt x="22" y="667"/>
                    </a:lnTo>
                    <a:lnTo>
                      <a:pt x="26" y="660"/>
                    </a:lnTo>
                    <a:lnTo>
                      <a:pt x="14" y="649"/>
                    </a:lnTo>
                    <a:lnTo>
                      <a:pt x="25" y="635"/>
                    </a:lnTo>
                    <a:lnTo>
                      <a:pt x="14" y="599"/>
                    </a:lnTo>
                    <a:lnTo>
                      <a:pt x="34" y="602"/>
                    </a:lnTo>
                    <a:lnTo>
                      <a:pt x="14" y="587"/>
                    </a:lnTo>
                    <a:lnTo>
                      <a:pt x="20" y="573"/>
                    </a:lnTo>
                    <a:lnTo>
                      <a:pt x="0" y="574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0" name="Freeform 30"/>
              <p:cNvSpPr>
                <a:spLocks/>
              </p:cNvSpPr>
              <p:nvPr/>
            </p:nvSpPr>
            <p:spPr bwMode="auto">
              <a:xfrm>
                <a:off x="1377" y="2905"/>
                <a:ext cx="18" cy="28"/>
              </a:xfrm>
              <a:custGeom>
                <a:avLst/>
                <a:gdLst>
                  <a:gd name="T0" fmla="*/ 0 w 18"/>
                  <a:gd name="T1" fmla="*/ 12 h 28"/>
                  <a:gd name="T2" fmla="*/ 5 w 18"/>
                  <a:gd name="T3" fmla="*/ 0 h 28"/>
                  <a:gd name="T4" fmla="*/ 17 w 18"/>
                  <a:gd name="T5" fmla="*/ 27 h 28"/>
                  <a:gd name="T6" fmla="*/ 0 w 18"/>
                  <a:gd name="T7" fmla="*/ 12 h 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28"/>
                  <a:gd name="T14" fmla="*/ 18 w 18"/>
                  <a:gd name="T15" fmla="*/ 28 h 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28">
                    <a:moveTo>
                      <a:pt x="0" y="12"/>
                    </a:moveTo>
                    <a:lnTo>
                      <a:pt x="5" y="0"/>
                    </a:lnTo>
                    <a:lnTo>
                      <a:pt x="17" y="27"/>
                    </a:lnTo>
                    <a:lnTo>
                      <a:pt x="0" y="12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1" name="Freeform 31"/>
              <p:cNvSpPr>
                <a:spLocks/>
              </p:cNvSpPr>
              <p:nvPr/>
            </p:nvSpPr>
            <p:spPr bwMode="auto">
              <a:xfrm>
                <a:off x="1386" y="2756"/>
                <a:ext cx="18" cy="37"/>
              </a:xfrm>
              <a:custGeom>
                <a:avLst/>
                <a:gdLst>
                  <a:gd name="T0" fmla="*/ 0 w 18"/>
                  <a:gd name="T1" fmla="*/ 32 h 37"/>
                  <a:gd name="T2" fmla="*/ 17 w 18"/>
                  <a:gd name="T3" fmla="*/ 0 h 37"/>
                  <a:gd name="T4" fmla="*/ 17 w 18"/>
                  <a:gd name="T5" fmla="*/ 36 h 37"/>
                  <a:gd name="T6" fmla="*/ 0 w 18"/>
                  <a:gd name="T7" fmla="*/ 32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37"/>
                  <a:gd name="T14" fmla="*/ 18 w 18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37">
                    <a:moveTo>
                      <a:pt x="0" y="32"/>
                    </a:moveTo>
                    <a:lnTo>
                      <a:pt x="17" y="0"/>
                    </a:lnTo>
                    <a:lnTo>
                      <a:pt x="17" y="36"/>
                    </a:lnTo>
                    <a:lnTo>
                      <a:pt x="0" y="32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2" name="Freeform 32"/>
              <p:cNvSpPr>
                <a:spLocks/>
              </p:cNvSpPr>
              <p:nvPr/>
            </p:nvSpPr>
            <p:spPr bwMode="auto">
              <a:xfrm>
                <a:off x="1399" y="3015"/>
                <a:ext cx="21" cy="20"/>
              </a:xfrm>
              <a:custGeom>
                <a:avLst/>
                <a:gdLst>
                  <a:gd name="T0" fmla="*/ 0 w 21"/>
                  <a:gd name="T1" fmla="*/ 0 h 20"/>
                  <a:gd name="T2" fmla="*/ 20 w 21"/>
                  <a:gd name="T3" fmla="*/ 5 h 20"/>
                  <a:gd name="T4" fmla="*/ 20 w 21"/>
                  <a:gd name="T5" fmla="*/ 19 h 20"/>
                  <a:gd name="T6" fmla="*/ 0 w 21"/>
                  <a:gd name="T7" fmla="*/ 0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"/>
                  <a:gd name="T13" fmla="*/ 0 h 20"/>
                  <a:gd name="T14" fmla="*/ 21 w 21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" h="20">
                    <a:moveTo>
                      <a:pt x="0" y="0"/>
                    </a:moveTo>
                    <a:lnTo>
                      <a:pt x="20" y="5"/>
                    </a:lnTo>
                    <a:lnTo>
                      <a:pt x="20" y="19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3" name="Freeform 33"/>
              <p:cNvSpPr>
                <a:spLocks/>
              </p:cNvSpPr>
              <p:nvPr/>
            </p:nvSpPr>
            <p:spPr bwMode="auto">
              <a:xfrm>
                <a:off x="1402" y="2981"/>
                <a:ext cx="31" cy="36"/>
              </a:xfrm>
              <a:custGeom>
                <a:avLst/>
                <a:gdLst>
                  <a:gd name="T0" fmla="*/ 0 w 31"/>
                  <a:gd name="T1" fmla="*/ 7 h 36"/>
                  <a:gd name="T2" fmla="*/ 8 w 31"/>
                  <a:gd name="T3" fmla="*/ 0 h 36"/>
                  <a:gd name="T4" fmla="*/ 8 w 31"/>
                  <a:gd name="T5" fmla="*/ 17 h 36"/>
                  <a:gd name="T6" fmla="*/ 30 w 31"/>
                  <a:gd name="T7" fmla="*/ 23 h 36"/>
                  <a:gd name="T8" fmla="*/ 16 w 31"/>
                  <a:gd name="T9" fmla="*/ 35 h 36"/>
                  <a:gd name="T10" fmla="*/ 0 w 31"/>
                  <a:gd name="T11" fmla="*/ 7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6"/>
                  <a:gd name="T20" fmla="*/ 31 w 31"/>
                  <a:gd name="T21" fmla="*/ 36 h 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6">
                    <a:moveTo>
                      <a:pt x="0" y="7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30" y="23"/>
                    </a:lnTo>
                    <a:lnTo>
                      <a:pt x="16" y="35"/>
                    </a:lnTo>
                    <a:lnTo>
                      <a:pt x="0" y="7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4" name="Freeform 34"/>
              <p:cNvSpPr>
                <a:spLocks/>
              </p:cNvSpPr>
              <p:nvPr/>
            </p:nvSpPr>
            <p:spPr bwMode="auto">
              <a:xfrm>
                <a:off x="1425" y="3027"/>
                <a:ext cx="18" cy="20"/>
              </a:xfrm>
              <a:custGeom>
                <a:avLst/>
                <a:gdLst>
                  <a:gd name="T0" fmla="*/ 0 w 18"/>
                  <a:gd name="T1" fmla="*/ 14 h 20"/>
                  <a:gd name="T2" fmla="*/ 5 w 18"/>
                  <a:gd name="T3" fmla="*/ 0 h 20"/>
                  <a:gd name="T4" fmla="*/ 17 w 18"/>
                  <a:gd name="T5" fmla="*/ 19 h 20"/>
                  <a:gd name="T6" fmla="*/ 0 w 18"/>
                  <a:gd name="T7" fmla="*/ 14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20"/>
                  <a:gd name="T14" fmla="*/ 18 w 18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20">
                    <a:moveTo>
                      <a:pt x="0" y="14"/>
                    </a:moveTo>
                    <a:lnTo>
                      <a:pt x="5" y="0"/>
                    </a:lnTo>
                    <a:lnTo>
                      <a:pt x="17" y="19"/>
                    </a:lnTo>
                    <a:lnTo>
                      <a:pt x="0" y="14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5" name="Freeform 35"/>
              <p:cNvSpPr>
                <a:spLocks/>
              </p:cNvSpPr>
              <p:nvPr/>
            </p:nvSpPr>
            <p:spPr bwMode="auto">
              <a:xfrm>
                <a:off x="1435" y="2998"/>
                <a:ext cx="43" cy="53"/>
              </a:xfrm>
              <a:custGeom>
                <a:avLst/>
                <a:gdLst>
                  <a:gd name="T0" fmla="*/ 0 w 43"/>
                  <a:gd name="T1" fmla="*/ 43 h 53"/>
                  <a:gd name="T2" fmla="*/ 7 w 43"/>
                  <a:gd name="T3" fmla="*/ 34 h 53"/>
                  <a:gd name="T4" fmla="*/ 30 w 43"/>
                  <a:gd name="T5" fmla="*/ 39 h 53"/>
                  <a:gd name="T6" fmla="*/ 19 w 43"/>
                  <a:gd name="T7" fmla="*/ 25 h 53"/>
                  <a:gd name="T8" fmla="*/ 30 w 43"/>
                  <a:gd name="T9" fmla="*/ 16 h 53"/>
                  <a:gd name="T10" fmla="*/ 13 w 43"/>
                  <a:gd name="T11" fmla="*/ 15 h 53"/>
                  <a:gd name="T12" fmla="*/ 13 w 43"/>
                  <a:gd name="T13" fmla="*/ 3 h 53"/>
                  <a:gd name="T14" fmla="*/ 41 w 43"/>
                  <a:gd name="T15" fmla="*/ 0 h 53"/>
                  <a:gd name="T16" fmla="*/ 42 w 43"/>
                  <a:gd name="T17" fmla="*/ 52 h 53"/>
                  <a:gd name="T18" fmla="*/ 0 w 43"/>
                  <a:gd name="T19" fmla="*/ 43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53"/>
                  <a:gd name="T32" fmla="*/ 43 w 43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53">
                    <a:moveTo>
                      <a:pt x="0" y="43"/>
                    </a:moveTo>
                    <a:lnTo>
                      <a:pt x="7" y="34"/>
                    </a:lnTo>
                    <a:lnTo>
                      <a:pt x="30" y="39"/>
                    </a:lnTo>
                    <a:lnTo>
                      <a:pt x="19" y="25"/>
                    </a:lnTo>
                    <a:lnTo>
                      <a:pt x="30" y="16"/>
                    </a:lnTo>
                    <a:lnTo>
                      <a:pt x="13" y="15"/>
                    </a:lnTo>
                    <a:lnTo>
                      <a:pt x="13" y="3"/>
                    </a:lnTo>
                    <a:lnTo>
                      <a:pt x="41" y="0"/>
                    </a:lnTo>
                    <a:lnTo>
                      <a:pt x="42" y="52"/>
                    </a:lnTo>
                    <a:lnTo>
                      <a:pt x="0" y="43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6" name="Freeform 36"/>
              <p:cNvSpPr>
                <a:spLocks/>
              </p:cNvSpPr>
              <p:nvPr/>
            </p:nvSpPr>
            <p:spPr bwMode="auto">
              <a:xfrm>
                <a:off x="1456" y="3058"/>
                <a:ext cx="31" cy="20"/>
              </a:xfrm>
              <a:custGeom>
                <a:avLst/>
                <a:gdLst>
                  <a:gd name="T0" fmla="*/ 0 w 31"/>
                  <a:gd name="T1" fmla="*/ 0 h 20"/>
                  <a:gd name="T2" fmla="*/ 27 w 31"/>
                  <a:gd name="T3" fmla="*/ 3 h 20"/>
                  <a:gd name="T4" fmla="*/ 30 w 31"/>
                  <a:gd name="T5" fmla="*/ 19 h 20"/>
                  <a:gd name="T6" fmla="*/ 0 w 31"/>
                  <a:gd name="T7" fmla="*/ 0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"/>
                  <a:gd name="T13" fmla="*/ 0 h 20"/>
                  <a:gd name="T14" fmla="*/ 31 w 31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" h="20">
                    <a:moveTo>
                      <a:pt x="0" y="0"/>
                    </a:moveTo>
                    <a:lnTo>
                      <a:pt x="27" y="3"/>
                    </a:lnTo>
                    <a:lnTo>
                      <a:pt x="30" y="19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7" name="Freeform 37"/>
              <p:cNvSpPr>
                <a:spLocks/>
              </p:cNvSpPr>
              <p:nvPr/>
            </p:nvSpPr>
            <p:spPr bwMode="auto">
              <a:xfrm>
                <a:off x="1486" y="3051"/>
                <a:ext cx="18" cy="20"/>
              </a:xfrm>
              <a:custGeom>
                <a:avLst/>
                <a:gdLst>
                  <a:gd name="T0" fmla="*/ 0 w 18"/>
                  <a:gd name="T1" fmla="*/ 19 h 20"/>
                  <a:gd name="T2" fmla="*/ 3 w 18"/>
                  <a:gd name="T3" fmla="*/ 0 h 20"/>
                  <a:gd name="T4" fmla="*/ 17 w 18"/>
                  <a:gd name="T5" fmla="*/ 19 h 20"/>
                  <a:gd name="T6" fmla="*/ 0 w 18"/>
                  <a:gd name="T7" fmla="*/ 19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20"/>
                  <a:gd name="T14" fmla="*/ 18 w 18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20">
                    <a:moveTo>
                      <a:pt x="0" y="19"/>
                    </a:moveTo>
                    <a:lnTo>
                      <a:pt x="3" y="0"/>
                    </a:lnTo>
                    <a:lnTo>
                      <a:pt x="17" y="19"/>
                    </a:lnTo>
                    <a:lnTo>
                      <a:pt x="0" y="19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8" name="Freeform 38"/>
              <p:cNvSpPr>
                <a:spLocks/>
              </p:cNvSpPr>
              <p:nvPr/>
            </p:nvSpPr>
            <p:spPr bwMode="auto">
              <a:xfrm>
                <a:off x="1329" y="1763"/>
                <a:ext cx="174" cy="290"/>
              </a:xfrm>
              <a:custGeom>
                <a:avLst/>
                <a:gdLst>
                  <a:gd name="T0" fmla="*/ 0 w 174"/>
                  <a:gd name="T1" fmla="*/ 192 h 290"/>
                  <a:gd name="T2" fmla="*/ 16 w 174"/>
                  <a:gd name="T3" fmla="*/ 213 h 290"/>
                  <a:gd name="T4" fmla="*/ 47 w 174"/>
                  <a:gd name="T5" fmla="*/ 219 h 290"/>
                  <a:gd name="T6" fmla="*/ 80 w 174"/>
                  <a:gd name="T7" fmla="*/ 257 h 290"/>
                  <a:gd name="T8" fmla="*/ 123 w 174"/>
                  <a:gd name="T9" fmla="*/ 262 h 290"/>
                  <a:gd name="T10" fmla="*/ 117 w 174"/>
                  <a:gd name="T11" fmla="*/ 282 h 290"/>
                  <a:gd name="T12" fmla="*/ 128 w 174"/>
                  <a:gd name="T13" fmla="*/ 289 h 290"/>
                  <a:gd name="T14" fmla="*/ 134 w 174"/>
                  <a:gd name="T15" fmla="*/ 239 h 290"/>
                  <a:gd name="T16" fmla="*/ 126 w 174"/>
                  <a:gd name="T17" fmla="*/ 208 h 290"/>
                  <a:gd name="T18" fmla="*/ 140 w 174"/>
                  <a:gd name="T19" fmla="*/ 207 h 290"/>
                  <a:gd name="T20" fmla="*/ 130 w 174"/>
                  <a:gd name="T21" fmla="*/ 188 h 290"/>
                  <a:gd name="T22" fmla="*/ 165 w 174"/>
                  <a:gd name="T23" fmla="*/ 181 h 290"/>
                  <a:gd name="T24" fmla="*/ 173 w 174"/>
                  <a:gd name="T25" fmla="*/ 195 h 290"/>
                  <a:gd name="T26" fmla="*/ 160 w 174"/>
                  <a:gd name="T27" fmla="*/ 170 h 290"/>
                  <a:gd name="T28" fmla="*/ 165 w 174"/>
                  <a:gd name="T29" fmla="*/ 109 h 290"/>
                  <a:gd name="T30" fmla="*/ 135 w 174"/>
                  <a:gd name="T31" fmla="*/ 111 h 290"/>
                  <a:gd name="T32" fmla="*/ 126 w 174"/>
                  <a:gd name="T33" fmla="*/ 97 h 290"/>
                  <a:gd name="T34" fmla="*/ 97 w 174"/>
                  <a:gd name="T35" fmla="*/ 92 h 290"/>
                  <a:gd name="T36" fmla="*/ 77 w 174"/>
                  <a:gd name="T37" fmla="*/ 56 h 290"/>
                  <a:gd name="T38" fmla="*/ 106 w 174"/>
                  <a:gd name="T39" fmla="*/ 11 h 290"/>
                  <a:gd name="T40" fmla="*/ 103 w 174"/>
                  <a:gd name="T41" fmla="*/ 0 h 290"/>
                  <a:gd name="T42" fmla="*/ 51 w 174"/>
                  <a:gd name="T43" fmla="*/ 25 h 290"/>
                  <a:gd name="T44" fmla="*/ 24 w 174"/>
                  <a:gd name="T45" fmla="*/ 77 h 290"/>
                  <a:gd name="T46" fmla="*/ 15 w 174"/>
                  <a:gd name="T47" fmla="*/ 65 h 290"/>
                  <a:gd name="T48" fmla="*/ 9 w 174"/>
                  <a:gd name="T49" fmla="*/ 90 h 290"/>
                  <a:gd name="T50" fmla="*/ 15 w 174"/>
                  <a:gd name="T51" fmla="*/ 149 h 290"/>
                  <a:gd name="T52" fmla="*/ 21 w 174"/>
                  <a:gd name="T53" fmla="*/ 149 h 290"/>
                  <a:gd name="T54" fmla="*/ 0 w 174"/>
                  <a:gd name="T55" fmla="*/ 192 h 29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74"/>
                  <a:gd name="T85" fmla="*/ 0 h 290"/>
                  <a:gd name="T86" fmla="*/ 174 w 174"/>
                  <a:gd name="T87" fmla="*/ 290 h 29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74" h="290">
                    <a:moveTo>
                      <a:pt x="0" y="192"/>
                    </a:moveTo>
                    <a:lnTo>
                      <a:pt x="16" y="213"/>
                    </a:lnTo>
                    <a:lnTo>
                      <a:pt x="47" y="219"/>
                    </a:lnTo>
                    <a:lnTo>
                      <a:pt x="80" y="257"/>
                    </a:lnTo>
                    <a:lnTo>
                      <a:pt x="123" y="262"/>
                    </a:lnTo>
                    <a:lnTo>
                      <a:pt x="117" y="282"/>
                    </a:lnTo>
                    <a:lnTo>
                      <a:pt x="128" y="289"/>
                    </a:lnTo>
                    <a:lnTo>
                      <a:pt x="134" y="239"/>
                    </a:lnTo>
                    <a:lnTo>
                      <a:pt x="126" y="208"/>
                    </a:lnTo>
                    <a:lnTo>
                      <a:pt x="140" y="207"/>
                    </a:lnTo>
                    <a:lnTo>
                      <a:pt x="130" y="188"/>
                    </a:lnTo>
                    <a:lnTo>
                      <a:pt x="165" y="181"/>
                    </a:lnTo>
                    <a:lnTo>
                      <a:pt x="173" y="195"/>
                    </a:lnTo>
                    <a:lnTo>
                      <a:pt x="160" y="170"/>
                    </a:lnTo>
                    <a:lnTo>
                      <a:pt x="165" y="109"/>
                    </a:lnTo>
                    <a:lnTo>
                      <a:pt x="135" y="111"/>
                    </a:lnTo>
                    <a:lnTo>
                      <a:pt x="126" y="97"/>
                    </a:lnTo>
                    <a:lnTo>
                      <a:pt x="97" y="92"/>
                    </a:lnTo>
                    <a:lnTo>
                      <a:pt x="77" y="56"/>
                    </a:lnTo>
                    <a:lnTo>
                      <a:pt x="106" y="11"/>
                    </a:lnTo>
                    <a:lnTo>
                      <a:pt x="103" y="0"/>
                    </a:lnTo>
                    <a:lnTo>
                      <a:pt x="51" y="25"/>
                    </a:lnTo>
                    <a:lnTo>
                      <a:pt x="24" y="77"/>
                    </a:lnTo>
                    <a:lnTo>
                      <a:pt x="15" y="65"/>
                    </a:lnTo>
                    <a:lnTo>
                      <a:pt x="9" y="90"/>
                    </a:lnTo>
                    <a:lnTo>
                      <a:pt x="15" y="149"/>
                    </a:lnTo>
                    <a:lnTo>
                      <a:pt x="21" y="149"/>
                    </a:lnTo>
                    <a:lnTo>
                      <a:pt x="0" y="192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29" name="Freeform 39"/>
              <p:cNvSpPr>
                <a:spLocks/>
              </p:cNvSpPr>
              <p:nvPr/>
            </p:nvSpPr>
            <p:spPr bwMode="auto">
              <a:xfrm>
                <a:off x="1227" y="1788"/>
                <a:ext cx="46" cy="48"/>
              </a:xfrm>
              <a:custGeom>
                <a:avLst/>
                <a:gdLst>
                  <a:gd name="T0" fmla="*/ 0 w 46"/>
                  <a:gd name="T1" fmla="*/ 0 h 48"/>
                  <a:gd name="T2" fmla="*/ 0 w 46"/>
                  <a:gd name="T3" fmla="*/ 18 h 48"/>
                  <a:gd name="T4" fmla="*/ 10 w 46"/>
                  <a:gd name="T5" fmla="*/ 14 h 48"/>
                  <a:gd name="T6" fmla="*/ 39 w 46"/>
                  <a:gd name="T7" fmla="*/ 47 h 48"/>
                  <a:gd name="T8" fmla="*/ 45 w 46"/>
                  <a:gd name="T9" fmla="*/ 22 h 48"/>
                  <a:gd name="T10" fmla="*/ 30 w 46"/>
                  <a:gd name="T11" fmla="*/ 1 h 48"/>
                  <a:gd name="T12" fmla="*/ 0 w 46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48"/>
                  <a:gd name="T23" fmla="*/ 46 w 46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48">
                    <a:moveTo>
                      <a:pt x="0" y="0"/>
                    </a:moveTo>
                    <a:lnTo>
                      <a:pt x="0" y="18"/>
                    </a:lnTo>
                    <a:lnTo>
                      <a:pt x="10" y="14"/>
                    </a:lnTo>
                    <a:lnTo>
                      <a:pt x="39" y="47"/>
                    </a:lnTo>
                    <a:lnTo>
                      <a:pt x="45" y="22"/>
                    </a:lnTo>
                    <a:lnTo>
                      <a:pt x="30" y="1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0" name="Freeform 40"/>
              <p:cNvSpPr>
                <a:spLocks/>
              </p:cNvSpPr>
              <p:nvPr/>
            </p:nvSpPr>
            <p:spPr bwMode="auto">
              <a:xfrm>
                <a:off x="1237" y="1572"/>
                <a:ext cx="157" cy="61"/>
              </a:xfrm>
              <a:custGeom>
                <a:avLst/>
                <a:gdLst>
                  <a:gd name="T0" fmla="*/ 0 w 157"/>
                  <a:gd name="T1" fmla="*/ 22 h 61"/>
                  <a:gd name="T2" fmla="*/ 22 w 157"/>
                  <a:gd name="T3" fmla="*/ 3 h 61"/>
                  <a:gd name="T4" fmla="*/ 63 w 157"/>
                  <a:gd name="T5" fmla="*/ 0 h 61"/>
                  <a:gd name="T6" fmla="*/ 156 w 157"/>
                  <a:gd name="T7" fmla="*/ 50 h 61"/>
                  <a:gd name="T8" fmla="*/ 103 w 157"/>
                  <a:gd name="T9" fmla="*/ 60 h 61"/>
                  <a:gd name="T10" fmla="*/ 112 w 157"/>
                  <a:gd name="T11" fmla="*/ 48 h 61"/>
                  <a:gd name="T12" fmla="*/ 92 w 157"/>
                  <a:gd name="T13" fmla="*/ 28 h 61"/>
                  <a:gd name="T14" fmla="*/ 44 w 157"/>
                  <a:gd name="T15" fmla="*/ 17 h 61"/>
                  <a:gd name="T16" fmla="*/ 46 w 157"/>
                  <a:gd name="T17" fmla="*/ 9 h 61"/>
                  <a:gd name="T18" fmla="*/ 0 w 157"/>
                  <a:gd name="T19" fmla="*/ 22 h 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7"/>
                  <a:gd name="T31" fmla="*/ 0 h 61"/>
                  <a:gd name="T32" fmla="*/ 157 w 157"/>
                  <a:gd name="T33" fmla="*/ 61 h 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7" h="61">
                    <a:moveTo>
                      <a:pt x="0" y="22"/>
                    </a:moveTo>
                    <a:lnTo>
                      <a:pt x="22" y="3"/>
                    </a:lnTo>
                    <a:lnTo>
                      <a:pt x="63" y="0"/>
                    </a:lnTo>
                    <a:lnTo>
                      <a:pt x="156" y="50"/>
                    </a:lnTo>
                    <a:lnTo>
                      <a:pt x="103" y="60"/>
                    </a:lnTo>
                    <a:lnTo>
                      <a:pt x="112" y="48"/>
                    </a:lnTo>
                    <a:lnTo>
                      <a:pt x="92" y="28"/>
                    </a:lnTo>
                    <a:lnTo>
                      <a:pt x="44" y="17"/>
                    </a:lnTo>
                    <a:lnTo>
                      <a:pt x="46" y="9"/>
                    </a:lnTo>
                    <a:lnTo>
                      <a:pt x="0" y="22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1" name="Freeform 41"/>
              <p:cNvSpPr>
                <a:spLocks/>
              </p:cNvSpPr>
              <p:nvPr/>
            </p:nvSpPr>
            <p:spPr bwMode="auto">
              <a:xfrm>
                <a:off x="1429" y="1631"/>
                <a:ext cx="51" cy="33"/>
              </a:xfrm>
              <a:custGeom>
                <a:avLst/>
                <a:gdLst>
                  <a:gd name="T0" fmla="*/ 0 w 51"/>
                  <a:gd name="T1" fmla="*/ 0 h 33"/>
                  <a:gd name="T2" fmla="*/ 0 w 51"/>
                  <a:gd name="T3" fmla="*/ 32 h 33"/>
                  <a:gd name="T4" fmla="*/ 50 w 51"/>
                  <a:gd name="T5" fmla="*/ 21 h 33"/>
                  <a:gd name="T6" fmla="*/ 29 w 51"/>
                  <a:gd name="T7" fmla="*/ 3 h 33"/>
                  <a:gd name="T8" fmla="*/ 0 w 51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33"/>
                  <a:gd name="T17" fmla="*/ 51 w 51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33">
                    <a:moveTo>
                      <a:pt x="0" y="0"/>
                    </a:moveTo>
                    <a:lnTo>
                      <a:pt x="0" y="32"/>
                    </a:lnTo>
                    <a:lnTo>
                      <a:pt x="50" y="21"/>
                    </a:lnTo>
                    <a:lnTo>
                      <a:pt x="29" y="3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2" name="Freeform 42"/>
              <p:cNvSpPr>
                <a:spLocks/>
              </p:cNvSpPr>
              <p:nvPr/>
            </p:nvSpPr>
            <p:spPr bwMode="auto">
              <a:xfrm>
                <a:off x="1300" y="1956"/>
                <a:ext cx="78" cy="111"/>
              </a:xfrm>
              <a:custGeom>
                <a:avLst/>
                <a:gdLst>
                  <a:gd name="T0" fmla="*/ 0 w 78"/>
                  <a:gd name="T1" fmla="*/ 42 h 111"/>
                  <a:gd name="T2" fmla="*/ 1 w 78"/>
                  <a:gd name="T3" fmla="*/ 64 h 111"/>
                  <a:gd name="T4" fmla="*/ 16 w 78"/>
                  <a:gd name="T5" fmla="*/ 69 h 111"/>
                  <a:gd name="T6" fmla="*/ 7 w 78"/>
                  <a:gd name="T7" fmla="*/ 86 h 111"/>
                  <a:gd name="T8" fmla="*/ 6 w 78"/>
                  <a:gd name="T9" fmla="*/ 105 h 111"/>
                  <a:gd name="T10" fmla="*/ 24 w 78"/>
                  <a:gd name="T11" fmla="*/ 110 h 111"/>
                  <a:gd name="T12" fmla="*/ 36 w 78"/>
                  <a:gd name="T13" fmla="*/ 79 h 111"/>
                  <a:gd name="T14" fmla="*/ 70 w 78"/>
                  <a:gd name="T15" fmla="*/ 55 h 111"/>
                  <a:gd name="T16" fmla="*/ 77 w 78"/>
                  <a:gd name="T17" fmla="*/ 26 h 111"/>
                  <a:gd name="T18" fmla="*/ 45 w 78"/>
                  <a:gd name="T19" fmla="*/ 21 h 111"/>
                  <a:gd name="T20" fmla="*/ 30 w 78"/>
                  <a:gd name="T21" fmla="*/ 0 h 111"/>
                  <a:gd name="T22" fmla="*/ 11 w 78"/>
                  <a:gd name="T23" fmla="*/ 11 h 111"/>
                  <a:gd name="T24" fmla="*/ 0 w 78"/>
                  <a:gd name="T25" fmla="*/ 42 h 1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8"/>
                  <a:gd name="T40" fmla="*/ 0 h 111"/>
                  <a:gd name="T41" fmla="*/ 78 w 78"/>
                  <a:gd name="T42" fmla="*/ 111 h 1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8" h="111">
                    <a:moveTo>
                      <a:pt x="0" y="42"/>
                    </a:moveTo>
                    <a:lnTo>
                      <a:pt x="1" y="64"/>
                    </a:lnTo>
                    <a:lnTo>
                      <a:pt x="16" y="69"/>
                    </a:lnTo>
                    <a:lnTo>
                      <a:pt x="7" y="86"/>
                    </a:lnTo>
                    <a:lnTo>
                      <a:pt x="6" y="105"/>
                    </a:lnTo>
                    <a:lnTo>
                      <a:pt x="24" y="110"/>
                    </a:lnTo>
                    <a:lnTo>
                      <a:pt x="36" y="79"/>
                    </a:lnTo>
                    <a:lnTo>
                      <a:pt x="70" y="55"/>
                    </a:lnTo>
                    <a:lnTo>
                      <a:pt x="77" y="26"/>
                    </a:lnTo>
                    <a:lnTo>
                      <a:pt x="45" y="21"/>
                    </a:lnTo>
                    <a:lnTo>
                      <a:pt x="30" y="0"/>
                    </a:lnTo>
                    <a:lnTo>
                      <a:pt x="11" y="11"/>
                    </a:lnTo>
                    <a:lnTo>
                      <a:pt x="0" y="42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3" name="Freeform 43"/>
              <p:cNvSpPr>
                <a:spLocks/>
              </p:cNvSpPr>
              <p:nvPr/>
            </p:nvSpPr>
            <p:spPr bwMode="auto">
              <a:xfrm>
                <a:off x="1161" y="1728"/>
                <a:ext cx="37" cy="17"/>
              </a:xfrm>
              <a:custGeom>
                <a:avLst/>
                <a:gdLst>
                  <a:gd name="T0" fmla="*/ 0 w 37"/>
                  <a:gd name="T1" fmla="*/ 11 h 17"/>
                  <a:gd name="T2" fmla="*/ 11 w 37"/>
                  <a:gd name="T3" fmla="*/ 0 h 17"/>
                  <a:gd name="T4" fmla="*/ 36 w 37"/>
                  <a:gd name="T5" fmla="*/ 16 h 17"/>
                  <a:gd name="T6" fmla="*/ 0 w 37"/>
                  <a:gd name="T7" fmla="*/ 11 h 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17"/>
                  <a:gd name="T14" fmla="*/ 37 w 37"/>
                  <a:gd name="T15" fmla="*/ 17 h 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17">
                    <a:moveTo>
                      <a:pt x="0" y="11"/>
                    </a:moveTo>
                    <a:lnTo>
                      <a:pt x="11" y="0"/>
                    </a:lnTo>
                    <a:lnTo>
                      <a:pt x="36" y="16"/>
                    </a:lnTo>
                    <a:lnTo>
                      <a:pt x="0" y="11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4" name="Freeform 44"/>
              <p:cNvSpPr>
                <a:spLocks/>
              </p:cNvSpPr>
              <p:nvPr/>
            </p:nvSpPr>
            <p:spPr bwMode="auto">
              <a:xfrm>
                <a:off x="1577" y="2961"/>
                <a:ext cx="49" cy="50"/>
              </a:xfrm>
              <a:custGeom>
                <a:avLst/>
                <a:gdLst>
                  <a:gd name="T0" fmla="*/ 0 w 23"/>
                  <a:gd name="T1" fmla="*/ 19 h 20"/>
                  <a:gd name="T2" fmla="*/ 13 w 23"/>
                  <a:gd name="T3" fmla="*/ 8 h 20"/>
                  <a:gd name="T4" fmla="*/ 7 w 23"/>
                  <a:gd name="T5" fmla="*/ 0 h 20"/>
                  <a:gd name="T6" fmla="*/ 22 w 23"/>
                  <a:gd name="T7" fmla="*/ 1 h 20"/>
                  <a:gd name="T8" fmla="*/ 0 w 23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20"/>
                  <a:gd name="T17" fmla="*/ 23 w 23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20">
                    <a:moveTo>
                      <a:pt x="0" y="19"/>
                    </a:moveTo>
                    <a:lnTo>
                      <a:pt x="13" y="8"/>
                    </a:lnTo>
                    <a:lnTo>
                      <a:pt x="7" y="0"/>
                    </a:lnTo>
                    <a:lnTo>
                      <a:pt x="22" y="1"/>
                    </a:lnTo>
                    <a:lnTo>
                      <a:pt x="0" y="19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5" name="Freeform 45"/>
              <p:cNvSpPr>
                <a:spLocks/>
              </p:cNvSpPr>
              <p:nvPr/>
            </p:nvSpPr>
            <p:spPr bwMode="auto">
              <a:xfrm>
                <a:off x="1608" y="2961"/>
                <a:ext cx="33" cy="25"/>
              </a:xfrm>
              <a:custGeom>
                <a:avLst/>
                <a:gdLst>
                  <a:gd name="T0" fmla="*/ 0 w 28"/>
                  <a:gd name="T1" fmla="*/ 20 h 21"/>
                  <a:gd name="T2" fmla="*/ 13 w 28"/>
                  <a:gd name="T3" fmla="*/ 0 h 21"/>
                  <a:gd name="T4" fmla="*/ 27 w 28"/>
                  <a:gd name="T5" fmla="*/ 8 h 21"/>
                  <a:gd name="T6" fmla="*/ 0 w 28"/>
                  <a:gd name="T7" fmla="*/ 2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21"/>
                  <a:gd name="T14" fmla="*/ 28 w 28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21">
                    <a:moveTo>
                      <a:pt x="0" y="20"/>
                    </a:moveTo>
                    <a:lnTo>
                      <a:pt x="13" y="0"/>
                    </a:lnTo>
                    <a:lnTo>
                      <a:pt x="27" y="8"/>
                    </a:lnTo>
                    <a:lnTo>
                      <a:pt x="0" y="2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6" name="Freeform 46"/>
              <p:cNvSpPr>
                <a:spLocks/>
              </p:cNvSpPr>
              <p:nvPr/>
            </p:nvSpPr>
            <p:spPr bwMode="auto">
              <a:xfrm>
                <a:off x="1690" y="1884"/>
                <a:ext cx="44" cy="61"/>
              </a:xfrm>
              <a:custGeom>
                <a:avLst/>
                <a:gdLst>
                  <a:gd name="T0" fmla="*/ 0 w 44"/>
                  <a:gd name="T1" fmla="*/ 57 h 61"/>
                  <a:gd name="T2" fmla="*/ 6 w 44"/>
                  <a:gd name="T3" fmla="*/ 0 h 61"/>
                  <a:gd name="T4" fmla="*/ 43 w 44"/>
                  <a:gd name="T5" fmla="*/ 26 h 61"/>
                  <a:gd name="T6" fmla="*/ 21 w 44"/>
                  <a:gd name="T7" fmla="*/ 60 h 61"/>
                  <a:gd name="T8" fmla="*/ 0 w 44"/>
                  <a:gd name="T9" fmla="*/ 57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61"/>
                  <a:gd name="T17" fmla="*/ 44 w 44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61">
                    <a:moveTo>
                      <a:pt x="0" y="57"/>
                    </a:moveTo>
                    <a:lnTo>
                      <a:pt x="6" y="0"/>
                    </a:lnTo>
                    <a:lnTo>
                      <a:pt x="43" y="26"/>
                    </a:lnTo>
                    <a:lnTo>
                      <a:pt x="21" y="60"/>
                    </a:lnTo>
                    <a:lnTo>
                      <a:pt x="0" y="57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7" name="Freeform 47"/>
              <p:cNvSpPr>
                <a:spLocks/>
              </p:cNvSpPr>
              <p:nvPr/>
            </p:nvSpPr>
            <p:spPr bwMode="auto">
              <a:xfrm>
                <a:off x="1410" y="0"/>
                <a:ext cx="906" cy="778"/>
              </a:xfrm>
              <a:custGeom>
                <a:avLst/>
                <a:gdLst>
                  <a:gd name="T0" fmla="*/ 101 w 906"/>
                  <a:gd name="T1" fmla="*/ 183 h 778"/>
                  <a:gd name="T2" fmla="*/ 118 w 906"/>
                  <a:gd name="T3" fmla="*/ 150 h 778"/>
                  <a:gd name="T4" fmla="*/ 78 w 906"/>
                  <a:gd name="T5" fmla="*/ 132 h 778"/>
                  <a:gd name="T6" fmla="*/ 169 w 906"/>
                  <a:gd name="T7" fmla="*/ 71 h 778"/>
                  <a:gd name="T8" fmla="*/ 263 w 906"/>
                  <a:gd name="T9" fmla="*/ 48 h 778"/>
                  <a:gd name="T10" fmla="*/ 335 w 906"/>
                  <a:gd name="T11" fmla="*/ 76 h 778"/>
                  <a:gd name="T12" fmla="*/ 317 w 906"/>
                  <a:gd name="T13" fmla="*/ 42 h 778"/>
                  <a:gd name="T14" fmla="*/ 426 w 906"/>
                  <a:gd name="T15" fmla="*/ 61 h 778"/>
                  <a:gd name="T16" fmla="*/ 481 w 906"/>
                  <a:gd name="T17" fmla="*/ 42 h 778"/>
                  <a:gd name="T18" fmla="*/ 400 w 906"/>
                  <a:gd name="T19" fmla="*/ 15 h 778"/>
                  <a:gd name="T20" fmla="*/ 499 w 906"/>
                  <a:gd name="T21" fmla="*/ 29 h 778"/>
                  <a:gd name="T22" fmla="*/ 495 w 906"/>
                  <a:gd name="T23" fmla="*/ 2 h 778"/>
                  <a:gd name="T24" fmla="*/ 686 w 906"/>
                  <a:gd name="T25" fmla="*/ 13 h 778"/>
                  <a:gd name="T26" fmla="*/ 703 w 906"/>
                  <a:gd name="T27" fmla="*/ 15 h 778"/>
                  <a:gd name="T28" fmla="*/ 765 w 906"/>
                  <a:gd name="T29" fmla="*/ 38 h 778"/>
                  <a:gd name="T30" fmla="*/ 582 w 906"/>
                  <a:gd name="T31" fmla="*/ 70 h 778"/>
                  <a:gd name="T32" fmla="*/ 679 w 906"/>
                  <a:gd name="T33" fmla="*/ 86 h 778"/>
                  <a:gd name="T34" fmla="*/ 787 w 906"/>
                  <a:gd name="T35" fmla="*/ 78 h 778"/>
                  <a:gd name="T36" fmla="*/ 860 w 906"/>
                  <a:gd name="T37" fmla="*/ 67 h 778"/>
                  <a:gd name="T38" fmla="*/ 769 w 906"/>
                  <a:gd name="T39" fmla="*/ 124 h 778"/>
                  <a:gd name="T40" fmla="*/ 827 w 906"/>
                  <a:gd name="T41" fmla="*/ 142 h 778"/>
                  <a:gd name="T42" fmla="*/ 777 w 906"/>
                  <a:gd name="T43" fmla="*/ 195 h 778"/>
                  <a:gd name="T44" fmla="*/ 783 w 906"/>
                  <a:gd name="T45" fmla="*/ 235 h 778"/>
                  <a:gd name="T46" fmla="*/ 768 w 906"/>
                  <a:gd name="T47" fmla="*/ 262 h 778"/>
                  <a:gd name="T48" fmla="*/ 796 w 906"/>
                  <a:gd name="T49" fmla="*/ 288 h 778"/>
                  <a:gd name="T50" fmla="*/ 761 w 906"/>
                  <a:gd name="T51" fmla="*/ 313 h 778"/>
                  <a:gd name="T52" fmla="*/ 779 w 906"/>
                  <a:gd name="T53" fmla="*/ 344 h 778"/>
                  <a:gd name="T54" fmla="*/ 787 w 906"/>
                  <a:gd name="T55" fmla="*/ 370 h 778"/>
                  <a:gd name="T56" fmla="*/ 691 w 906"/>
                  <a:gd name="T57" fmla="*/ 389 h 778"/>
                  <a:gd name="T58" fmla="*/ 711 w 906"/>
                  <a:gd name="T59" fmla="*/ 431 h 778"/>
                  <a:gd name="T60" fmla="*/ 764 w 906"/>
                  <a:gd name="T61" fmla="*/ 443 h 778"/>
                  <a:gd name="T62" fmla="*/ 753 w 906"/>
                  <a:gd name="T63" fmla="*/ 472 h 778"/>
                  <a:gd name="T64" fmla="*/ 680 w 906"/>
                  <a:gd name="T65" fmla="*/ 441 h 778"/>
                  <a:gd name="T66" fmla="*/ 696 w 906"/>
                  <a:gd name="T67" fmla="*/ 488 h 778"/>
                  <a:gd name="T68" fmla="*/ 699 w 906"/>
                  <a:gd name="T69" fmla="*/ 539 h 778"/>
                  <a:gd name="T70" fmla="*/ 612 w 906"/>
                  <a:gd name="T71" fmla="*/ 558 h 778"/>
                  <a:gd name="T72" fmla="*/ 552 w 906"/>
                  <a:gd name="T73" fmla="*/ 618 h 778"/>
                  <a:gd name="T74" fmla="*/ 525 w 906"/>
                  <a:gd name="T75" fmla="*/ 606 h 778"/>
                  <a:gd name="T76" fmla="*/ 476 w 906"/>
                  <a:gd name="T77" fmla="*/ 647 h 778"/>
                  <a:gd name="T78" fmla="*/ 472 w 906"/>
                  <a:gd name="T79" fmla="*/ 679 h 778"/>
                  <a:gd name="T80" fmla="*/ 470 w 906"/>
                  <a:gd name="T81" fmla="*/ 704 h 778"/>
                  <a:gd name="T82" fmla="*/ 439 w 906"/>
                  <a:gd name="T83" fmla="*/ 767 h 778"/>
                  <a:gd name="T84" fmla="*/ 372 w 906"/>
                  <a:gd name="T85" fmla="*/ 760 h 778"/>
                  <a:gd name="T86" fmla="*/ 355 w 906"/>
                  <a:gd name="T87" fmla="*/ 742 h 778"/>
                  <a:gd name="T88" fmla="*/ 323 w 906"/>
                  <a:gd name="T89" fmla="*/ 669 h 778"/>
                  <a:gd name="T90" fmla="*/ 313 w 906"/>
                  <a:gd name="T91" fmla="*/ 633 h 778"/>
                  <a:gd name="T92" fmla="*/ 304 w 906"/>
                  <a:gd name="T93" fmla="*/ 560 h 778"/>
                  <a:gd name="T94" fmla="*/ 302 w 906"/>
                  <a:gd name="T95" fmla="*/ 548 h 778"/>
                  <a:gd name="T96" fmla="*/ 309 w 906"/>
                  <a:gd name="T97" fmla="*/ 497 h 778"/>
                  <a:gd name="T98" fmla="*/ 335 w 906"/>
                  <a:gd name="T99" fmla="*/ 476 h 778"/>
                  <a:gd name="T100" fmla="*/ 315 w 906"/>
                  <a:gd name="T101" fmla="*/ 452 h 778"/>
                  <a:gd name="T102" fmla="*/ 285 w 906"/>
                  <a:gd name="T103" fmla="*/ 452 h 778"/>
                  <a:gd name="T104" fmla="*/ 262 w 906"/>
                  <a:gd name="T105" fmla="*/ 434 h 778"/>
                  <a:gd name="T106" fmla="*/ 243 w 906"/>
                  <a:gd name="T107" fmla="*/ 351 h 778"/>
                  <a:gd name="T108" fmla="*/ 181 w 906"/>
                  <a:gd name="T109" fmla="*/ 291 h 778"/>
                  <a:gd name="T110" fmla="*/ 99 w 906"/>
                  <a:gd name="T111" fmla="*/ 299 h 778"/>
                  <a:gd name="T112" fmla="*/ 23 w 906"/>
                  <a:gd name="T113" fmla="*/ 262 h 778"/>
                  <a:gd name="T114" fmla="*/ 98 w 906"/>
                  <a:gd name="T115" fmla="*/ 246 h 77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906"/>
                  <a:gd name="T175" fmla="*/ 0 h 778"/>
                  <a:gd name="T176" fmla="*/ 906 w 906"/>
                  <a:gd name="T177" fmla="*/ 778 h 77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906" h="778">
                    <a:moveTo>
                      <a:pt x="0" y="218"/>
                    </a:moveTo>
                    <a:lnTo>
                      <a:pt x="5" y="206"/>
                    </a:lnTo>
                    <a:lnTo>
                      <a:pt x="64" y="183"/>
                    </a:lnTo>
                    <a:lnTo>
                      <a:pt x="101" y="183"/>
                    </a:lnTo>
                    <a:lnTo>
                      <a:pt x="123" y="165"/>
                    </a:lnTo>
                    <a:lnTo>
                      <a:pt x="115" y="159"/>
                    </a:lnTo>
                    <a:lnTo>
                      <a:pt x="129" y="153"/>
                    </a:lnTo>
                    <a:lnTo>
                      <a:pt x="118" y="150"/>
                    </a:lnTo>
                    <a:lnTo>
                      <a:pt x="139" y="142"/>
                    </a:lnTo>
                    <a:lnTo>
                      <a:pt x="131" y="136"/>
                    </a:lnTo>
                    <a:lnTo>
                      <a:pt x="105" y="148"/>
                    </a:lnTo>
                    <a:lnTo>
                      <a:pt x="78" y="132"/>
                    </a:lnTo>
                    <a:lnTo>
                      <a:pt x="112" y="124"/>
                    </a:lnTo>
                    <a:lnTo>
                      <a:pt x="130" y="98"/>
                    </a:lnTo>
                    <a:lnTo>
                      <a:pt x="171" y="97"/>
                    </a:lnTo>
                    <a:lnTo>
                      <a:pt x="169" y="71"/>
                    </a:lnTo>
                    <a:lnTo>
                      <a:pt x="199" y="70"/>
                    </a:lnTo>
                    <a:lnTo>
                      <a:pt x="230" y="88"/>
                    </a:lnTo>
                    <a:lnTo>
                      <a:pt x="193" y="64"/>
                    </a:lnTo>
                    <a:lnTo>
                      <a:pt x="263" y="48"/>
                    </a:lnTo>
                    <a:lnTo>
                      <a:pt x="280" y="59"/>
                    </a:lnTo>
                    <a:lnTo>
                      <a:pt x="282" y="83"/>
                    </a:lnTo>
                    <a:lnTo>
                      <a:pt x="291" y="63"/>
                    </a:lnTo>
                    <a:lnTo>
                      <a:pt x="335" y="76"/>
                    </a:lnTo>
                    <a:lnTo>
                      <a:pt x="319" y="65"/>
                    </a:lnTo>
                    <a:lnTo>
                      <a:pt x="341" y="67"/>
                    </a:lnTo>
                    <a:lnTo>
                      <a:pt x="323" y="54"/>
                    </a:lnTo>
                    <a:lnTo>
                      <a:pt x="317" y="42"/>
                    </a:lnTo>
                    <a:lnTo>
                      <a:pt x="327" y="40"/>
                    </a:lnTo>
                    <a:lnTo>
                      <a:pt x="415" y="74"/>
                    </a:lnTo>
                    <a:lnTo>
                      <a:pt x="408" y="63"/>
                    </a:lnTo>
                    <a:lnTo>
                      <a:pt x="426" y="61"/>
                    </a:lnTo>
                    <a:lnTo>
                      <a:pt x="415" y="52"/>
                    </a:lnTo>
                    <a:lnTo>
                      <a:pt x="445" y="54"/>
                    </a:lnTo>
                    <a:lnTo>
                      <a:pt x="398" y="29"/>
                    </a:lnTo>
                    <a:lnTo>
                      <a:pt x="481" y="42"/>
                    </a:lnTo>
                    <a:lnTo>
                      <a:pt x="463" y="29"/>
                    </a:lnTo>
                    <a:lnTo>
                      <a:pt x="415" y="27"/>
                    </a:lnTo>
                    <a:lnTo>
                      <a:pt x="431" y="25"/>
                    </a:lnTo>
                    <a:lnTo>
                      <a:pt x="400" y="15"/>
                    </a:lnTo>
                    <a:lnTo>
                      <a:pt x="436" y="17"/>
                    </a:lnTo>
                    <a:lnTo>
                      <a:pt x="421" y="13"/>
                    </a:lnTo>
                    <a:lnTo>
                      <a:pt x="437" y="10"/>
                    </a:lnTo>
                    <a:lnTo>
                      <a:pt x="499" y="29"/>
                    </a:lnTo>
                    <a:lnTo>
                      <a:pt x="492" y="21"/>
                    </a:lnTo>
                    <a:lnTo>
                      <a:pt x="520" y="15"/>
                    </a:lnTo>
                    <a:lnTo>
                      <a:pt x="495" y="13"/>
                    </a:lnTo>
                    <a:lnTo>
                      <a:pt x="495" y="2"/>
                    </a:lnTo>
                    <a:lnTo>
                      <a:pt x="511" y="0"/>
                    </a:lnTo>
                    <a:lnTo>
                      <a:pt x="679" y="3"/>
                    </a:lnTo>
                    <a:lnTo>
                      <a:pt x="691" y="9"/>
                    </a:lnTo>
                    <a:lnTo>
                      <a:pt x="686" y="13"/>
                    </a:lnTo>
                    <a:lnTo>
                      <a:pt x="573" y="13"/>
                    </a:lnTo>
                    <a:lnTo>
                      <a:pt x="586" y="19"/>
                    </a:lnTo>
                    <a:lnTo>
                      <a:pt x="543" y="25"/>
                    </a:lnTo>
                    <a:lnTo>
                      <a:pt x="703" y="15"/>
                    </a:lnTo>
                    <a:lnTo>
                      <a:pt x="707" y="23"/>
                    </a:lnTo>
                    <a:lnTo>
                      <a:pt x="686" y="30"/>
                    </a:lnTo>
                    <a:lnTo>
                      <a:pt x="723" y="26"/>
                    </a:lnTo>
                    <a:lnTo>
                      <a:pt x="765" y="38"/>
                    </a:lnTo>
                    <a:lnTo>
                      <a:pt x="703" y="59"/>
                    </a:lnTo>
                    <a:lnTo>
                      <a:pt x="600" y="58"/>
                    </a:lnTo>
                    <a:lnTo>
                      <a:pt x="625" y="61"/>
                    </a:lnTo>
                    <a:lnTo>
                      <a:pt x="582" y="70"/>
                    </a:lnTo>
                    <a:lnTo>
                      <a:pt x="582" y="80"/>
                    </a:lnTo>
                    <a:lnTo>
                      <a:pt x="693" y="64"/>
                    </a:lnTo>
                    <a:lnTo>
                      <a:pt x="703" y="71"/>
                    </a:lnTo>
                    <a:lnTo>
                      <a:pt x="679" y="86"/>
                    </a:lnTo>
                    <a:lnTo>
                      <a:pt x="750" y="61"/>
                    </a:lnTo>
                    <a:lnTo>
                      <a:pt x="753" y="85"/>
                    </a:lnTo>
                    <a:lnTo>
                      <a:pt x="720" y="128"/>
                    </a:lnTo>
                    <a:lnTo>
                      <a:pt x="787" y="78"/>
                    </a:lnTo>
                    <a:lnTo>
                      <a:pt x="787" y="86"/>
                    </a:lnTo>
                    <a:lnTo>
                      <a:pt x="815" y="86"/>
                    </a:lnTo>
                    <a:lnTo>
                      <a:pt x="824" y="70"/>
                    </a:lnTo>
                    <a:lnTo>
                      <a:pt x="860" y="67"/>
                    </a:lnTo>
                    <a:lnTo>
                      <a:pt x="905" y="82"/>
                    </a:lnTo>
                    <a:lnTo>
                      <a:pt x="861" y="103"/>
                    </a:lnTo>
                    <a:lnTo>
                      <a:pt x="864" y="111"/>
                    </a:lnTo>
                    <a:lnTo>
                      <a:pt x="769" y="124"/>
                    </a:lnTo>
                    <a:lnTo>
                      <a:pt x="844" y="125"/>
                    </a:lnTo>
                    <a:lnTo>
                      <a:pt x="784" y="142"/>
                    </a:lnTo>
                    <a:lnTo>
                      <a:pt x="789" y="156"/>
                    </a:lnTo>
                    <a:lnTo>
                      <a:pt x="827" y="142"/>
                    </a:lnTo>
                    <a:lnTo>
                      <a:pt x="801" y="159"/>
                    </a:lnTo>
                    <a:lnTo>
                      <a:pt x="797" y="181"/>
                    </a:lnTo>
                    <a:lnTo>
                      <a:pt x="806" y="175"/>
                    </a:lnTo>
                    <a:lnTo>
                      <a:pt x="777" y="195"/>
                    </a:lnTo>
                    <a:lnTo>
                      <a:pt x="766" y="235"/>
                    </a:lnTo>
                    <a:lnTo>
                      <a:pt x="782" y="227"/>
                    </a:lnTo>
                    <a:lnTo>
                      <a:pt x="804" y="235"/>
                    </a:lnTo>
                    <a:lnTo>
                      <a:pt x="783" y="235"/>
                    </a:lnTo>
                    <a:lnTo>
                      <a:pt x="783" y="247"/>
                    </a:lnTo>
                    <a:lnTo>
                      <a:pt x="815" y="252"/>
                    </a:lnTo>
                    <a:lnTo>
                      <a:pt x="815" y="266"/>
                    </a:lnTo>
                    <a:lnTo>
                      <a:pt x="768" y="262"/>
                    </a:lnTo>
                    <a:lnTo>
                      <a:pt x="782" y="269"/>
                    </a:lnTo>
                    <a:lnTo>
                      <a:pt x="752" y="273"/>
                    </a:lnTo>
                    <a:lnTo>
                      <a:pt x="768" y="287"/>
                    </a:lnTo>
                    <a:lnTo>
                      <a:pt x="796" y="288"/>
                    </a:lnTo>
                    <a:lnTo>
                      <a:pt x="779" y="298"/>
                    </a:lnTo>
                    <a:lnTo>
                      <a:pt x="799" y="306"/>
                    </a:lnTo>
                    <a:lnTo>
                      <a:pt x="799" y="326"/>
                    </a:lnTo>
                    <a:lnTo>
                      <a:pt x="761" y="313"/>
                    </a:lnTo>
                    <a:lnTo>
                      <a:pt x="783" y="325"/>
                    </a:lnTo>
                    <a:lnTo>
                      <a:pt x="769" y="332"/>
                    </a:lnTo>
                    <a:lnTo>
                      <a:pt x="782" y="331"/>
                    </a:lnTo>
                    <a:lnTo>
                      <a:pt x="779" y="344"/>
                    </a:lnTo>
                    <a:lnTo>
                      <a:pt x="805" y="351"/>
                    </a:lnTo>
                    <a:lnTo>
                      <a:pt x="764" y="347"/>
                    </a:lnTo>
                    <a:lnTo>
                      <a:pt x="753" y="355"/>
                    </a:lnTo>
                    <a:lnTo>
                      <a:pt x="787" y="370"/>
                    </a:lnTo>
                    <a:lnTo>
                      <a:pt x="783" y="385"/>
                    </a:lnTo>
                    <a:lnTo>
                      <a:pt x="755" y="393"/>
                    </a:lnTo>
                    <a:lnTo>
                      <a:pt x="731" y="373"/>
                    </a:lnTo>
                    <a:lnTo>
                      <a:pt x="691" y="389"/>
                    </a:lnTo>
                    <a:lnTo>
                      <a:pt x="719" y="400"/>
                    </a:lnTo>
                    <a:lnTo>
                      <a:pt x="691" y="409"/>
                    </a:lnTo>
                    <a:lnTo>
                      <a:pt x="721" y="411"/>
                    </a:lnTo>
                    <a:lnTo>
                      <a:pt x="711" y="431"/>
                    </a:lnTo>
                    <a:lnTo>
                      <a:pt x="723" y="419"/>
                    </a:lnTo>
                    <a:lnTo>
                      <a:pt x="753" y="435"/>
                    </a:lnTo>
                    <a:lnTo>
                      <a:pt x="744" y="449"/>
                    </a:lnTo>
                    <a:lnTo>
                      <a:pt x="764" y="443"/>
                    </a:lnTo>
                    <a:lnTo>
                      <a:pt x="753" y="457"/>
                    </a:lnTo>
                    <a:lnTo>
                      <a:pt x="767" y="451"/>
                    </a:lnTo>
                    <a:lnTo>
                      <a:pt x="769" y="484"/>
                    </a:lnTo>
                    <a:lnTo>
                      <a:pt x="753" y="472"/>
                    </a:lnTo>
                    <a:lnTo>
                      <a:pt x="753" y="484"/>
                    </a:lnTo>
                    <a:lnTo>
                      <a:pt x="741" y="484"/>
                    </a:lnTo>
                    <a:lnTo>
                      <a:pt x="723" y="455"/>
                    </a:lnTo>
                    <a:lnTo>
                      <a:pt x="680" y="441"/>
                    </a:lnTo>
                    <a:lnTo>
                      <a:pt x="710" y="459"/>
                    </a:lnTo>
                    <a:lnTo>
                      <a:pt x="670" y="468"/>
                    </a:lnTo>
                    <a:lnTo>
                      <a:pt x="659" y="484"/>
                    </a:lnTo>
                    <a:lnTo>
                      <a:pt x="696" y="488"/>
                    </a:lnTo>
                    <a:lnTo>
                      <a:pt x="664" y="498"/>
                    </a:lnTo>
                    <a:lnTo>
                      <a:pt x="712" y="486"/>
                    </a:lnTo>
                    <a:lnTo>
                      <a:pt x="757" y="500"/>
                    </a:lnTo>
                    <a:lnTo>
                      <a:pt x="699" y="539"/>
                    </a:lnTo>
                    <a:lnTo>
                      <a:pt x="641" y="556"/>
                    </a:lnTo>
                    <a:lnTo>
                      <a:pt x="619" y="558"/>
                    </a:lnTo>
                    <a:lnTo>
                      <a:pt x="605" y="540"/>
                    </a:lnTo>
                    <a:lnTo>
                      <a:pt x="612" y="558"/>
                    </a:lnTo>
                    <a:lnTo>
                      <a:pt x="595" y="569"/>
                    </a:lnTo>
                    <a:lnTo>
                      <a:pt x="573" y="606"/>
                    </a:lnTo>
                    <a:lnTo>
                      <a:pt x="555" y="606"/>
                    </a:lnTo>
                    <a:lnTo>
                      <a:pt x="552" y="618"/>
                    </a:lnTo>
                    <a:lnTo>
                      <a:pt x="535" y="620"/>
                    </a:lnTo>
                    <a:lnTo>
                      <a:pt x="525" y="616"/>
                    </a:lnTo>
                    <a:lnTo>
                      <a:pt x="539" y="607"/>
                    </a:lnTo>
                    <a:lnTo>
                      <a:pt x="525" y="606"/>
                    </a:lnTo>
                    <a:lnTo>
                      <a:pt x="519" y="626"/>
                    </a:lnTo>
                    <a:lnTo>
                      <a:pt x="491" y="628"/>
                    </a:lnTo>
                    <a:lnTo>
                      <a:pt x="492" y="646"/>
                    </a:lnTo>
                    <a:lnTo>
                      <a:pt x="476" y="647"/>
                    </a:lnTo>
                    <a:lnTo>
                      <a:pt x="489" y="661"/>
                    </a:lnTo>
                    <a:lnTo>
                      <a:pt x="470" y="665"/>
                    </a:lnTo>
                    <a:lnTo>
                      <a:pt x="485" y="679"/>
                    </a:lnTo>
                    <a:lnTo>
                      <a:pt x="472" y="679"/>
                    </a:lnTo>
                    <a:lnTo>
                      <a:pt x="482" y="682"/>
                    </a:lnTo>
                    <a:lnTo>
                      <a:pt x="472" y="700"/>
                    </a:lnTo>
                    <a:lnTo>
                      <a:pt x="463" y="697"/>
                    </a:lnTo>
                    <a:lnTo>
                      <a:pt x="470" y="704"/>
                    </a:lnTo>
                    <a:lnTo>
                      <a:pt x="452" y="711"/>
                    </a:lnTo>
                    <a:lnTo>
                      <a:pt x="463" y="735"/>
                    </a:lnTo>
                    <a:lnTo>
                      <a:pt x="452" y="767"/>
                    </a:lnTo>
                    <a:lnTo>
                      <a:pt x="439" y="767"/>
                    </a:lnTo>
                    <a:lnTo>
                      <a:pt x="449" y="777"/>
                    </a:lnTo>
                    <a:lnTo>
                      <a:pt x="418" y="777"/>
                    </a:lnTo>
                    <a:lnTo>
                      <a:pt x="415" y="757"/>
                    </a:lnTo>
                    <a:lnTo>
                      <a:pt x="372" y="760"/>
                    </a:lnTo>
                    <a:lnTo>
                      <a:pt x="383" y="754"/>
                    </a:lnTo>
                    <a:lnTo>
                      <a:pt x="360" y="746"/>
                    </a:lnTo>
                    <a:lnTo>
                      <a:pt x="371" y="742"/>
                    </a:lnTo>
                    <a:lnTo>
                      <a:pt x="355" y="742"/>
                    </a:lnTo>
                    <a:lnTo>
                      <a:pt x="360" y="725"/>
                    </a:lnTo>
                    <a:lnTo>
                      <a:pt x="351" y="729"/>
                    </a:lnTo>
                    <a:lnTo>
                      <a:pt x="323" y="682"/>
                    </a:lnTo>
                    <a:lnTo>
                      <a:pt x="323" y="669"/>
                    </a:lnTo>
                    <a:lnTo>
                      <a:pt x="344" y="655"/>
                    </a:lnTo>
                    <a:lnTo>
                      <a:pt x="335" y="650"/>
                    </a:lnTo>
                    <a:lnTo>
                      <a:pt x="313" y="667"/>
                    </a:lnTo>
                    <a:lnTo>
                      <a:pt x="313" y="633"/>
                    </a:lnTo>
                    <a:lnTo>
                      <a:pt x="294" y="616"/>
                    </a:lnTo>
                    <a:lnTo>
                      <a:pt x="299" y="591"/>
                    </a:lnTo>
                    <a:lnTo>
                      <a:pt x="286" y="582"/>
                    </a:lnTo>
                    <a:lnTo>
                      <a:pt x="304" y="560"/>
                    </a:lnTo>
                    <a:lnTo>
                      <a:pt x="294" y="556"/>
                    </a:lnTo>
                    <a:lnTo>
                      <a:pt x="330" y="556"/>
                    </a:lnTo>
                    <a:lnTo>
                      <a:pt x="327" y="548"/>
                    </a:lnTo>
                    <a:lnTo>
                      <a:pt x="302" y="548"/>
                    </a:lnTo>
                    <a:lnTo>
                      <a:pt x="339" y="528"/>
                    </a:lnTo>
                    <a:lnTo>
                      <a:pt x="330" y="521"/>
                    </a:lnTo>
                    <a:lnTo>
                      <a:pt x="339" y="498"/>
                    </a:lnTo>
                    <a:lnTo>
                      <a:pt x="309" y="497"/>
                    </a:lnTo>
                    <a:lnTo>
                      <a:pt x="276" y="477"/>
                    </a:lnTo>
                    <a:lnTo>
                      <a:pt x="335" y="488"/>
                    </a:lnTo>
                    <a:lnTo>
                      <a:pt x="325" y="479"/>
                    </a:lnTo>
                    <a:lnTo>
                      <a:pt x="335" y="476"/>
                    </a:lnTo>
                    <a:lnTo>
                      <a:pt x="312" y="462"/>
                    </a:lnTo>
                    <a:lnTo>
                      <a:pt x="319" y="455"/>
                    </a:lnTo>
                    <a:lnTo>
                      <a:pt x="307" y="461"/>
                    </a:lnTo>
                    <a:lnTo>
                      <a:pt x="315" y="452"/>
                    </a:lnTo>
                    <a:lnTo>
                      <a:pt x="300" y="453"/>
                    </a:lnTo>
                    <a:lnTo>
                      <a:pt x="317" y="445"/>
                    </a:lnTo>
                    <a:lnTo>
                      <a:pt x="291" y="434"/>
                    </a:lnTo>
                    <a:lnTo>
                      <a:pt x="285" y="452"/>
                    </a:lnTo>
                    <a:lnTo>
                      <a:pt x="263" y="453"/>
                    </a:lnTo>
                    <a:lnTo>
                      <a:pt x="259" y="445"/>
                    </a:lnTo>
                    <a:lnTo>
                      <a:pt x="274" y="434"/>
                    </a:lnTo>
                    <a:lnTo>
                      <a:pt x="262" y="434"/>
                    </a:lnTo>
                    <a:lnTo>
                      <a:pt x="276" y="405"/>
                    </a:lnTo>
                    <a:lnTo>
                      <a:pt x="260" y="399"/>
                    </a:lnTo>
                    <a:lnTo>
                      <a:pt x="266" y="386"/>
                    </a:lnTo>
                    <a:lnTo>
                      <a:pt x="243" y="351"/>
                    </a:lnTo>
                    <a:lnTo>
                      <a:pt x="251" y="350"/>
                    </a:lnTo>
                    <a:lnTo>
                      <a:pt x="217" y="318"/>
                    </a:lnTo>
                    <a:lnTo>
                      <a:pt x="217" y="306"/>
                    </a:lnTo>
                    <a:lnTo>
                      <a:pt x="181" y="291"/>
                    </a:lnTo>
                    <a:lnTo>
                      <a:pt x="147" y="282"/>
                    </a:lnTo>
                    <a:lnTo>
                      <a:pt x="115" y="297"/>
                    </a:lnTo>
                    <a:lnTo>
                      <a:pt x="90" y="287"/>
                    </a:lnTo>
                    <a:lnTo>
                      <a:pt x="99" y="299"/>
                    </a:lnTo>
                    <a:lnTo>
                      <a:pt x="73" y="293"/>
                    </a:lnTo>
                    <a:lnTo>
                      <a:pt x="50" y="281"/>
                    </a:lnTo>
                    <a:lnTo>
                      <a:pt x="73" y="273"/>
                    </a:lnTo>
                    <a:lnTo>
                      <a:pt x="23" y="262"/>
                    </a:lnTo>
                    <a:lnTo>
                      <a:pt x="41" y="253"/>
                    </a:lnTo>
                    <a:lnTo>
                      <a:pt x="101" y="256"/>
                    </a:lnTo>
                    <a:lnTo>
                      <a:pt x="108" y="252"/>
                    </a:lnTo>
                    <a:lnTo>
                      <a:pt x="98" y="246"/>
                    </a:lnTo>
                    <a:lnTo>
                      <a:pt x="107" y="240"/>
                    </a:lnTo>
                    <a:lnTo>
                      <a:pt x="53" y="245"/>
                    </a:lnTo>
                    <a:lnTo>
                      <a:pt x="0" y="218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8" name="Freeform 48"/>
              <p:cNvSpPr>
                <a:spLocks/>
              </p:cNvSpPr>
              <p:nvPr/>
            </p:nvSpPr>
            <p:spPr bwMode="auto">
              <a:xfrm>
                <a:off x="1127" y="1663"/>
                <a:ext cx="61" cy="76"/>
              </a:xfrm>
              <a:custGeom>
                <a:avLst/>
                <a:gdLst>
                  <a:gd name="T0" fmla="*/ 0 w 61"/>
                  <a:gd name="T1" fmla="*/ 63 h 76"/>
                  <a:gd name="T2" fmla="*/ 14 w 61"/>
                  <a:gd name="T3" fmla="*/ 35 h 76"/>
                  <a:gd name="T4" fmla="*/ 29 w 61"/>
                  <a:gd name="T5" fmla="*/ 35 h 76"/>
                  <a:gd name="T6" fmla="*/ 13 w 61"/>
                  <a:gd name="T7" fmla="*/ 10 h 76"/>
                  <a:gd name="T8" fmla="*/ 48 w 61"/>
                  <a:gd name="T9" fmla="*/ 0 h 76"/>
                  <a:gd name="T10" fmla="*/ 52 w 61"/>
                  <a:gd name="T11" fmla="*/ 38 h 76"/>
                  <a:gd name="T12" fmla="*/ 60 w 61"/>
                  <a:gd name="T13" fmla="*/ 41 h 76"/>
                  <a:gd name="T14" fmla="*/ 45 w 61"/>
                  <a:gd name="T15" fmla="*/ 64 h 76"/>
                  <a:gd name="T16" fmla="*/ 35 w 61"/>
                  <a:gd name="T17" fmla="*/ 75 h 76"/>
                  <a:gd name="T18" fmla="*/ 0 w 61"/>
                  <a:gd name="T19" fmla="*/ 63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1"/>
                  <a:gd name="T31" fmla="*/ 0 h 76"/>
                  <a:gd name="T32" fmla="*/ 61 w 61"/>
                  <a:gd name="T33" fmla="*/ 76 h 7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1" h="76">
                    <a:moveTo>
                      <a:pt x="0" y="63"/>
                    </a:moveTo>
                    <a:lnTo>
                      <a:pt x="14" y="35"/>
                    </a:lnTo>
                    <a:lnTo>
                      <a:pt x="29" y="35"/>
                    </a:lnTo>
                    <a:lnTo>
                      <a:pt x="13" y="10"/>
                    </a:lnTo>
                    <a:lnTo>
                      <a:pt x="48" y="0"/>
                    </a:lnTo>
                    <a:lnTo>
                      <a:pt x="52" y="38"/>
                    </a:lnTo>
                    <a:lnTo>
                      <a:pt x="60" y="41"/>
                    </a:lnTo>
                    <a:lnTo>
                      <a:pt x="45" y="64"/>
                    </a:lnTo>
                    <a:lnTo>
                      <a:pt x="35" y="75"/>
                    </a:lnTo>
                    <a:lnTo>
                      <a:pt x="0" y="63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39" name="Freeform 49"/>
              <p:cNvSpPr>
                <a:spLocks/>
              </p:cNvSpPr>
              <p:nvPr/>
            </p:nvSpPr>
            <p:spPr bwMode="auto">
              <a:xfrm>
                <a:off x="1585" y="1834"/>
                <a:ext cx="73" cy="120"/>
              </a:xfrm>
              <a:custGeom>
                <a:avLst/>
                <a:gdLst>
                  <a:gd name="T0" fmla="*/ 0 w 73"/>
                  <a:gd name="T1" fmla="*/ 39 h 120"/>
                  <a:gd name="T2" fmla="*/ 11 w 73"/>
                  <a:gd name="T3" fmla="*/ 56 h 120"/>
                  <a:gd name="T4" fmla="*/ 24 w 73"/>
                  <a:gd name="T5" fmla="*/ 69 h 120"/>
                  <a:gd name="T6" fmla="*/ 21 w 73"/>
                  <a:gd name="T7" fmla="*/ 103 h 120"/>
                  <a:gd name="T8" fmla="*/ 30 w 73"/>
                  <a:gd name="T9" fmla="*/ 119 h 120"/>
                  <a:gd name="T10" fmla="*/ 72 w 73"/>
                  <a:gd name="T11" fmla="*/ 112 h 120"/>
                  <a:gd name="T12" fmla="*/ 48 w 73"/>
                  <a:gd name="T13" fmla="*/ 75 h 120"/>
                  <a:gd name="T14" fmla="*/ 65 w 73"/>
                  <a:gd name="T15" fmla="*/ 44 h 120"/>
                  <a:gd name="T16" fmla="*/ 22 w 73"/>
                  <a:gd name="T17" fmla="*/ 0 h 120"/>
                  <a:gd name="T18" fmla="*/ 8 w 73"/>
                  <a:gd name="T19" fmla="*/ 12 h 120"/>
                  <a:gd name="T20" fmla="*/ 14 w 73"/>
                  <a:gd name="T21" fmla="*/ 24 h 120"/>
                  <a:gd name="T22" fmla="*/ 0 w 73"/>
                  <a:gd name="T23" fmla="*/ 39 h 12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3"/>
                  <a:gd name="T37" fmla="*/ 0 h 120"/>
                  <a:gd name="T38" fmla="*/ 73 w 73"/>
                  <a:gd name="T39" fmla="*/ 120 h 12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3" h="120">
                    <a:moveTo>
                      <a:pt x="0" y="39"/>
                    </a:moveTo>
                    <a:lnTo>
                      <a:pt x="11" y="56"/>
                    </a:lnTo>
                    <a:lnTo>
                      <a:pt x="24" y="69"/>
                    </a:lnTo>
                    <a:lnTo>
                      <a:pt x="21" y="103"/>
                    </a:lnTo>
                    <a:lnTo>
                      <a:pt x="30" y="119"/>
                    </a:lnTo>
                    <a:lnTo>
                      <a:pt x="72" y="112"/>
                    </a:lnTo>
                    <a:lnTo>
                      <a:pt x="48" y="75"/>
                    </a:lnTo>
                    <a:lnTo>
                      <a:pt x="65" y="44"/>
                    </a:lnTo>
                    <a:lnTo>
                      <a:pt x="22" y="0"/>
                    </a:lnTo>
                    <a:lnTo>
                      <a:pt x="8" y="12"/>
                    </a:lnTo>
                    <a:lnTo>
                      <a:pt x="14" y="24"/>
                    </a:lnTo>
                    <a:lnTo>
                      <a:pt x="0" y="39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0" name="Freeform 50"/>
              <p:cNvSpPr>
                <a:spLocks/>
              </p:cNvSpPr>
              <p:nvPr/>
            </p:nvSpPr>
            <p:spPr bwMode="auto">
              <a:xfrm>
                <a:off x="1389" y="1631"/>
                <a:ext cx="41" cy="33"/>
              </a:xfrm>
              <a:custGeom>
                <a:avLst/>
                <a:gdLst>
                  <a:gd name="T0" fmla="*/ 0 w 41"/>
                  <a:gd name="T1" fmla="*/ 23 h 33"/>
                  <a:gd name="T2" fmla="*/ 30 w 41"/>
                  <a:gd name="T3" fmla="*/ 23 h 33"/>
                  <a:gd name="T4" fmla="*/ 16 w 41"/>
                  <a:gd name="T5" fmla="*/ 2 h 33"/>
                  <a:gd name="T6" fmla="*/ 40 w 41"/>
                  <a:gd name="T7" fmla="*/ 0 h 33"/>
                  <a:gd name="T8" fmla="*/ 40 w 41"/>
                  <a:gd name="T9" fmla="*/ 32 h 33"/>
                  <a:gd name="T10" fmla="*/ 0 w 41"/>
                  <a:gd name="T11" fmla="*/ 23 h 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"/>
                  <a:gd name="T19" fmla="*/ 0 h 33"/>
                  <a:gd name="T20" fmla="*/ 41 w 41"/>
                  <a:gd name="T21" fmla="*/ 33 h 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" h="33">
                    <a:moveTo>
                      <a:pt x="0" y="23"/>
                    </a:moveTo>
                    <a:lnTo>
                      <a:pt x="30" y="23"/>
                    </a:lnTo>
                    <a:lnTo>
                      <a:pt x="16" y="2"/>
                    </a:lnTo>
                    <a:lnTo>
                      <a:pt x="40" y="0"/>
                    </a:lnTo>
                    <a:lnTo>
                      <a:pt x="40" y="32"/>
                    </a:lnTo>
                    <a:lnTo>
                      <a:pt x="0" y="23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1" name="Freeform 51"/>
              <p:cNvSpPr>
                <a:spLocks/>
              </p:cNvSpPr>
              <p:nvPr/>
            </p:nvSpPr>
            <p:spPr bwMode="auto">
              <a:xfrm>
                <a:off x="1172" y="1702"/>
                <a:ext cx="91" cy="51"/>
              </a:xfrm>
              <a:custGeom>
                <a:avLst/>
                <a:gdLst>
                  <a:gd name="T0" fmla="*/ 0 w 91"/>
                  <a:gd name="T1" fmla="*/ 26 h 51"/>
                  <a:gd name="T2" fmla="*/ 15 w 91"/>
                  <a:gd name="T3" fmla="*/ 3 h 51"/>
                  <a:gd name="T4" fmla="*/ 65 w 91"/>
                  <a:gd name="T5" fmla="*/ 0 h 51"/>
                  <a:gd name="T6" fmla="*/ 90 w 91"/>
                  <a:gd name="T7" fmla="*/ 16 h 51"/>
                  <a:gd name="T8" fmla="*/ 69 w 91"/>
                  <a:gd name="T9" fmla="*/ 19 h 51"/>
                  <a:gd name="T10" fmla="*/ 31 w 91"/>
                  <a:gd name="T11" fmla="*/ 50 h 51"/>
                  <a:gd name="T12" fmla="*/ 24 w 91"/>
                  <a:gd name="T13" fmla="*/ 41 h 51"/>
                  <a:gd name="T14" fmla="*/ 0 w 91"/>
                  <a:gd name="T15" fmla="*/ 26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51"/>
                  <a:gd name="T26" fmla="*/ 91 w 91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51">
                    <a:moveTo>
                      <a:pt x="0" y="26"/>
                    </a:moveTo>
                    <a:lnTo>
                      <a:pt x="15" y="3"/>
                    </a:lnTo>
                    <a:lnTo>
                      <a:pt x="65" y="0"/>
                    </a:lnTo>
                    <a:lnTo>
                      <a:pt x="90" y="16"/>
                    </a:lnTo>
                    <a:lnTo>
                      <a:pt x="69" y="19"/>
                    </a:lnTo>
                    <a:lnTo>
                      <a:pt x="31" y="50"/>
                    </a:lnTo>
                    <a:lnTo>
                      <a:pt x="24" y="41"/>
                    </a:lnTo>
                    <a:lnTo>
                      <a:pt x="0" y="26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2" name="Freeform 52"/>
              <p:cNvSpPr>
                <a:spLocks/>
              </p:cNvSpPr>
              <p:nvPr/>
            </p:nvSpPr>
            <p:spPr bwMode="auto">
              <a:xfrm>
                <a:off x="757" y="1387"/>
                <a:ext cx="453" cy="341"/>
              </a:xfrm>
              <a:custGeom>
                <a:avLst/>
                <a:gdLst>
                  <a:gd name="T0" fmla="*/ 0 w 453"/>
                  <a:gd name="T1" fmla="*/ 3 h 341"/>
                  <a:gd name="T2" fmla="*/ 22 w 453"/>
                  <a:gd name="T3" fmla="*/ 56 h 341"/>
                  <a:gd name="T4" fmla="*/ 46 w 453"/>
                  <a:gd name="T5" fmla="*/ 81 h 341"/>
                  <a:gd name="T6" fmla="*/ 44 w 453"/>
                  <a:gd name="T7" fmla="*/ 95 h 341"/>
                  <a:gd name="T8" fmla="*/ 32 w 453"/>
                  <a:gd name="T9" fmla="*/ 98 h 341"/>
                  <a:gd name="T10" fmla="*/ 60 w 453"/>
                  <a:gd name="T11" fmla="*/ 110 h 341"/>
                  <a:gd name="T12" fmla="*/ 75 w 453"/>
                  <a:gd name="T13" fmla="*/ 134 h 341"/>
                  <a:gd name="T14" fmla="*/ 74 w 453"/>
                  <a:gd name="T15" fmla="*/ 155 h 341"/>
                  <a:gd name="T16" fmla="*/ 107 w 453"/>
                  <a:gd name="T17" fmla="*/ 188 h 341"/>
                  <a:gd name="T18" fmla="*/ 113 w 453"/>
                  <a:gd name="T19" fmla="*/ 177 h 341"/>
                  <a:gd name="T20" fmla="*/ 39 w 453"/>
                  <a:gd name="T21" fmla="*/ 48 h 341"/>
                  <a:gd name="T22" fmla="*/ 34 w 453"/>
                  <a:gd name="T23" fmla="*/ 13 h 341"/>
                  <a:gd name="T24" fmla="*/ 50 w 453"/>
                  <a:gd name="T25" fmla="*/ 22 h 341"/>
                  <a:gd name="T26" fmla="*/ 77 w 453"/>
                  <a:gd name="T27" fmla="*/ 78 h 341"/>
                  <a:gd name="T28" fmla="*/ 117 w 453"/>
                  <a:gd name="T29" fmla="*/ 120 h 341"/>
                  <a:gd name="T30" fmla="*/ 116 w 453"/>
                  <a:gd name="T31" fmla="*/ 136 h 341"/>
                  <a:gd name="T32" fmla="*/ 172 w 453"/>
                  <a:gd name="T33" fmla="*/ 194 h 341"/>
                  <a:gd name="T34" fmla="*/ 179 w 453"/>
                  <a:gd name="T35" fmla="*/ 219 h 341"/>
                  <a:gd name="T36" fmla="*/ 172 w 453"/>
                  <a:gd name="T37" fmla="*/ 234 h 341"/>
                  <a:gd name="T38" fmla="*/ 186 w 453"/>
                  <a:gd name="T39" fmla="*/ 256 h 341"/>
                  <a:gd name="T40" fmla="*/ 293 w 453"/>
                  <a:gd name="T41" fmla="*/ 316 h 341"/>
                  <a:gd name="T42" fmla="*/ 339 w 453"/>
                  <a:gd name="T43" fmla="*/ 311 h 341"/>
                  <a:gd name="T44" fmla="*/ 369 w 453"/>
                  <a:gd name="T45" fmla="*/ 340 h 341"/>
                  <a:gd name="T46" fmla="*/ 384 w 453"/>
                  <a:gd name="T47" fmla="*/ 311 h 341"/>
                  <a:gd name="T48" fmla="*/ 399 w 453"/>
                  <a:gd name="T49" fmla="*/ 311 h 341"/>
                  <a:gd name="T50" fmla="*/ 383 w 453"/>
                  <a:gd name="T51" fmla="*/ 287 h 341"/>
                  <a:gd name="T52" fmla="*/ 417 w 453"/>
                  <a:gd name="T53" fmla="*/ 277 h 341"/>
                  <a:gd name="T54" fmla="*/ 429 w 453"/>
                  <a:gd name="T55" fmla="*/ 267 h 341"/>
                  <a:gd name="T56" fmla="*/ 433 w 453"/>
                  <a:gd name="T57" fmla="*/ 262 h 341"/>
                  <a:gd name="T58" fmla="*/ 438 w 453"/>
                  <a:gd name="T59" fmla="*/ 275 h 341"/>
                  <a:gd name="T60" fmla="*/ 452 w 453"/>
                  <a:gd name="T61" fmla="*/ 219 h 341"/>
                  <a:gd name="T62" fmla="*/ 433 w 453"/>
                  <a:gd name="T63" fmla="*/ 210 h 341"/>
                  <a:gd name="T64" fmla="*/ 399 w 453"/>
                  <a:gd name="T65" fmla="*/ 219 h 341"/>
                  <a:gd name="T66" fmla="*/ 382 w 453"/>
                  <a:gd name="T67" fmla="*/ 267 h 341"/>
                  <a:gd name="T68" fmla="*/ 337 w 453"/>
                  <a:gd name="T69" fmla="*/ 273 h 341"/>
                  <a:gd name="T70" fmla="*/ 320 w 453"/>
                  <a:gd name="T71" fmla="*/ 261 h 341"/>
                  <a:gd name="T72" fmla="*/ 290 w 453"/>
                  <a:gd name="T73" fmla="*/ 200 h 341"/>
                  <a:gd name="T74" fmla="*/ 290 w 453"/>
                  <a:gd name="T75" fmla="*/ 155 h 341"/>
                  <a:gd name="T76" fmla="*/ 300 w 453"/>
                  <a:gd name="T77" fmla="*/ 131 h 341"/>
                  <a:gd name="T78" fmla="*/ 270 w 453"/>
                  <a:gd name="T79" fmla="*/ 120 h 341"/>
                  <a:gd name="T80" fmla="*/ 232 w 453"/>
                  <a:gd name="T81" fmla="*/ 55 h 341"/>
                  <a:gd name="T82" fmla="*/ 201 w 453"/>
                  <a:gd name="T83" fmla="*/ 70 h 341"/>
                  <a:gd name="T84" fmla="*/ 159 w 453"/>
                  <a:gd name="T85" fmla="*/ 17 h 341"/>
                  <a:gd name="T86" fmla="*/ 91 w 453"/>
                  <a:gd name="T87" fmla="*/ 28 h 341"/>
                  <a:gd name="T88" fmla="*/ 36 w 453"/>
                  <a:gd name="T89" fmla="*/ 0 h 341"/>
                  <a:gd name="T90" fmla="*/ 0 w 453"/>
                  <a:gd name="T91" fmla="*/ 3 h 34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53"/>
                  <a:gd name="T139" fmla="*/ 0 h 341"/>
                  <a:gd name="T140" fmla="*/ 453 w 453"/>
                  <a:gd name="T141" fmla="*/ 341 h 34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53" h="341">
                    <a:moveTo>
                      <a:pt x="0" y="3"/>
                    </a:moveTo>
                    <a:lnTo>
                      <a:pt x="22" y="56"/>
                    </a:lnTo>
                    <a:lnTo>
                      <a:pt x="46" y="81"/>
                    </a:lnTo>
                    <a:lnTo>
                      <a:pt x="44" y="95"/>
                    </a:lnTo>
                    <a:lnTo>
                      <a:pt x="32" y="98"/>
                    </a:lnTo>
                    <a:lnTo>
                      <a:pt x="60" y="110"/>
                    </a:lnTo>
                    <a:lnTo>
                      <a:pt x="75" y="134"/>
                    </a:lnTo>
                    <a:lnTo>
                      <a:pt x="74" y="155"/>
                    </a:lnTo>
                    <a:lnTo>
                      <a:pt x="107" y="188"/>
                    </a:lnTo>
                    <a:lnTo>
                      <a:pt x="113" y="177"/>
                    </a:lnTo>
                    <a:lnTo>
                      <a:pt x="39" y="48"/>
                    </a:lnTo>
                    <a:lnTo>
                      <a:pt x="34" y="13"/>
                    </a:lnTo>
                    <a:lnTo>
                      <a:pt x="50" y="22"/>
                    </a:lnTo>
                    <a:lnTo>
                      <a:pt x="77" y="78"/>
                    </a:lnTo>
                    <a:lnTo>
                      <a:pt x="117" y="120"/>
                    </a:lnTo>
                    <a:lnTo>
                      <a:pt x="116" y="136"/>
                    </a:lnTo>
                    <a:lnTo>
                      <a:pt x="172" y="194"/>
                    </a:lnTo>
                    <a:lnTo>
                      <a:pt x="179" y="219"/>
                    </a:lnTo>
                    <a:lnTo>
                      <a:pt x="172" y="234"/>
                    </a:lnTo>
                    <a:lnTo>
                      <a:pt x="186" y="256"/>
                    </a:lnTo>
                    <a:lnTo>
                      <a:pt x="293" y="316"/>
                    </a:lnTo>
                    <a:lnTo>
                      <a:pt x="339" y="311"/>
                    </a:lnTo>
                    <a:lnTo>
                      <a:pt x="369" y="340"/>
                    </a:lnTo>
                    <a:lnTo>
                      <a:pt x="384" y="311"/>
                    </a:lnTo>
                    <a:lnTo>
                      <a:pt x="399" y="311"/>
                    </a:lnTo>
                    <a:lnTo>
                      <a:pt x="383" y="287"/>
                    </a:lnTo>
                    <a:lnTo>
                      <a:pt x="417" y="277"/>
                    </a:lnTo>
                    <a:lnTo>
                      <a:pt x="429" y="267"/>
                    </a:lnTo>
                    <a:lnTo>
                      <a:pt x="433" y="262"/>
                    </a:lnTo>
                    <a:lnTo>
                      <a:pt x="438" y="275"/>
                    </a:lnTo>
                    <a:lnTo>
                      <a:pt x="452" y="219"/>
                    </a:lnTo>
                    <a:lnTo>
                      <a:pt x="433" y="210"/>
                    </a:lnTo>
                    <a:lnTo>
                      <a:pt x="399" y="219"/>
                    </a:lnTo>
                    <a:lnTo>
                      <a:pt x="382" y="267"/>
                    </a:lnTo>
                    <a:lnTo>
                      <a:pt x="337" y="273"/>
                    </a:lnTo>
                    <a:lnTo>
                      <a:pt x="320" y="261"/>
                    </a:lnTo>
                    <a:lnTo>
                      <a:pt x="290" y="200"/>
                    </a:lnTo>
                    <a:lnTo>
                      <a:pt x="290" y="155"/>
                    </a:lnTo>
                    <a:lnTo>
                      <a:pt x="300" y="131"/>
                    </a:lnTo>
                    <a:lnTo>
                      <a:pt x="270" y="120"/>
                    </a:lnTo>
                    <a:lnTo>
                      <a:pt x="232" y="55"/>
                    </a:lnTo>
                    <a:lnTo>
                      <a:pt x="201" y="70"/>
                    </a:lnTo>
                    <a:lnTo>
                      <a:pt x="159" y="17"/>
                    </a:lnTo>
                    <a:lnTo>
                      <a:pt x="91" y="28"/>
                    </a:lnTo>
                    <a:lnTo>
                      <a:pt x="36" y="0"/>
                    </a:lnTo>
                    <a:lnTo>
                      <a:pt x="0" y="3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3" name="Freeform 53"/>
              <p:cNvSpPr>
                <a:spLocks/>
              </p:cNvSpPr>
              <p:nvPr/>
            </p:nvSpPr>
            <p:spPr bwMode="auto">
              <a:xfrm>
                <a:off x="1203" y="1718"/>
                <a:ext cx="60" cy="71"/>
              </a:xfrm>
              <a:custGeom>
                <a:avLst/>
                <a:gdLst>
                  <a:gd name="T0" fmla="*/ 0 w 60"/>
                  <a:gd name="T1" fmla="*/ 33 h 71"/>
                  <a:gd name="T2" fmla="*/ 24 w 60"/>
                  <a:gd name="T3" fmla="*/ 69 h 71"/>
                  <a:gd name="T4" fmla="*/ 54 w 60"/>
                  <a:gd name="T5" fmla="*/ 70 h 71"/>
                  <a:gd name="T6" fmla="*/ 59 w 60"/>
                  <a:gd name="T7" fmla="*/ 0 h 71"/>
                  <a:gd name="T8" fmla="*/ 38 w 60"/>
                  <a:gd name="T9" fmla="*/ 3 h 71"/>
                  <a:gd name="T10" fmla="*/ 0 w 60"/>
                  <a:gd name="T11" fmla="*/ 33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"/>
                  <a:gd name="T19" fmla="*/ 0 h 71"/>
                  <a:gd name="T20" fmla="*/ 60 w 60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" h="71">
                    <a:moveTo>
                      <a:pt x="0" y="33"/>
                    </a:moveTo>
                    <a:lnTo>
                      <a:pt x="24" y="69"/>
                    </a:lnTo>
                    <a:lnTo>
                      <a:pt x="54" y="70"/>
                    </a:lnTo>
                    <a:lnTo>
                      <a:pt x="59" y="0"/>
                    </a:lnTo>
                    <a:lnTo>
                      <a:pt x="38" y="3"/>
                    </a:lnTo>
                    <a:lnTo>
                      <a:pt x="0" y="33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4" name="Freeform 54"/>
              <p:cNvSpPr>
                <a:spLocks/>
              </p:cNvSpPr>
              <p:nvPr/>
            </p:nvSpPr>
            <p:spPr bwMode="auto">
              <a:xfrm>
                <a:off x="1263" y="1810"/>
                <a:ext cx="80" cy="47"/>
              </a:xfrm>
              <a:custGeom>
                <a:avLst/>
                <a:gdLst>
                  <a:gd name="T0" fmla="*/ 0 w 80"/>
                  <a:gd name="T1" fmla="*/ 24 h 47"/>
                  <a:gd name="T2" fmla="*/ 7 w 80"/>
                  <a:gd name="T3" fmla="*/ 0 h 47"/>
                  <a:gd name="T4" fmla="*/ 26 w 80"/>
                  <a:gd name="T5" fmla="*/ 14 h 47"/>
                  <a:gd name="T6" fmla="*/ 58 w 80"/>
                  <a:gd name="T7" fmla="*/ 0 h 47"/>
                  <a:gd name="T8" fmla="*/ 79 w 80"/>
                  <a:gd name="T9" fmla="*/ 18 h 47"/>
                  <a:gd name="T10" fmla="*/ 74 w 80"/>
                  <a:gd name="T11" fmla="*/ 43 h 47"/>
                  <a:gd name="T12" fmla="*/ 72 w 80"/>
                  <a:gd name="T13" fmla="*/ 22 h 47"/>
                  <a:gd name="T14" fmla="*/ 58 w 80"/>
                  <a:gd name="T15" fmla="*/ 13 h 47"/>
                  <a:gd name="T16" fmla="*/ 41 w 80"/>
                  <a:gd name="T17" fmla="*/ 28 h 47"/>
                  <a:gd name="T18" fmla="*/ 46 w 80"/>
                  <a:gd name="T19" fmla="*/ 39 h 47"/>
                  <a:gd name="T20" fmla="*/ 38 w 80"/>
                  <a:gd name="T21" fmla="*/ 46 h 47"/>
                  <a:gd name="T22" fmla="*/ 0 w 80"/>
                  <a:gd name="T23" fmla="*/ 24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0"/>
                  <a:gd name="T37" fmla="*/ 0 h 47"/>
                  <a:gd name="T38" fmla="*/ 80 w 80"/>
                  <a:gd name="T39" fmla="*/ 47 h 4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0" h="47">
                    <a:moveTo>
                      <a:pt x="0" y="24"/>
                    </a:moveTo>
                    <a:lnTo>
                      <a:pt x="7" y="0"/>
                    </a:lnTo>
                    <a:lnTo>
                      <a:pt x="26" y="14"/>
                    </a:lnTo>
                    <a:lnTo>
                      <a:pt x="58" y="0"/>
                    </a:lnTo>
                    <a:lnTo>
                      <a:pt x="79" y="18"/>
                    </a:lnTo>
                    <a:lnTo>
                      <a:pt x="74" y="43"/>
                    </a:lnTo>
                    <a:lnTo>
                      <a:pt x="72" y="22"/>
                    </a:lnTo>
                    <a:lnTo>
                      <a:pt x="58" y="13"/>
                    </a:lnTo>
                    <a:lnTo>
                      <a:pt x="41" y="28"/>
                    </a:lnTo>
                    <a:lnTo>
                      <a:pt x="46" y="39"/>
                    </a:lnTo>
                    <a:lnTo>
                      <a:pt x="38" y="46"/>
                    </a:lnTo>
                    <a:lnTo>
                      <a:pt x="0" y="24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5" name="Freeform 55"/>
              <p:cNvSpPr>
                <a:spLocks/>
              </p:cNvSpPr>
              <p:nvPr/>
            </p:nvSpPr>
            <p:spPr bwMode="auto">
              <a:xfrm>
                <a:off x="1567" y="2320"/>
                <a:ext cx="123" cy="152"/>
              </a:xfrm>
              <a:custGeom>
                <a:avLst/>
                <a:gdLst>
                  <a:gd name="T0" fmla="*/ 0 w 123"/>
                  <a:gd name="T1" fmla="*/ 56 h 152"/>
                  <a:gd name="T2" fmla="*/ 9 w 123"/>
                  <a:gd name="T3" fmla="*/ 9 h 152"/>
                  <a:gd name="T4" fmla="*/ 53 w 123"/>
                  <a:gd name="T5" fmla="*/ 0 h 152"/>
                  <a:gd name="T6" fmla="*/ 68 w 123"/>
                  <a:gd name="T7" fmla="*/ 16 h 152"/>
                  <a:gd name="T8" fmla="*/ 70 w 123"/>
                  <a:gd name="T9" fmla="*/ 52 h 152"/>
                  <a:gd name="T10" fmla="*/ 102 w 123"/>
                  <a:gd name="T11" fmla="*/ 57 h 152"/>
                  <a:gd name="T12" fmla="*/ 107 w 123"/>
                  <a:gd name="T13" fmla="*/ 83 h 152"/>
                  <a:gd name="T14" fmla="*/ 122 w 123"/>
                  <a:gd name="T15" fmla="*/ 87 h 152"/>
                  <a:gd name="T16" fmla="*/ 120 w 123"/>
                  <a:gd name="T17" fmla="*/ 118 h 152"/>
                  <a:gd name="T18" fmla="*/ 104 w 123"/>
                  <a:gd name="T19" fmla="*/ 151 h 152"/>
                  <a:gd name="T20" fmla="*/ 63 w 123"/>
                  <a:gd name="T21" fmla="*/ 149 h 152"/>
                  <a:gd name="T22" fmla="*/ 71 w 123"/>
                  <a:gd name="T23" fmla="*/ 112 h 152"/>
                  <a:gd name="T24" fmla="*/ 0 w 123"/>
                  <a:gd name="T25" fmla="*/ 56 h 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3"/>
                  <a:gd name="T40" fmla="*/ 0 h 152"/>
                  <a:gd name="T41" fmla="*/ 123 w 123"/>
                  <a:gd name="T42" fmla="*/ 152 h 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3" h="152">
                    <a:moveTo>
                      <a:pt x="0" y="56"/>
                    </a:moveTo>
                    <a:lnTo>
                      <a:pt x="9" y="9"/>
                    </a:lnTo>
                    <a:lnTo>
                      <a:pt x="53" y="0"/>
                    </a:lnTo>
                    <a:lnTo>
                      <a:pt x="68" y="16"/>
                    </a:lnTo>
                    <a:lnTo>
                      <a:pt x="70" y="52"/>
                    </a:lnTo>
                    <a:lnTo>
                      <a:pt x="102" y="57"/>
                    </a:lnTo>
                    <a:lnTo>
                      <a:pt x="107" y="83"/>
                    </a:lnTo>
                    <a:lnTo>
                      <a:pt x="122" y="87"/>
                    </a:lnTo>
                    <a:lnTo>
                      <a:pt x="120" y="118"/>
                    </a:lnTo>
                    <a:lnTo>
                      <a:pt x="104" y="151"/>
                    </a:lnTo>
                    <a:lnTo>
                      <a:pt x="63" y="149"/>
                    </a:lnTo>
                    <a:lnTo>
                      <a:pt x="71" y="112"/>
                    </a:lnTo>
                    <a:lnTo>
                      <a:pt x="0" y="56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6" name="Freeform 56"/>
              <p:cNvSpPr>
                <a:spLocks/>
              </p:cNvSpPr>
              <p:nvPr/>
            </p:nvSpPr>
            <p:spPr bwMode="auto">
              <a:xfrm>
                <a:off x="1291" y="1982"/>
                <a:ext cx="183" cy="323"/>
              </a:xfrm>
              <a:custGeom>
                <a:avLst/>
                <a:gdLst>
                  <a:gd name="T0" fmla="*/ 0 w 183"/>
                  <a:gd name="T1" fmla="*/ 75 h 323"/>
                  <a:gd name="T2" fmla="*/ 4 w 183"/>
                  <a:gd name="T3" fmla="*/ 101 h 323"/>
                  <a:gd name="T4" fmla="*/ 38 w 183"/>
                  <a:gd name="T5" fmla="*/ 146 h 323"/>
                  <a:gd name="T6" fmla="*/ 69 w 183"/>
                  <a:gd name="T7" fmla="*/ 251 h 323"/>
                  <a:gd name="T8" fmla="*/ 156 w 183"/>
                  <a:gd name="T9" fmla="*/ 322 h 323"/>
                  <a:gd name="T10" fmla="*/ 170 w 183"/>
                  <a:gd name="T11" fmla="*/ 309 h 323"/>
                  <a:gd name="T12" fmla="*/ 178 w 183"/>
                  <a:gd name="T13" fmla="*/ 286 h 323"/>
                  <a:gd name="T14" fmla="*/ 166 w 183"/>
                  <a:gd name="T15" fmla="*/ 279 h 323"/>
                  <a:gd name="T16" fmla="*/ 174 w 183"/>
                  <a:gd name="T17" fmla="*/ 273 h 323"/>
                  <a:gd name="T18" fmla="*/ 182 w 183"/>
                  <a:gd name="T19" fmla="*/ 217 h 323"/>
                  <a:gd name="T20" fmla="*/ 169 w 183"/>
                  <a:gd name="T21" fmla="*/ 192 h 323"/>
                  <a:gd name="T22" fmla="*/ 156 w 183"/>
                  <a:gd name="T23" fmla="*/ 192 h 323"/>
                  <a:gd name="T24" fmla="*/ 156 w 183"/>
                  <a:gd name="T25" fmla="*/ 162 h 323"/>
                  <a:gd name="T26" fmla="*/ 140 w 183"/>
                  <a:gd name="T27" fmla="*/ 175 h 323"/>
                  <a:gd name="T28" fmla="*/ 120 w 183"/>
                  <a:gd name="T29" fmla="*/ 164 h 323"/>
                  <a:gd name="T30" fmla="*/ 107 w 183"/>
                  <a:gd name="T31" fmla="*/ 130 h 323"/>
                  <a:gd name="T32" fmla="*/ 127 w 183"/>
                  <a:gd name="T33" fmla="*/ 90 h 323"/>
                  <a:gd name="T34" fmla="*/ 166 w 183"/>
                  <a:gd name="T35" fmla="*/ 71 h 323"/>
                  <a:gd name="T36" fmla="*/ 155 w 183"/>
                  <a:gd name="T37" fmla="*/ 64 h 323"/>
                  <a:gd name="T38" fmla="*/ 161 w 183"/>
                  <a:gd name="T39" fmla="*/ 44 h 323"/>
                  <a:gd name="T40" fmla="*/ 118 w 183"/>
                  <a:gd name="T41" fmla="*/ 39 h 323"/>
                  <a:gd name="T42" fmla="*/ 85 w 183"/>
                  <a:gd name="T43" fmla="*/ 0 h 323"/>
                  <a:gd name="T44" fmla="*/ 78 w 183"/>
                  <a:gd name="T45" fmla="*/ 29 h 323"/>
                  <a:gd name="T46" fmla="*/ 44 w 183"/>
                  <a:gd name="T47" fmla="*/ 53 h 323"/>
                  <a:gd name="T48" fmla="*/ 32 w 183"/>
                  <a:gd name="T49" fmla="*/ 84 h 323"/>
                  <a:gd name="T50" fmla="*/ 13 w 183"/>
                  <a:gd name="T51" fmla="*/ 79 h 323"/>
                  <a:gd name="T52" fmla="*/ 15 w 183"/>
                  <a:gd name="T53" fmla="*/ 60 h 323"/>
                  <a:gd name="T54" fmla="*/ 0 w 183"/>
                  <a:gd name="T55" fmla="*/ 75 h 32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83"/>
                  <a:gd name="T85" fmla="*/ 0 h 323"/>
                  <a:gd name="T86" fmla="*/ 183 w 183"/>
                  <a:gd name="T87" fmla="*/ 323 h 32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83" h="323">
                    <a:moveTo>
                      <a:pt x="0" y="75"/>
                    </a:moveTo>
                    <a:lnTo>
                      <a:pt x="4" y="101"/>
                    </a:lnTo>
                    <a:lnTo>
                      <a:pt x="38" y="146"/>
                    </a:lnTo>
                    <a:lnTo>
                      <a:pt x="69" y="251"/>
                    </a:lnTo>
                    <a:lnTo>
                      <a:pt x="156" y="322"/>
                    </a:lnTo>
                    <a:lnTo>
                      <a:pt x="170" y="309"/>
                    </a:lnTo>
                    <a:lnTo>
                      <a:pt x="178" y="286"/>
                    </a:lnTo>
                    <a:lnTo>
                      <a:pt x="166" y="279"/>
                    </a:lnTo>
                    <a:lnTo>
                      <a:pt x="174" y="273"/>
                    </a:lnTo>
                    <a:lnTo>
                      <a:pt x="182" y="217"/>
                    </a:lnTo>
                    <a:lnTo>
                      <a:pt x="169" y="192"/>
                    </a:lnTo>
                    <a:lnTo>
                      <a:pt x="156" y="192"/>
                    </a:lnTo>
                    <a:lnTo>
                      <a:pt x="156" y="162"/>
                    </a:lnTo>
                    <a:lnTo>
                      <a:pt x="140" y="175"/>
                    </a:lnTo>
                    <a:lnTo>
                      <a:pt x="120" y="164"/>
                    </a:lnTo>
                    <a:lnTo>
                      <a:pt x="107" y="130"/>
                    </a:lnTo>
                    <a:lnTo>
                      <a:pt x="127" y="90"/>
                    </a:lnTo>
                    <a:lnTo>
                      <a:pt x="166" y="71"/>
                    </a:lnTo>
                    <a:lnTo>
                      <a:pt x="155" y="64"/>
                    </a:lnTo>
                    <a:lnTo>
                      <a:pt x="161" y="44"/>
                    </a:lnTo>
                    <a:lnTo>
                      <a:pt x="118" y="39"/>
                    </a:lnTo>
                    <a:lnTo>
                      <a:pt x="85" y="0"/>
                    </a:lnTo>
                    <a:lnTo>
                      <a:pt x="78" y="29"/>
                    </a:lnTo>
                    <a:lnTo>
                      <a:pt x="44" y="53"/>
                    </a:lnTo>
                    <a:lnTo>
                      <a:pt x="32" y="84"/>
                    </a:lnTo>
                    <a:lnTo>
                      <a:pt x="13" y="79"/>
                    </a:lnTo>
                    <a:lnTo>
                      <a:pt x="15" y="60"/>
                    </a:lnTo>
                    <a:lnTo>
                      <a:pt x="0" y="75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7" name="Freeform 57"/>
              <p:cNvSpPr>
                <a:spLocks/>
              </p:cNvSpPr>
              <p:nvPr/>
            </p:nvSpPr>
            <p:spPr bwMode="auto">
              <a:xfrm>
                <a:off x="1633" y="1878"/>
                <a:ext cx="64" cy="70"/>
              </a:xfrm>
              <a:custGeom>
                <a:avLst/>
                <a:gdLst>
                  <a:gd name="T0" fmla="*/ 0 w 64"/>
                  <a:gd name="T1" fmla="*/ 32 h 70"/>
                  <a:gd name="T2" fmla="*/ 18 w 64"/>
                  <a:gd name="T3" fmla="*/ 0 h 70"/>
                  <a:gd name="T4" fmla="*/ 63 w 64"/>
                  <a:gd name="T5" fmla="*/ 5 h 70"/>
                  <a:gd name="T6" fmla="*/ 58 w 64"/>
                  <a:gd name="T7" fmla="*/ 64 h 70"/>
                  <a:gd name="T8" fmla="*/ 24 w 64"/>
                  <a:gd name="T9" fmla="*/ 69 h 70"/>
                  <a:gd name="T10" fmla="*/ 0 w 64"/>
                  <a:gd name="T11" fmla="*/ 32 h 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4"/>
                  <a:gd name="T19" fmla="*/ 0 h 70"/>
                  <a:gd name="T20" fmla="*/ 64 w 64"/>
                  <a:gd name="T21" fmla="*/ 70 h 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4" h="70">
                    <a:moveTo>
                      <a:pt x="0" y="32"/>
                    </a:moveTo>
                    <a:lnTo>
                      <a:pt x="18" y="0"/>
                    </a:lnTo>
                    <a:lnTo>
                      <a:pt x="63" y="5"/>
                    </a:lnTo>
                    <a:lnTo>
                      <a:pt x="58" y="64"/>
                    </a:lnTo>
                    <a:lnTo>
                      <a:pt x="24" y="69"/>
                    </a:lnTo>
                    <a:lnTo>
                      <a:pt x="0" y="32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8" name="Freeform 58"/>
              <p:cNvSpPr>
                <a:spLocks/>
              </p:cNvSpPr>
              <p:nvPr/>
            </p:nvSpPr>
            <p:spPr bwMode="auto">
              <a:xfrm>
                <a:off x="1575" y="1793"/>
                <a:ext cx="18" cy="20"/>
              </a:xfrm>
              <a:custGeom>
                <a:avLst/>
                <a:gdLst>
                  <a:gd name="T0" fmla="*/ 0 w 18"/>
                  <a:gd name="T1" fmla="*/ 19 h 20"/>
                  <a:gd name="T2" fmla="*/ 17 w 18"/>
                  <a:gd name="T3" fmla="*/ 15 h 20"/>
                  <a:gd name="T4" fmla="*/ 17 w 18"/>
                  <a:gd name="T5" fmla="*/ 0 h 20"/>
                  <a:gd name="T6" fmla="*/ 0 w 18"/>
                  <a:gd name="T7" fmla="*/ 19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20"/>
                  <a:gd name="T14" fmla="*/ 18 w 18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20">
                    <a:moveTo>
                      <a:pt x="0" y="19"/>
                    </a:moveTo>
                    <a:lnTo>
                      <a:pt x="17" y="15"/>
                    </a:lnTo>
                    <a:lnTo>
                      <a:pt x="17" y="0"/>
                    </a:lnTo>
                    <a:lnTo>
                      <a:pt x="0" y="19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49" name="Freeform 59"/>
              <p:cNvSpPr>
                <a:spLocks/>
              </p:cNvSpPr>
              <p:nvPr/>
            </p:nvSpPr>
            <p:spPr bwMode="auto">
              <a:xfrm>
                <a:off x="0" y="454"/>
                <a:ext cx="446" cy="458"/>
              </a:xfrm>
              <a:custGeom>
                <a:avLst/>
                <a:gdLst>
                  <a:gd name="T0" fmla="*/ 29 w 446"/>
                  <a:gd name="T1" fmla="*/ 182 h 458"/>
                  <a:gd name="T2" fmla="*/ 30 w 446"/>
                  <a:gd name="T3" fmla="*/ 203 h 458"/>
                  <a:gd name="T4" fmla="*/ 81 w 446"/>
                  <a:gd name="T5" fmla="*/ 213 h 458"/>
                  <a:gd name="T6" fmla="*/ 99 w 446"/>
                  <a:gd name="T7" fmla="*/ 205 h 458"/>
                  <a:gd name="T8" fmla="*/ 44 w 446"/>
                  <a:gd name="T9" fmla="*/ 259 h 458"/>
                  <a:gd name="T10" fmla="*/ 42 w 446"/>
                  <a:gd name="T11" fmla="*/ 285 h 458"/>
                  <a:gd name="T12" fmla="*/ 42 w 446"/>
                  <a:gd name="T13" fmla="*/ 303 h 458"/>
                  <a:gd name="T14" fmla="*/ 52 w 446"/>
                  <a:gd name="T15" fmla="*/ 321 h 458"/>
                  <a:gd name="T16" fmla="*/ 74 w 446"/>
                  <a:gd name="T17" fmla="*/ 338 h 458"/>
                  <a:gd name="T18" fmla="*/ 83 w 446"/>
                  <a:gd name="T19" fmla="*/ 321 h 458"/>
                  <a:gd name="T20" fmla="*/ 90 w 446"/>
                  <a:gd name="T21" fmla="*/ 365 h 458"/>
                  <a:gd name="T22" fmla="*/ 136 w 446"/>
                  <a:gd name="T23" fmla="*/ 369 h 458"/>
                  <a:gd name="T24" fmla="*/ 148 w 446"/>
                  <a:gd name="T25" fmla="*/ 365 h 458"/>
                  <a:gd name="T26" fmla="*/ 142 w 446"/>
                  <a:gd name="T27" fmla="*/ 409 h 458"/>
                  <a:gd name="T28" fmla="*/ 117 w 446"/>
                  <a:gd name="T29" fmla="*/ 433 h 458"/>
                  <a:gd name="T30" fmla="*/ 69 w 446"/>
                  <a:gd name="T31" fmla="*/ 457 h 458"/>
                  <a:gd name="T32" fmla="*/ 125 w 446"/>
                  <a:gd name="T33" fmla="*/ 441 h 458"/>
                  <a:gd name="T34" fmla="*/ 133 w 446"/>
                  <a:gd name="T35" fmla="*/ 415 h 458"/>
                  <a:gd name="T36" fmla="*/ 207 w 446"/>
                  <a:gd name="T37" fmla="*/ 375 h 458"/>
                  <a:gd name="T38" fmla="*/ 209 w 446"/>
                  <a:gd name="T39" fmla="*/ 346 h 458"/>
                  <a:gd name="T40" fmla="*/ 265 w 446"/>
                  <a:gd name="T41" fmla="*/ 268 h 458"/>
                  <a:gd name="T42" fmla="*/ 280 w 446"/>
                  <a:gd name="T43" fmla="*/ 289 h 458"/>
                  <a:gd name="T44" fmla="*/ 284 w 446"/>
                  <a:gd name="T45" fmla="*/ 305 h 458"/>
                  <a:gd name="T46" fmla="*/ 241 w 446"/>
                  <a:gd name="T47" fmla="*/ 334 h 458"/>
                  <a:gd name="T48" fmla="*/ 243 w 446"/>
                  <a:gd name="T49" fmla="*/ 351 h 458"/>
                  <a:gd name="T50" fmla="*/ 297 w 446"/>
                  <a:gd name="T51" fmla="*/ 314 h 458"/>
                  <a:gd name="T52" fmla="*/ 300 w 446"/>
                  <a:gd name="T53" fmla="*/ 295 h 458"/>
                  <a:gd name="T54" fmla="*/ 321 w 446"/>
                  <a:gd name="T55" fmla="*/ 300 h 458"/>
                  <a:gd name="T56" fmla="*/ 356 w 446"/>
                  <a:gd name="T57" fmla="*/ 327 h 458"/>
                  <a:gd name="T58" fmla="*/ 424 w 446"/>
                  <a:gd name="T59" fmla="*/ 326 h 458"/>
                  <a:gd name="T60" fmla="*/ 421 w 446"/>
                  <a:gd name="T61" fmla="*/ 342 h 458"/>
                  <a:gd name="T62" fmla="*/ 445 w 446"/>
                  <a:gd name="T63" fmla="*/ 344 h 458"/>
                  <a:gd name="T64" fmla="*/ 403 w 446"/>
                  <a:gd name="T65" fmla="*/ 321 h 458"/>
                  <a:gd name="T66" fmla="*/ 245 w 446"/>
                  <a:gd name="T67" fmla="*/ 30 h 458"/>
                  <a:gd name="T68" fmla="*/ 194 w 446"/>
                  <a:gd name="T69" fmla="*/ 8 h 458"/>
                  <a:gd name="T70" fmla="*/ 176 w 446"/>
                  <a:gd name="T71" fmla="*/ 17 h 458"/>
                  <a:gd name="T72" fmla="*/ 170 w 446"/>
                  <a:gd name="T73" fmla="*/ 0 h 458"/>
                  <a:gd name="T74" fmla="*/ 123 w 446"/>
                  <a:gd name="T75" fmla="*/ 19 h 458"/>
                  <a:gd name="T76" fmla="*/ 118 w 446"/>
                  <a:gd name="T77" fmla="*/ 26 h 458"/>
                  <a:gd name="T78" fmla="*/ 96 w 446"/>
                  <a:gd name="T79" fmla="*/ 48 h 458"/>
                  <a:gd name="T80" fmla="*/ 66 w 446"/>
                  <a:gd name="T81" fmla="*/ 70 h 458"/>
                  <a:gd name="T82" fmla="*/ 30 w 446"/>
                  <a:gd name="T83" fmla="*/ 92 h 458"/>
                  <a:gd name="T84" fmla="*/ 65 w 446"/>
                  <a:gd name="T85" fmla="*/ 134 h 458"/>
                  <a:gd name="T86" fmla="*/ 90 w 446"/>
                  <a:gd name="T87" fmla="*/ 144 h 458"/>
                  <a:gd name="T88" fmla="*/ 107 w 446"/>
                  <a:gd name="T89" fmla="*/ 155 h 458"/>
                  <a:gd name="T90" fmla="*/ 65 w 446"/>
                  <a:gd name="T91" fmla="*/ 161 h 458"/>
                  <a:gd name="T92" fmla="*/ 51 w 446"/>
                  <a:gd name="T93" fmla="*/ 146 h 45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46"/>
                  <a:gd name="T142" fmla="*/ 0 h 458"/>
                  <a:gd name="T143" fmla="*/ 446 w 446"/>
                  <a:gd name="T144" fmla="*/ 458 h 45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46" h="458">
                    <a:moveTo>
                      <a:pt x="0" y="173"/>
                    </a:moveTo>
                    <a:lnTo>
                      <a:pt x="29" y="182"/>
                    </a:lnTo>
                    <a:lnTo>
                      <a:pt x="18" y="186"/>
                    </a:lnTo>
                    <a:lnTo>
                      <a:pt x="30" y="203"/>
                    </a:lnTo>
                    <a:lnTo>
                      <a:pt x="74" y="202"/>
                    </a:lnTo>
                    <a:lnTo>
                      <a:pt x="81" y="213"/>
                    </a:lnTo>
                    <a:lnTo>
                      <a:pt x="110" y="198"/>
                    </a:lnTo>
                    <a:lnTo>
                      <a:pt x="99" y="205"/>
                    </a:lnTo>
                    <a:lnTo>
                      <a:pt x="105" y="233"/>
                    </a:lnTo>
                    <a:lnTo>
                      <a:pt x="44" y="259"/>
                    </a:lnTo>
                    <a:lnTo>
                      <a:pt x="28" y="290"/>
                    </a:lnTo>
                    <a:lnTo>
                      <a:pt x="42" y="285"/>
                    </a:lnTo>
                    <a:lnTo>
                      <a:pt x="31" y="293"/>
                    </a:lnTo>
                    <a:lnTo>
                      <a:pt x="42" y="303"/>
                    </a:lnTo>
                    <a:lnTo>
                      <a:pt x="65" y="306"/>
                    </a:lnTo>
                    <a:lnTo>
                      <a:pt x="52" y="321"/>
                    </a:lnTo>
                    <a:lnTo>
                      <a:pt x="62" y="336"/>
                    </a:lnTo>
                    <a:lnTo>
                      <a:pt x="74" y="338"/>
                    </a:lnTo>
                    <a:lnTo>
                      <a:pt x="97" y="306"/>
                    </a:lnTo>
                    <a:lnTo>
                      <a:pt x="83" y="321"/>
                    </a:lnTo>
                    <a:lnTo>
                      <a:pt x="96" y="352"/>
                    </a:lnTo>
                    <a:lnTo>
                      <a:pt x="90" y="365"/>
                    </a:lnTo>
                    <a:lnTo>
                      <a:pt x="117" y="347"/>
                    </a:lnTo>
                    <a:lnTo>
                      <a:pt x="136" y="369"/>
                    </a:lnTo>
                    <a:lnTo>
                      <a:pt x="142" y="356"/>
                    </a:lnTo>
                    <a:lnTo>
                      <a:pt x="148" y="365"/>
                    </a:lnTo>
                    <a:lnTo>
                      <a:pt x="170" y="353"/>
                    </a:lnTo>
                    <a:lnTo>
                      <a:pt x="142" y="409"/>
                    </a:lnTo>
                    <a:lnTo>
                      <a:pt x="117" y="420"/>
                    </a:lnTo>
                    <a:lnTo>
                      <a:pt x="117" y="433"/>
                    </a:lnTo>
                    <a:lnTo>
                      <a:pt x="90" y="435"/>
                    </a:lnTo>
                    <a:lnTo>
                      <a:pt x="69" y="457"/>
                    </a:lnTo>
                    <a:lnTo>
                      <a:pt x="96" y="440"/>
                    </a:lnTo>
                    <a:lnTo>
                      <a:pt x="125" y="441"/>
                    </a:lnTo>
                    <a:lnTo>
                      <a:pt x="142" y="427"/>
                    </a:lnTo>
                    <a:lnTo>
                      <a:pt x="133" y="415"/>
                    </a:lnTo>
                    <a:lnTo>
                      <a:pt x="152" y="417"/>
                    </a:lnTo>
                    <a:lnTo>
                      <a:pt x="207" y="375"/>
                    </a:lnTo>
                    <a:lnTo>
                      <a:pt x="219" y="358"/>
                    </a:lnTo>
                    <a:lnTo>
                      <a:pt x="209" y="346"/>
                    </a:lnTo>
                    <a:lnTo>
                      <a:pt x="259" y="294"/>
                    </a:lnTo>
                    <a:lnTo>
                      <a:pt x="265" y="268"/>
                    </a:lnTo>
                    <a:lnTo>
                      <a:pt x="260" y="294"/>
                    </a:lnTo>
                    <a:lnTo>
                      <a:pt x="280" y="289"/>
                    </a:lnTo>
                    <a:lnTo>
                      <a:pt x="268" y="301"/>
                    </a:lnTo>
                    <a:lnTo>
                      <a:pt x="284" y="305"/>
                    </a:lnTo>
                    <a:lnTo>
                      <a:pt x="249" y="310"/>
                    </a:lnTo>
                    <a:lnTo>
                      <a:pt x="241" y="334"/>
                    </a:lnTo>
                    <a:lnTo>
                      <a:pt x="255" y="333"/>
                    </a:lnTo>
                    <a:lnTo>
                      <a:pt x="243" y="351"/>
                    </a:lnTo>
                    <a:lnTo>
                      <a:pt x="290" y="327"/>
                    </a:lnTo>
                    <a:lnTo>
                      <a:pt x="297" y="314"/>
                    </a:lnTo>
                    <a:lnTo>
                      <a:pt x="290" y="307"/>
                    </a:lnTo>
                    <a:lnTo>
                      <a:pt x="300" y="295"/>
                    </a:lnTo>
                    <a:lnTo>
                      <a:pt x="299" y="305"/>
                    </a:lnTo>
                    <a:lnTo>
                      <a:pt x="321" y="300"/>
                    </a:lnTo>
                    <a:lnTo>
                      <a:pt x="318" y="310"/>
                    </a:lnTo>
                    <a:lnTo>
                      <a:pt x="356" y="327"/>
                    </a:lnTo>
                    <a:lnTo>
                      <a:pt x="414" y="336"/>
                    </a:lnTo>
                    <a:lnTo>
                      <a:pt x="424" y="326"/>
                    </a:lnTo>
                    <a:lnTo>
                      <a:pt x="432" y="331"/>
                    </a:lnTo>
                    <a:lnTo>
                      <a:pt x="421" y="342"/>
                    </a:lnTo>
                    <a:lnTo>
                      <a:pt x="438" y="352"/>
                    </a:lnTo>
                    <a:lnTo>
                      <a:pt x="445" y="344"/>
                    </a:lnTo>
                    <a:lnTo>
                      <a:pt x="431" y="321"/>
                    </a:lnTo>
                    <a:lnTo>
                      <a:pt x="403" y="321"/>
                    </a:lnTo>
                    <a:lnTo>
                      <a:pt x="403" y="54"/>
                    </a:lnTo>
                    <a:lnTo>
                      <a:pt x="245" y="30"/>
                    </a:lnTo>
                    <a:lnTo>
                      <a:pt x="238" y="17"/>
                    </a:lnTo>
                    <a:lnTo>
                      <a:pt x="194" y="8"/>
                    </a:lnTo>
                    <a:lnTo>
                      <a:pt x="189" y="19"/>
                    </a:lnTo>
                    <a:lnTo>
                      <a:pt x="176" y="17"/>
                    </a:lnTo>
                    <a:lnTo>
                      <a:pt x="188" y="7"/>
                    </a:lnTo>
                    <a:lnTo>
                      <a:pt x="170" y="0"/>
                    </a:lnTo>
                    <a:lnTo>
                      <a:pt x="152" y="17"/>
                    </a:lnTo>
                    <a:lnTo>
                      <a:pt x="123" y="19"/>
                    </a:lnTo>
                    <a:lnTo>
                      <a:pt x="121" y="36"/>
                    </a:lnTo>
                    <a:lnTo>
                      <a:pt x="118" y="26"/>
                    </a:lnTo>
                    <a:lnTo>
                      <a:pt x="92" y="36"/>
                    </a:lnTo>
                    <a:lnTo>
                      <a:pt x="96" y="48"/>
                    </a:lnTo>
                    <a:lnTo>
                      <a:pt x="83" y="45"/>
                    </a:lnTo>
                    <a:lnTo>
                      <a:pt x="66" y="70"/>
                    </a:lnTo>
                    <a:lnTo>
                      <a:pt x="28" y="80"/>
                    </a:lnTo>
                    <a:lnTo>
                      <a:pt x="30" y="92"/>
                    </a:lnTo>
                    <a:lnTo>
                      <a:pt x="19" y="94"/>
                    </a:lnTo>
                    <a:lnTo>
                      <a:pt x="65" y="134"/>
                    </a:lnTo>
                    <a:lnTo>
                      <a:pt x="128" y="149"/>
                    </a:lnTo>
                    <a:lnTo>
                      <a:pt x="90" y="144"/>
                    </a:lnTo>
                    <a:lnTo>
                      <a:pt x="92" y="154"/>
                    </a:lnTo>
                    <a:lnTo>
                      <a:pt x="107" y="155"/>
                    </a:lnTo>
                    <a:lnTo>
                      <a:pt x="94" y="163"/>
                    </a:lnTo>
                    <a:lnTo>
                      <a:pt x="65" y="161"/>
                    </a:lnTo>
                    <a:lnTo>
                      <a:pt x="65" y="145"/>
                    </a:lnTo>
                    <a:lnTo>
                      <a:pt x="51" y="146"/>
                    </a:lnTo>
                    <a:lnTo>
                      <a:pt x="0" y="173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0" name="Freeform 60"/>
              <p:cNvSpPr>
                <a:spLocks/>
              </p:cNvSpPr>
              <p:nvPr/>
            </p:nvSpPr>
            <p:spPr bwMode="auto">
              <a:xfrm>
                <a:off x="197" y="836"/>
                <a:ext cx="40" cy="28"/>
              </a:xfrm>
              <a:custGeom>
                <a:avLst/>
                <a:gdLst>
                  <a:gd name="T0" fmla="*/ 0 w 40"/>
                  <a:gd name="T1" fmla="*/ 11 h 28"/>
                  <a:gd name="T2" fmla="*/ 12 w 40"/>
                  <a:gd name="T3" fmla="*/ 27 h 28"/>
                  <a:gd name="T4" fmla="*/ 39 w 40"/>
                  <a:gd name="T5" fmla="*/ 4 h 28"/>
                  <a:gd name="T6" fmla="*/ 13 w 40"/>
                  <a:gd name="T7" fmla="*/ 0 h 28"/>
                  <a:gd name="T8" fmla="*/ 16 w 40"/>
                  <a:gd name="T9" fmla="*/ 10 h 28"/>
                  <a:gd name="T10" fmla="*/ 0 w 40"/>
                  <a:gd name="T11" fmla="*/ 11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"/>
                  <a:gd name="T19" fmla="*/ 0 h 28"/>
                  <a:gd name="T20" fmla="*/ 40 w 40"/>
                  <a:gd name="T21" fmla="*/ 28 h 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" h="28">
                    <a:moveTo>
                      <a:pt x="0" y="11"/>
                    </a:moveTo>
                    <a:lnTo>
                      <a:pt x="12" y="27"/>
                    </a:lnTo>
                    <a:lnTo>
                      <a:pt x="39" y="4"/>
                    </a:lnTo>
                    <a:lnTo>
                      <a:pt x="13" y="0"/>
                    </a:lnTo>
                    <a:lnTo>
                      <a:pt x="16" y="10"/>
                    </a:lnTo>
                    <a:lnTo>
                      <a:pt x="0" y="11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1" name="Freeform 61"/>
              <p:cNvSpPr>
                <a:spLocks/>
              </p:cNvSpPr>
              <p:nvPr/>
            </p:nvSpPr>
            <p:spPr bwMode="auto">
              <a:xfrm>
                <a:off x="445" y="787"/>
                <a:ext cx="116" cy="126"/>
              </a:xfrm>
              <a:custGeom>
                <a:avLst/>
                <a:gdLst>
                  <a:gd name="T0" fmla="*/ 0 w 116"/>
                  <a:gd name="T1" fmla="*/ 12 h 126"/>
                  <a:gd name="T2" fmla="*/ 1 w 116"/>
                  <a:gd name="T3" fmla="*/ 31 h 126"/>
                  <a:gd name="T4" fmla="*/ 18 w 116"/>
                  <a:gd name="T5" fmla="*/ 39 h 126"/>
                  <a:gd name="T6" fmla="*/ 25 w 116"/>
                  <a:gd name="T7" fmla="*/ 33 h 126"/>
                  <a:gd name="T8" fmla="*/ 10 w 116"/>
                  <a:gd name="T9" fmla="*/ 23 h 126"/>
                  <a:gd name="T10" fmla="*/ 25 w 116"/>
                  <a:gd name="T11" fmla="*/ 23 h 126"/>
                  <a:gd name="T12" fmla="*/ 37 w 116"/>
                  <a:gd name="T13" fmla="*/ 40 h 126"/>
                  <a:gd name="T14" fmla="*/ 34 w 116"/>
                  <a:gd name="T15" fmla="*/ 11 h 126"/>
                  <a:gd name="T16" fmla="*/ 43 w 116"/>
                  <a:gd name="T17" fmla="*/ 36 h 126"/>
                  <a:gd name="T18" fmla="*/ 68 w 116"/>
                  <a:gd name="T19" fmla="*/ 48 h 126"/>
                  <a:gd name="T20" fmla="*/ 64 w 116"/>
                  <a:gd name="T21" fmla="*/ 67 h 126"/>
                  <a:gd name="T22" fmla="*/ 93 w 116"/>
                  <a:gd name="T23" fmla="*/ 89 h 126"/>
                  <a:gd name="T24" fmla="*/ 85 w 116"/>
                  <a:gd name="T25" fmla="*/ 107 h 126"/>
                  <a:gd name="T26" fmla="*/ 100 w 116"/>
                  <a:gd name="T27" fmla="*/ 92 h 126"/>
                  <a:gd name="T28" fmla="*/ 103 w 116"/>
                  <a:gd name="T29" fmla="*/ 125 h 126"/>
                  <a:gd name="T30" fmla="*/ 114 w 116"/>
                  <a:gd name="T31" fmla="*/ 120 h 126"/>
                  <a:gd name="T32" fmla="*/ 115 w 116"/>
                  <a:gd name="T33" fmla="*/ 94 h 126"/>
                  <a:gd name="T34" fmla="*/ 88 w 116"/>
                  <a:gd name="T35" fmla="*/ 80 h 126"/>
                  <a:gd name="T36" fmla="*/ 35 w 116"/>
                  <a:gd name="T37" fmla="*/ 0 h 126"/>
                  <a:gd name="T38" fmla="*/ 5 w 116"/>
                  <a:gd name="T39" fmla="*/ 23 h 126"/>
                  <a:gd name="T40" fmla="*/ 0 w 116"/>
                  <a:gd name="T41" fmla="*/ 12 h 1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6"/>
                  <a:gd name="T64" fmla="*/ 0 h 126"/>
                  <a:gd name="T65" fmla="*/ 116 w 116"/>
                  <a:gd name="T66" fmla="*/ 126 h 1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6" h="126">
                    <a:moveTo>
                      <a:pt x="0" y="12"/>
                    </a:moveTo>
                    <a:lnTo>
                      <a:pt x="1" y="31"/>
                    </a:lnTo>
                    <a:lnTo>
                      <a:pt x="18" y="39"/>
                    </a:lnTo>
                    <a:lnTo>
                      <a:pt x="25" y="33"/>
                    </a:lnTo>
                    <a:lnTo>
                      <a:pt x="10" y="23"/>
                    </a:lnTo>
                    <a:lnTo>
                      <a:pt x="25" y="23"/>
                    </a:lnTo>
                    <a:lnTo>
                      <a:pt x="37" y="40"/>
                    </a:lnTo>
                    <a:lnTo>
                      <a:pt x="34" y="11"/>
                    </a:lnTo>
                    <a:lnTo>
                      <a:pt x="43" y="36"/>
                    </a:lnTo>
                    <a:lnTo>
                      <a:pt x="68" y="48"/>
                    </a:lnTo>
                    <a:lnTo>
                      <a:pt x="64" y="67"/>
                    </a:lnTo>
                    <a:lnTo>
                      <a:pt x="93" y="89"/>
                    </a:lnTo>
                    <a:lnTo>
                      <a:pt x="85" y="107"/>
                    </a:lnTo>
                    <a:lnTo>
                      <a:pt x="100" y="92"/>
                    </a:lnTo>
                    <a:lnTo>
                      <a:pt x="103" y="125"/>
                    </a:lnTo>
                    <a:lnTo>
                      <a:pt x="114" y="120"/>
                    </a:lnTo>
                    <a:lnTo>
                      <a:pt x="115" y="94"/>
                    </a:lnTo>
                    <a:lnTo>
                      <a:pt x="88" y="80"/>
                    </a:lnTo>
                    <a:lnTo>
                      <a:pt x="35" y="0"/>
                    </a:lnTo>
                    <a:lnTo>
                      <a:pt x="5" y="23"/>
                    </a:lnTo>
                    <a:lnTo>
                      <a:pt x="0" y="12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2" name="Freeform 62"/>
              <p:cNvSpPr>
                <a:spLocks/>
              </p:cNvSpPr>
              <p:nvPr/>
            </p:nvSpPr>
            <p:spPr bwMode="auto">
              <a:xfrm>
                <a:off x="469" y="828"/>
                <a:ext cx="21" cy="18"/>
              </a:xfrm>
              <a:custGeom>
                <a:avLst/>
                <a:gdLst>
                  <a:gd name="T0" fmla="*/ 0 w 21"/>
                  <a:gd name="T1" fmla="*/ 0 h 18"/>
                  <a:gd name="T2" fmla="*/ 6 w 21"/>
                  <a:gd name="T3" fmla="*/ 17 h 18"/>
                  <a:gd name="T4" fmla="*/ 7 w 21"/>
                  <a:gd name="T5" fmla="*/ 8 h 18"/>
                  <a:gd name="T6" fmla="*/ 20 w 21"/>
                  <a:gd name="T7" fmla="*/ 16 h 18"/>
                  <a:gd name="T8" fmla="*/ 8 w 21"/>
                  <a:gd name="T9" fmla="*/ 8 h 18"/>
                  <a:gd name="T10" fmla="*/ 20 w 21"/>
                  <a:gd name="T11" fmla="*/ 3 h 18"/>
                  <a:gd name="T12" fmla="*/ 0 w 21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"/>
                  <a:gd name="T22" fmla="*/ 0 h 18"/>
                  <a:gd name="T23" fmla="*/ 21 w 21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" h="18">
                    <a:moveTo>
                      <a:pt x="0" y="0"/>
                    </a:moveTo>
                    <a:lnTo>
                      <a:pt x="6" y="17"/>
                    </a:lnTo>
                    <a:lnTo>
                      <a:pt x="7" y="8"/>
                    </a:lnTo>
                    <a:lnTo>
                      <a:pt x="20" y="16"/>
                    </a:lnTo>
                    <a:lnTo>
                      <a:pt x="8" y="8"/>
                    </a:lnTo>
                    <a:lnTo>
                      <a:pt x="20" y="3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3" name="Freeform 63"/>
              <p:cNvSpPr>
                <a:spLocks/>
              </p:cNvSpPr>
              <p:nvPr/>
            </p:nvSpPr>
            <p:spPr bwMode="auto">
              <a:xfrm>
                <a:off x="476" y="844"/>
                <a:ext cx="18" cy="32"/>
              </a:xfrm>
              <a:custGeom>
                <a:avLst/>
                <a:gdLst>
                  <a:gd name="T0" fmla="*/ 0 w 18"/>
                  <a:gd name="T1" fmla="*/ 0 h 32"/>
                  <a:gd name="T2" fmla="*/ 16 w 18"/>
                  <a:gd name="T3" fmla="*/ 5 h 32"/>
                  <a:gd name="T4" fmla="*/ 17 w 18"/>
                  <a:gd name="T5" fmla="*/ 31 h 32"/>
                  <a:gd name="T6" fmla="*/ 0 w 18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32"/>
                  <a:gd name="T14" fmla="*/ 18 w 18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32">
                    <a:moveTo>
                      <a:pt x="0" y="0"/>
                    </a:moveTo>
                    <a:lnTo>
                      <a:pt x="16" y="5"/>
                    </a:lnTo>
                    <a:lnTo>
                      <a:pt x="17" y="31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4" name="Freeform 64"/>
              <p:cNvSpPr>
                <a:spLocks/>
              </p:cNvSpPr>
              <p:nvPr/>
            </p:nvSpPr>
            <p:spPr bwMode="auto">
              <a:xfrm>
                <a:off x="491" y="831"/>
                <a:ext cx="17" cy="20"/>
              </a:xfrm>
              <a:custGeom>
                <a:avLst/>
                <a:gdLst>
                  <a:gd name="T0" fmla="*/ 0 w 17"/>
                  <a:gd name="T1" fmla="*/ 0 h 20"/>
                  <a:gd name="T2" fmla="*/ 3 w 17"/>
                  <a:gd name="T3" fmla="*/ 19 h 20"/>
                  <a:gd name="T4" fmla="*/ 14 w 17"/>
                  <a:gd name="T5" fmla="*/ 19 h 20"/>
                  <a:gd name="T6" fmla="*/ 9 w 17"/>
                  <a:gd name="T7" fmla="*/ 1 h 20"/>
                  <a:gd name="T8" fmla="*/ 16 w 17"/>
                  <a:gd name="T9" fmla="*/ 13 h 20"/>
                  <a:gd name="T10" fmla="*/ 10 w 17"/>
                  <a:gd name="T11" fmla="*/ 0 h 20"/>
                  <a:gd name="T12" fmla="*/ 0 w 17"/>
                  <a:gd name="T13" fmla="*/ 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20"/>
                  <a:gd name="T23" fmla="*/ 17 w 17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20">
                    <a:moveTo>
                      <a:pt x="0" y="0"/>
                    </a:moveTo>
                    <a:lnTo>
                      <a:pt x="3" y="19"/>
                    </a:lnTo>
                    <a:lnTo>
                      <a:pt x="14" y="19"/>
                    </a:lnTo>
                    <a:lnTo>
                      <a:pt x="9" y="1"/>
                    </a:lnTo>
                    <a:lnTo>
                      <a:pt x="16" y="13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5" name="Freeform 65"/>
              <p:cNvSpPr>
                <a:spLocks/>
              </p:cNvSpPr>
              <p:nvPr/>
            </p:nvSpPr>
            <p:spPr bwMode="auto">
              <a:xfrm>
                <a:off x="503" y="856"/>
                <a:ext cx="18" cy="20"/>
              </a:xfrm>
              <a:custGeom>
                <a:avLst/>
                <a:gdLst>
                  <a:gd name="T0" fmla="*/ 0 w 18"/>
                  <a:gd name="T1" fmla="*/ 0 h 20"/>
                  <a:gd name="T2" fmla="*/ 16 w 18"/>
                  <a:gd name="T3" fmla="*/ 19 h 20"/>
                  <a:gd name="T4" fmla="*/ 17 w 18"/>
                  <a:gd name="T5" fmla="*/ 3 h 20"/>
                  <a:gd name="T6" fmla="*/ 0 w 18"/>
                  <a:gd name="T7" fmla="*/ 0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"/>
                  <a:gd name="T13" fmla="*/ 0 h 20"/>
                  <a:gd name="T14" fmla="*/ 18 w 18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" h="20">
                    <a:moveTo>
                      <a:pt x="0" y="0"/>
                    </a:moveTo>
                    <a:lnTo>
                      <a:pt x="16" y="19"/>
                    </a:lnTo>
                    <a:lnTo>
                      <a:pt x="17" y="3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6" name="Freeform 66"/>
              <p:cNvSpPr>
                <a:spLocks/>
              </p:cNvSpPr>
              <p:nvPr/>
            </p:nvSpPr>
            <p:spPr bwMode="auto">
              <a:xfrm>
                <a:off x="506" y="872"/>
                <a:ext cx="22" cy="34"/>
              </a:xfrm>
              <a:custGeom>
                <a:avLst/>
                <a:gdLst>
                  <a:gd name="T0" fmla="*/ 0 w 22"/>
                  <a:gd name="T1" fmla="*/ 0 h 34"/>
                  <a:gd name="T2" fmla="*/ 17 w 22"/>
                  <a:gd name="T3" fmla="*/ 13 h 34"/>
                  <a:gd name="T4" fmla="*/ 21 w 22"/>
                  <a:gd name="T5" fmla="*/ 33 h 34"/>
                  <a:gd name="T6" fmla="*/ 0 w 22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"/>
                  <a:gd name="T13" fmla="*/ 0 h 34"/>
                  <a:gd name="T14" fmla="*/ 22 w 22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" h="34">
                    <a:moveTo>
                      <a:pt x="0" y="0"/>
                    </a:moveTo>
                    <a:lnTo>
                      <a:pt x="17" y="13"/>
                    </a:lnTo>
                    <a:lnTo>
                      <a:pt x="21" y="33"/>
                    </a:lnTo>
                    <a:lnTo>
                      <a:pt x="0" y="0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7" name="Freeform 67"/>
              <p:cNvSpPr>
                <a:spLocks/>
              </p:cNvSpPr>
              <p:nvPr/>
            </p:nvSpPr>
            <p:spPr bwMode="auto">
              <a:xfrm>
                <a:off x="542" y="885"/>
                <a:ext cx="17" cy="21"/>
              </a:xfrm>
              <a:custGeom>
                <a:avLst/>
                <a:gdLst>
                  <a:gd name="T0" fmla="*/ 0 w 17"/>
                  <a:gd name="T1" fmla="*/ 11 h 21"/>
                  <a:gd name="T2" fmla="*/ 6 w 17"/>
                  <a:gd name="T3" fmla="*/ 0 h 21"/>
                  <a:gd name="T4" fmla="*/ 16 w 17"/>
                  <a:gd name="T5" fmla="*/ 20 h 21"/>
                  <a:gd name="T6" fmla="*/ 0 w 17"/>
                  <a:gd name="T7" fmla="*/ 11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21"/>
                  <a:gd name="T14" fmla="*/ 17 w 17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21">
                    <a:moveTo>
                      <a:pt x="0" y="11"/>
                    </a:moveTo>
                    <a:lnTo>
                      <a:pt x="6" y="0"/>
                    </a:lnTo>
                    <a:lnTo>
                      <a:pt x="16" y="20"/>
                    </a:lnTo>
                    <a:lnTo>
                      <a:pt x="0" y="11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8" name="Freeform 68"/>
              <p:cNvSpPr>
                <a:spLocks/>
              </p:cNvSpPr>
              <p:nvPr/>
            </p:nvSpPr>
            <p:spPr bwMode="auto">
              <a:xfrm>
                <a:off x="643" y="1039"/>
                <a:ext cx="856" cy="494"/>
              </a:xfrm>
              <a:custGeom>
                <a:avLst/>
                <a:gdLst>
                  <a:gd name="T0" fmla="*/ 11 w 856"/>
                  <a:gd name="T1" fmla="*/ 68 h 494"/>
                  <a:gd name="T2" fmla="*/ 13 w 856"/>
                  <a:gd name="T3" fmla="*/ 75 h 494"/>
                  <a:gd name="T4" fmla="*/ 28 w 856"/>
                  <a:gd name="T5" fmla="*/ 243 h 494"/>
                  <a:gd name="T6" fmla="*/ 35 w 856"/>
                  <a:gd name="T7" fmla="*/ 260 h 494"/>
                  <a:gd name="T8" fmla="*/ 91 w 856"/>
                  <a:gd name="T9" fmla="*/ 323 h 494"/>
                  <a:gd name="T10" fmla="*/ 149 w 856"/>
                  <a:gd name="T11" fmla="*/ 348 h 494"/>
                  <a:gd name="T12" fmla="*/ 273 w 856"/>
                  <a:gd name="T13" fmla="*/ 366 h 494"/>
                  <a:gd name="T14" fmla="*/ 345 w 856"/>
                  <a:gd name="T15" fmla="*/ 404 h 494"/>
                  <a:gd name="T16" fmla="*/ 413 w 856"/>
                  <a:gd name="T17" fmla="*/ 480 h 494"/>
                  <a:gd name="T18" fmla="*/ 441 w 856"/>
                  <a:gd name="T19" fmla="*/ 422 h 494"/>
                  <a:gd name="T20" fmla="*/ 487 w 856"/>
                  <a:gd name="T21" fmla="*/ 404 h 494"/>
                  <a:gd name="T22" fmla="*/ 528 w 856"/>
                  <a:gd name="T23" fmla="*/ 397 h 494"/>
                  <a:gd name="T24" fmla="*/ 544 w 856"/>
                  <a:gd name="T25" fmla="*/ 393 h 494"/>
                  <a:gd name="T26" fmla="*/ 549 w 856"/>
                  <a:gd name="T27" fmla="*/ 395 h 494"/>
                  <a:gd name="T28" fmla="*/ 625 w 856"/>
                  <a:gd name="T29" fmla="*/ 417 h 494"/>
                  <a:gd name="T30" fmla="*/ 647 w 856"/>
                  <a:gd name="T31" fmla="*/ 493 h 494"/>
                  <a:gd name="T32" fmla="*/ 665 w 856"/>
                  <a:gd name="T33" fmla="*/ 459 h 494"/>
                  <a:gd name="T34" fmla="*/ 657 w 856"/>
                  <a:gd name="T35" fmla="*/ 351 h 494"/>
                  <a:gd name="T36" fmla="*/ 711 w 856"/>
                  <a:gd name="T37" fmla="*/ 285 h 494"/>
                  <a:gd name="T38" fmla="*/ 714 w 856"/>
                  <a:gd name="T39" fmla="*/ 262 h 494"/>
                  <a:gd name="T40" fmla="*/ 701 w 856"/>
                  <a:gd name="T41" fmla="*/ 233 h 494"/>
                  <a:gd name="T42" fmla="*/ 712 w 856"/>
                  <a:gd name="T43" fmla="*/ 221 h 494"/>
                  <a:gd name="T44" fmla="*/ 724 w 856"/>
                  <a:gd name="T45" fmla="*/ 260 h 494"/>
                  <a:gd name="T46" fmla="*/ 728 w 856"/>
                  <a:gd name="T47" fmla="*/ 211 h 494"/>
                  <a:gd name="T48" fmla="*/ 753 w 856"/>
                  <a:gd name="T49" fmla="*/ 184 h 494"/>
                  <a:gd name="T50" fmla="*/ 797 w 856"/>
                  <a:gd name="T51" fmla="*/ 157 h 494"/>
                  <a:gd name="T52" fmla="*/ 854 w 856"/>
                  <a:gd name="T53" fmla="*/ 107 h 494"/>
                  <a:gd name="T54" fmla="*/ 844 w 856"/>
                  <a:gd name="T55" fmla="*/ 85 h 494"/>
                  <a:gd name="T56" fmla="*/ 820 w 856"/>
                  <a:gd name="T57" fmla="*/ 45 h 494"/>
                  <a:gd name="T58" fmla="*/ 724 w 856"/>
                  <a:gd name="T59" fmla="*/ 110 h 494"/>
                  <a:gd name="T60" fmla="*/ 681 w 856"/>
                  <a:gd name="T61" fmla="*/ 136 h 494"/>
                  <a:gd name="T62" fmla="*/ 641 w 856"/>
                  <a:gd name="T63" fmla="*/ 171 h 494"/>
                  <a:gd name="T64" fmla="*/ 620 w 856"/>
                  <a:gd name="T65" fmla="*/ 162 h 494"/>
                  <a:gd name="T66" fmla="*/ 627 w 856"/>
                  <a:gd name="T67" fmla="*/ 147 h 494"/>
                  <a:gd name="T68" fmla="*/ 623 w 856"/>
                  <a:gd name="T69" fmla="*/ 120 h 494"/>
                  <a:gd name="T70" fmla="*/ 614 w 856"/>
                  <a:gd name="T71" fmla="*/ 93 h 494"/>
                  <a:gd name="T72" fmla="*/ 574 w 856"/>
                  <a:gd name="T73" fmla="*/ 107 h 494"/>
                  <a:gd name="T74" fmla="*/ 555 w 856"/>
                  <a:gd name="T75" fmla="*/ 165 h 494"/>
                  <a:gd name="T76" fmla="*/ 562 w 856"/>
                  <a:gd name="T77" fmla="*/ 94 h 494"/>
                  <a:gd name="T78" fmla="*/ 569 w 856"/>
                  <a:gd name="T79" fmla="*/ 79 h 494"/>
                  <a:gd name="T80" fmla="*/ 601 w 856"/>
                  <a:gd name="T81" fmla="*/ 66 h 494"/>
                  <a:gd name="T82" fmla="*/ 541 w 856"/>
                  <a:gd name="T83" fmla="*/ 59 h 494"/>
                  <a:gd name="T84" fmla="*/ 514 w 856"/>
                  <a:gd name="T85" fmla="*/ 64 h 494"/>
                  <a:gd name="T86" fmla="*/ 521 w 856"/>
                  <a:gd name="T87" fmla="*/ 33 h 494"/>
                  <a:gd name="T88" fmla="*/ 441 w 856"/>
                  <a:gd name="T89" fmla="*/ 0 h 494"/>
                  <a:gd name="T90" fmla="*/ 29 w 856"/>
                  <a:gd name="T91" fmla="*/ 11 h 494"/>
                  <a:gd name="T92" fmla="*/ 28 w 856"/>
                  <a:gd name="T93" fmla="*/ 45 h 494"/>
                  <a:gd name="T94" fmla="*/ 0 w 856"/>
                  <a:gd name="T95" fmla="*/ 27 h 49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856"/>
                  <a:gd name="T145" fmla="*/ 0 h 494"/>
                  <a:gd name="T146" fmla="*/ 856 w 856"/>
                  <a:gd name="T147" fmla="*/ 494 h 49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856" h="494">
                    <a:moveTo>
                      <a:pt x="0" y="27"/>
                    </a:moveTo>
                    <a:lnTo>
                      <a:pt x="11" y="68"/>
                    </a:lnTo>
                    <a:lnTo>
                      <a:pt x="22" y="72"/>
                    </a:lnTo>
                    <a:lnTo>
                      <a:pt x="13" y="75"/>
                    </a:lnTo>
                    <a:lnTo>
                      <a:pt x="5" y="195"/>
                    </a:lnTo>
                    <a:lnTo>
                      <a:pt x="28" y="243"/>
                    </a:lnTo>
                    <a:lnTo>
                      <a:pt x="41" y="243"/>
                    </a:lnTo>
                    <a:lnTo>
                      <a:pt x="35" y="260"/>
                    </a:lnTo>
                    <a:lnTo>
                      <a:pt x="63" y="312"/>
                    </a:lnTo>
                    <a:lnTo>
                      <a:pt x="91" y="323"/>
                    </a:lnTo>
                    <a:lnTo>
                      <a:pt x="114" y="352"/>
                    </a:lnTo>
                    <a:lnTo>
                      <a:pt x="149" y="348"/>
                    </a:lnTo>
                    <a:lnTo>
                      <a:pt x="204" y="377"/>
                    </a:lnTo>
                    <a:lnTo>
                      <a:pt x="273" y="366"/>
                    </a:lnTo>
                    <a:lnTo>
                      <a:pt x="314" y="419"/>
                    </a:lnTo>
                    <a:lnTo>
                      <a:pt x="345" y="404"/>
                    </a:lnTo>
                    <a:lnTo>
                      <a:pt x="383" y="469"/>
                    </a:lnTo>
                    <a:lnTo>
                      <a:pt x="413" y="480"/>
                    </a:lnTo>
                    <a:lnTo>
                      <a:pt x="409" y="444"/>
                    </a:lnTo>
                    <a:lnTo>
                      <a:pt x="441" y="422"/>
                    </a:lnTo>
                    <a:lnTo>
                      <a:pt x="444" y="405"/>
                    </a:lnTo>
                    <a:lnTo>
                      <a:pt x="487" y="404"/>
                    </a:lnTo>
                    <a:lnTo>
                      <a:pt x="527" y="419"/>
                    </a:lnTo>
                    <a:lnTo>
                      <a:pt x="528" y="397"/>
                    </a:lnTo>
                    <a:lnTo>
                      <a:pt x="512" y="394"/>
                    </a:lnTo>
                    <a:lnTo>
                      <a:pt x="544" y="393"/>
                    </a:lnTo>
                    <a:lnTo>
                      <a:pt x="546" y="383"/>
                    </a:lnTo>
                    <a:lnTo>
                      <a:pt x="549" y="395"/>
                    </a:lnTo>
                    <a:lnTo>
                      <a:pt x="609" y="400"/>
                    </a:lnTo>
                    <a:lnTo>
                      <a:pt x="625" y="417"/>
                    </a:lnTo>
                    <a:lnTo>
                      <a:pt x="627" y="451"/>
                    </a:lnTo>
                    <a:lnTo>
                      <a:pt x="647" y="493"/>
                    </a:lnTo>
                    <a:lnTo>
                      <a:pt x="659" y="491"/>
                    </a:lnTo>
                    <a:lnTo>
                      <a:pt x="665" y="459"/>
                    </a:lnTo>
                    <a:lnTo>
                      <a:pt x="643" y="383"/>
                    </a:lnTo>
                    <a:lnTo>
                      <a:pt x="657" y="351"/>
                    </a:lnTo>
                    <a:lnTo>
                      <a:pt x="726" y="291"/>
                    </a:lnTo>
                    <a:lnTo>
                      <a:pt x="711" y="285"/>
                    </a:lnTo>
                    <a:lnTo>
                      <a:pt x="724" y="283"/>
                    </a:lnTo>
                    <a:lnTo>
                      <a:pt x="714" y="262"/>
                    </a:lnTo>
                    <a:lnTo>
                      <a:pt x="717" y="245"/>
                    </a:lnTo>
                    <a:lnTo>
                      <a:pt x="701" y="233"/>
                    </a:lnTo>
                    <a:lnTo>
                      <a:pt x="717" y="243"/>
                    </a:lnTo>
                    <a:lnTo>
                      <a:pt x="712" y="221"/>
                    </a:lnTo>
                    <a:lnTo>
                      <a:pt x="723" y="213"/>
                    </a:lnTo>
                    <a:lnTo>
                      <a:pt x="724" y="260"/>
                    </a:lnTo>
                    <a:lnTo>
                      <a:pt x="736" y="234"/>
                    </a:lnTo>
                    <a:lnTo>
                      <a:pt x="728" y="211"/>
                    </a:lnTo>
                    <a:lnTo>
                      <a:pt x="737" y="224"/>
                    </a:lnTo>
                    <a:lnTo>
                      <a:pt x="753" y="184"/>
                    </a:lnTo>
                    <a:lnTo>
                      <a:pt x="813" y="167"/>
                    </a:lnTo>
                    <a:lnTo>
                      <a:pt x="797" y="157"/>
                    </a:lnTo>
                    <a:lnTo>
                      <a:pt x="809" y="126"/>
                    </a:lnTo>
                    <a:lnTo>
                      <a:pt x="854" y="107"/>
                    </a:lnTo>
                    <a:lnTo>
                      <a:pt x="855" y="93"/>
                    </a:lnTo>
                    <a:lnTo>
                      <a:pt x="844" y="85"/>
                    </a:lnTo>
                    <a:lnTo>
                      <a:pt x="844" y="55"/>
                    </a:lnTo>
                    <a:lnTo>
                      <a:pt x="820" y="45"/>
                    </a:lnTo>
                    <a:lnTo>
                      <a:pt x="801" y="93"/>
                    </a:lnTo>
                    <a:lnTo>
                      <a:pt x="724" y="110"/>
                    </a:lnTo>
                    <a:lnTo>
                      <a:pt x="719" y="128"/>
                    </a:lnTo>
                    <a:lnTo>
                      <a:pt x="681" y="136"/>
                    </a:lnTo>
                    <a:lnTo>
                      <a:pt x="685" y="142"/>
                    </a:lnTo>
                    <a:lnTo>
                      <a:pt x="641" y="171"/>
                    </a:lnTo>
                    <a:lnTo>
                      <a:pt x="621" y="170"/>
                    </a:lnTo>
                    <a:lnTo>
                      <a:pt x="620" y="162"/>
                    </a:lnTo>
                    <a:lnTo>
                      <a:pt x="623" y="153"/>
                    </a:lnTo>
                    <a:lnTo>
                      <a:pt x="627" y="147"/>
                    </a:lnTo>
                    <a:lnTo>
                      <a:pt x="630" y="138"/>
                    </a:lnTo>
                    <a:lnTo>
                      <a:pt x="623" y="120"/>
                    </a:lnTo>
                    <a:lnTo>
                      <a:pt x="608" y="125"/>
                    </a:lnTo>
                    <a:lnTo>
                      <a:pt x="614" y="93"/>
                    </a:lnTo>
                    <a:lnTo>
                      <a:pt x="592" y="85"/>
                    </a:lnTo>
                    <a:lnTo>
                      <a:pt x="574" y="107"/>
                    </a:lnTo>
                    <a:lnTo>
                      <a:pt x="568" y="163"/>
                    </a:lnTo>
                    <a:lnTo>
                      <a:pt x="555" y="165"/>
                    </a:lnTo>
                    <a:lnTo>
                      <a:pt x="550" y="137"/>
                    </a:lnTo>
                    <a:lnTo>
                      <a:pt x="562" y="94"/>
                    </a:lnTo>
                    <a:lnTo>
                      <a:pt x="551" y="102"/>
                    </a:lnTo>
                    <a:lnTo>
                      <a:pt x="569" y="79"/>
                    </a:lnTo>
                    <a:lnTo>
                      <a:pt x="607" y="78"/>
                    </a:lnTo>
                    <a:lnTo>
                      <a:pt x="601" y="66"/>
                    </a:lnTo>
                    <a:lnTo>
                      <a:pt x="599" y="66"/>
                    </a:lnTo>
                    <a:lnTo>
                      <a:pt x="541" y="59"/>
                    </a:lnTo>
                    <a:lnTo>
                      <a:pt x="551" y="45"/>
                    </a:lnTo>
                    <a:lnTo>
                      <a:pt x="514" y="64"/>
                    </a:lnTo>
                    <a:lnTo>
                      <a:pt x="487" y="64"/>
                    </a:lnTo>
                    <a:lnTo>
                      <a:pt x="521" y="33"/>
                    </a:lnTo>
                    <a:lnTo>
                      <a:pt x="449" y="16"/>
                    </a:lnTo>
                    <a:lnTo>
                      <a:pt x="441" y="0"/>
                    </a:lnTo>
                    <a:lnTo>
                      <a:pt x="441" y="11"/>
                    </a:lnTo>
                    <a:lnTo>
                      <a:pt x="29" y="11"/>
                    </a:lnTo>
                    <a:lnTo>
                      <a:pt x="36" y="29"/>
                    </a:lnTo>
                    <a:lnTo>
                      <a:pt x="28" y="45"/>
                    </a:lnTo>
                    <a:lnTo>
                      <a:pt x="30" y="29"/>
                    </a:lnTo>
                    <a:lnTo>
                      <a:pt x="0" y="27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59" name="Freeform 69"/>
              <p:cNvSpPr>
                <a:spLocks/>
              </p:cNvSpPr>
              <p:nvPr/>
            </p:nvSpPr>
            <p:spPr bwMode="auto">
              <a:xfrm>
                <a:off x="1628" y="2519"/>
                <a:ext cx="77" cy="99"/>
              </a:xfrm>
              <a:custGeom>
                <a:avLst/>
                <a:gdLst>
                  <a:gd name="T0" fmla="*/ 0 w 79"/>
                  <a:gd name="T1" fmla="*/ 77 h 97"/>
                  <a:gd name="T2" fmla="*/ 12 w 79"/>
                  <a:gd name="T3" fmla="*/ 3 h 97"/>
                  <a:gd name="T4" fmla="*/ 24 w 79"/>
                  <a:gd name="T5" fmla="*/ 0 h 97"/>
                  <a:gd name="T6" fmla="*/ 68 w 79"/>
                  <a:gd name="T7" fmla="*/ 37 h 97"/>
                  <a:gd name="T8" fmla="*/ 78 w 79"/>
                  <a:gd name="T9" fmla="*/ 53 h 97"/>
                  <a:gd name="T10" fmla="*/ 74 w 79"/>
                  <a:gd name="T11" fmla="*/ 71 h 97"/>
                  <a:gd name="T12" fmla="*/ 53 w 79"/>
                  <a:gd name="T13" fmla="*/ 96 h 97"/>
                  <a:gd name="T14" fmla="*/ 0 w 79"/>
                  <a:gd name="T15" fmla="*/ 77 h 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9"/>
                  <a:gd name="T25" fmla="*/ 0 h 97"/>
                  <a:gd name="T26" fmla="*/ 79 w 79"/>
                  <a:gd name="T27" fmla="*/ 97 h 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9" h="97">
                    <a:moveTo>
                      <a:pt x="0" y="77"/>
                    </a:moveTo>
                    <a:lnTo>
                      <a:pt x="12" y="3"/>
                    </a:lnTo>
                    <a:lnTo>
                      <a:pt x="24" y="0"/>
                    </a:lnTo>
                    <a:lnTo>
                      <a:pt x="68" y="37"/>
                    </a:lnTo>
                    <a:lnTo>
                      <a:pt x="78" y="53"/>
                    </a:lnTo>
                    <a:lnTo>
                      <a:pt x="74" y="71"/>
                    </a:lnTo>
                    <a:lnTo>
                      <a:pt x="53" y="96"/>
                    </a:lnTo>
                    <a:lnTo>
                      <a:pt x="0" y="77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60" name="Freeform 70"/>
              <p:cNvSpPr>
                <a:spLocks/>
              </p:cNvSpPr>
              <p:nvPr/>
            </p:nvSpPr>
            <p:spPr bwMode="auto">
              <a:xfrm>
                <a:off x="1406" y="1760"/>
                <a:ext cx="197" cy="206"/>
              </a:xfrm>
              <a:custGeom>
                <a:avLst/>
                <a:gdLst>
                  <a:gd name="T0" fmla="*/ 0 w 203"/>
                  <a:gd name="T1" fmla="*/ 54 h 201"/>
                  <a:gd name="T2" fmla="*/ 20 w 203"/>
                  <a:gd name="T3" fmla="*/ 90 h 201"/>
                  <a:gd name="T4" fmla="*/ 49 w 203"/>
                  <a:gd name="T5" fmla="*/ 95 h 201"/>
                  <a:gd name="T6" fmla="*/ 59 w 203"/>
                  <a:gd name="T7" fmla="*/ 109 h 201"/>
                  <a:gd name="T8" fmla="*/ 88 w 203"/>
                  <a:gd name="T9" fmla="*/ 107 h 201"/>
                  <a:gd name="T10" fmla="*/ 83 w 203"/>
                  <a:gd name="T11" fmla="*/ 168 h 201"/>
                  <a:gd name="T12" fmla="*/ 96 w 203"/>
                  <a:gd name="T13" fmla="*/ 192 h 201"/>
                  <a:gd name="T14" fmla="*/ 113 w 203"/>
                  <a:gd name="T15" fmla="*/ 200 h 201"/>
                  <a:gd name="T16" fmla="*/ 151 w 203"/>
                  <a:gd name="T17" fmla="*/ 178 h 201"/>
                  <a:gd name="T18" fmla="*/ 136 w 203"/>
                  <a:gd name="T19" fmla="*/ 175 h 201"/>
                  <a:gd name="T20" fmla="*/ 129 w 203"/>
                  <a:gd name="T21" fmla="*/ 141 h 201"/>
                  <a:gd name="T22" fmla="*/ 155 w 203"/>
                  <a:gd name="T23" fmla="*/ 147 h 201"/>
                  <a:gd name="T24" fmla="*/ 192 w 203"/>
                  <a:gd name="T25" fmla="*/ 125 h 201"/>
                  <a:gd name="T26" fmla="*/ 181 w 203"/>
                  <a:gd name="T27" fmla="*/ 109 h 201"/>
                  <a:gd name="T28" fmla="*/ 195 w 203"/>
                  <a:gd name="T29" fmla="*/ 93 h 201"/>
                  <a:gd name="T30" fmla="*/ 188 w 203"/>
                  <a:gd name="T31" fmla="*/ 81 h 201"/>
                  <a:gd name="T32" fmla="*/ 202 w 203"/>
                  <a:gd name="T33" fmla="*/ 69 h 201"/>
                  <a:gd name="T34" fmla="*/ 185 w 203"/>
                  <a:gd name="T35" fmla="*/ 66 h 201"/>
                  <a:gd name="T36" fmla="*/ 185 w 203"/>
                  <a:gd name="T37" fmla="*/ 50 h 201"/>
                  <a:gd name="T38" fmla="*/ 155 w 203"/>
                  <a:gd name="T39" fmla="*/ 33 h 201"/>
                  <a:gd name="T40" fmla="*/ 169 w 203"/>
                  <a:gd name="T41" fmla="*/ 29 h 201"/>
                  <a:gd name="T42" fmla="*/ 80 w 203"/>
                  <a:gd name="T43" fmla="*/ 32 h 201"/>
                  <a:gd name="T44" fmla="*/ 51 w 203"/>
                  <a:gd name="T45" fmla="*/ 0 h 201"/>
                  <a:gd name="T46" fmla="*/ 53 w 203"/>
                  <a:gd name="T47" fmla="*/ 14 h 201"/>
                  <a:gd name="T48" fmla="*/ 28 w 203"/>
                  <a:gd name="T49" fmla="*/ 27 h 201"/>
                  <a:gd name="T50" fmla="*/ 35 w 203"/>
                  <a:gd name="T51" fmla="*/ 50 h 201"/>
                  <a:gd name="T52" fmla="*/ 26 w 203"/>
                  <a:gd name="T53" fmla="*/ 58 h 201"/>
                  <a:gd name="T54" fmla="*/ 20 w 203"/>
                  <a:gd name="T55" fmla="*/ 37 h 201"/>
                  <a:gd name="T56" fmla="*/ 30 w 203"/>
                  <a:gd name="T57" fmla="*/ 9 h 201"/>
                  <a:gd name="T58" fmla="*/ 0 w 203"/>
                  <a:gd name="T59" fmla="*/ 54 h 20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03"/>
                  <a:gd name="T91" fmla="*/ 0 h 201"/>
                  <a:gd name="T92" fmla="*/ 203 w 203"/>
                  <a:gd name="T93" fmla="*/ 201 h 20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03" h="201">
                    <a:moveTo>
                      <a:pt x="0" y="54"/>
                    </a:moveTo>
                    <a:lnTo>
                      <a:pt x="20" y="90"/>
                    </a:lnTo>
                    <a:lnTo>
                      <a:pt x="49" y="95"/>
                    </a:lnTo>
                    <a:lnTo>
                      <a:pt x="59" y="109"/>
                    </a:lnTo>
                    <a:lnTo>
                      <a:pt x="88" y="107"/>
                    </a:lnTo>
                    <a:lnTo>
                      <a:pt x="83" y="168"/>
                    </a:lnTo>
                    <a:lnTo>
                      <a:pt x="96" y="192"/>
                    </a:lnTo>
                    <a:lnTo>
                      <a:pt x="113" y="200"/>
                    </a:lnTo>
                    <a:lnTo>
                      <a:pt x="151" y="178"/>
                    </a:lnTo>
                    <a:lnTo>
                      <a:pt x="136" y="175"/>
                    </a:lnTo>
                    <a:lnTo>
                      <a:pt x="129" y="141"/>
                    </a:lnTo>
                    <a:lnTo>
                      <a:pt x="155" y="147"/>
                    </a:lnTo>
                    <a:lnTo>
                      <a:pt x="192" y="125"/>
                    </a:lnTo>
                    <a:lnTo>
                      <a:pt x="181" y="109"/>
                    </a:lnTo>
                    <a:lnTo>
                      <a:pt x="195" y="93"/>
                    </a:lnTo>
                    <a:lnTo>
                      <a:pt x="188" y="81"/>
                    </a:lnTo>
                    <a:lnTo>
                      <a:pt x="202" y="69"/>
                    </a:lnTo>
                    <a:lnTo>
                      <a:pt x="185" y="66"/>
                    </a:lnTo>
                    <a:lnTo>
                      <a:pt x="185" y="50"/>
                    </a:lnTo>
                    <a:lnTo>
                      <a:pt x="155" y="33"/>
                    </a:lnTo>
                    <a:lnTo>
                      <a:pt x="169" y="29"/>
                    </a:lnTo>
                    <a:lnTo>
                      <a:pt x="80" y="32"/>
                    </a:lnTo>
                    <a:lnTo>
                      <a:pt x="51" y="0"/>
                    </a:lnTo>
                    <a:lnTo>
                      <a:pt x="53" y="14"/>
                    </a:lnTo>
                    <a:lnTo>
                      <a:pt x="28" y="27"/>
                    </a:lnTo>
                    <a:lnTo>
                      <a:pt x="35" y="50"/>
                    </a:lnTo>
                    <a:lnTo>
                      <a:pt x="26" y="58"/>
                    </a:lnTo>
                    <a:lnTo>
                      <a:pt x="20" y="37"/>
                    </a:lnTo>
                    <a:lnTo>
                      <a:pt x="30" y="9"/>
                    </a:lnTo>
                    <a:lnTo>
                      <a:pt x="0" y="54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315" name="Freeform 71"/>
            <p:cNvSpPr>
              <a:spLocks/>
            </p:cNvSpPr>
            <p:nvPr/>
          </p:nvSpPr>
          <p:spPr bwMode="auto">
            <a:xfrm>
              <a:off x="3400" y="1274"/>
              <a:ext cx="213" cy="177"/>
            </a:xfrm>
            <a:custGeom>
              <a:avLst/>
              <a:gdLst>
                <a:gd name="T0" fmla="*/ 0 w 213"/>
                <a:gd name="T1" fmla="*/ 84 h 177"/>
                <a:gd name="T2" fmla="*/ 2 w 213"/>
                <a:gd name="T3" fmla="*/ 129 h 177"/>
                <a:gd name="T4" fmla="*/ 16 w 213"/>
                <a:gd name="T5" fmla="*/ 143 h 177"/>
                <a:gd name="T6" fmla="*/ 5 w 213"/>
                <a:gd name="T7" fmla="*/ 167 h 177"/>
                <a:gd name="T8" fmla="*/ 28 w 213"/>
                <a:gd name="T9" fmla="*/ 176 h 177"/>
                <a:gd name="T10" fmla="*/ 83 w 213"/>
                <a:gd name="T11" fmla="*/ 167 h 177"/>
                <a:gd name="T12" fmla="*/ 92 w 213"/>
                <a:gd name="T13" fmla="*/ 141 h 177"/>
                <a:gd name="T14" fmla="*/ 129 w 213"/>
                <a:gd name="T15" fmla="*/ 127 h 177"/>
                <a:gd name="T16" fmla="*/ 132 w 213"/>
                <a:gd name="T17" fmla="*/ 106 h 177"/>
                <a:gd name="T18" fmla="*/ 146 w 213"/>
                <a:gd name="T19" fmla="*/ 100 h 177"/>
                <a:gd name="T20" fmla="*/ 140 w 213"/>
                <a:gd name="T21" fmla="*/ 88 h 177"/>
                <a:gd name="T22" fmla="*/ 154 w 213"/>
                <a:gd name="T23" fmla="*/ 88 h 177"/>
                <a:gd name="T24" fmla="*/ 163 w 213"/>
                <a:gd name="T25" fmla="*/ 65 h 177"/>
                <a:gd name="T26" fmla="*/ 158 w 213"/>
                <a:gd name="T27" fmla="*/ 43 h 177"/>
                <a:gd name="T28" fmla="*/ 210 w 213"/>
                <a:gd name="T29" fmla="*/ 27 h 177"/>
                <a:gd name="T30" fmla="*/ 212 w 213"/>
                <a:gd name="T31" fmla="*/ 23 h 177"/>
                <a:gd name="T32" fmla="*/ 192 w 213"/>
                <a:gd name="T33" fmla="*/ 19 h 177"/>
                <a:gd name="T34" fmla="*/ 165 w 213"/>
                <a:gd name="T35" fmla="*/ 33 h 177"/>
                <a:gd name="T36" fmla="*/ 153 w 213"/>
                <a:gd name="T37" fmla="*/ 0 h 177"/>
                <a:gd name="T38" fmla="*/ 130 w 213"/>
                <a:gd name="T39" fmla="*/ 25 h 177"/>
                <a:gd name="T40" fmla="*/ 66 w 213"/>
                <a:gd name="T41" fmla="*/ 23 h 177"/>
                <a:gd name="T42" fmla="*/ 32 w 213"/>
                <a:gd name="T43" fmla="*/ 64 h 177"/>
                <a:gd name="T44" fmla="*/ 10 w 213"/>
                <a:gd name="T45" fmla="*/ 51 h 177"/>
                <a:gd name="T46" fmla="*/ 0 w 213"/>
                <a:gd name="T47" fmla="*/ 84 h 1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13"/>
                <a:gd name="T73" fmla="*/ 0 h 177"/>
                <a:gd name="T74" fmla="*/ 213 w 213"/>
                <a:gd name="T75" fmla="*/ 177 h 1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13" h="177">
                  <a:moveTo>
                    <a:pt x="0" y="84"/>
                  </a:moveTo>
                  <a:lnTo>
                    <a:pt x="2" y="129"/>
                  </a:lnTo>
                  <a:lnTo>
                    <a:pt x="16" y="143"/>
                  </a:lnTo>
                  <a:lnTo>
                    <a:pt x="5" y="167"/>
                  </a:lnTo>
                  <a:lnTo>
                    <a:pt x="28" y="176"/>
                  </a:lnTo>
                  <a:lnTo>
                    <a:pt x="83" y="167"/>
                  </a:lnTo>
                  <a:lnTo>
                    <a:pt x="92" y="141"/>
                  </a:lnTo>
                  <a:lnTo>
                    <a:pt x="129" y="127"/>
                  </a:lnTo>
                  <a:lnTo>
                    <a:pt x="132" y="106"/>
                  </a:lnTo>
                  <a:lnTo>
                    <a:pt x="146" y="100"/>
                  </a:lnTo>
                  <a:lnTo>
                    <a:pt x="140" y="88"/>
                  </a:lnTo>
                  <a:lnTo>
                    <a:pt x="154" y="88"/>
                  </a:lnTo>
                  <a:lnTo>
                    <a:pt x="163" y="65"/>
                  </a:lnTo>
                  <a:lnTo>
                    <a:pt x="158" y="43"/>
                  </a:lnTo>
                  <a:lnTo>
                    <a:pt x="210" y="27"/>
                  </a:lnTo>
                  <a:lnTo>
                    <a:pt x="212" y="23"/>
                  </a:lnTo>
                  <a:lnTo>
                    <a:pt x="192" y="19"/>
                  </a:lnTo>
                  <a:lnTo>
                    <a:pt x="165" y="33"/>
                  </a:lnTo>
                  <a:lnTo>
                    <a:pt x="153" y="0"/>
                  </a:lnTo>
                  <a:lnTo>
                    <a:pt x="130" y="25"/>
                  </a:lnTo>
                  <a:lnTo>
                    <a:pt x="66" y="23"/>
                  </a:lnTo>
                  <a:lnTo>
                    <a:pt x="32" y="64"/>
                  </a:lnTo>
                  <a:lnTo>
                    <a:pt x="10" y="51"/>
                  </a:lnTo>
                  <a:lnTo>
                    <a:pt x="0" y="8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6" name="Freeform 72"/>
            <p:cNvSpPr>
              <a:spLocks/>
            </p:cNvSpPr>
            <p:nvPr/>
          </p:nvSpPr>
          <p:spPr bwMode="auto">
            <a:xfrm>
              <a:off x="2369" y="1303"/>
              <a:ext cx="305" cy="344"/>
            </a:xfrm>
            <a:custGeom>
              <a:avLst/>
              <a:gdLst>
                <a:gd name="T0" fmla="*/ 0 w 305"/>
                <a:gd name="T1" fmla="*/ 182 h 344"/>
                <a:gd name="T2" fmla="*/ 2 w 305"/>
                <a:gd name="T3" fmla="*/ 190 h 344"/>
                <a:gd name="T4" fmla="*/ 58 w 305"/>
                <a:gd name="T5" fmla="*/ 233 h 344"/>
                <a:gd name="T6" fmla="*/ 177 w 305"/>
                <a:gd name="T7" fmla="*/ 327 h 344"/>
                <a:gd name="T8" fmla="*/ 178 w 305"/>
                <a:gd name="T9" fmla="*/ 343 h 344"/>
                <a:gd name="T10" fmla="*/ 191 w 305"/>
                <a:gd name="T11" fmla="*/ 341 h 344"/>
                <a:gd name="T12" fmla="*/ 214 w 305"/>
                <a:gd name="T13" fmla="*/ 334 h 344"/>
                <a:gd name="T14" fmla="*/ 304 w 305"/>
                <a:gd name="T15" fmla="*/ 260 h 344"/>
                <a:gd name="T16" fmla="*/ 269 w 305"/>
                <a:gd name="T17" fmla="*/ 210 h 344"/>
                <a:gd name="T18" fmla="*/ 269 w 305"/>
                <a:gd name="T19" fmla="*/ 130 h 344"/>
                <a:gd name="T20" fmla="*/ 265 w 305"/>
                <a:gd name="T21" fmla="*/ 95 h 344"/>
                <a:gd name="T22" fmla="*/ 239 w 305"/>
                <a:gd name="T23" fmla="*/ 61 h 344"/>
                <a:gd name="T24" fmla="*/ 253 w 305"/>
                <a:gd name="T25" fmla="*/ 48 h 344"/>
                <a:gd name="T26" fmla="*/ 259 w 305"/>
                <a:gd name="T27" fmla="*/ 0 h 344"/>
                <a:gd name="T28" fmla="*/ 152 w 305"/>
                <a:gd name="T29" fmla="*/ 8 h 344"/>
                <a:gd name="T30" fmla="*/ 96 w 305"/>
                <a:gd name="T31" fmla="*/ 36 h 344"/>
                <a:gd name="T32" fmla="*/ 111 w 305"/>
                <a:gd name="T33" fmla="*/ 94 h 344"/>
                <a:gd name="T34" fmla="*/ 87 w 305"/>
                <a:gd name="T35" fmla="*/ 95 h 344"/>
                <a:gd name="T36" fmla="*/ 74 w 305"/>
                <a:gd name="T37" fmla="*/ 102 h 344"/>
                <a:gd name="T38" fmla="*/ 76 w 305"/>
                <a:gd name="T39" fmla="*/ 117 h 344"/>
                <a:gd name="T40" fmla="*/ 8 w 305"/>
                <a:gd name="T41" fmla="*/ 152 h 344"/>
                <a:gd name="T42" fmla="*/ 0 w 305"/>
                <a:gd name="T43" fmla="*/ 182 h 3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05"/>
                <a:gd name="T67" fmla="*/ 0 h 344"/>
                <a:gd name="T68" fmla="*/ 305 w 305"/>
                <a:gd name="T69" fmla="*/ 344 h 3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05" h="344">
                  <a:moveTo>
                    <a:pt x="0" y="182"/>
                  </a:moveTo>
                  <a:lnTo>
                    <a:pt x="2" y="190"/>
                  </a:lnTo>
                  <a:lnTo>
                    <a:pt x="58" y="233"/>
                  </a:lnTo>
                  <a:lnTo>
                    <a:pt x="177" y="327"/>
                  </a:lnTo>
                  <a:lnTo>
                    <a:pt x="178" y="343"/>
                  </a:lnTo>
                  <a:lnTo>
                    <a:pt x="191" y="341"/>
                  </a:lnTo>
                  <a:lnTo>
                    <a:pt x="214" y="334"/>
                  </a:lnTo>
                  <a:lnTo>
                    <a:pt x="304" y="260"/>
                  </a:lnTo>
                  <a:lnTo>
                    <a:pt x="269" y="210"/>
                  </a:lnTo>
                  <a:lnTo>
                    <a:pt x="269" y="130"/>
                  </a:lnTo>
                  <a:lnTo>
                    <a:pt x="265" y="95"/>
                  </a:lnTo>
                  <a:lnTo>
                    <a:pt x="239" y="61"/>
                  </a:lnTo>
                  <a:lnTo>
                    <a:pt x="253" y="48"/>
                  </a:lnTo>
                  <a:lnTo>
                    <a:pt x="259" y="0"/>
                  </a:lnTo>
                  <a:lnTo>
                    <a:pt x="152" y="8"/>
                  </a:lnTo>
                  <a:lnTo>
                    <a:pt x="96" y="36"/>
                  </a:lnTo>
                  <a:lnTo>
                    <a:pt x="111" y="94"/>
                  </a:lnTo>
                  <a:lnTo>
                    <a:pt x="87" y="95"/>
                  </a:lnTo>
                  <a:lnTo>
                    <a:pt x="74" y="102"/>
                  </a:lnTo>
                  <a:lnTo>
                    <a:pt x="76" y="117"/>
                  </a:lnTo>
                  <a:lnTo>
                    <a:pt x="8" y="152"/>
                  </a:lnTo>
                  <a:lnTo>
                    <a:pt x="0" y="18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7" name="Freeform 73"/>
            <p:cNvSpPr>
              <a:spLocks/>
            </p:cNvSpPr>
            <p:nvPr/>
          </p:nvSpPr>
          <p:spPr bwMode="auto">
            <a:xfrm>
              <a:off x="4180" y="2170"/>
              <a:ext cx="606" cy="534"/>
            </a:xfrm>
            <a:custGeom>
              <a:avLst/>
              <a:gdLst>
                <a:gd name="T0" fmla="*/ 10 w 606"/>
                <a:gd name="T1" fmla="*/ 284 h 534"/>
                <a:gd name="T2" fmla="*/ 15 w 606"/>
                <a:gd name="T3" fmla="*/ 276 h 534"/>
                <a:gd name="T4" fmla="*/ 12 w 606"/>
                <a:gd name="T5" fmla="*/ 198 h 534"/>
                <a:gd name="T6" fmla="*/ 53 w 606"/>
                <a:gd name="T7" fmla="*/ 173 h 534"/>
                <a:gd name="T8" fmla="*/ 138 w 606"/>
                <a:gd name="T9" fmla="*/ 133 h 534"/>
                <a:gd name="T10" fmla="*/ 145 w 606"/>
                <a:gd name="T11" fmla="*/ 102 h 534"/>
                <a:gd name="T12" fmla="*/ 155 w 606"/>
                <a:gd name="T13" fmla="*/ 100 h 534"/>
                <a:gd name="T14" fmla="*/ 171 w 606"/>
                <a:gd name="T15" fmla="*/ 87 h 534"/>
                <a:gd name="T16" fmla="*/ 217 w 606"/>
                <a:gd name="T17" fmla="*/ 62 h 534"/>
                <a:gd name="T18" fmla="*/ 231 w 606"/>
                <a:gd name="T19" fmla="*/ 73 h 534"/>
                <a:gd name="T20" fmla="*/ 241 w 606"/>
                <a:gd name="T21" fmla="*/ 64 h 534"/>
                <a:gd name="T22" fmla="*/ 292 w 606"/>
                <a:gd name="T23" fmla="*/ 25 h 534"/>
                <a:gd name="T24" fmla="*/ 351 w 606"/>
                <a:gd name="T25" fmla="*/ 29 h 534"/>
                <a:gd name="T26" fmla="*/ 403 w 606"/>
                <a:gd name="T27" fmla="*/ 127 h 534"/>
                <a:gd name="T28" fmla="*/ 428 w 606"/>
                <a:gd name="T29" fmla="*/ 24 h 534"/>
                <a:gd name="T30" fmla="*/ 459 w 606"/>
                <a:gd name="T31" fmla="*/ 63 h 534"/>
                <a:gd name="T32" fmla="*/ 498 w 606"/>
                <a:gd name="T33" fmla="*/ 147 h 534"/>
                <a:gd name="T34" fmla="*/ 548 w 606"/>
                <a:gd name="T35" fmla="*/ 210 h 534"/>
                <a:gd name="T36" fmla="*/ 565 w 606"/>
                <a:gd name="T37" fmla="*/ 230 h 534"/>
                <a:gd name="T38" fmla="*/ 605 w 606"/>
                <a:gd name="T39" fmla="*/ 318 h 534"/>
                <a:gd name="T40" fmla="*/ 572 w 606"/>
                <a:gd name="T41" fmla="*/ 419 h 534"/>
                <a:gd name="T42" fmla="*/ 518 w 606"/>
                <a:gd name="T43" fmla="*/ 507 h 534"/>
                <a:gd name="T44" fmla="*/ 498 w 606"/>
                <a:gd name="T45" fmla="*/ 533 h 534"/>
                <a:gd name="T46" fmla="*/ 454 w 606"/>
                <a:gd name="T47" fmla="*/ 525 h 534"/>
                <a:gd name="T48" fmla="*/ 401 w 606"/>
                <a:gd name="T49" fmla="*/ 496 h 534"/>
                <a:gd name="T50" fmla="*/ 375 w 606"/>
                <a:gd name="T51" fmla="*/ 461 h 534"/>
                <a:gd name="T52" fmla="*/ 368 w 606"/>
                <a:gd name="T53" fmla="*/ 451 h 534"/>
                <a:gd name="T54" fmla="*/ 369 w 606"/>
                <a:gd name="T55" fmla="*/ 399 h 534"/>
                <a:gd name="T56" fmla="*/ 331 w 606"/>
                <a:gd name="T57" fmla="*/ 439 h 534"/>
                <a:gd name="T58" fmla="*/ 272 w 606"/>
                <a:gd name="T59" fmla="*/ 378 h 534"/>
                <a:gd name="T60" fmla="*/ 159 w 606"/>
                <a:gd name="T61" fmla="*/ 424 h 534"/>
                <a:gd name="T62" fmla="*/ 72 w 606"/>
                <a:gd name="T63" fmla="*/ 451 h 534"/>
                <a:gd name="T64" fmla="*/ 39 w 606"/>
                <a:gd name="T65" fmla="*/ 381 h 5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6"/>
                <a:gd name="T100" fmla="*/ 0 h 534"/>
                <a:gd name="T101" fmla="*/ 606 w 606"/>
                <a:gd name="T102" fmla="*/ 534 h 5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6" h="534">
                  <a:moveTo>
                    <a:pt x="0" y="279"/>
                  </a:moveTo>
                  <a:lnTo>
                    <a:pt x="10" y="284"/>
                  </a:lnTo>
                  <a:lnTo>
                    <a:pt x="3" y="267"/>
                  </a:lnTo>
                  <a:lnTo>
                    <a:pt x="15" y="276"/>
                  </a:lnTo>
                  <a:lnTo>
                    <a:pt x="3" y="245"/>
                  </a:lnTo>
                  <a:lnTo>
                    <a:pt x="12" y="198"/>
                  </a:lnTo>
                  <a:lnTo>
                    <a:pt x="15" y="210"/>
                  </a:lnTo>
                  <a:lnTo>
                    <a:pt x="53" y="173"/>
                  </a:lnTo>
                  <a:lnTo>
                    <a:pt x="117" y="155"/>
                  </a:lnTo>
                  <a:lnTo>
                    <a:pt x="138" y="133"/>
                  </a:lnTo>
                  <a:lnTo>
                    <a:pt x="137" y="115"/>
                  </a:lnTo>
                  <a:lnTo>
                    <a:pt x="145" y="102"/>
                  </a:lnTo>
                  <a:lnTo>
                    <a:pt x="155" y="123"/>
                  </a:lnTo>
                  <a:lnTo>
                    <a:pt x="155" y="100"/>
                  </a:lnTo>
                  <a:lnTo>
                    <a:pt x="170" y="104"/>
                  </a:lnTo>
                  <a:lnTo>
                    <a:pt x="171" y="87"/>
                  </a:lnTo>
                  <a:lnTo>
                    <a:pt x="192" y="61"/>
                  </a:lnTo>
                  <a:lnTo>
                    <a:pt x="217" y="62"/>
                  </a:lnTo>
                  <a:lnTo>
                    <a:pt x="222" y="89"/>
                  </a:lnTo>
                  <a:lnTo>
                    <a:pt x="231" y="73"/>
                  </a:lnTo>
                  <a:lnTo>
                    <a:pt x="249" y="82"/>
                  </a:lnTo>
                  <a:lnTo>
                    <a:pt x="241" y="64"/>
                  </a:lnTo>
                  <a:lnTo>
                    <a:pt x="256" y="36"/>
                  </a:lnTo>
                  <a:lnTo>
                    <a:pt x="292" y="25"/>
                  </a:lnTo>
                  <a:lnTo>
                    <a:pt x="282" y="7"/>
                  </a:lnTo>
                  <a:lnTo>
                    <a:pt x="351" y="29"/>
                  </a:lnTo>
                  <a:lnTo>
                    <a:pt x="336" y="78"/>
                  </a:lnTo>
                  <a:lnTo>
                    <a:pt x="403" y="127"/>
                  </a:lnTo>
                  <a:lnTo>
                    <a:pt x="420" y="107"/>
                  </a:lnTo>
                  <a:lnTo>
                    <a:pt x="428" y="24"/>
                  </a:lnTo>
                  <a:lnTo>
                    <a:pt x="444" y="0"/>
                  </a:lnTo>
                  <a:lnTo>
                    <a:pt x="459" y="63"/>
                  </a:lnTo>
                  <a:lnTo>
                    <a:pt x="482" y="78"/>
                  </a:lnTo>
                  <a:lnTo>
                    <a:pt x="498" y="147"/>
                  </a:lnTo>
                  <a:lnTo>
                    <a:pt x="534" y="169"/>
                  </a:lnTo>
                  <a:lnTo>
                    <a:pt x="548" y="210"/>
                  </a:lnTo>
                  <a:lnTo>
                    <a:pt x="561" y="208"/>
                  </a:lnTo>
                  <a:lnTo>
                    <a:pt x="565" y="230"/>
                  </a:lnTo>
                  <a:lnTo>
                    <a:pt x="595" y="261"/>
                  </a:lnTo>
                  <a:lnTo>
                    <a:pt x="605" y="318"/>
                  </a:lnTo>
                  <a:lnTo>
                    <a:pt x="598" y="372"/>
                  </a:lnTo>
                  <a:lnTo>
                    <a:pt x="572" y="419"/>
                  </a:lnTo>
                  <a:lnTo>
                    <a:pt x="552" y="498"/>
                  </a:lnTo>
                  <a:lnTo>
                    <a:pt x="518" y="507"/>
                  </a:lnTo>
                  <a:lnTo>
                    <a:pt x="497" y="523"/>
                  </a:lnTo>
                  <a:lnTo>
                    <a:pt x="498" y="533"/>
                  </a:lnTo>
                  <a:lnTo>
                    <a:pt x="476" y="505"/>
                  </a:lnTo>
                  <a:lnTo>
                    <a:pt x="454" y="525"/>
                  </a:lnTo>
                  <a:lnTo>
                    <a:pt x="425" y="516"/>
                  </a:lnTo>
                  <a:lnTo>
                    <a:pt x="401" y="496"/>
                  </a:lnTo>
                  <a:lnTo>
                    <a:pt x="392" y="455"/>
                  </a:lnTo>
                  <a:lnTo>
                    <a:pt x="375" y="461"/>
                  </a:lnTo>
                  <a:lnTo>
                    <a:pt x="374" y="433"/>
                  </a:lnTo>
                  <a:lnTo>
                    <a:pt x="368" y="451"/>
                  </a:lnTo>
                  <a:lnTo>
                    <a:pt x="356" y="452"/>
                  </a:lnTo>
                  <a:lnTo>
                    <a:pt x="369" y="399"/>
                  </a:lnTo>
                  <a:lnTo>
                    <a:pt x="343" y="449"/>
                  </a:lnTo>
                  <a:lnTo>
                    <a:pt x="331" y="439"/>
                  </a:lnTo>
                  <a:lnTo>
                    <a:pt x="318" y="399"/>
                  </a:lnTo>
                  <a:lnTo>
                    <a:pt x="272" y="378"/>
                  </a:lnTo>
                  <a:lnTo>
                    <a:pt x="192" y="395"/>
                  </a:lnTo>
                  <a:lnTo>
                    <a:pt x="159" y="424"/>
                  </a:lnTo>
                  <a:lnTo>
                    <a:pt x="103" y="426"/>
                  </a:lnTo>
                  <a:lnTo>
                    <a:pt x="72" y="451"/>
                  </a:lnTo>
                  <a:lnTo>
                    <a:pt x="30" y="433"/>
                  </a:lnTo>
                  <a:lnTo>
                    <a:pt x="39" y="381"/>
                  </a:lnTo>
                  <a:lnTo>
                    <a:pt x="0" y="27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8" name="Freeform 74"/>
            <p:cNvSpPr>
              <a:spLocks/>
            </p:cNvSpPr>
            <p:nvPr/>
          </p:nvSpPr>
          <p:spPr bwMode="auto">
            <a:xfrm>
              <a:off x="4654" y="2735"/>
              <a:ext cx="52" cy="61"/>
            </a:xfrm>
            <a:custGeom>
              <a:avLst/>
              <a:gdLst>
                <a:gd name="T0" fmla="*/ 0 w 52"/>
                <a:gd name="T1" fmla="*/ 9 h 61"/>
                <a:gd name="T2" fmla="*/ 0 w 52"/>
                <a:gd name="T3" fmla="*/ 0 h 61"/>
                <a:gd name="T4" fmla="*/ 26 w 52"/>
                <a:gd name="T5" fmla="*/ 8 h 61"/>
                <a:gd name="T6" fmla="*/ 47 w 52"/>
                <a:gd name="T7" fmla="*/ 1 h 61"/>
                <a:gd name="T8" fmla="*/ 51 w 52"/>
                <a:gd name="T9" fmla="*/ 16 h 61"/>
                <a:gd name="T10" fmla="*/ 51 w 52"/>
                <a:gd name="T11" fmla="*/ 34 h 61"/>
                <a:gd name="T12" fmla="*/ 31 w 52"/>
                <a:gd name="T13" fmla="*/ 60 h 61"/>
                <a:gd name="T14" fmla="*/ 19 w 52"/>
                <a:gd name="T15" fmla="*/ 58 h 61"/>
                <a:gd name="T16" fmla="*/ 0 w 52"/>
                <a:gd name="T17" fmla="*/ 9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"/>
                <a:gd name="T28" fmla="*/ 0 h 61"/>
                <a:gd name="T29" fmla="*/ 52 w 52"/>
                <a:gd name="T30" fmla="*/ 61 h 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" h="61">
                  <a:moveTo>
                    <a:pt x="0" y="9"/>
                  </a:moveTo>
                  <a:lnTo>
                    <a:pt x="0" y="0"/>
                  </a:lnTo>
                  <a:lnTo>
                    <a:pt x="26" y="8"/>
                  </a:lnTo>
                  <a:lnTo>
                    <a:pt x="47" y="1"/>
                  </a:lnTo>
                  <a:lnTo>
                    <a:pt x="51" y="16"/>
                  </a:lnTo>
                  <a:lnTo>
                    <a:pt x="51" y="34"/>
                  </a:lnTo>
                  <a:lnTo>
                    <a:pt x="31" y="60"/>
                  </a:lnTo>
                  <a:lnTo>
                    <a:pt x="19" y="58"/>
                  </a:lnTo>
                  <a:lnTo>
                    <a:pt x="0" y="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9" name="Freeform 75"/>
            <p:cNvSpPr>
              <a:spLocks/>
            </p:cNvSpPr>
            <p:nvPr/>
          </p:nvSpPr>
          <p:spPr bwMode="auto">
            <a:xfrm>
              <a:off x="2638" y="1053"/>
              <a:ext cx="117" cy="52"/>
            </a:xfrm>
            <a:custGeom>
              <a:avLst/>
              <a:gdLst>
                <a:gd name="T0" fmla="*/ 0 w 117"/>
                <a:gd name="T1" fmla="*/ 28 h 52"/>
                <a:gd name="T2" fmla="*/ 2 w 117"/>
                <a:gd name="T3" fmla="*/ 30 h 52"/>
                <a:gd name="T4" fmla="*/ 3 w 117"/>
                <a:gd name="T5" fmla="*/ 40 h 52"/>
                <a:gd name="T6" fmla="*/ 16 w 117"/>
                <a:gd name="T7" fmla="*/ 42 h 52"/>
                <a:gd name="T8" fmla="*/ 39 w 117"/>
                <a:gd name="T9" fmla="*/ 38 h 52"/>
                <a:gd name="T10" fmla="*/ 66 w 117"/>
                <a:gd name="T11" fmla="*/ 51 h 52"/>
                <a:gd name="T12" fmla="*/ 101 w 117"/>
                <a:gd name="T13" fmla="*/ 42 h 52"/>
                <a:gd name="T14" fmla="*/ 116 w 117"/>
                <a:gd name="T15" fmla="*/ 15 h 52"/>
                <a:gd name="T16" fmla="*/ 110 w 117"/>
                <a:gd name="T17" fmla="*/ 0 h 52"/>
                <a:gd name="T18" fmla="*/ 66 w 117"/>
                <a:gd name="T19" fmla="*/ 1 h 52"/>
                <a:gd name="T20" fmla="*/ 51 w 117"/>
                <a:gd name="T21" fmla="*/ 28 h 52"/>
                <a:gd name="T22" fmla="*/ 0 w 117"/>
                <a:gd name="T23" fmla="*/ 28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7"/>
                <a:gd name="T37" fmla="*/ 0 h 52"/>
                <a:gd name="T38" fmla="*/ 117 w 117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7" h="52">
                  <a:moveTo>
                    <a:pt x="0" y="28"/>
                  </a:moveTo>
                  <a:lnTo>
                    <a:pt x="2" y="30"/>
                  </a:lnTo>
                  <a:lnTo>
                    <a:pt x="3" y="40"/>
                  </a:lnTo>
                  <a:lnTo>
                    <a:pt x="16" y="42"/>
                  </a:lnTo>
                  <a:lnTo>
                    <a:pt x="39" y="38"/>
                  </a:lnTo>
                  <a:lnTo>
                    <a:pt x="66" y="51"/>
                  </a:lnTo>
                  <a:lnTo>
                    <a:pt x="101" y="42"/>
                  </a:lnTo>
                  <a:lnTo>
                    <a:pt x="116" y="15"/>
                  </a:lnTo>
                  <a:lnTo>
                    <a:pt x="110" y="0"/>
                  </a:lnTo>
                  <a:lnTo>
                    <a:pt x="66" y="1"/>
                  </a:lnTo>
                  <a:lnTo>
                    <a:pt x="51" y="28"/>
                  </a:lnTo>
                  <a:lnTo>
                    <a:pt x="0" y="28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0" name="Freeform 76"/>
            <p:cNvSpPr>
              <a:spLocks/>
            </p:cNvSpPr>
            <p:nvPr/>
          </p:nvSpPr>
          <p:spPr bwMode="auto">
            <a:xfrm>
              <a:off x="3808" y="1505"/>
              <a:ext cx="72" cy="107"/>
            </a:xfrm>
            <a:custGeom>
              <a:avLst/>
              <a:gdLst>
                <a:gd name="T0" fmla="*/ 0 w 72"/>
                <a:gd name="T1" fmla="*/ 32 h 107"/>
                <a:gd name="T2" fmla="*/ 9 w 72"/>
                <a:gd name="T3" fmla="*/ 43 h 107"/>
                <a:gd name="T4" fmla="*/ 14 w 72"/>
                <a:gd name="T5" fmla="*/ 92 h 107"/>
                <a:gd name="T6" fmla="*/ 33 w 72"/>
                <a:gd name="T7" fmla="*/ 89 h 107"/>
                <a:gd name="T8" fmla="*/ 42 w 72"/>
                <a:gd name="T9" fmla="*/ 68 h 107"/>
                <a:gd name="T10" fmla="*/ 56 w 72"/>
                <a:gd name="T11" fmla="*/ 73 h 107"/>
                <a:gd name="T12" fmla="*/ 64 w 72"/>
                <a:gd name="T13" fmla="*/ 106 h 107"/>
                <a:gd name="T14" fmla="*/ 71 w 72"/>
                <a:gd name="T15" fmla="*/ 87 h 107"/>
                <a:gd name="T16" fmla="*/ 63 w 72"/>
                <a:gd name="T17" fmla="*/ 53 h 107"/>
                <a:gd name="T18" fmla="*/ 56 w 72"/>
                <a:gd name="T19" fmla="*/ 66 h 107"/>
                <a:gd name="T20" fmla="*/ 46 w 72"/>
                <a:gd name="T21" fmla="*/ 49 h 107"/>
                <a:gd name="T22" fmla="*/ 64 w 72"/>
                <a:gd name="T23" fmla="*/ 28 h 107"/>
                <a:gd name="T24" fmla="*/ 30 w 72"/>
                <a:gd name="T25" fmla="*/ 24 h 107"/>
                <a:gd name="T26" fmla="*/ 8 w 72"/>
                <a:gd name="T27" fmla="*/ 0 h 107"/>
                <a:gd name="T28" fmla="*/ 2 w 72"/>
                <a:gd name="T29" fmla="*/ 13 h 107"/>
                <a:gd name="T30" fmla="*/ 9 w 72"/>
                <a:gd name="T31" fmla="*/ 24 h 107"/>
                <a:gd name="T32" fmla="*/ 0 w 72"/>
                <a:gd name="T33" fmla="*/ 32 h 1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107"/>
                <a:gd name="T53" fmla="*/ 72 w 72"/>
                <a:gd name="T54" fmla="*/ 107 h 1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107">
                  <a:moveTo>
                    <a:pt x="0" y="32"/>
                  </a:moveTo>
                  <a:lnTo>
                    <a:pt x="9" y="43"/>
                  </a:lnTo>
                  <a:lnTo>
                    <a:pt x="14" y="92"/>
                  </a:lnTo>
                  <a:lnTo>
                    <a:pt x="33" y="89"/>
                  </a:lnTo>
                  <a:lnTo>
                    <a:pt x="42" y="68"/>
                  </a:lnTo>
                  <a:lnTo>
                    <a:pt x="56" y="73"/>
                  </a:lnTo>
                  <a:lnTo>
                    <a:pt x="64" y="106"/>
                  </a:lnTo>
                  <a:lnTo>
                    <a:pt x="71" y="87"/>
                  </a:lnTo>
                  <a:lnTo>
                    <a:pt x="63" y="53"/>
                  </a:lnTo>
                  <a:lnTo>
                    <a:pt x="56" y="66"/>
                  </a:lnTo>
                  <a:lnTo>
                    <a:pt x="46" y="49"/>
                  </a:lnTo>
                  <a:lnTo>
                    <a:pt x="64" y="28"/>
                  </a:lnTo>
                  <a:lnTo>
                    <a:pt x="30" y="24"/>
                  </a:lnTo>
                  <a:lnTo>
                    <a:pt x="8" y="0"/>
                  </a:lnTo>
                  <a:lnTo>
                    <a:pt x="2" y="13"/>
                  </a:lnTo>
                  <a:lnTo>
                    <a:pt x="9" y="24"/>
                  </a:lnTo>
                  <a:lnTo>
                    <a:pt x="0" y="3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1" name="Freeform 77"/>
            <p:cNvSpPr>
              <a:spLocks/>
            </p:cNvSpPr>
            <p:nvPr/>
          </p:nvSpPr>
          <p:spPr bwMode="auto">
            <a:xfrm>
              <a:off x="3822" y="1472"/>
              <a:ext cx="48" cy="33"/>
            </a:xfrm>
            <a:custGeom>
              <a:avLst/>
              <a:gdLst>
                <a:gd name="T0" fmla="*/ 0 w 48"/>
                <a:gd name="T1" fmla="*/ 19 h 33"/>
                <a:gd name="T2" fmla="*/ 5 w 48"/>
                <a:gd name="T3" fmla="*/ 32 h 33"/>
                <a:gd name="T4" fmla="*/ 47 w 48"/>
                <a:gd name="T5" fmla="*/ 26 h 33"/>
                <a:gd name="T6" fmla="*/ 44 w 48"/>
                <a:gd name="T7" fmla="*/ 9 h 33"/>
                <a:gd name="T8" fmla="*/ 15 w 48"/>
                <a:gd name="T9" fmla="*/ 0 h 33"/>
                <a:gd name="T10" fmla="*/ 0 w 48"/>
                <a:gd name="T11" fmla="*/ 19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33"/>
                <a:gd name="T20" fmla="*/ 48 w 48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33">
                  <a:moveTo>
                    <a:pt x="0" y="19"/>
                  </a:moveTo>
                  <a:lnTo>
                    <a:pt x="5" y="32"/>
                  </a:lnTo>
                  <a:lnTo>
                    <a:pt x="47" y="26"/>
                  </a:lnTo>
                  <a:lnTo>
                    <a:pt x="44" y="9"/>
                  </a:lnTo>
                  <a:lnTo>
                    <a:pt x="15" y="0"/>
                  </a:lnTo>
                  <a:lnTo>
                    <a:pt x="0" y="1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2" name="Freeform 78"/>
            <p:cNvSpPr>
              <a:spLocks/>
            </p:cNvSpPr>
            <p:nvPr/>
          </p:nvSpPr>
          <p:spPr bwMode="auto">
            <a:xfrm>
              <a:off x="4192" y="1892"/>
              <a:ext cx="20" cy="21"/>
            </a:xfrm>
            <a:custGeom>
              <a:avLst/>
              <a:gdLst>
                <a:gd name="T0" fmla="*/ 0 w 20"/>
                <a:gd name="T1" fmla="*/ 9 h 21"/>
                <a:gd name="T2" fmla="*/ 9 w 20"/>
                <a:gd name="T3" fmla="*/ 20 h 21"/>
                <a:gd name="T4" fmla="*/ 19 w 20"/>
                <a:gd name="T5" fmla="*/ 0 h 21"/>
                <a:gd name="T6" fmla="*/ 0 w 20"/>
                <a:gd name="T7" fmla="*/ 9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21"/>
                <a:gd name="T14" fmla="*/ 20 w 20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21">
                  <a:moveTo>
                    <a:pt x="0" y="9"/>
                  </a:moveTo>
                  <a:lnTo>
                    <a:pt x="9" y="20"/>
                  </a:lnTo>
                  <a:lnTo>
                    <a:pt x="19" y="0"/>
                  </a:lnTo>
                  <a:lnTo>
                    <a:pt x="0" y="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3" name="Freeform 79"/>
            <p:cNvSpPr>
              <a:spLocks/>
            </p:cNvSpPr>
            <p:nvPr/>
          </p:nvSpPr>
          <p:spPr bwMode="auto">
            <a:xfrm>
              <a:off x="2834" y="1156"/>
              <a:ext cx="94" cy="60"/>
            </a:xfrm>
            <a:custGeom>
              <a:avLst/>
              <a:gdLst>
                <a:gd name="T0" fmla="*/ 0 w 94"/>
                <a:gd name="T1" fmla="*/ 40 h 60"/>
                <a:gd name="T2" fmla="*/ 6 w 94"/>
                <a:gd name="T3" fmla="*/ 0 h 60"/>
                <a:gd name="T4" fmla="*/ 93 w 94"/>
                <a:gd name="T5" fmla="*/ 7 h 60"/>
                <a:gd name="T6" fmla="*/ 77 w 94"/>
                <a:gd name="T7" fmla="*/ 34 h 60"/>
                <a:gd name="T8" fmla="*/ 84 w 94"/>
                <a:gd name="T9" fmla="*/ 47 h 60"/>
                <a:gd name="T10" fmla="*/ 61 w 94"/>
                <a:gd name="T11" fmla="*/ 49 h 60"/>
                <a:gd name="T12" fmla="*/ 47 w 94"/>
                <a:gd name="T13" fmla="*/ 59 h 60"/>
                <a:gd name="T14" fmla="*/ 9 w 94"/>
                <a:gd name="T15" fmla="*/ 57 h 60"/>
                <a:gd name="T16" fmla="*/ 0 w 94"/>
                <a:gd name="T17" fmla="*/ 40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4"/>
                <a:gd name="T28" fmla="*/ 0 h 60"/>
                <a:gd name="T29" fmla="*/ 94 w 94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4" h="60">
                  <a:moveTo>
                    <a:pt x="0" y="40"/>
                  </a:moveTo>
                  <a:lnTo>
                    <a:pt x="6" y="0"/>
                  </a:lnTo>
                  <a:lnTo>
                    <a:pt x="93" y="7"/>
                  </a:lnTo>
                  <a:lnTo>
                    <a:pt x="77" y="34"/>
                  </a:lnTo>
                  <a:lnTo>
                    <a:pt x="84" y="47"/>
                  </a:lnTo>
                  <a:lnTo>
                    <a:pt x="61" y="49"/>
                  </a:lnTo>
                  <a:lnTo>
                    <a:pt x="47" y="59"/>
                  </a:lnTo>
                  <a:lnTo>
                    <a:pt x="9" y="57"/>
                  </a:lnTo>
                  <a:lnTo>
                    <a:pt x="0" y="4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4" name="Freeform 80"/>
            <p:cNvSpPr>
              <a:spLocks/>
            </p:cNvSpPr>
            <p:nvPr/>
          </p:nvSpPr>
          <p:spPr bwMode="auto">
            <a:xfrm>
              <a:off x="3872" y="1476"/>
              <a:ext cx="135" cy="326"/>
            </a:xfrm>
            <a:custGeom>
              <a:avLst/>
              <a:gdLst>
                <a:gd name="T0" fmla="*/ 0 w 135"/>
                <a:gd name="T1" fmla="*/ 135 h 326"/>
                <a:gd name="T2" fmla="*/ 7 w 135"/>
                <a:gd name="T3" fmla="*/ 117 h 326"/>
                <a:gd name="T4" fmla="*/ 45 w 135"/>
                <a:gd name="T5" fmla="*/ 31 h 326"/>
                <a:gd name="T6" fmla="*/ 73 w 135"/>
                <a:gd name="T7" fmla="*/ 19 h 326"/>
                <a:gd name="T8" fmla="*/ 78 w 135"/>
                <a:gd name="T9" fmla="*/ 0 h 326"/>
                <a:gd name="T10" fmla="*/ 98 w 135"/>
                <a:gd name="T11" fmla="*/ 11 h 326"/>
                <a:gd name="T12" fmla="*/ 98 w 135"/>
                <a:gd name="T13" fmla="*/ 27 h 326"/>
                <a:gd name="T14" fmla="*/ 81 w 135"/>
                <a:gd name="T15" fmla="*/ 80 h 326"/>
                <a:gd name="T16" fmla="*/ 99 w 135"/>
                <a:gd name="T17" fmla="*/ 76 h 326"/>
                <a:gd name="T18" fmla="*/ 108 w 135"/>
                <a:gd name="T19" fmla="*/ 111 h 326"/>
                <a:gd name="T20" fmla="*/ 134 w 135"/>
                <a:gd name="T21" fmla="*/ 121 h 326"/>
                <a:gd name="T22" fmla="*/ 122 w 135"/>
                <a:gd name="T23" fmla="*/ 139 h 326"/>
                <a:gd name="T24" fmla="*/ 91 w 135"/>
                <a:gd name="T25" fmla="*/ 161 h 326"/>
                <a:gd name="T26" fmla="*/ 81 w 135"/>
                <a:gd name="T27" fmla="*/ 181 h 326"/>
                <a:gd name="T28" fmla="*/ 99 w 135"/>
                <a:gd name="T29" fmla="*/ 221 h 326"/>
                <a:gd name="T30" fmla="*/ 93 w 135"/>
                <a:gd name="T31" fmla="*/ 244 h 326"/>
                <a:gd name="T32" fmla="*/ 113 w 135"/>
                <a:gd name="T33" fmla="*/ 294 h 326"/>
                <a:gd name="T34" fmla="*/ 98 w 135"/>
                <a:gd name="T35" fmla="*/ 325 h 326"/>
                <a:gd name="T36" fmla="*/ 82 w 135"/>
                <a:gd name="T37" fmla="*/ 216 h 326"/>
                <a:gd name="T38" fmla="*/ 69 w 135"/>
                <a:gd name="T39" fmla="*/ 198 h 326"/>
                <a:gd name="T40" fmla="*/ 47 w 135"/>
                <a:gd name="T41" fmla="*/ 229 h 326"/>
                <a:gd name="T42" fmla="*/ 31 w 135"/>
                <a:gd name="T43" fmla="*/ 222 h 326"/>
                <a:gd name="T44" fmla="*/ 34 w 135"/>
                <a:gd name="T45" fmla="*/ 182 h 326"/>
                <a:gd name="T46" fmla="*/ 0 w 135"/>
                <a:gd name="T47" fmla="*/ 135 h 3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5"/>
                <a:gd name="T73" fmla="*/ 0 h 326"/>
                <a:gd name="T74" fmla="*/ 135 w 135"/>
                <a:gd name="T75" fmla="*/ 326 h 3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5" h="326">
                  <a:moveTo>
                    <a:pt x="0" y="135"/>
                  </a:moveTo>
                  <a:lnTo>
                    <a:pt x="7" y="117"/>
                  </a:lnTo>
                  <a:lnTo>
                    <a:pt x="45" y="31"/>
                  </a:lnTo>
                  <a:lnTo>
                    <a:pt x="73" y="19"/>
                  </a:lnTo>
                  <a:lnTo>
                    <a:pt x="78" y="0"/>
                  </a:lnTo>
                  <a:lnTo>
                    <a:pt x="98" y="11"/>
                  </a:lnTo>
                  <a:lnTo>
                    <a:pt x="98" y="27"/>
                  </a:lnTo>
                  <a:lnTo>
                    <a:pt x="81" y="80"/>
                  </a:lnTo>
                  <a:lnTo>
                    <a:pt x="99" y="76"/>
                  </a:lnTo>
                  <a:lnTo>
                    <a:pt x="108" y="111"/>
                  </a:lnTo>
                  <a:lnTo>
                    <a:pt x="134" y="121"/>
                  </a:lnTo>
                  <a:lnTo>
                    <a:pt x="122" y="139"/>
                  </a:lnTo>
                  <a:lnTo>
                    <a:pt x="91" y="161"/>
                  </a:lnTo>
                  <a:lnTo>
                    <a:pt x="81" y="181"/>
                  </a:lnTo>
                  <a:lnTo>
                    <a:pt x="99" y="221"/>
                  </a:lnTo>
                  <a:lnTo>
                    <a:pt x="93" y="244"/>
                  </a:lnTo>
                  <a:lnTo>
                    <a:pt x="113" y="294"/>
                  </a:lnTo>
                  <a:lnTo>
                    <a:pt x="98" y="325"/>
                  </a:lnTo>
                  <a:lnTo>
                    <a:pt x="82" y="216"/>
                  </a:lnTo>
                  <a:lnTo>
                    <a:pt x="69" y="198"/>
                  </a:lnTo>
                  <a:lnTo>
                    <a:pt x="47" y="229"/>
                  </a:lnTo>
                  <a:lnTo>
                    <a:pt x="31" y="222"/>
                  </a:lnTo>
                  <a:lnTo>
                    <a:pt x="34" y="182"/>
                  </a:lnTo>
                  <a:lnTo>
                    <a:pt x="0" y="135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5" name="Freeform 81"/>
            <p:cNvSpPr>
              <a:spLocks/>
            </p:cNvSpPr>
            <p:nvPr/>
          </p:nvSpPr>
          <p:spPr bwMode="auto">
            <a:xfrm>
              <a:off x="4021" y="1724"/>
              <a:ext cx="75" cy="74"/>
            </a:xfrm>
            <a:custGeom>
              <a:avLst/>
              <a:gdLst>
                <a:gd name="T0" fmla="*/ 0 w 75"/>
                <a:gd name="T1" fmla="*/ 13 h 74"/>
                <a:gd name="T2" fmla="*/ 6 w 75"/>
                <a:gd name="T3" fmla="*/ 50 h 74"/>
                <a:gd name="T4" fmla="*/ 16 w 75"/>
                <a:gd name="T5" fmla="*/ 70 h 74"/>
                <a:gd name="T6" fmla="*/ 30 w 75"/>
                <a:gd name="T7" fmla="*/ 73 h 74"/>
                <a:gd name="T8" fmla="*/ 74 w 75"/>
                <a:gd name="T9" fmla="*/ 37 h 74"/>
                <a:gd name="T10" fmla="*/ 73 w 75"/>
                <a:gd name="T11" fmla="*/ 0 h 74"/>
                <a:gd name="T12" fmla="*/ 40 w 75"/>
                <a:gd name="T13" fmla="*/ 6 h 74"/>
                <a:gd name="T14" fmla="*/ 10 w 75"/>
                <a:gd name="T15" fmla="*/ 5 h 74"/>
                <a:gd name="T16" fmla="*/ 0 w 75"/>
                <a:gd name="T17" fmla="*/ 13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5"/>
                <a:gd name="T28" fmla="*/ 0 h 74"/>
                <a:gd name="T29" fmla="*/ 75 w 75"/>
                <a:gd name="T30" fmla="*/ 74 h 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5" h="74">
                  <a:moveTo>
                    <a:pt x="0" y="13"/>
                  </a:moveTo>
                  <a:lnTo>
                    <a:pt x="6" y="50"/>
                  </a:lnTo>
                  <a:lnTo>
                    <a:pt x="16" y="70"/>
                  </a:lnTo>
                  <a:lnTo>
                    <a:pt x="30" y="73"/>
                  </a:lnTo>
                  <a:lnTo>
                    <a:pt x="74" y="37"/>
                  </a:lnTo>
                  <a:lnTo>
                    <a:pt x="73" y="0"/>
                  </a:lnTo>
                  <a:lnTo>
                    <a:pt x="40" y="6"/>
                  </a:lnTo>
                  <a:lnTo>
                    <a:pt x="10" y="5"/>
                  </a:lnTo>
                  <a:lnTo>
                    <a:pt x="0" y="13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6" name="Freeform 82"/>
            <p:cNvSpPr>
              <a:spLocks/>
            </p:cNvSpPr>
            <p:nvPr/>
          </p:nvSpPr>
          <p:spPr bwMode="auto">
            <a:xfrm>
              <a:off x="3688" y="1809"/>
              <a:ext cx="29" cy="67"/>
            </a:xfrm>
            <a:custGeom>
              <a:avLst/>
              <a:gdLst>
                <a:gd name="T0" fmla="*/ 0 w 29"/>
                <a:gd name="T1" fmla="*/ 0 h 67"/>
                <a:gd name="T2" fmla="*/ 5 w 29"/>
                <a:gd name="T3" fmla="*/ 66 h 67"/>
                <a:gd name="T4" fmla="*/ 28 w 29"/>
                <a:gd name="T5" fmla="*/ 54 h 67"/>
                <a:gd name="T6" fmla="*/ 18 w 29"/>
                <a:gd name="T7" fmla="*/ 15 h 67"/>
                <a:gd name="T8" fmla="*/ 0 w 29"/>
                <a:gd name="T9" fmla="*/ 0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67"/>
                <a:gd name="T17" fmla="*/ 29 w 29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67">
                  <a:moveTo>
                    <a:pt x="0" y="0"/>
                  </a:moveTo>
                  <a:lnTo>
                    <a:pt x="5" y="66"/>
                  </a:lnTo>
                  <a:lnTo>
                    <a:pt x="28" y="54"/>
                  </a:lnTo>
                  <a:lnTo>
                    <a:pt x="18" y="15"/>
                  </a:lnTo>
                  <a:lnTo>
                    <a:pt x="0" y="0"/>
                  </a:lnTo>
                </a:path>
              </a:pathLst>
            </a:custGeom>
            <a:grpFill/>
            <a:ln w="22225" cap="rnd" cmpd="sng">
              <a:noFill/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7" name="Freeform 83"/>
            <p:cNvSpPr>
              <a:spLocks/>
            </p:cNvSpPr>
            <p:nvPr/>
          </p:nvSpPr>
          <p:spPr bwMode="auto">
            <a:xfrm>
              <a:off x="3595" y="944"/>
              <a:ext cx="913" cy="681"/>
            </a:xfrm>
            <a:custGeom>
              <a:avLst/>
              <a:gdLst>
                <a:gd name="T0" fmla="*/ 5 w 913"/>
                <a:gd name="T1" fmla="*/ 297 h 681"/>
                <a:gd name="T2" fmla="*/ 96 w 913"/>
                <a:gd name="T3" fmla="*/ 255 h 681"/>
                <a:gd name="T4" fmla="*/ 93 w 913"/>
                <a:gd name="T5" fmla="*/ 197 h 681"/>
                <a:gd name="T6" fmla="*/ 140 w 913"/>
                <a:gd name="T7" fmla="*/ 146 h 681"/>
                <a:gd name="T8" fmla="*/ 182 w 913"/>
                <a:gd name="T9" fmla="*/ 119 h 681"/>
                <a:gd name="T10" fmla="*/ 226 w 913"/>
                <a:gd name="T11" fmla="*/ 129 h 681"/>
                <a:gd name="T12" fmla="*/ 256 w 913"/>
                <a:gd name="T13" fmla="*/ 189 h 681"/>
                <a:gd name="T14" fmla="*/ 350 w 913"/>
                <a:gd name="T15" fmla="*/ 240 h 681"/>
                <a:gd name="T16" fmla="*/ 460 w 913"/>
                <a:gd name="T17" fmla="*/ 265 h 681"/>
                <a:gd name="T18" fmla="*/ 566 w 913"/>
                <a:gd name="T19" fmla="*/ 220 h 681"/>
                <a:gd name="T20" fmla="*/ 589 w 913"/>
                <a:gd name="T21" fmla="*/ 199 h 681"/>
                <a:gd name="T22" fmla="*/ 680 w 913"/>
                <a:gd name="T23" fmla="*/ 157 h 681"/>
                <a:gd name="T24" fmla="*/ 623 w 913"/>
                <a:gd name="T25" fmla="*/ 135 h 681"/>
                <a:gd name="T26" fmla="*/ 632 w 913"/>
                <a:gd name="T27" fmla="*/ 83 h 681"/>
                <a:gd name="T28" fmla="*/ 676 w 913"/>
                <a:gd name="T29" fmla="*/ 82 h 681"/>
                <a:gd name="T30" fmla="*/ 688 w 913"/>
                <a:gd name="T31" fmla="*/ 20 h 681"/>
                <a:gd name="T32" fmla="*/ 773 w 913"/>
                <a:gd name="T33" fmla="*/ 14 h 681"/>
                <a:gd name="T34" fmla="*/ 846 w 913"/>
                <a:gd name="T35" fmla="*/ 106 h 681"/>
                <a:gd name="T36" fmla="*/ 912 w 913"/>
                <a:gd name="T37" fmla="*/ 116 h 681"/>
                <a:gd name="T38" fmla="*/ 852 w 913"/>
                <a:gd name="T39" fmla="*/ 202 h 681"/>
                <a:gd name="T40" fmla="*/ 846 w 913"/>
                <a:gd name="T41" fmla="*/ 244 h 681"/>
                <a:gd name="T42" fmla="*/ 812 w 913"/>
                <a:gd name="T43" fmla="*/ 258 h 681"/>
                <a:gd name="T44" fmla="*/ 791 w 913"/>
                <a:gd name="T45" fmla="*/ 266 h 681"/>
                <a:gd name="T46" fmla="*/ 708 w 913"/>
                <a:gd name="T47" fmla="*/ 327 h 681"/>
                <a:gd name="T48" fmla="*/ 715 w 913"/>
                <a:gd name="T49" fmla="*/ 278 h 681"/>
                <a:gd name="T50" fmla="*/ 653 w 913"/>
                <a:gd name="T51" fmla="*/ 330 h 681"/>
                <a:gd name="T52" fmla="*/ 701 w 913"/>
                <a:gd name="T53" fmla="*/ 343 h 681"/>
                <a:gd name="T54" fmla="*/ 691 w 913"/>
                <a:gd name="T55" fmla="*/ 373 h 681"/>
                <a:gd name="T56" fmla="*/ 716 w 913"/>
                <a:gd name="T57" fmla="*/ 463 h 681"/>
                <a:gd name="T58" fmla="*/ 716 w 913"/>
                <a:gd name="T59" fmla="*/ 478 h 681"/>
                <a:gd name="T60" fmla="*/ 718 w 913"/>
                <a:gd name="T61" fmla="*/ 498 h 681"/>
                <a:gd name="T62" fmla="*/ 633 w 913"/>
                <a:gd name="T63" fmla="*/ 628 h 681"/>
                <a:gd name="T64" fmla="*/ 597 w 913"/>
                <a:gd name="T65" fmla="*/ 638 h 681"/>
                <a:gd name="T66" fmla="*/ 581 w 913"/>
                <a:gd name="T67" fmla="*/ 649 h 681"/>
                <a:gd name="T68" fmla="*/ 539 w 913"/>
                <a:gd name="T69" fmla="*/ 680 h 681"/>
                <a:gd name="T70" fmla="*/ 505 w 913"/>
                <a:gd name="T71" fmla="*/ 656 h 681"/>
                <a:gd name="T72" fmla="*/ 420 w 913"/>
                <a:gd name="T73" fmla="*/ 639 h 681"/>
                <a:gd name="T74" fmla="*/ 413 w 913"/>
                <a:gd name="T75" fmla="*/ 659 h 681"/>
                <a:gd name="T76" fmla="*/ 384 w 913"/>
                <a:gd name="T77" fmla="*/ 644 h 681"/>
                <a:gd name="T78" fmla="*/ 358 w 913"/>
                <a:gd name="T79" fmla="*/ 613 h 681"/>
                <a:gd name="T80" fmla="*/ 375 w 913"/>
                <a:gd name="T81" fmla="*/ 543 h 681"/>
                <a:gd name="T82" fmla="*/ 339 w 913"/>
                <a:gd name="T83" fmla="*/ 525 h 681"/>
                <a:gd name="T84" fmla="*/ 271 w 913"/>
                <a:gd name="T85" fmla="*/ 538 h 681"/>
                <a:gd name="T86" fmla="*/ 227 w 913"/>
                <a:gd name="T87" fmla="*/ 548 h 681"/>
                <a:gd name="T88" fmla="*/ 215 w 913"/>
                <a:gd name="T89" fmla="*/ 537 h 681"/>
                <a:gd name="T90" fmla="*/ 158 w 913"/>
                <a:gd name="T91" fmla="*/ 509 h 681"/>
                <a:gd name="T92" fmla="*/ 78 w 913"/>
                <a:gd name="T93" fmla="*/ 477 h 681"/>
                <a:gd name="T94" fmla="*/ 88 w 913"/>
                <a:gd name="T95" fmla="*/ 443 h 681"/>
                <a:gd name="T96" fmla="*/ 98 w 913"/>
                <a:gd name="T97" fmla="*/ 390 h 681"/>
                <a:gd name="T98" fmla="*/ 59 w 913"/>
                <a:gd name="T99" fmla="*/ 391 h 681"/>
                <a:gd name="T100" fmla="*/ 16 w 913"/>
                <a:gd name="T101" fmla="*/ 353 h 681"/>
                <a:gd name="T102" fmla="*/ 0 w 913"/>
                <a:gd name="T103" fmla="*/ 323 h 68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13"/>
                <a:gd name="T157" fmla="*/ 0 h 681"/>
                <a:gd name="T158" fmla="*/ 913 w 913"/>
                <a:gd name="T159" fmla="*/ 681 h 68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13" h="681">
                  <a:moveTo>
                    <a:pt x="0" y="323"/>
                  </a:moveTo>
                  <a:lnTo>
                    <a:pt x="5" y="297"/>
                  </a:lnTo>
                  <a:lnTo>
                    <a:pt x="38" y="290"/>
                  </a:lnTo>
                  <a:lnTo>
                    <a:pt x="96" y="255"/>
                  </a:lnTo>
                  <a:lnTo>
                    <a:pt x="105" y="226"/>
                  </a:lnTo>
                  <a:lnTo>
                    <a:pt x="93" y="197"/>
                  </a:lnTo>
                  <a:lnTo>
                    <a:pt x="130" y="189"/>
                  </a:lnTo>
                  <a:lnTo>
                    <a:pt x="140" y="146"/>
                  </a:lnTo>
                  <a:lnTo>
                    <a:pt x="178" y="148"/>
                  </a:lnTo>
                  <a:lnTo>
                    <a:pt x="182" y="119"/>
                  </a:lnTo>
                  <a:lnTo>
                    <a:pt x="211" y="105"/>
                  </a:lnTo>
                  <a:lnTo>
                    <a:pt x="226" y="129"/>
                  </a:lnTo>
                  <a:lnTo>
                    <a:pt x="248" y="138"/>
                  </a:lnTo>
                  <a:lnTo>
                    <a:pt x="256" y="189"/>
                  </a:lnTo>
                  <a:lnTo>
                    <a:pt x="322" y="208"/>
                  </a:lnTo>
                  <a:lnTo>
                    <a:pt x="350" y="240"/>
                  </a:lnTo>
                  <a:lnTo>
                    <a:pt x="404" y="237"/>
                  </a:lnTo>
                  <a:lnTo>
                    <a:pt x="460" y="265"/>
                  </a:lnTo>
                  <a:lnTo>
                    <a:pt x="541" y="240"/>
                  </a:lnTo>
                  <a:lnTo>
                    <a:pt x="566" y="220"/>
                  </a:lnTo>
                  <a:lnTo>
                    <a:pt x="566" y="195"/>
                  </a:lnTo>
                  <a:lnTo>
                    <a:pt x="589" y="199"/>
                  </a:lnTo>
                  <a:lnTo>
                    <a:pt x="640" y="159"/>
                  </a:lnTo>
                  <a:lnTo>
                    <a:pt x="680" y="157"/>
                  </a:lnTo>
                  <a:lnTo>
                    <a:pt x="661" y="127"/>
                  </a:lnTo>
                  <a:lnTo>
                    <a:pt x="623" y="135"/>
                  </a:lnTo>
                  <a:lnTo>
                    <a:pt x="623" y="102"/>
                  </a:lnTo>
                  <a:lnTo>
                    <a:pt x="632" y="83"/>
                  </a:lnTo>
                  <a:lnTo>
                    <a:pt x="655" y="93"/>
                  </a:lnTo>
                  <a:lnTo>
                    <a:pt x="676" y="82"/>
                  </a:lnTo>
                  <a:lnTo>
                    <a:pt x="699" y="35"/>
                  </a:lnTo>
                  <a:lnTo>
                    <a:pt x="688" y="20"/>
                  </a:lnTo>
                  <a:lnTo>
                    <a:pt x="743" y="0"/>
                  </a:lnTo>
                  <a:lnTo>
                    <a:pt x="773" y="14"/>
                  </a:lnTo>
                  <a:lnTo>
                    <a:pt x="801" y="89"/>
                  </a:lnTo>
                  <a:lnTo>
                    <a:pt x="846" y="106"/>
                  </a:lnTo>
                  <a:lnTo>
                    <a:pt x="854" y="134"/>
                  </a:lnTo>
                  <a:lnTo>
                    <a:pt x="912" y="116"/>
                  </a:lnTo>
                  <a:lnTo>
                    <a:pt x="885" y="191"/>
                  </a:lnTo>
                  <a:lnTo>
                    <a:pt x="852" y="202"/>
                  </a:lnTo>
                  <a:lnTo>
                    <a:pt x="856" y="226"/>
                  </a:lnTo>
                  <a:lnTo>
                    <a:pt x="846" y="244"/>
                  </a:lnTo>
                  <a:lnTo>
                    <a:pt x="840" y="237"/>
                  </a:lnTo>
                  <a:lnTo>
                    <a:pt x="812" y="258"/>
                  </a:lnTo>
                  <a:lnTo>
                    <a:pt x="812" y="269"/>
                  </a:lnTo>
                  <a:lnTo>
                    <a:pt x="791" y="266"/>
                  </a:lnTo>
                  <a:lnTo>
                    <a:pt x="754" y="299"/>
                  </a:lnTo>
                  <a:lnTo>
                    <a:pt x="708" y="327"/>
                  </a:lnTo>
                  <a:lnTo>
                    <a:pt x="723" y="290"/>
                  </a:lnTo>
                  <a:lnTo>
                    <a:pt x="715" y="278"/>
                  </a:lnTo>
                  <a:lnTo>
                    <a:pt x="655" y="319"/>
                  </a:lnTo>
                  <a:lnTo>
                    <a:pt x="653" y="330"/>
                  </a:lnTo>
                  <a:lnTo>
                    <a:pt x="673" y="356"/>
                  </a:lnTo>
                  <a:lnTo>
                    <a:pt x="701" y="343"/>
                  </a:lnTo>
                  <a:lnTo>
                    <a:pt x="727" y="353"/>
                  </a:lnTo>
                  <a:lnTo>
                    <a:pt x="691" y="373"/>
                  </a:lnTo>
                  <a:lnTo>
                    <a:pt x="677" y="402"/>
                  </a:lnTo>
                  <a:lnTo>
                    <a:pt x="716" y="463"/>
                  </a:lnTo>
                  <a:lnTo>
                    <a:pt x="689" y="457"/>
                  </a:lnTo>
                  <a:lnTo>
                    <a:pt x="716" y="478"/>
                  </a:lnTo>
                  <a:lnTo>
                    <a:pt x="690" y="491"/>
                  </a:lnTo>
                  <a:lnTo>
                    <a:pt x="718" y="498"/>
                  </a:lnTo>
                  <a:lnTo>
                    <a:pt x="667" y="598"/>
                  </a:lnTo>
                  <a:lnTo>
                    <a:pt x="633" y="628"/>
                  </a:lnTo>
                  <a:lnTo>
                    <a:pt x="600" y="637"/>
                  </a:lnTo>
                  <a:lnTo>
                    <a:pt x="597" y="638"/>
                  </a:lnTo>
                  <a:lnTo>
                    <a:pt x="589" y="633"/>
                  </a:lnTo>
                  <a:lnTo>
                    <a:pt x="581" y="649"/>
                  </a:lnTo>
                  <a:lnTo>
                    <a:pt x="542" y="659"/>
                  </a:lnTo>
                  <a:lnTo>
                    <a:pt x="539" y="680"/>
                  </a:lnTo>
                  <a:lnTo>
                    <a:pt x="533" y="655"/>
                  </a:lnTo>
                  <a:lnTo>
                    <a:pt x="505" y="656"/>
                  </a:lnTo>
                  <a:lnTo>
                    <a:pt x="466" y="626"/>
                  </a:lnTo>
                  <a:lnTo>
                    <a:pt x="420" y="639"/>
                  </a:lnTo>
                  <a:lnTo>
                    <a:pt x="412" y="639"/>
                  </a:lnTo>
                  <a:lnTo>
                    <a:pt x="413" y="659"/>
                  </a:lnTo>
                  <a:lnTo>
                    <a:pt x="411" y="654"/>
                  </a:lnTo>
                  <a:lnTo>
                    <a:pt x="384" y="644"/>
                  </a:lnTo>
                  <a:lnTo>
                    <a:pt x="376" y="608"/>
                  </a:lnTo>
                  <a:lnTo>
                    <a:pt x="358" y="613"/>
                  </a:lnTo>
                  <a:lnTo>
                    <a:pt x="375" y="560"/>
                  </a:lnTo>
                  <a:lnTo>
                    <a:pt x="375" y="543"/>
                  </a:lnTo>
                  <a:lnTo>
                    <a:pt x="355" y="532"/>
                  </a:lnTo>
                  <a:lnTo>
                    <a:pt x="339" y="525"/>
                  </a:lnTo>
                  <a:lnTo>
                    <a:pt x="334" y="505"/>
                  </a:lnTo>
                  <a:lnTo>
                    <a:pt x="271" y="538"/>
                  </a:lnTo>
                  <a:lnTo>
                    <a:pt x="243" y="529"/>
                  </a:lnTo>
                  <a:lnTo>
                    <a:pt x="227" y="548"/>
                  </a:lnTo>
                  <a:lnTo>
                    <a:pt x="225" y="534"/>
                  </a:lnTo>
                  <a:lnTo>
                    <a:pt x="215" y="537"/>
                  </a:lnTo>
                  <a:lnTo>
                    <a:pt x="183" y="537"/>
                  </a:lnTo>
                  <a:lnTo>
                    <a:pt x="158" y="509"/>
                  </a:lnTo>
                  <a:lnTo>
                    <a:pt x="110" y="490"/>
                  </a:lnTo>
                  <a:lnTo>
                    <a:pt x="78" y="477"/>
                  </a:lnTo>
                  <a:lnTo>
                    <a:pt x="72" y="446"/>
                  </a:lnTo>
                  <a:lnTo>
                    <a:pt x="88" y="443"/>
                  </a:lnTo>
                  <a:lnTo>
                    <a:pt x="77" y="420"/>
                  </a:lnTo>
                  <a:lnTo>
                    <a:pt x="98" y="390"/>
                  </a:lnTo>
                  <a:lnTo>
                    <a:pt x="83" y="380"/>
                  </a:lnTo>
                  <a:lnTo>
                    <a:pt x="59" y="391"/>
                  </a:lnTo>
                  <a:lnTo>
                    <a:pt x="15" y="357"/>
                  </a:lnTo>
                  <a:lnTo>
                    <a:pt x="16" y="353"/>
                  </a:lnTo>
                  <a:lnTo>
                    <a:pt x="16" y="331"/>
                  </a:lnTo>
                  <a:lnTo>
                    <a:pt x="0" y="323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8" name="Freeform 84"/>
            <p:cNvSpPr>
              <a:spLocks/>
            </p:cNvSpPr>
            <p:nvPr/>
          </p:nvSpPr>
          <p:spPr bwMode="auto">
            <a:xfrm>
              <a:off x="4114" y="1627"/>
              <a:ext cx="33" cy="33"/>
            </a:xfrm>
            <a:custGeom>
              <a:avLst/>
              <a:gdLst>
                <a:gd name="T0" fmla="*/ 0 w 33"/>
                <a:gd name="T1" fmla="*/ 24 h 33"/>
                <a:gd name="T2" fmla="*/ 10 w 33"/>
                <a:gd name="T3" fmla="*/ 0 h 33"/>
                <a:gd name="T4" fmla="*/ 32 w 33"/>
                <a:gd name="T5" fmla="*/ 5 h 33"/>
                <a:gd name="T6" fmla="*/ 14 w 33"/>
                <a:gd name="T7" fmla="*/ 32 h 33"/>
                <a:gd name="T8" fmla="*/ 0 w 33"/>
                <a:gd name="T9" fmla="*/ 24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3"/>
                <a:gd name="T17" fmla="*/ 33 w 33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3">
                  <a:moveTo>
                    <a:pt x="0" y="24"/>
                  </a:moveTo>
                  <a:lnTo>
                    <a:pt x="10" y="0"/>
                  </a:lnTo>
                  <a:lnTo>
                    <a:pt x="32" y="5"/>
                  </a:lnTo>
                  <a:lnTo>
                    <a:pt x="14" y="32"/>
                  </a:lnTo>
                  <a:lnTo>
                    <a:pt x="0" y="2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9" name="Freeform 85"/>
            <p:cNvSpPr>
              <a:spLocks/>
            </p:cNvSpPr>
            <p:nvPr/>
          </p:nvSpPr>
          <p:spPr bwMode="auto">
            <a:xfrm>
              <a:off x="4284" y="1534"/>
              <a:ext cx="27" cy="60"/>
            </a:xfrm>
            <a:custGeom>
              <a:avLst/>
              <a:gdLst>
                <a:gd name="T0" fmla="*/ 0 w 27"/>
                <a:gd name="T1" fmla="*/ 25 h 60"/>
                <a:gd name="T2" fmla="*/ 11 w 27"/>
                <a:gd name="T3" fmla="*/ 59 h 60"/>
                <a:gd name="T4" fmla="*/ 26 w 27"/>
                <a:gd name="T5" fmla="*/ 0 h 60"/>
                <a:gd name="T6" fmla="*/ 13 w 27"/>
                <a:gd name="T7" fmla="*/ 1 h 60"/>
                <a:gd name="T8" fmla="*/ 0 w 27"/>
                <a:gd name="T9" fmla="*/ 25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60"/>
                <a:gd name="T17" fmla="*/ 27 w 2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60">
                  <a:moveTo>
                    <a:pt x="0" y="25"/>
                  </a:moveTo>
                  <a:lnTo>
                    <a:pt x="11" y="59"/>
                  </a:lnTo>
                  <a:lnTo>
                    <a:pt x="26" y="0"/>
                  </a:lnTo>
                  <a:lnTo>
                    <a:pt x="13" y="1"/>
                  </a:lnTo>
                  <a:lnTo>
                    <a:pt x="0" y="25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0" name="Freeform 86"/>
            <p:cNvSpPr>
              <a:spLocks/>
            </p:cNvSpPr>
            <p:nvPr/>
          </p:nvSpPr>
          <p:spPr bwMode="auto">
            <a:xfrm>
              <a:off x="2648" y="893"/>
              <a:ext cx="17" cy="20"/>
            </a:xfrm>
            <a:custGeom>
              <a:avLst/>
              <a:gdLst>
                <a:gd name="T0" fmla="*/ 0 w 17"/>
                <a:gd name="T1" fmla="*/ 19 h 20"/>
                <a:gd name="T2" fmla="*/ 12 w 17"/>
                <a:gd name="T3" fmla="*/ 0 h 20"/>
                <a:gd name="T4" fmla="*/ 16 w 17"/>
                <a:gd name="T5" fmla="*/ 12 h 20"/>
                <a:gd name="T6" fmla="*/ 0 w 17"/>
                <a:gd name="T7" fmla="*/ 19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20"/>
                <a:gd name="T14" fmla="*/ 17 w 17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20">
                  <a:moveTo>
                    <a:pt x="0" y="19"/>
                  </a:moveTo>
                  <a:lnTo>
                    <a:pt x="12" y="0"/>
                  </a:lnTo>
                  <a:lnTo>
                    <a:pt x="16" y="12"/>
                  </a:lnTo>
                  <a:lnTo>
                    <a:pt x="0" y="1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1" name="Freeform 87"/>
            <p:cNvSpPr>
              <a:spLocks/>
            </p:cNvSpPr>
            <p:nvPr/>
          </p:nvSpPr>
          <p:spPr bwMode="auto">
            <a:xfrm>
              <a:off x="2806" y="497"/>
              <a:ext cx="163" cy="287"/>
            </a:xfrm>
            <a:custGeom>
              <a:avLst/>
              <a:gdLst>
                <a:gd name="T0" fmla="*/ 0 w 163"/>
                <a:gd name="T1" fmla="*/ 30 h 287"/>
                <a:gd name="T2" fmla="*/ 10 w 163"/>
                <a:gd name="T3" fmla="*/ 21 h 287"/>
                <a:gd name="T4" fmla="*/ 28 w 163"/>
                <a:gd name="T5" fmla="*/ 39 h 287"/>
                <a:gd name="T6" fmla="*/ 59 w 163"/>
                <a:gd name="T7" fmla="*/ 41 h 287"/>
                <a:gd name="T8" fmla="*/ 76 w 163"/>
                <a:gd name="T9" fmla="*/ 31 h 287"/>
                <a:gd name="T10" fmla="*/ 82 w 163"/>
                <a:gd name="T11" fmla="*/ 7 h 287"/>
                <a:gd name="T12" fmla="*/ 111 w 163"/>
                <a:gd name="T13" fmla="*/ 0 h 287"/>
                <a:gd name="T14" fmla="*/ 127 w 163"/>
                <a:gd name="T15" fmla="*/ 9 h 287"/>
                <a:gd name="T16" fmla="*/ 125 w 163"/>
                <a:gd name="T17" fmla="*/ 30 h 287"/>
                <a:gd name="T18" fmla="*/ 118 w 163"/>
                <a:gd name="T19" fmla="*/ 50 h 287"/>
                <a:gd name="T20" fmla="*/ 140 w 163"/>
                <a:gd name="T21" fmla="*/ 75 h 287"/>
                <a:gd name="T22" fmla="*/ 128 w 163"/>
                <a:gd name="T23" fmla="*/ 92 h 287"/>
                <a:gd name="T24" fmla="*/ 143 w 163"/>
                <a:gd name="T25" fmla="*/ 123 h 287"/>
                <a:gd name="T26" fmla="*/ 136 w 163"/>
                <a:gd name="T27" fmla="*/ 151 h 287"/>
                <a:gd name="T28" fmla="*/ 162 w 163"/>
                <a:gd name="T29" fmla="*/ 213 h 287"/>
                <a:gd name="T30" fmla="*/ 105 w 163"/>
                <a:gd name="T31" fmla="*/ 270 h 287"/>
                <a:gd name="T32" fmla="*/ 36 w 163"/>
                <a:gd name="T33" fmla="*/ 286 h 287"/>
                <a:gd name="T34" fmla="*/ 32 w 163"/>
                <a:gd name="T35" fmla="*/ 275 h 287"/>
                <a:gd name="T36" fmla="*/ 10 w 163"/>
                <a:gd name="T37" fmla="*/ 268 h 287"/>
                <a:gd name="T38" fmla="*/ 7 w 163"/>
                <a:gd name="T39" fmla="*/ 210 h 287"/>
                <a:gd name="T40" fmla="*/ 74 w 163"/>
                <a:gd name="T41" fmla="*/ 149 h 287"/>
                <a:gd name="T42" fmla="*/ 52 w 163"/>
                <a:gd name="T43" fmla="*/ 120 h 287"/>
                <a:gd name="T44" fmla="*/ 44 w 163"/>
                <a:gd name="T45" fmla="*/ 62 h 287"/>
                <a:gd name="T46" fmla="*/ 0 w 163"/>
                <a:gd name="T47" fmla="*/ 30 h 2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3"/>
                <a:gd name="T73" fmla="*/ 0 h 287"/>
                <a:gd name="T74" fmla="*/ 163 w 163"/>
                <a:gd name="T75" fmla="*/ 287 h 28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3" h="287">
                  <a:moveTo>
                    <a:pt x="0" y="30"/>
                  </a:moveTo>
                  <a:lnTo>
                    <a:pt x="10" y="21"/>
                  </a:lnTo>
                  <a:lnTo>
                    <a:pt x="28" y="39"/>
                  </a:lnTo>
                  <a:lnTo>
                    <a:pt x="59" y="41"/>
                  </a:lnTo>
                  <a:lnTo>
                    <a:pt x="76" y="31"/>
                  </a:lnTo>
                  <a:lnTo>
                    <a:pt x="82" y="7"/>
                  </a:lnTo>
                  <a:lnTo>
                    <a:pt x="111" y="0"/>
                  </a:lnTo>
                  <a:lnTo>
                    <a:pt x="127" y="9"/>
                  </a:lnTo>
                  <a:lnTo>
                    <a:pt x="125" y="30"/>
                  </a:lnTo>
                  <a:lnTo>
                    <a:pt x="118" y="50"/>
                  </a:lnTo>
                  <a:lnTo>
                    <a:pt x="140" y="75"/>
                  </a:lnTo>
                  <a:lnTo>
                    <a:pt x="128" y="92"/>
                  </a:lnTo>
                  <a:lnTo>
                    <a:pt x="143" y="123"/>
                  </a:lnTo>
                  <a:lnTo>
                    <a:pt x="136" y="151"/>
                  </a:lnTo>
                  <a:lnTo>
                    <a:pt x="162" y="213"/>
                  </a:lnTo>
                  <a:lnTo>
                    <a:pt x="105" y="270"/>
                  </a:lnTo>
                  <a:lnTo>
                    <a:pt x="36" y="286"/>
                  </a:lnTo>
                  <a:lnTo>
                    <a:pt x="32" y="275"/>
                  </a:lnTo>
                  <a:lnTo>
                    <a:pt x="10" y="268"/>
                  </a:lnTo>
                  <a:lnTo>
                    <a:pt x="7" y="210"/>
                  </a:lnTo>
                  <a:lnTo>
                    <a:pt x="74" y="149"/>
                  </a:lnTo>
                  <a:lnTo>
                    <a:pt x="52" y="120"/>
                  </a:lnTo>
                  <a:lnTo>
                    <a:pt x="44" y="62"/>
                  </a:lnTo>
                  <a:lnTo>
                    <a:pt x="0" y="3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2" name="Freeform 88"/>
            <p:cNvSpPr>
              <a:spLocks/>
            </p:cNvSpPr>
            <p:nvPr/>
          </p:nvSpPr>
          <p:spPr bwMode="auto">
            <a:xfrm>
              <a:off x="2627" y="1178"/>
              <a:ext cx="17" cy="37"/>
            </a:xfrm>
            <a:custGeom>
              <a:avLst/>
              <a:gdLst>
                <a:gd name="T0" fmla="*/ 0 w 17"/>
                <a:gd name="T1" fmla="*/ 18 h 37"/>
                <a:gd name="T2" fmla="*/ 14 w 17"/>
                <a:gd name="T3" fmla="*/ 36 h 37"/>
                <a:gd name="T4" fmla="*/ 16 w 17"/>
                <a:gd name="T5" fmla="*/ 0 h 37"/>
                <a:gd name="T6" fmla="*/ 0 w 17"/>
                <a:gd name="T7" fmla="*/ 18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7"/>
                <a:gd name="T14" fmla="*/ 17 w 1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7">
                  <a:moveTo>
                    <a:pt x="0" y="18"/>
                  </a:moveTo>
                  <a:lnTo>
                    <a:pt x="14" y="36"/>
                  </a:lnTo>
                  <a:lnTo>
                    <a:pt x="16" y="0"/>
                  </a:lnTo>
                  <a:lnTo>
                    <a:pt x="0" y="18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srgbClr val="FFFF00"/>
                </a:solidFill>
                <a:latin typeface="Calibri"/>
              </a:endParaRPr>
            </a:p>
          </p:txBody>
        </p:sp>
        <p:sp>
          <p:nvSpPr>
            <p:cNvPr id="333" name="Freeform 89"/>
            <p:cNvSpPr>
              <a:spLocks/>
            </p:cNvSpPr>
            <p:nvPr/>
          </p:nvSpPr>
          <p:spPr bwMode="auto">
            <a:xfrm>
              <a:off x="2851" y="1332"/>
              <a:ext cx="44" cy="21"/>
            </a:xfrm>
            <a:custGeom>
              <a:avLst/>
              <a:gdLst>
                <a:gd name="T0" fmla="*/ 0 w 44"/>
                <a:gd name="T1" fmla="*/ 20 h 21"/>
                <a:gd name="T2" fmla="*/ 4 w 44"/>
                <a:gd name="T3" fmla="*/ 0 h 21"/>
                <a:gd name="T4" fmla="*/ 43 w 44"/>
                <a:gd name="T5" fmla="*/ 20 h 21"/>
                <a:gd name="T6" fmla="*/ 14 w 44"/>
                <a:gd name="T7" fmla="*/ 20 h 21"/>
                <a:gd name="T8" fmla="*/ 0 w 44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21"/>
                <a:gd name="T17" fmla="*/ 44 w 4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21">
                  <a:moveTo>
                    <a:pt x="0" y="20"/>
                  </a:moveTo>
                  <a:lnTo>
                    <a:pt x="4" y="0"/>
                  </a:lnTo>
                  <a:lnTo>
                    <a:pt x="43" y="20"/>
                  </a:lnTo>
                  <a:lnTo>
                    <a:pt x="14" y="20"/>
                  </a:lnTo>
                  <a:lnTo>
                    <a:pt x="0" y="2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4" name="Freeform 90"/>
            <p:cNvSpPr>
              <a:spLocks/>
            </p:cNvSpPr>
            <p:nvPr/>
          </p:nvSpPr>
          <p:spPr bwMode="auto">
            <a:xfrm>
              <a:off x="2137" y="602"/>
              <a:ext cx="161" cy="89"/>
            </a:xfrm>
            <a:custGeom>
              <a:avLst/>
              <a:gdLst>
                <a:gd name="T0" fmla="*/ 0 w 161"/>
                <a:gd name="T1" fmla="*/ 31 h 89"/>
                <a:gd name="T2" fmla="*/ 12 w 161"/>
                <a:gd name="T3" fmla="*/ 27 h 89"/>
                <a:gd name="T4" fmla="*/ 5 w 161"/>
                <a:gd name="T5" fmla="*/ 18 h 89"/>
                <a:gd name="T6" fmla="*/ 17 w 161"/>
                <a:gd name="T7" fmla="*/ 23 h 89"/>
                <a:gd name="T8" fmla="*/ 13 w 161"/>
                <a:gd name="T9" fmla="*/ 9 h 89"/>
                <a:gd name="T10" fmla="*/ 28 w 161"/>
                <a:gd name="T11" fmla="*/ 18 h 89"/>
                <a:gd name="T12" fmla="*/ 20 w 161"/>
                <a:gd name="T13" fmla="*/ 0 h 89"/>
                <a:gd name="T14" fmla="*/ 45 w 161"/>
                <a:gd name="T15" fmla="*/ 14 h 89"/>
                <a:gd name="T16" fmla="*/ 48 w 161"/>
                <a:gd name="T17" fmla="*/ 36 h 89"/>
                <a:gd name="T18" fmla="*/ 61 w 161"/>
                <a:gd name="T19" fmla="*/ 11 h 89"/>
                <a:gd name="T20" fmla="*/ 75 w 161"/>
                <a:gd name="T21" fmla="*/ 20 h 89"/>
                <a:gd name="T22" fmla="*/ 86 w 161"/>
                <a:gd name="T23" fmla="*/ 9 h 89"/>
                <a:gd name="T24" fmla="*/ 90 w 161"/>
                <a:gd name="T25" fmla="*/ 24 h 89"/>
                <a:gd name="T26" fmla="*/ 88 w 161"/>
                <a:gd name="T27" fmla="*/ 9 h 89"/>
                <a:gd name="T28" fmla="*/ 115 w 161"/>
                <a:gd name="T29" fmla="*/ 9 h 89"/>
                <a:gd name="T30" fmla="*/ 118 w 161"/>
                <a:gd name="T31" fmla="*/ 0 h 89"/>
                <a:gd name="T32" fmla="*/ 130 w 161"/>
                <a:gd name="T33" fmla="*/ 9 h 89"/>
                <a:gd name="T34" fmla="*/ 145 w 161"/>
                <a:gd name="T35" fmla="*/ 4 h 89"/>
                <a:gd name="T36" fmla="*/ 134 w 161"/>
                <a:gd name="T37" fmla="*/ 11 h 89"/>
                <a:gd name="T38" fmla="*/ 160 w 161"/>
                <a:gd name="T39" fmla="*/ 40 h 89"/>
                <a:gd name="T40" fmla="*/ 138 w 161"/>
                <a:gd name="T41" fmla="*/ 65 h 89"/>
                <a:gd name="T42" fmla="*/ 81 w 161"/>
                <a:gd name="T43" fmla="*/ 88 h 89"/>
                <a:gd name="T44" fmla="*/ 28 w 161"/>
                <a:gd name="T45" fmla="*/ 77 h 89"/>
                <a:gd name="T46" fmla="*/ 42 w 161"/>
                <a:gd name="T47" fmla="*/ 54 h 89"/>
                <a:gd name="T48" fmla="*/ 10 w 161"/>
                <a:gd name="T49" fmla="*/ 46 h 89"/>
                <a:gd name="T50" fmla="*/ 40 w 161"/>
                <a:gd name="T51" fmla="*/ 44 h 89"/>
                <a:gd name="T52" fmla="*/ 28 w 161"/>
                <a:gd name="T53" fmla="*/ 38 h 89"/>
                <a:gd name="T54" fmla="*/ 41 w 161"/>
                <a:gd name="T55" fmla="*/ 31 h 89"/>
                <a:gd name="T56" fmla="*/ 0 w 161"/>
                <a:gd name="T57" fmla="*/ 31 h 8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61"/>
                <a:gd name="T88" fmla="*/ 0 h 89"/>
                <a:gd name="T89" fmla="*/ 161 w 161"/>
                <a:gd name="T90" fmla="*/ 89 h 8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61" h="89">
                  <a:moveTo>
                    <a:pt x="0" y="31"/>
                  </a:moveTo>
                  <a:lnTo>
                    <a:pt x="12" y="27"/>
                  </a:lnTo>
                  <a:lnTo>
                    <a:pt x="5" y="18"/>
                  </a:lnTo>
                  <a:lnTo>
                    <a:pt x="17" y="23"/>
                  </a:lnTo>
                  <a:lnTo>
                    <a:pt x="13" y="9"/>
                  </a:lnTo>
                  <a:lnTo>
                    <a:pt x="28" y="18"/>
                  </a:lnTo>
                  <a:lnTo>
                    <a:pt x="20" y="0"/>
                  </a:lnTo>
                  <a:lnTo>
                    <a:pt x="45" y="14"/>
                  </a:lnTo>
                  <a:lnTo>
                    <a:pt x="48" y="36"/>
                  </a:lnTo>
                  <a:lnTo>
                    <a:pt x="61" y="11"/>
                  </a:lnTo>
                  <a:lnTo>
                    <a:pt x="75" y="20"/>
                  </a:lnTo>
                  <a:lnTo>
                    <a:pt x="86" y="9"/>
                  </a:lnTo>
                  <a:lnTo>
                    <a:pt x="90" y="24"/>
                  </a:lnTo>
                  <a:lnTo>
                    <a:pt x="88" y="9"/>
                  </a:lnTo>
                  <a:lnTo>
                    <a:pt x="115" y="9"/>
                  </a:lnTo>
                  <a:lnTo>
                    <a:pt x="118" y="0"/>
                  </a:lnTo>
                  <a:lnTo>
                    <a:pt x="130" y="9"/>
                  </a:lnTo>
                  <a:lnTo>
                    <a:pt x="145" y="4"/>
                  </a:lnTo>
                  <a:lnTo>
                    <a:pt x="134" y="11"/>
                  </a:lnTo>
                  <a:lnTo>
                    <a:pt x="160" y="40"/>
                  </a:lnTo>
                  <a:lnTo>
                    <a:pt x="138" y="65"/>
                  </a:lnTo>
                  <a:lnTo>
                    <a:pt x="81" y="88"/>
                  </a:lnTo>
                  <a:lnTo>
                    <a:pt x="28" y="77"/>
                  </a:lnTo>
                  <a:lnTo>
                    <a:pt x="42" y="54"/>
                  </a:lnTo>
                  <a:lnTo>
                    <a:pt x="10" y="46"/>
                  </a:lnTo>
                  <a:lnTo>
                    <a:pt x="40" y="44"/>
                  </a:lnTo>
                  <a:lnTo>
                    <a:pt x="28" y="38"/>
                  </a:lnTo>
                  <a:lnTo>
                    <a:pt x="41" y="31"/>
                  </a:lnTo>
                  <a:lnTo>
                    <a:pt x="0" y="3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5" name="Freeform 91"/>
            <p:cNvSpPr>
              <a:spLocks/>
            </p:cNvSpPr>
            <p:nvPr/>
          </p:nvSpPr>
          <p:spPr bwMode="auto">
            <a:xfrm>
              <a:off x="3511" y="1324"/>
              <a:ext cx="440" cy="516"/>
            </a:xfrm>
            <a:custGeom>
              <a:avLst/>
              <a:gdLst>
                <a:gd name="T0" fmla="*/ 0 w 440"/>
                <a:gd name="T1" fmla="*/ 235 h 516"/>
                <a:gd name="T2" fmla="*/ 12 w 440"/>
                <a:gd name="T3" fmla="*/ 223 h 516"/>
                <a:gd name="T4" fmla="*/ 45 w 440"/>
                <a:gd name="T5" fmla="*/ 223 h 516"/>
                <a:gd name="T6" fmla="*/ 21 w 440"/>
                <a:gd name="T7" fmla="*/ 169 h 516"/>
                <a:gd name="T8" fmla="*/ 36 w 440"/>
                <a:gd name="T9" fmla="*/ 154 h 516"/>
                <a:gd name="T10" fmla="*/ 55 w 440"/>
                <a:gd name="T11" fmla="*/ 155 h 516"/>
                <a:gd name="T12" fmla="*/ 101 w 440"/>
                <a:gd name="T13" fmla="*/ 96 h 516"/>
                <a:gd name="T14" fmla="*/ 98 w 440"/>
                <a:gd name="T15" fmla="*/ 79 h 516"/>
                <a:gd name="T16" fmla="*/ 109 w 440"/>
                <a:gd name="T17" fmla="*/ 70 h 516"/>
                <a:gd name="T18" fmla="*/ 89 w 440"/>
                <a:gd name="T19" fmla="*/ 54 h 516"/>
                <a:gd name="T20" fmla="*/ 89 w 440"/>
                <a:gd name="T21" fmla="*/ 24 h 516"/>
                <a:gd name="T22" fmla="*/ 132 w 440"/>
                <a:gd name="T23" fmla="*/ 24 h 516"/>
                <a:gd name="T24" fmla="*/ 143 w 440"/>
                <a:gd name="T25" fmla="*/ 11 h 516"/>
                <a:gd name="T26" fmla="*/ 168 w 440"/>
                <a:gd name="T27" fmla="*/ 0 h 516"/>
                <a:gd name="T28" fmla="*/ 182 w 440"/>
                <a:gd name="T29" fmla="*/ 9 h 516"/>
                <a:gd name="T30" fmla="*/ 162 w 440"/>
                <a:gd name="T31" fmla="*/ 39 h 516"/>
                <a:gd name="T32" fmla="*/ 172 w 440"/>
                <a:gd name="T33" fmla="*/ 63 h 516"/>
                <a:gd name="T34" fmla="*/ 156 w 440"/>
                <a:gd name="T35" fmla="*/ 66 h 516"/>
                <a:gd name="T36" fmla="*/ 163 w 440"/>
                <a:gd name="T37" fmla="*/ 97 h 516"/>
                <a:gd name="T38" fmla="*/ 195 w 440"/>
                <a:gd name="T39" fmla="*/ 110 h 516"/>
                <a:gd name="T40" fmla="*/ 180 w 440"/>
                <a:gd name="T41" fmla="*/ 139 h 516"/>
                <a:gd name="T42" fmla="*/ 220 w 440"/>
                <a:gd name="T43" fmla="*/ 166 h 516"/>
                <a:gd name="T44" fmla="*/ 299 w 440"/>
                <a:gd name="T45" fmla="*/ 184 h 516"/>
                <a:gd name="T46" fmla="*/ 299 w 440"/>
                <a:gd name="T47" fmla="*/ 156 h 516"/>
                <a:gd name="T48" fmla="*/ 310 w 440"/>
                <a:gd name="T49" fmla="*/ 154 h 516"/>
                <a:gd name="T50" fmla="*/ 312 w 440"/>
                <a:gd name="T51" fmla="*/ 168 h 516"/>
                <a:gd name="T52" fmla="*/ 317 w 440"/>
                <a:gd name="T53" fmla="*/ 180 h 516"/>
                <a:gd name="T54" fmla="*/ 358 w 440"/>
                <a:gd name="T55" fmla="*/ 174 h 516"/>
                <a:gd name="T56" fmla="*/ 356 w 440"/>
                <a:gd name="T57" fmla="*/ 158 h 516"/>
                <a:gd name="T58" fmla="*/ 418 w 440"/>
                <a:gd name="T59" fmla="*/ 124 h 516"/>
                <a:gd name="T60" fmla="*/ 423 w 440"/>
                <a:gd name="T61" fmla="*/ 144 h 516"/>
                <a:gd name="T62" fmla="*/ 439 w 440"/>
                <a:gd name="T63" fmla="*/ 152 h 516"/>
                <a:gd name="T64" fmla="*/ 433 w 440"/>
                <a:gd name="T65" fmla="*/ 171 h 516"/>
                <a:gd name="T66" fmla="*/ 406 w 440"/>
                <a:gd name="T67" fmla="*/ 183 h 516"/>
                <a:gd name="T68" fmla="*/ 368 w 440"/>
                <a:gd name="T69" fmla="*/ 269 h 516"/>
                <a:gd name="T70" fmla="*/ 360 w 440"/>
                <a:gd name="T71" fmla="*/ 235 h 516"/>
                <a:gd name="T72" fmla="*/ 354 w 440"/>
                <a:gd name="T73" fmla="*/ 248 h 516"/>
                <a:gd name="T74" fmla="*/ 343 w 440"/>
                <a:gd name="T75" fmla="*/ 230 h 516"/>
                <a:gd name="T76" fmla="*/ 361 w 440"/>
                <a:gd name="T77" fmla="*/ 209 h 516"/>
                <a:gd name="T78" fmla="*/ 328 w 440"/>
                <a:gd name="T79" fmla="*/ 206 h 516"/>
                <a:gd name="T80" fmla="*/ 305 w 440"/>
                <a:gd name="T81" fmla="*/ 182 h 516"/>
                <a:gd name="T82" fmla="*/ 299 w 440"/>
                <a:gd name="T83" fmla="*/ 195 h 516"/>
                <a:gd name="T84" fmla="*/ 306 w 440"/>
                <a:gd name="T85" fmla="*/ 206 h 516"/>
                <a:gd name="T86" fmla="*/ 297 w 440"/>
                <a:gd name="T87" fmla="*/ 214 h 516"/>
                <a:gd name="T88" fmla="*/ 306 w 440"/>
                <a:gd name="T89" fmla="*/ 225 h 516"/>
                <a:gd name="T90" fmla="*/ 312 w 440"/>
                <a:gd name="T91" fmla="*/ 273 h 516"/>
                <a:gd name="T92" fmla="*/ 299 w 440"/>
                <a:gd name="T93" fmla="*/ 266 h 516"/>
                <a:gd name="T94" fmla="*/ 274 w 440"/>
                <a:gd name="T95" fmla="*/ 305 h 516"/>
                <a:gd name="T96" fmla="*/ 182 w 440"/>
                <a:gd name="T97" fmla="*/ 383 h 516"/>
                <a:gd name="T98" fmla="*/ 176 w 440"/>
                <a:gd name="T99" fmla="*/ 476 h 516"/>
                <a:gd name="T100" fmla="*/ 139 w 440"/>
                <a:gd name="T101" fmla="*/ 515 h 516"/>
                <a:gd name="T102" fmla="*/ 105 w 440"/>
                <a:gd name="T103" fmla="*/ 441 h 516"/>
                <a:gd name="T104" fmla="*/ 91 w 440"/>
                <a:gd name="T105" fmla="*/ 384 h 516"/>
                <a:gd name="T106" fmla="*/ 79 w 440"/>
                <a:gd name="T107" fmla="*/ 371 h 516"/>
                <a:gd name="T108" fmla="*/ 70 w 440"/>
                <a:gd name="T109" fmla="*/ 262 h 516"/>
                <a:gd name="T110" fmla="*/ 61 w 440"/>
                <a:gd name="T111" fmla="*/ 259 h 516"/>
                <a:gd name="T112" fmla="*/ 56 w 440"/>
                <a:gd name="T113" fmla="*/ 282 h 516"/>
                <a:gd name="T114" fmla="*/ 36 w 440"/>
                <a:gd name="T115" fmla="*/ 289 h 516"/>
                <a:gd name="T116" fmla="*/ 13 w 440"/>
                <a:gd name="T117" fmla="*/ 260 h 516"/>
                <a:gd name="T118" fmla="*/ 35 w 440"/>
                <a:gd name="T119" fmla="*/ 246 h 516"/>
                <a:gd name="T120" fmla="*/ 13 w 440"/>
                <a:gd name="T121" fmla="*/ 251 h 516"/>
                <a:gd name="T122" fmla="*/ 0 w 440"/>
                <a:gd name="T123" fmla="*/ 235 h 5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0"/>
                <a:gd name="T187" fmla="*/ 0 h 516"/>
                <a:gd name="T188" fmla="*/ 440 w 440"/>
                <a:gd name="T189" fmla="*/ 516 h 51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0" h="516">
                  <a:moveTo>
                    <a:pt x="0" y="235"/>
                  </a:moveTo>
                  <a:lnTo>
                    <a:pt x="12" y="223"/>
                  </a:lnTo>
                  <a:lnTo>
                    <a:pt x="45" y="223"/>
                  </a:lnTo>
                  <a:lnTo>
                    <a:pt x="21" y="169"/>
                  </a:lnTo>
                  <a:lnTo>
                    <a:pt x="36" y="154"/>
                  </a:lnTo>
                  <a:lnTo>
                    <a:pt x="55" y="155"/>
                  </a:lnTo>
                  <a:lnTo>
                    <a:pt x="101" y="96"/>
                  </a:lnTo>
                  <a:lnTo>
                    <a:pt x="98" y="79"/>
                  </a:lnTo>
                  <a:lnTo>
                    <a:pt x="109" y="70"/>
                  </a:lnTo>
                  <a:lnTo>
                    <a:pt x="89" y="54"/>
                  </a:lnTo>
                  <a:lnTo>
                    <a:pt x="89" y="24"/>
                  </a:lnTo>
                  <a:lnTo>
                    <a:pt x="132" y="24"/>
                  </a:lnTo>
                  <a:lnTo>
                    <a:pt x="143" y="11"/>
                  </a:lnTo>
                  <a:lnTo>
                    <a:pt x="168" y="0"/>
                  </a:lnTo>
                  <a:lnTo>
                    <a:pt x="182" y="9"/>
                  </a:lnTo>
                  <a:lnTo>
                    <a:pt x="162" y="39"/>
                  </a:lnTo>
                  <a:lnTo>
                    <a:pt x="172" y="63"/>
                  </a:lnTo>
                  <a:lnTo>
                    <a:pt x="156" y="66"/>
                  </a:lnTo>
                  <a:lnTo>
                    <a:pt x="163" y="97"/>
                  </a:lnTo>
                  <a:lnTo>
                    <a:pt x="195" y="110"/>
                  </a:lnTo>
                  <a:lnTo>
                    <a:pt x="180" y="139"/>
                  </a:lnTo>
                  <a:lnTo>
                    <a:pt x="220" y="166"/>
                  </a:lnTo>
                  <a:lnTo>
                    <a:pt x="299" y="184"/>
                  </a:lnTo>
                  <a:lnTo>
                    <a:pt x="299" y="156"/>
                  </a:lnTo>
                  <a:lnTo>
                    <a:pt x="310" y="154"/>
                  </a:lnTo>
                  <a:lnTo>
                    <a:pt x="312" y="168"/>
                  </a:lnTo>
                  <a:lnTo>
                    <a:pt x="317" y="180"/>
                  </a:lnTo>
                  <a:lnTo>
                    <a:pt x="358" y="174"/>
                  </a:lnTo>
                  <a:lnTo>
                    <a:pt x="356" y="158"/>
                  </a:lnTo>
                  <a:lnTo>
                    <a:pt x="418" y="124"/>
                  </a:lnTo>
                  <a:lnTo>
                    <a:pt x="423" y="144"/>
                  </a:lnTo>
                  <a:lnTo>
                    <a:pt x="439" y="152"/>
                  </a:lnTo>
                  <a:lnTo>
                    <a:pt x="433" y="171"/>
                  </a:lnTo>
                  <a:lnTo>
                    <a:pt x="406" y="183"/>
                  </a:lnTo>
                  <a:lnTo>
                    <a:pt x="368" y="269"/>
                  </a:lnTo>
                  <a:lnTo>
                    <a:pt x="360" y="235"/>
                  </a:lnTo>
                  <a:lnTo>
                    <a:pt x="354" y="248"/>
                  </a:lnTo>
                  <a:lnTo>
                    <a:pt x="343" y="230"/>
                  </a:lnTo>
                  <a:lnTo>
                    <a:pt x="361" y="209"/>
                  </a:lnTo>
                  <a:lnTo>
                    <a:pt x="328" y="206"/>
                  </a:lnTo>
                  <a:lnTo>
                    <a:pt x="305" y="182"/>
                  </a:lnTo>
                  <a:lnTo>
                    <a:pt x="299" y="195"/>
                  </a:lnTo>
                  <a:lnTo>
                    <a:pt x="306" y="206"/>
                  </a:lnTo>
                  <a:lnTo>
                    <a:pt x="297" y="214"/>
                  </a:lnTo>
                  <a:lnTo>
                    <a:pt x="306" y="225"/>
                  </a:lnTo>
                  <a:lnTo>
                    <a:pt x="312" y="273"/>
                  </a:lnTo>
                  <a:lnTo>
                    <a:pt x="299" y="266"/>
                  </a:lnTo>
                  <a:lnTo>
                    <a:pt x="274" y="305"/>
                  </a:lnTo>
                  <a:lnTo>
                    <a:pt x="182" y="383"/>
                  </a:lnTo>
                  <a:lnTo>
                    <a:pt x="176" y="476"/>
                  </a:lnTo>
                  <a:lnTo>
                    <a:pt x="139" y="515"/>
                  </a:lnTo>
                  <a:lnTo>
                    <a:pt x="105" y="441"/>
                  </a:lnTo>
                  <a:lnTo>
                    <a:pt x="91" y="384"/>
                  </a:lnTo>
                  <a:lnTo>
                    <a:pt x="79" y="371"/>
                  </a:lnTo>
                  <a:lnTo>
                    <a:pt x="70" y="262"/>
                  </a:lnTo>
                  <a:lnTo>
                    <a:pt x="61" y="259"/>
                  </a:lnTo>
                  <a:lnTo>
                    <a:pt x="56" y="282"/>
                  </a:lnTo>
                  <a:lnTo>
                    <a:pt x="36" y="289"/>
                  </a:lnTo>
                  <a:lnTo>
                    <a:pt x="13" y="260"/>
                  </a:lnTo>
                  <a:lnTo>
                    <a:pt x="35" y="246"/>
                  </a:lnTo>
                  <a:lnTo>
                    <a:pt x="13" y="251"/>
                  </a:lnTo>
                  <a:lnTo>
                    <a:pt x="0" y="235"/>
                  </a:lnTo>
                </a:path>
              </a:pathLst>
            </a:custGeom>
            <a:grpFill/>
            <a:ln w="22225" cap="rnd" cmpd="sng">
              <a:noFill/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6" name="Freeform 92"/>
            <p:cNvSpPr>
              <a:spLocks/>
            </p:cNvSpPr>
            <p:nvPr/>
          </p:nvSpPr>
          <p:spPr bwMode="auto">
            <a:xfrm>
              <a:off x="3918" y="1883"/>
              <a:ext cx="158" cy="200"/>
            </a:xfrm>
            <a:custGeom>
              <a:avLst/>
              <a:gdLst>
                <a:gd name="T0" fmla="*/ 0 w 158"/>
                <a:gd name="T1" fmla="*/ 0 h 200"/>
                <a:gd name="T2" fmla="*/ 36 w 158"/>
                <a:gd name="T3" fmla="*/ 8 h 200"/>
                <a:gd name="T4" fmla="*/ 81 w 158"/>
                <a:gd name="T5" fmla="*/ 60 h 200"/>
                <a:gd name="T6" fmla="*/ 113 w 158"/>
                <a:gd name="T7" fmla="*/ 78 h 200"/>
                <a:gd name="T8" fmla="*/ 108 w 158"/>
                <a:gd name="T9" fmla="*/ 92 h 200"/>
                <a:gd name="T10" fmla="*/ 121 w 158"/>
                <a:gd name="T11" fmla="*/ 91 h 200"/>
                <a:gd name="T12" fmla="*/ 119 w 158"/>
                <a:gd name="T13" fmla="*/ 110 h 200"/>
                <a:gd name="T14" fmla="*/ 157 w 158"/>
                <a:gd name="T15" fmla="*/ 147 h 200"/>
                <a:gd name="T16" fmla="*/ 152 w 158"/>
                <a:gd name="T17" fmla="*/ 198 h 200"/>
                <a:gd name="T18" fmla="*/ 137 w 158"/>
                <a:gd name="T19" fmla="*/ 199 h 200"/>
                <a:gd name="T20" fmla="*/ 103 w 158"/>
                <a:gd name="T21" fmla="*/ 169 h 200"/>
                <a:gd name="T22" fmla="*/ 57 w 158"/>
                <a:gd name="T23" fmla="*/ 68 h 200"/>
                <a:gd name="T24" fmla="*/ 0 w 158"/>
                <a:gd name="T25" fmla="*/ 0 h 2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8"/>
                <a:gd name="T40" fmla="*/ 0 h 200"/>
                <a:gd name="T41" fmla="*/ 158 w 158"/>
                <a:gd name="T42" fmla="*/ 200 h 2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8" h="200">
                  <a:moveTo>
                    <a:pt x="0" y="0"/>
                  </a:moveTo>
                  <a:lnTo>
                    <a:pt x="36" y="8"/>
                  </a:lnTo>
                  <a:lnTo>
                    <a:pt x="81" y="60"/>
                  </a:lnTo>
                  <a:lnTo>
                    <a:pt x="113" y="78"/>
                  </a:lnTo>
                  <a:lnTo>
                    <a:pt x="108" y="92"/>
                  </a:lnTo>
                  <a:lnTo>
                    <a:pt x="121" y="91"/>
                  </a:lnTo>
                  <a:lnTo>
                    <a:pt x="119" y="110"/>
                  </a:lnTo>
                  <a:lnTo>
                    <a:pt x="157" y="147"/>
                  </a:lnTo>
                  <a:lnTo>
                    <a:pt x="152" y="198"/>
                  </a:lnTo>
                  <a:lnTo>
                    <a:pt x="137" y="199"/>
                  </a:lnTo>
                  <a:lnTo>
                    <a:pt x="103" y="169"/>
                  </a:lnTo>
                  <a:lnTo>
                    <a:pt x="57" y="68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7" name="Freeform 93"/>
            <p:cNvSpPr>
              <a:spLocks/>
            </p:cNvSpPr>
            <p:nvPr/>
          </p:nvSpPr>
          <p:spPr bwMode="auto">
            <a:xfrm>
              <a:off x="4064" y="2084"/>
              <a:ext cx="138" cy="53"/>
            </a:xfrm>
            <a:custGeom>
              <a:avLst/>
              <a:gdLst>
                <a:gd name="T0" fmla="*/ 0 w 138"/>
                <a:gd name="T1" fmla="*/ 15 h 53"/>
                <a:gd name="T2" fmla="*/ 9 w 138"/>
                <a:gd name="T3" fmla="*/ 0 h 53"/>
                <a:gd name="T4" fmla="*/ 105 w 138"/>
                <a:gd name="T5" fmla="*/ 17 h 53"/>
                <a:gd name="T6" fmla="*/ 115 w 138"/>
                <a:gd name="T7" fmla="*/ 29 h 53"/>
                <a:gd name="T8" fmla="*/ 134 w 138"/>
                <a:gd name="T9" fmla="*/ 34 h 53"/>
                <a:gd name="T10" fmla="*/ 137 w 138"/>
                <a:gd name="T11" fmla="*/ 52 h 53"/>
                <a:gd name="T12" fmla="*/ 25 w 138"/>
                <a:gd name="T13" fmla="*/ 27 h 53"/>
                <a:gd name="T14" fmla="*/ 0 w 138"/>
                <a:gd name="T15" fmla="*/ 15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"/>
                <a:gd name="T25" fmla="*/ 0 h 53"/>
                <a:gd name="T26" fmla="*/ 138 w 138"/>
                <a:gd name="T27" fmla="*/ 53 h 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" h="53">
                  <a:moveTo>
                    <a:pt x="0" y="15"/>
                  </a:moveTo>
                  <a:lnTo>
                    <a:pt x="9" y="0"/>
                  </a:lnTo>
                  <a:lnTo>
                    <a:pt x="105" y="17"/>
                  </a:lnTo>
                  <a:lnTo>
                    <a:pt x="115" y="29"/>
                  </a:lnTo>
                  <a:lnTo>
                    <a:pt x="134" y="34"/>
                  </a:lnTo>
                  <a:lnTo>
                    <a:pt x="137" y="52"/>
                  </a:lnTo>
                  <a:lnTo>
                    <a:pt x="25" y="27"/>
                  </a:lnTo>
                  <a:lnTo>
                    <a:pt x="0" y="15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8" name="Freeform 94"/>
            <p:cNvSpPr>
              <a:spLocks/>
            </p:cNvSpPr>
            <p:nvPr/>
          </p:nvSpPr>
          <p:spPr bwMode="auto">
            <a:xfrm>
              <a:off x="4119" y="1906"/>
              <a:ext cx="148" cy="147"/>
            </a:xfrm>
            <a:custGeom>
              <a:avLst/>
              <a:gdLst>
                <a:gd name="T0" fmla="*/ 0 w 148"/>
                <a:gd name="T1" fmla="*/ 64 h 147"/>
                <a:gd name="T2" fmla="*/ 9 w 148"/>
                <a:gd name="T3" fmla="*/ 45 h 147"/>
                <a:gd name="T4" fmla="*/ 22 w 148"/>
                <a:gd name="T5" fmla="*/ 57 h 147"/>
                <a:gd name="T6" fmla="*/ 66 w 148"/>
                <a:gd name="T7" fmla="*/ 52 h 147"/>
                <a:gd name="T8" fmla="*/ 81 w 148"/>
                <a:gd name="T9" fmla="*/ 47 h 147"/>
                <a:gd name="T10" fmla="*/ 102 w 148"/>
                <a:gd name="T11" fmla="*/ 0 h 147"/>
                <a:gd name="T12" fmla="*/ 127 w 148"/>
                <a:gd name="T13" fmla="*/ 2 h 147"/>
                <a:gd name="T14" fmla="*/ 121 w 148"/>
                <a:gd name="T15" fmla="*/ 14 h 147"/>
                <a:gd name="T16" fmla="*/ 147 w 148"/>
                <a:gd name="T17" fmla="*/ 57 h 147"/>
                <a:gd name="T18" fmla="*/ 133 w 148"/>
                <a:gd name="T19" fmla="*/ 53 h 147"/>
                <a:gd name="T20" fmla="*/ 108 w 148"/>
                <a:gd name="T21" fmla="*/ 104 h 147"/>
                <a:gd name="T22" fmla="*/ 104 w 148"/>
                <a:gd name="T23" fmla="*/ 136 h 147"/>
                <a:gd name="T24" fmla="*/ 87 w 148"/>
                <a:gd name="T25" fmla="*/ 146 h 147"/>
                <a:gd name="T26" fmla="*/ 60 w 148"/>
                <a:gd name="T27" fmla="*/ 127 h 147"/>
                <a:gd name="T28" fmla="*/ 42 w 148"/>
                <a:gd name="T29" fmla="*/ 135 h 147"/>
                <a:gd name="T30" fmla="*/ 40 w 148"/>
                <a:gd name="T31" fmla="*/ 120 h 147"/>
                <a:gd name="T32" fmla="*/ 17 w 148"/>
                <a:gd name="T33" fmla="*/ 124 h 147"/>
                <a:gd name="T34" fmla="*/ 0 w 148"/>
                <a:gd name="T35" fmla="*/ 64 h 1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"/>
                <a:gd name="T55" fmla="*/ 0 h 147"/>
                <a:gd name="T56" fmla="*/ 148 w 148"/>
                <a:gd name="T57" fmla="*/ 147 h 14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" h="147">
                  <a:moveTo>
                    <a:pt x="0" y="64"/>
                  </a:moveTo>
                  <a:lnTo>
                    <a:pt x="9" y="45"/>
                  </a:lnTo>
                  <a:lnTo>
                    <a:pt x="22" y="57"/>
                  </a:lnTo>
                  <a:lnTo>
                    <a:pt x="66" y="52"/>
                  </a:lnTo>
                  <a:lnTo>
                    <a:pt x="81" y="47"/>
                  </a:lnTo>
                  <a:lnTo>
                    <a:pt x="102" y="0"/>
                  </a:lnTo>
                  <a:lnTo>
                    <a:pt x="127" y="2"/>
                  </a:lnTo>
                  <a:lnTo>
                    <a:pt x="121" y="14"/>
                  </a:lnTo>
                  <a:lnTo>
                    <a:pt x="147" y="57"/>
                  </a:lnTo>
                  <a:lnTo>
                    <a:pt x="133" y="53"/>
                  </a:lnTo>
                  <a:lnTo>
                    <a:pt x="108" y="104"/>
                  </a:lnTo>
                  <a:lnTo>
                    <a:pt x="104" y="136"/>
                  </a:lnTo>
                  <a:lnTo>
                    <a:pt x="87" y="146"/>
                  </a:lnTo>
                  <a:lnTo>
                    <a:pt x="60" y="127"/>
                  </a:lnTo>
                  <a:lnTo>
                    <a:pt x="42" y="135"/>
                  </a:lnTo>
                  <a:lnTo>
                    <a:pt x="40" y="120"/>
                  </a:lnTo>
                  <a:lnTo>
                    <a:pt x="17" y="124"/>
                  </a:lnTo>
                  <a:lnTo>
                    <a:pt x="0" y="6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9" name="Freeform 95"/>
            <p:cNvSpPr>
              <a:spLocks/>
            </p:cNvSpPr>
            <p:nvPr/>
          </p:nvSpPr>
          <p:spPr bwMode="auto">
            <a:xfrm>
              <a:off x="4236" y="2128"/>
              <a:ext cx="36" cy="21"/>
            </a:xfrm>
            <a:custGeom>
              <a:avLst/>
              <a:gdLst>
                <a:gd name="T0" fmla="*/ 0 w 36"/>
                <a:gd name="T1" fmla="*/ 4 h 21"/>
                <a:gd name="T2" fmla="*/ 4 w 36"/>
                <a:gd name="T3" fmla="*/ 20 h 21"/>
                <a:gd name="T4" fmla="*/ 35 w 36"/>
                <a:gd name="T5" fmla="*/ 8 h 21"/>
                <a:gd name="T6" fmla="*/ 11 w 36"/>
                <a:gd name="T7" fmla="*/ 0 h 21"/>
                <a:gd name="T8" fmla="*/ 0 w 36"/>
                <a:gd name="T9" fmla="*/ 4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21"/>
                <a:gd name="T17" fmla="*/ 36 w 36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21">
                  <a:moveTo>
                    <a:pt x="0" y="4"/>
                  </a:moveTo>
                  <a:lnTo>
                    <a:pt x="4" y="20"/>
                  </a:lnTo>
                  <a:lnTo>
                    <a:pt x="35" y="8"/>
                  </a:lnTo>
                  <a:lnTo>
                    <a:pt x="11" y="0"/>
                  </a:lnTo>
                  <a:lnTo>
                    <a:pt x="0" y="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0" name="Freeform 96"/>
            <p:cNvSpPr>
              <a:spLocks/>
            </p:cNvSpPr>
            <p:nvPr/>
          </p:nvSpPr>
          <p:spPr bwMode="auto">
            <a:xfrm>
              <a:off x="4266" y="1949"/>
              <a:ext cx="94" cy="130"/>
            </a:xfrm>
            <a:custGeom>
              <a:avLst/>
              <a:gdLst>
                <a:gd name="T0" fmla="*/ 0 w 94"/>
                <a:gd name="T1" fmla="*/ 76 h 130"/>
                <a:gd name="T2" fmla="*/ 12 w 94"/>
                <a:gd name="T3" fmla="*/ 100 h 130"/>
                <a:gd name="T4" fmla="*/ 7 w 94"/>
                <a:gd name="T5" fmla="*/ 125 h 130"/>
                <a:gd name="T6" fmla="*/ 23 w 94"/>
                <a:gd name="T7" fmla="*/ 129 h 130"/>
                <a:gd name="T8" fmla="*/ 22 w 94"/>
                <a:gd name="T9" fmla="*/ 82 h 130"/>
                <a:gd name="T10" fmla="*/ 31 w 94"/>
                <a:gd name="T11" fmla="*/ 76 h 130"/>
                <a:gd name="T12" fmla="*/ 33 w 94"/>
                <a:gd name="T13" fmla="*/ 95 h 130"/>
                <a:gd name="T14" fmla="*/ 41 w 94"/>
                <a:gd name="T15" fmla="*/ 116 h 130"/>
                <a:gd name="T16" fmla="*/ 57 w 94"/>
                <a:gd name="T17" fmla="*/ 106 h 130"/>
                <a:gd name="T18" fmla="*/ 38 w 94"/>
                <a:gd name="T19" fmla="*/ 62 h 130"/>
                <a:gd name="T20" fmla="*/ 69 w 94"/>
                <a:gd name="T21" fmla="*/ 42 h 130"/>
                <a:gd name="T22" fmla="*/ 27 w 94"/>
                <a:gd name="T23" fmla="*/ 54 h 130"/>
                <a:gd name="T24" fmla="*/ 22 w 94"/>
                <a:gd name="T25" fmla="*/ 26 h 130"/>
                <a:gd name="T26" fmla="*/ 83 w 94"/>
                <a:gd name="T27" fmla="*/ 23 h 130"/>
                <a:gd name="T28" fmla="*/ 93 w 94"/>
                <a:gd name="T29" fmla="*/ 0 h 130"/>
                <a:gd name="T30" fmla="*/ 75 w 94"/>
                <a:gd name="T31" fmla="*/ 14 h 130"/>
                <a:gd name="T32" fmla="*/ 31 w 94"/>
                <a:gd name="T33" fmla="*/ 7 h 130"/>
                <a:gd name="T34" fmla="*/ 17 w 94"/>
                <a:gd name="T35" fmla="*/ 18 h 130"/>
                <a:gd name="T36" fmla="*/ 0 w 94"/>
                <a:gd name="T37" fmla="*/ 76 h 1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4"/>
                <a:gd name="T58" fmla="*/ 0 h 130"/>
                <a:gd name="T59" fmla="*/ 94 w 94"/>
                <a:gd name="T60" fmla="*/ 130 h 1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4" h="130">
                  <a:moveTo>
                    <a:pt x="0" y="76"/>
                  </a:moveTo>
                  <a:lnTo>
                    <a:pt x="12" y="100"/>
                  </a:lnTo>
                  <a:lnTo>
                    <a:pt x="7" y="125"/>
                  </a:lnTo>
                  <a:lnTo>
                    <a:pt x="23" y="129"/>
                  </a:lnTo>
                  <a:lnTo>
                    <a:pt x="22" y="82"/>
                  </a:lnTo>
                  <a:lnTo>
                    <a:pt x="31" y="76"/>
                  </a:lnTo>
                  <a:lnTo>
                    <a:pt x="33" y="95"/>
                  </a:lnTo>
                  <a:lnTo>
                    <a:pt x="41" y="116"/>
                  </a:lnTo>
                  <a:lnTo>
                    <a:pt x="57" y="106"/>
                  </a:lnTo>
                  <a:lnTo>
                    <a:pt x="38" y="62"/>
                  </a:lnTo>
                  <a:lnTo>
                    <a:pt x="69" y="42"/>
                  </a:lnTo>
                  <a:lnTo>
                    <a:pt x="27" y="54"/>
                  </a:lnTo>
                  <a:lnTo>
                    <a:pt x="22" y="26"/>
                  </a:lnTo>
                  <a:lnTo>
                    <a:pt x="83" y="23"/>
                  </a:lnTo>
                  <a:lnTo>
                    <a:pt x="93" y="0"/>
                  </a:lnTo>
                  <a:lnTo>
                    <a:pt x="75" y="14"/>
                  </a:lnTo>
                  <a:lnTo>
                    <a:pt x="31" y="7"/>
                  </a:lnTo>
                  <a:lnTo>
                    <a:pt x="17" y="18"/>
                  </a:lnTo>
                  <a:lnTo>
                    <a:pt x="0" y="7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1" name="Freeform 97"/>
            <p:cNvSpPr>
              <a:spLocks/>
            </p:cNvSpPr>
            <p:nvPr/>
          </p:nvSpPr>
          <p:spPr bwMode="auto">
            <a:xfrm>
              <a:off x="4339" y="2129"/>
              <a:ext cx="53" cy="36"/>
            </a:xfrm>
            <a:custGeom>
              <a:avLst/>
              <a:gdLst>
                <a:gd name="T0" fmla="*/ 0 w 53"/>
                <a:gd name="T1" fmla="*/ 20 h 36"/>
                <a:gd name="T2" fmla="*/ 2 w 53"/>
                <a:gd name="T3" fmla="*/ 35 h 36"/>
                <a:gd name="T4" fmla="*/ 52 w 53"/>
                <a:gd name="T5" fmla="*/ 0 h 36"/>
                <a:gd name="T6" fmla="*/ 16 w 53"/>
                <a:gd name="T7" fmla="*/ 10 h 36"/>
                <a:gd name="T8" fmla="*/ 0 w 53"/>
                <a:gd name="T9" fmla="*/ 2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36"/>
                <a:gd name="T17" fmla="*/ 53 w 5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36">
                  <a:moveTo>
                    <a:pt x="0" y="20"/>
                  </a:moveTo>
                  <a:lnTo>
                    <a:pt x="2" y="35"/>
                  </a:lnTo>
                  <a:lnTo>
                    <a:pt x="52" y="0"/>
                  </a:lnTo>
                  <a:lnTo>
                    <a:pt x="16" y="10"/>
                  </a:lnTo>
                  <a:lnTo>
                    <a:pt x="0" y="2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2" name="Freeform 98"/>
            <p:cNvSpPr>
              <a:spLocks/>
            </p:cNvSpPr>
            <p:nvPr/>
          </p:nvSpPr>
          <p:spPr bwMode="auto">
            <a:xfrm>
              <a:off x="4394" y="1943"/>
              <a:ext cx="20" cy="52"/>
            </a:xfrm>
            <a:custGeom>
              <a:avLst/>
              <a:gdLst>
                <a:gd name="T0" fmla="*/ 0 w 20"/>
                <a:gd name="T1" fmla="*/ 16 h 52"/>
                <a:gd name="T2" fmla="*/ 4 w 20"/>
                <a:gd name="T3" fmla="*/ 39 h 52"/>
                <a:gd name="T4" fmla="*/ 15 w 20"/>
                <a:gd name="T5" fmla="*/ 51 h 52"/>
                <a:gd name="T6" fmla="*/ 7 w 20"/>
                <a:gd name="T7" fmla="*/ 28 h 52"/>
                <a:gd name="T8" fmla="*/ 19 w 20"/>
                <a:gd name="T9" fmla="*/ 26 h 52"/>
                <a:gd name="T10" fmla="*/ 18 w 20"/>
                <a:gd name="T11" fmla="*/ 10 h 52"/>
                <a:gd name="T12" fmla="*/ 4 w 20"/>
                <a:gd name="T13" fmla="*/ 19 h 52"/>
                <a:gd name="T14" fmla="*/ 9 w 20"/>
                <a:gd name="T15" fmla="*/ 0 h 52"/>
                <a:gd name="T16" fmla="*/ 0 w 20"/>
                <a:gd name="T17" fmla="*/ 16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52"/>
                <a:gd name="T29" fmla="*/ 20 w 20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52">
                  <a:moveTo>
                    <a:pt x="0" y="16"/>
                  </a:moveTo>
                  <a:lnTo>
                    <a:pt x="4" y="39"/>
                  </a:lnTo>
                  <a:lnTo>
                    <a:pt x="15" y="51"/>
                  </a:lnTo>
                  <a:lnTo>
                    <a:pt x="7" y="28"/>
                  </a:lnTo>
                  <a:lnTo>
                    <a:pt x="19" y="26"/>
                  </a:lnTo>
                  <a:lnTo>
                    <a:pt x="18" y="10"/>
                  </a:lnTo>
                  <a:lnTo>
                    <a:pt x="4" y="19"/>
                  </a:lnTo>
                  <a:lnTo>
                    <a:pt x="9" y="0"/>
                  </a:lnTo>
                  <a:lnTo>
                    <a:pt x="0" y="1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3" name="Freeform 99"/>
            <p:cNvSpPr>
              <a:spLocks/>
            </p:cNvSpPr>
            <p:nvPr/>
          </p:nvSpPr>
          <p:spPr bwMode="auto">
            <a:xfrm>
              <a:off x="4402" y="2028"/>
              <a:ext cx="43" cy="20"/>
            </a:xfrm>
            <a:custGeom>
              <a:avLst/>
              <a:gdLst>
                <a:gd name="T0" fmla="*/ 0 w 43"/>
                <a:gd name="T1" fmla="*/ 6 h 20"/>
                <a:gd name="T2" fmla="*/ 23 w 43"/>
                <a:gd name="T3" fmla="*/ 0 h 20"/>
                <a:gd name="T4" fmla="*/ 42 w 43"/>
                <a:gd name="T5" fmla="*/ 19 h 20"/>
                <a:gd name="T6" fmla="*/ 0 w 43"/>
                <a:gd name="T7" fmla="*/ 6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20"/>
                <a:gd name="T14" fmla="*/ 43 w 4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20">
                  <a:moveTo>
                    <a:pt x="0" y="6"/>
                  </a:moveTo>
                  <a:lnTo>
                    <a:pt x="23" y="0"/>
                  </a:lnTo>
                  <a:lnTo>
                    <a:pt x="42" y="19"/>
                  </a:lnTo>
                  <a:lnTo>
                    <a:pt x="0" y="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4" name="Freeform 100"/>
            <p:cNvSpPr>
              <a:spLocks/>
            </p:cNvSpPr>
            <p:nvPr/>
          </p:nvSpPr>
          <p:spPr bwMode="auto">
            <a:xfrm>
              <a:off x="4445" y="1985"/>
              <a:ext cx="158" cy="155"/>
            </a:xfrm>
            <a:custGeom>
              <a:avLst/>
              <a:gdLst>
                <a:gd name="T0" fmla="*/ 0 w 158"/>
                <a:gd name="T1" fmla="*/ 20 h 155"/>
                <a:gd name="T2" fmla="*/ 24 w 158"/>
                <a:gd name="T3" fmla="*/ 34 h 155"/>
                <a:gd name="T4" fmla="*/ 46 w 158"/>
                <a:gd name="T5" fmla="*/ 31 h 155"/>
                <a:gd name="T6" fmla="*/ 16 w 158"/>
                <a:gd name="T7" fmla="*/ 42 h 155"/>
                <a:gd name="T8" fmla="*/ 32 w 158"/>
                <a:gd name="T9" fmla="*/ 66 h 155"/>
                <a:gd name="T10" fmla="*/ 45 w 158"/>
                <a:gd name="T11" fmla="*/ 45 h 155"/>
                <a:gd name="T12" fmla="*/ 55 w 158"/>
                <a:gd name="T13" fmla="*/ 66 h 155"/>
                <a:gd name="T14" fmla="*/ 110 w 158"/>
                <a:gd name="T15" fmla="*/ 90 h 155"/>
                <a:gd name="T16" fmla="*/ 122 w 158"/>
                <a:gd name="T17" fmla="*/ 127 h 155"/>
                <a:gd name="T18" fmla="*/ 113 w 158"/>
                <a:gd name="T19" fmla="*/ 125 h 155"/>
                <a:gd name="T20" fmla="*/ 103 w 158"/>
                <a:gd name="T21" fmla="*/ 143 h 155"/>
                <a:gd name="T22" fmla="*/ 137 w 158"/>
                <a:gd name="T23" fmla="*/ 135 h 155"/>
                <a:gd name="T24" fmla="*/ 157 w 158"/>
                <a:gd name="T25" fmla="*/ 154 h 155"/>
                <a:gd name="T26" fmla="*/ 154 w 158"/>
                <a:gd name="T27" fmla="*/ 40 h 155"/>
                <a:gd name="T28" fmla="*/ 105 w 158"/>
                <a:gd name="T29" fmla="*/ 20 h 155"/>
                <a:gd name="T30" fmla="*/ 68 w 158"/>
                <a:gd name="T31" fmla="*/ 53 h 155"/>
                <a:gd name="T32" fmla="*/ 52 w 158"/>
                <a:gd name="T33" fmla="*/ 35 h 155"/>
                <a:gd name="T34" fmla="*/ 47 w 158"/>
                <a:gd name="T35" fmla="*/ 8 h 155"/>
                <a:gd name="T36" fmla="*/ 24 w 158"/>
                <a:gd name="T37" fmla="*/ 0 h 155"/>
                <a:gd name="T38" fmla="*/ 0 w 158"/>
                <a:gd name="T39" fmla="*/ 20 h 15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8"/>
                <a:gd name="T61" fmla="*/ 0 h 155"/>
                <a:gd name="T62" fmla="*/ 158 w 158"/>
                <a:gd name="T63" fmla="*/ 155 h 15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8" h="155">
                  <a:moveTo>
                    <a:pt x="0" y="20"/>
                  </a:moveTo>
                  <a:lnTo>
                    <a:pt x="24" y="34"/>
                  </a:lnTo>
                  <a:lnTo>
                    <a:pt x="46" y="31"/>
                  </a:lnTo>
                  <a:lnTo>
                    <a:pt x="16" y="42"/>
                  </a:lnTo>
                  <a:lnTo>
                    <a:pt x="32" y="66"/>
                  </a:lnTo>
                  <a:lnTo>
                    <a:pt x="45" y="45"/>
                  </a:lnTo>
                  <a:lnTo>
                    <a:pt x="55" y="66"/>
                  </a:lnTo>
                  <a:lnTo>
                    <a:pt x="110" y="90"/>
                  </a:lnTo>
                  <a:lnTo>
                    <a:pt x="122" y="127"/>
                  </a:lnTo>
                  <a:lnTo>
                    <a:pt x="113" y="125"/>
                  </a:lnTo>
                  <a:lnTo>
                    <a:pt x="103" y="143"/>
                  </a:lnTo>
                  <a:lnTo>
                    <a:pt x="137" y="135"/>
                  </a:lnTo>
                  <a:lnTo>
                    <a:pt x="157" y="154"/>
                  </a:lnTo>
                  <a:lnTo>
                    <a:pt x="154" y="40"/>
                  </a:lnTo>
                  <a:lnTo>
                    <a:pt x="105" y="20"/>
                  </a:lnTo>
                  <a:lnTo>
                    <a:pt x="68" y="53"/>
                  </a:lnTo>
                  <a:lnTo>
                    <a:pt x="52" y="35"/>
                  </a:lnTo>
                  <a:lnTo>
                    <a:pt x="47" y="8"/>
                  </a:lnTo>
                  <a:lnTo>
                    <a:pt x="24" y="0"/>
                  </a:lnTo>
                  <a:lnTo>
                    <a:pt x="0" y="2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5" name="Freeform 101"/>
            <p:cNvSpPr>
              <a:spLocks/>
            </p:cNvSpPr>
            <p:nvPr/>
          </p:nvSpPr>
          <p:spPr bwMode="auto">
            <a:xfrm>
              <a:off x="4453" y="2105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9 w 17"/>
                <a:gd name="T3" fmla="*/ 0 h 21"/>
                <a:gd name="T4" fmla="*/ 16 w 17"/>
                <a:gd name="T5" fmla="*/ 10 h 21"/>
                <a:gd name="T6" fmla="*/ 0 w 17"/>
                <a:gd name="T7" fmla="*/ 2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21"/>
                <a:gd name="T14" fmla="*/ 17 w 17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21">
                  <a:moveTo>
                    <a:pt x="0" y="20"/>
                  </a:moveTo>
                  <a:lnTo>
                    <a:pt x="9" y="0"/>
                  </a:lnTo>
                  <a:lnTo>
                    <a:pt x="16" y="10"/>
                  </a:lnTo>
                  <a:lnTo>
                    <a:pt x="0" y="2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6" name="Freeform 102"/>
            <p:cNvSpPr>
              <a:spLocks/>
            </p:cNvSpPr>
            <p:nvPr/>
          </p:nvSpPr>
          <p:spPr bwMode="auto">
            <a:xfrm>
              <a:off x="3153" y="1245"/>
              <a:ext cx="287" cy="288"/>
            </a:xfrm>
            <a:custGeom>
              <a:avLst/>
              <a:gdLst>
                <a:gd name="T0" fmla="*/ 0 w 287"/>
                <a:gd name="T1" fmla="*/ 10 h 288"/>
                <a:gd name="T2" fmla="*/ 7 w 287"/>
                <a:gd name="T3" fmla="*/ 0 h 288"/>
                <a:gd name="T4" fmla="*/ 29 w 287"/>
                <a:gd name="T5" fmla="*/ 22 h 288"/>
                <a:gd name="T6" fmla="*/ 56 w 287"/>
                <a:gd name="T7" fmla="*/ 4 h 288"/>
                <a:gd name="T8" fmla="*/ 60 w 287"/>
                <a:gd name="T9" fmla="*/ 22 h 288"/>
                <a:gd name="T10" fmla="*/ 71 w 287"/>
                <a:gd name="T11" fmla="*/ 28 h 288"/>
                <a:gd name="T12" fmla="*/ 75 w 287"/>
                <a:gd name="T13" fmla="*/ 45 h 288"/>
                <a:gd name="T14" fmla="*/ 113 w 287"/>
                <a:gd name="T15" fmla="*/ 65 h 288"/>
                <a:gd name="T16" fmla="*/ 150 w 287"/>
                <a:gd name="T17" fmla="*/ 58 h 288"/>
                <a:gd name="T18" fmla="*/ 147 w 287"/>
                <a:gd name="T19" fmla="*/ 48 h 288"/>
                <a:gd name="T20" fmla="*/ 194 w 287"/>
                <a:gd name="T21" fmla="*/ 31 h 288"/>
                <a:gd name="T22" fmla="*/ 255 w 287"/>
                <a:gd name="T23" fmla="*/ 62 h 288"/>
                <a:gd name="T24" fmla="*/ 256 w 287"/>
                <a:gd name="T25" fmla="*/ 80 h 288"/>
                <a:gd name="T26" fmla="*/ 246 w 287"/>
                <a:gd name="T27" fmla="*/ 113 h 288"/>
                <a:gd name="T28" fmla="*/ 249 w 287"/>
                <a:gd name="T29" fmla="*/ 159 h 288"/>
                <a:gd name="T30" fmla="*/ 263 w 287"/>
                <a:gd name="T31" fmla="*/ 173 h 288"/>
                <a:gd name="T32" fmla="*/ 251 w 287"/>
                <a:gd name="T33" fmla="*/ 197 h 288"/>
                <a:gd name="T34" fmla="*/ 286 w 287"/>
                <a:gd name="T35" fmla="*/ 250 h 288"/>
                <a:gd name="T36" fmla="*/ 262 w 287"/>
                <a:gd name="T37" fmla="*/ 287 h 288"/>
                <a:gd name="T38" fmla="*/ 199 w 287"/>
                <a:gd name="T39" fmla="*/ 274 h 288"/>
                <a:gd name="T40" fmla="*/ 185 w 287"/>
                <a:gd name="T41" fmla="*/ 251 h 288"/>
                <a:gd name="T42" fmla="*/ 141 w 287"/>
                <a:gd name="T43" fmla="*/ 258 h 288"/>
                <a:gd name="T44" fmla="*/ 109 w 287"/>
                <a:gd name="T45" fmla="*/ 235 h 288"/>
                <a:gd name="T46" fmla="*/ 87 w 287"/>
                <a:gd name="T47" fmla="*/ 190 h 288"/>
                <a:gd name="T48" fmla="*/ 71 w 287"/>
                <a:gd name="T49" fmla="*/ 184 h 288"/>
                <a:gd name="T50" fmla="*/ 66 w 287"/>
                <a:gd name="T51" fmla="*/ 193 h 288"/>
                <a:gd name="T52" fmla="*/ 47 w 287"/>
                <a:gd name="T53" fmla="*/ 148 h 288"/>
                <a:gd name="T54" fmla="*/ 19 w 287"/>
                <a:gd name="T55" fmla="*/ 122 h 288"/>
                <a:gd name="T56" fmla="*/ 32 w 287"/>
                <a:gd name="T57" fmla="*/ 80 h 288"/>
                <a:gd name="T58" fmla="*/ 20 w 287"/>
                <a:gd name="T59" fmla="*/ 75 h 288"/>
                <a:gd name="T60" fmla="*/ 10 w 287"/>
                <a:gd name="T61" fmla="*/ 53 h 288"/>
                <a:gd name="T62" fmla="*/ 0 w 287"/>
                <a:gd name="T63" fmla="*/ 10 h 2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7"/>
                <a:gd name="T97" fmla="*/ 0 h 288"/>
                <a:gd name="T98" fmla="*/ 287 w 287"/>
                <a:gd name="T99" fmla="*/ 288 h 2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7" h="288">
                  <a:moveTo>
                    <a:pt x="0" y="10"/>
                  </a:moveTo>
                  <a:lnTo>
                    <a:pt x="7" y="0"/>
                  </a:lnTo>
                  <a:lnTo>
                    <a:pt x="29" y="22"/>
                  </a:lnTo>
                  <a:lnTo>
                    <a:pt x="56" y="4"/>
                  </a:lnTo>
                  <a:lnTo>
                    <a:pt x="60" y="22"/>
                  </a:lnTo>
                  <a:lnTo>
                    <a:pt x="71" y="28"/>
                  </a:lnTo>
                  <a:lnTo>
                    <a:pt x="75" y="45"/>
                  </a:lnTo>
                  <a:lnTo>
                    <a:pt x="113" y="65"/>
                  </a:lnTo>
                  <a:lnTo>
                    <a:pt x="150" y="58"/>
                  </a:lnTo>
                  <a:lnTo>
                    <a:pt x="147" y="48"/>
                  </a:lnTo>
                  <a:lnTo>
                    <a:pt x="194" y="31"/>
                  </a:lnTo>
                  <a:lnTo>
                    <a:pt x="255" y="62"/>
                  </a:lnTo>
                  <a:lnTo>
                    <a:pt x="256" y="80"/>
                  </a:lnTo>
                  <a:lnTo>
                    <a:pt x="246" y="113"/>
                  </a:lnTo>
                  <a:lnTo>
                    <a:pt x="249" y="159"/>
                  </a:lnTo>
                  <a:lnTo>
                    <a:pt x="263" y="173"/>
                  </a:lnTo>
                  <a:lnTo>
                    <a:pt x="251" y="197"/>
                  </a:lnTo>
                  <a:lnTo>
                    <a:pt x="286" y="250"/>
                  </a:lnTo>
                  <a:lnTo>
                    <a:pt x="262" y="287"/>
                  </a:lnTo>
                  <a:lnTo>
                    <a:pt x="199" y="274"/>
                  </a:lnTo>
                  <a:lnTo>
                    <a:pt x="185" y="251"/>
                  </a:lnTo>
                  <a:lnTo>
                    <a:pt x="141" y="258"/>
                  </a:lnTo>
                  <a:lnTo>
                    <a:pt x="109" y="235"/>
                  </a:lnTo>
                  <a:lnTo>
                    <a:pt x="87" y="190"/>
                  </a:lnTo>
                  <a:lnTo>
                    <a:pt x="71" y="184"/>
                  </a:lnTo>
                  <a:lnTo>
                    <a:pt x="66" y="193"/>
                  </a:lnTo>
                  <a:lnTo>
                    <a:pt x="47" y="148"/>
                  </a:lnTo>
                  <a:lnTo>
                    <a:pt x="19" y="122"/>
                  </a:lnTo>
                  <a:lnTo>
                    <a:pt x="32" y="80"/>
                  </a:lnTo>
                  <a:lnTo>
                    <a:pt x="20" y="75"/>
                  </a:lnTo>
                  <a:lnTo>
                    <a:pt x="10" y="53"/>
                  </a:lnTo>
                  <a:lnTo>
                    <a:pt x="0" y="1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7" name="Freeform 103"/>
            <p:cNvSpPr>
              <a:spLocks/>
            </p:cNvSpPr>
            <p:nvPr/>
          </p:nvSpPr>
          <p:spPr bwMode="auto">
            <a:xfrm>
              <a:off x="3076" y="1298"/>
              <a:ext cx="145" cy="160"/>
            </a:xfrm>
            <a:custGeom>
              <a:avLst/>
              <a:gdLst>
                <a:gd name="T0" fmla="*/ 0 w 145"/>
                <a:gd name="T1" fmla="*/ 78 h 160"/>
                <a:gd name="T2" fmla="*/ 7 w 145"/>
                <a:gd name="T3" fmla="*/ 99 h 160"/>
                <a:gd name="T4" fmla="*/ 70 w 145"/>
                <a:gd name="T5" fmla="*/ 134 h 160"/>
                <a:gd name="T6" fmla="*/ 71 w 145"/>
                <a:gd name="T7" fmla="*/ 148 h 160"/>
                <a:gd name="T8" fmla="*/ 87 w 145"/>
                <a:gd name="T9" fmla="*/ 156 h 160"/>
                <a:gd name="T10" fmla="*/ 114 w 145"/>
                <a:gd name="T11" fmla="*/ 159 h 160"/>
                <a:gd name="T12" fmla="*/ 136 w 145"/>
                <a:gd name="T13" fmla="*/ 142 h 160"/>
                <a:gd name="T14" fmla="*/ 144 w 145"/>
                <a:gd name="T15" fmla="*/ 140 h 160"/>
                <a:gd name="T16" fmla="*/ 124 w 145"/>
                <a:gd name="T17" fmla="*/ 95 h 160"/>
                <a:gd name="T18" fmla="*/ 96 w 145"/>
                <a:gd name="T19" fmla="*/ 69 h 160"/>
                <a:gd name="T20" fmla="*/ 109 w 145"/>
                <a:gd name="T21" fmla="*/ 27 h 160"/>
                <a:gd name="T22" fmla="*/ 97 w 145"/>
                <a:gd name="T23" fmla="*/ 22 h 160"/>
                <a:gd name="T24" fmla="*/ 88 w 145"/>
                <a:gd name="T25" fmla="*/ 0 h 160"/>
                <a:gd name="T26" fmla="*/ 54 w 145"/>
                <a:gd name="T27" fmla="*/ 2 h 160"/>
                <a:gd name="T28" fmla="*/ 40 w 145"/>
                <a:gd name="T29" fmla="*/ 15 h 160"/>
                <a:gd name="T30" fmla="*/ 37 w 145"/>
                <a:gd name="T31" fmla="*/ 55 h 160"/>
                <a:gd name="T32" fmla="*/ 0 w 145"/>
                <a:gd name="T33" fmla="*/ 78 h 1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5"/>
                <a:gd name="T52" fmla="*/ 0 h 160"/>
                <a:gd name="T53" fmla="*/ 145 w 145"/>
                <a:gd name="T54" fmla="*/ 160 h 1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5" h="160">
                  <a:moveTo>
                    <a:pt x="0" y="78"/>
                  </a:moveTo>
                  <a:lnTo>
                    <a:pt x="7" y="99"/>
                  </a:lnTo>
                  <a:lnTo>
                    <a:pt x="70" y="134"/>
                  </a:lnTo>
                  <a:lnTo>
                    <a:pt x="71" y="148"/>
                  </a:lnTo>
                  <a:lnTo>
                    <a:pt x="87" y="156"/>
                  </a:lnTo>
                  <a:lnTo>
                    <a:pt x="114" y="159"/>
                  </a:lnTo>
                  <a:lnTo>
                    <a:pt x="136" y="142"/>
                  </a:lnTo>
                  <a:lnTo>
                    <a:pt x="144" y="140"/>
                  </a:lnTo>
                  <a:lnTo>
                    <a:pt x="124" y="95"/>
                  </a:lnTo>
                  <a:lnTo>
                    <a:pt x="96" y="69"/>
                  </a:lnTo>
                  <a:lnTo>
                    <a:pt x="109" y="27"/>
                  </a:lnTo>
                  <a:lnTo>
                    <a:pt x="97" y="22"/>
                  </a:lnTo>
                  <a:lnTo>
                    <a:pt x="88" y="0"/>
                  </a:lnTo>
                  <a:lnTo>
                    <a:pt x="54" y="2"/>
                  </a:lnTo>
                  <a:lnTo>
                    <a:pt x="40" y="15"/>
                  </a:lnTo>
                  <a:lnTo>
                    <a:pt x="37" y="55"/>
                  </a:lnTo>
                  <a:lnTo>
                    <a:pt x="0" y="78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8" name="Freeform 104"/>
            <p:cNvSpPr>
              <a:spLocks/>
            </p:cNvSpPr>
            <p:nvPr/>
          </p:nvSpPr>
          <p:spPr bwMode="auto">
            <a:xfrm>
              <a:off x="2622" y="1213"/>
              <a:ext cx="21" cy="50"/>
            </a:xfrm>
            <a:custGeom>
              <a:avLst/>
              <a:gdLst>
                <a:gd name="T0" fmla="*/ 0 w 21"/>
                <a:gd name="T1" fmla="*/ 8 h 50"/>
                <a:gd name="T2" fmla="*/ 3 w 21"/>
                <a:gd name="T3" fmla="*/ 46 h 50"/>
                <a:gd name="T4" fmla="*/ 12 w 21"/>
                <a:gd name="T5" fmla="*/ 49 h 50"/>
                <a:gd name="T6" fmla="*/ 20 w 21"/>
                <a:gd name="T7" fmla="*/ 21 h 50"/>
                <a:gd name="T8" fmla="*/ 13 w 21"/>
                <a:gd name="T9" fmla="*/ 0 h 50"/>
                <a:gd name="T10" fmla="*/ 0 w 21"/>
                <a:gd name="T11" fmla="*/ 8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50"/>
                <a:gd name="T20" fmla="*/ 21 w 21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50">
                  <a:moveTo>
                    <a:pt x="0" y="8"/>
                  </a:moveTo>
                  <a:lnTo>
                    <a:pt x="3" y="46"/>
                  </a:lnTo>
                  <a:lnTo>
                    <a:pt x="12" y="49"/>
                  </a:lnTo>
                  <a:lnTo>
                    <a:pt x="20" y="21"/>
                  </a:lnTo>
                  <a:lnTo>
                    <a:pt x="13" y="0"/>
                  </a:lnTo>
                  <a:lnTo>
                    <a:pt x="0" y="8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srgbClr val="FFFF00"/>
                </a:solidFill>
                <a:latin typeface="Calibri"/>
              </a:endParaRPr>
            </a:p>
          </p:txBody>
        </p:sp>
        <p:sp>
          <p:nvSpPr>
            <p:cNvPr id="349" name="Freeform 105"/>
            <p:cNvSpPr>
              <a:spLocks/>
            </p:cNvSpPr>
            <p:nvPr/>
          </p:nvSpPr>
          <p:spPr bwMode="auto">
            <a:xfrm>
              <a:off x="4428" y="1367"/>
              <a:ext cx="36" cy="49"/>
            </a:xfrm>
            <a:custGeom>
              <a:avLst/>
              <a:gdLst>
                <a:gd name="T0" fmla="*/ 0 w 36"/>
                <a:gd name="T1" fmla="*/ 13 h 49"/>
                <a:gd name="T2" fmla="*/ 1 w 36"/>
                <a:gd name="T3" fmla="*/ 23 h 49"/>
                <a:gd name="T4" fmla="*/ 10 w 36"/>
                <a:gd name="T5" fmla="*/ 13 h 49"/>
                <a:gd name="T6" fmla="*/ 12 w 36"/>
                <a:gd name="T7" fmla="*/ 19 h 49"/>
                <a:gd name="T8" fmla="*/ 9 w 36"/>
                <a:gd name="T9" fmla="*/ 48 h 49"/>
                <a:gd name="T10" fmla="*/ 24 w 36"/>
                <a:gd name="T11" fmla="*/ 46 h 49"/>
                <a:gd name="T12" fmla="*/ 35 w 36"/>
                <a:gd name="T13" fmla="*/ 17 h 49"/>
                <a:gd name="T14" fmla="*/ 29 w 36"/>
                <a:gd name="T15" fmla="*/ 2 h 49"/>
                <a:gd name="T16" fmla="*/ 13 w 36"/>
                <a:gd name="T17" fmla="*/ 0 h 49"/>
                <a:gd name="T18" fmla="*/ 0 w 36"/>
                <a:gd name="T19" fmla="*/ 13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9"/>
                <a:gd name="T32" fmla="*/ 36 w 36"/>
                <a:gd name="T33" fmla="*/ 49 h 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9">
                  <a:moveTo>
                    <a:pt x="0" y="13"/>
                  </a:moveTo>
                  <a:lnTo>
                    <a:pt x="1" y="23"/>
                  </a:lnTo>
                  <a:lnTo>
                    <a:pt x="10" y="13"/>
                  </a:lnTo>
                  <a:lnTo>
                    <a:pt x="12" y="19"/>
                  </a:lnTo>
                  <a:lnTo>
                    <a:pt x="9" y="48"/>
                  </a:lnTo>
                  <a:lnTo>
                    <a:pt x="24" y="46"/>
                  </a:lnTo>
                  <a:lnTo>
                    <a:pt x="35" y="17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0" y="13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0" name="Freeform 106"/>
            <p:cNvSpPr>
              <a:spLocks/>
            </p:cNvSpPr>
            <p:nvPr/>
          </p:nvSpPr>
          <p:spPr bwMode="auto">
            <a:xfrm>
              <a:off x="4445" y="1213"/>
              <a:ext cx="171" cy="162"/>
            </a:xfrm>
            <a:custGeom>
              <a:avLst/>
              <a:gdLst>
                <a:gd name="T0" fmla="*/ 0 w 171"/>
                <a:gd name="T1" fmla="*/ 151 h 162"/>
                <a:gd name="T2" fmla="*/ 31 w 171"/>
                <a:gd name="T3" fmla="*/ 121 h 162"/>
                <a:gd name="T4" fmla="*/ 74 w 171"/>
                <a:gd name="T5" fmla="*/ 121 h 162"/>
                <a:gd name="T6" fmla="*/ 91 w 171"/>
                <a:gd name="T7" fmla="*/ 84 h 162"/>
                <a:gd name="T8" fmla="*/ 97 w 171"/>
                <a:gd name="T9" fmla="*/ 82 h 162"/>
                <a:gd name="T10" fmla="*/ 98 w 171"/>
                <a:gd name="T11" fmla="*/ 95 h 162"/>
                <a:gd name="T12" fmla="*/ 116 w 171"/>
                <a:gd name="T13" fmla="*/ 82 h 162"/>
                <a:gd name="T14" fmla="*/ 134 w 171"/>
                <a:gd name="T15" fmla="*/ 55 h 162"/>
                <a:gd name="T16" fmla="*/ 140 w 171"/>
                <a:gd name="T17" fmla="*/ 8 h 162"/>
                <a:gd name="T18" fmla="*/ 154 w 171"/>
                <a:gd name="T19" fmla="*/ 10 h 162"/>
                <a:gd name="T20" fmla="*/ 150 w 171"/>
                <a:gd name="T21" fmla="*/ 0 h 162"/>
                <a:gd name="T22" fmla="*/ 158 w 171"/>
                <a:gd name="T23" fmla="*/ 0 h 162"/>
                <a:gd name="T24" fmla="*/ 170 w 171"/>
                <a:gd name="T25" fmla="*/ 39 h 162"/>
                <a:gd name="T26" fmla="*/ 154 w 171"/>
                <a:gd name="T27" fmla="*/ 67 h 162"/>
                <a:gd name="T28" fmla="*/ 154 w 171"/>
                <a:gd name="T29" fmla="*/ 90 h 162"/>
                <a:gd name="T30" fmla="*/ 143 w 171"/>
                <a:gd name="T31" fmla="*/ 127 h 162"/>
                <a:gd name="T32" fmla="*/ 136 w 171"/>
                <a:gd name="T33" fmla="*/ 132 h 162"/>
                <a:gd name="T34" fmla="*/ 135 w 171"/>
                <a:gd name="T35" fmla="*/ 118 h 162"/>
                <a:gd name="T36" fmla="*/ 111 w 171"/>
                <a:gd name="T37" fmla="*/ 139 h 162"/>
                <a:gd name="T38" fmla="*/ 91 w 171"/>
                <a:gd name="T39" fmla="*/ 130 h 162"/>
                <a:gd name="T40" fmla="*/ 93 w 171"/>
                <a:gd name="T41" fmla="*/ 147 h 162"/>
                <a:gd name="T42" fmla="*/ 74 w 171"/>
                <a:gd name="T43" fmla="*/ 161 h 162"/>
                <a:gd name="T44" fmla="*/ 69 w 171"/>
                <a:gd name="T45" fmla="*/ 138 h 162"/>
                <a:gd name="T46" fmla="*/ 0 w 171"/>
                <a:gd name="T47" fmla="*/ 151 h 16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1"/>
                <a:gd name="T73" fmla="*/ 0 h 162"/>
                <a:gd name="T74" fmla="*/ 171 w 171"/>
                <a:gd name="T75" fmla="*/ 162 h 1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1" h="162">
                  <a:moveTo>
                    <a:pt x="0" y="151"/>
                  </a:moveTo>
                  <a:lnTo>
                    <a:pt x="31" y="121"/>
                  </a:lnTo>
                  <a:lnTo>
                    <a:pt x="74" y="121"/>
                  </a:lnTo>
                  <a:lnTo>
                    <a:pt x="91" y="84"/>
                  </a:lnTo>
                  <a:lnTo>
                    <a:pt x="97" y="82"/>
                  </a:lnTo>
                  <a:lnTo>
                    <a:pt x="98" y="95"/>
                  </a:lnTo>
                  <a:lnTo>
                    <a:pt x="116" y="82"/>
                  </a:lnTo>
                  <a:lnTo>
                    <a:pt x="134" y="55"/>
                  </a:lnTo>
                  <a:lnTo>
                    <a:pt x="140" y="8"/>
                  </a:lnTo>
                  <a:lnTo>
                    <a:pt x="154" y="10"/>
                  </a:lnTo>
                  <a:lnTo>
                    <a:pt x="150" y="0"/>
                  </a:lnTo>
                  <a:lnTo>
                    <a:pt x="158" y="0"/>
                  </a:lnTo>
                  <a:lnTo>
                    <a:pt x="170" y="39"/>
                  </a:lnTo>
                  <a:lnTo>
                    <a:pt x="154" y="67"/>
                  </a:lnTo>
                  <a:lnTo>
                    <a:pt x="154" y="90"/>
                  </a:lnTo>
                  <a:lnTo>
                    <a:pt x="143" y="127"/>
                  </a:lnTo>
                  <a:lnTo>
                    <a:pt x="136" y="132"/>
                  </a:lnTo>
                  <a:lnTo>
                    <a:pt x="135" y="118"/>
                  </a:lnTo>
                  <a:lnTo>
                    <a:pt x="111" y="139"/>
                  </a:lnTo>
                  <a:lnTo>
                    <a:pt x="91" y="130"/>
                  </a:lnTo>
                  <a:lnTo>
                    <a:pt x="93" y="147"/>
                  </a:lnTo>
                  <a:lnTo>
                    <a:pt x="74" y="161"/>
                  </a:lnTo>
                  <a:lnTo>
                    <a:pt x="69" y="138"/>
                  </a:lnTo>
                  <a:lnTo>
                    <a:pt x="0" y="15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1" name="Freeform 107"/>
            <p:cNvSpPr>
              <a:spLocks/>
            </p:cNvSpPr>
            <p:nvPr/>
          </p:nvSpPr>
          <p:spPr bwMode="auto">
            <a:xfrm>
              <a:off x="4466" y="1359"/>
              <a:ext cx="35" cy="29"/>
            </a:xfrm>
            <a:custGeom>
              <a:avLst/>
              <a:gdLst>
                <a:gd name="T0" fmla="*/ 0 w 35"/>
                <a:gd name="T1" fmla="*/ 15 h 29"/>
                <a:gd name="T2" fmla="*/ 13 w 35"/>
                <a:gd name="T3" fmla="*/ 28 h 29"/>
                <a:gd name="T4" fmla="*/ 33 w 35"/>
                <a:gd name="T5" fmla="*/ 18 h 29"/>
                <a:gd name="T6" fmla="*/ 34 w 35"/>
                <a:gd name="T7" fmla="*/ 0 h 29"/>
                <a:gd name="T8" fmla="*/ 0 w 35"/>
                <a:gd name="T9" fmla="*/ 15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9"/>
                <a:gd name="T17" fmla="*/ 35 w 35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9">
                  <a:moveTo>
                    <a:pt x="0" y="15"/>
                  </a:moveTo>
                  <a:lnTo>
                    <a:pt x="13" y="28"/>
                  </a:lnTo>
                  <a:lnTo>
                    <a:pt x="33" y="18"/>
                  </a:lnTo>
                  <a:lnTo>
                    <a:pt x="34" y="0"/>
                  </a:lnTo>
                  <a:lnTo>
                    <a:pt x="0" y="15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2" name="Freeform 108"/>
            <p:cNvSpPr>
              <a:spLocks/>
            </p:cNvSpPr>
            <p:nvPr/>
          </p:nvSpPr>
          <p:spPr bwMode="auto">
            <a:xfrm>
              <a:off x="4581" y="1130"/>
              <a:ext cx="89" cy="84"/>
            </a:xfrm>
            <a:custGeom>
              <a:avLst/>
              <a:gdLst>
                <a:gd name="T0" fmla="*/ 0 w 89"/>
                <a:gd name="T1" fmla="*/ 59 h 84"/>
                <a:gd name="T2" fmla="*/ 4 w 89"/>
                <a:gd name="T3" fmla="*/ 83 h 84"/>
                <a:gd name="T4" fmla="*/ 20 w 89"/>
                <a:gd name="T5" fmla="*/ 74 h 84"/>
                <a:gd name="T6" fmla="*/ 10 w 89"/>
                <a:gd name="T7" fmla="*/ 59 h 84"/>
                <a:gd name="T8" fmla="*/ 51 w 89"/>
                <a:gd name="T9" fmla="*/ 72 h 84"/>
                <a:gd name="T10" fmla="*/ 62 w 89"/>
                <a:gd name="T11" fmla="*/ 51 h 84"/>
                <a:gd name="T12" fmla="*/ 88 w 89"/>
                <a:gd name="T13" fmla="*/ 44 h 84"/>
                <a:gd name="T14" fmla="*/ 78 w 89"/>
                <a:gd name="T15" fmla="*/ 32 h 84"/>
                <a:gd name="T16" fmla="*/ 82 w 89"/>
                <a:gd name="T17" fmla="*/ 22 h 84"/>
                <a:gd name="T18" fmla="*/ 59 w 89"/>
                <a:gd name="T19" fmla="*/ 24 h 84"/>
                <a:gd name="T20" fmla="*/ 31 w 89"/>
                <a:gd name="T21" fmla="*/ 0 h 84"/>
                <a:gd name="T22" fmla="*/ 22 w 89"/>
                <a:gd name="T23" fmla="*/ 46 h 84"/>
                <a:gd name="T24" fmla="*/ 9 w 89"/>
                <a:gd name="T25" fmla="*/ 42 h 84"/>
                <a:gd name="T26" fmla="*/ 0 w 89"/>
                <a:gd name="T27" fmla="*/ 59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9"/>
                <a:gd name="T43" fmla="*/ 0 h 84"/>
                <a:gd name="T44" fmla="*/ 89 w 89"/>
                <a:gd name="T45" fmla="*/ 84 h 8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9" h="84">
                  <a:moveTo>
                    <a:pt x="0" y="59"/>
                  </a:moveTo>
                  <a:lnTo>
                    <a:pt x="4" y="83"/>
                  </a:lnTo>
                  <a:lnTo>
                    <a:pt x="20" y="74"/>
                  </a:lnTo>
                  <a:lnTo>
                    <a:pt x="10" y="59"/>
                  </a:lnTo>
                  <a:lnTo>
                    <a:pt x="51" y="72"/>
                  </a:lnTo>
                  <a:lnTo>
                    <a:pt x="62" y="51"/>
                  </a:lnTo>
                  <a:lnTo>
                    <a:pt x="88" y="44"/>
                  </a:lnTo>
                  <a:lnTo>
                    <a:pt x="78" y="32"/>
                  </a:lnTo>
                  <a:lnTo>
                    <a:pt x="82" y="22"/>
                  </a:lnTo>
                  <a:lnTo>
                    <a:pt x="59" y="24"/>
                  </a:lnTo>
                  <a:lnTo>
                    <a:pt x="31" y="0"/>
                  </a:lnTo>
                  <a:lnTo>
                    <a:pt x="22" y="46"/>
                  </a:lnTo>
                  <a:lnTo>
                    <a:pt x="9" y="42"/>
                  </a:lnTo>
                  <a:lnTo>
                    <a:pt x="0" y="5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3" name="Freeform 109"/>
            <p:cNvSpPr>
              <a:spLocks/>
            </p:cNvSpPr>
            <p:nvPr/>
          </p:nvSpPr>
          <p:spPr bwMode="auto">
            <a:xfrm>
              <a:off x="4348" y="1181"/>
              <a:ext cx="95" cy="109"/>
            </a:xfrm>
            <a:custGeom>
              <a:avLst/>
              <a:gdLst>
                <a:gd name="T0" fmla="*/ 0 w 95"/>
                <a:gd name="T1" fmla="*/ 62 h 109"/>
                <a:gd name="T2" fmla="*/ 17 w 95"/>
                <a:gd name="T3" fmla="*/ 71 h 109"/>
                <a:gd name="T4" fmla="*/ 6 w 95"/>
                <a:gd name="T5" fmla="*/ 101 h 109"/>
                <a:gd name="T6" fmla="*/ 33 w 95"/>
                <a:gd name="T7" fmla="*/ 108 h 109"/>
                <a:gd name="T8" fmla="*/ 60 w 95"/>
                <a:gd name="T9" fmla="*/ 91 h 109"/>
                <a:gd name="T10" fmla="*/ 47 w 95"/>
                <a:gd name="T11" fmla="*/ 65 h 109"/>
                <a:gd name="T12" fmla="*/ 79 w 95"/>
                <a:gd name="T13" fmla="*/ 42 h 109"/>
                <a:gd name="T14" fmla="*/ 94 w 95"/>
                <a:gd name="T15" fmla="*/ 11 h 109"/>
                <a:gd name="T16" fmla="*/ 92 w 95"/>
                <a:gd name="T17" fmla="*/ 7 h 109"/>
                <a:gd name="T18" fmla="*/ 86 w 95"/>
                <a:gd name="T19" fmla="*/ 0 h 109"/>
                <a:gd name="T20" fmla="*/ 58 w 95"/>
                <a:gd name="T21" fmla="*/ 21 h 109"/>
                <a:gd name="T22" fmla="*/ 58 w 95"/>
                <a:gd name="T23" fmla="*/ 32 h 109"/>
                <a:gd name="T24" fmla="*/ 37 w 95"/>
                <a:gd name="T25" fmla="*/ 29 h 109"/>
                <a:gd name="T26" fmla="*/ 0 w 95"/>
                <a:gd name="T27" fmla="*/ 62 h 10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5"/>
                <a:gd name="T43" fmla="*/ 0 h 109"/>
                <a:gd name="T44" fmla="*/ 95 w 95"/>
                <a:gd name="T45" fmla="*/ 109 h 10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5" h="109">
                  <a:moveTo>
                    <a:pt x="0" y="62"/>
                  </a:moveTo>
                  <a:lnTo>
                    <a:pt x="17" y="71"/>
                  </a:lnTo>
                  <a:lnTo>
                    <a:pt x="6" y="101"/>
                  </a:lnTo>
                  <a:lnTo>
                    <a:pt x="33" y="108"/>
                  </a:lnTo>
                  <a:lnTo>
                    <a:pt x="60" y="91"/>
                  </a:lnTo>
                  <a:lnTo>
                    <a:pt x="47" y="65"/>
                  </a:lnTo>
                  <a:lnTo>
                    <a:pt x="79" y="42"/>
                  </a:lnTo>
                  <a:lnTo>
                    <a:pt x="94" y="11"/>
                  </a:lnTo>
                  <a:lnTo>
                    <a:pt x="92" y="7"/>
                  </a:lnTo>
                  <a:lnTo>
                    <a:pt x="86" y="0"/>
                  </a:lnTo>
                  <a:lnTo>
                    <a:pt x="58" y="21"/>
                  </a:lnTo>
                  <a:lnTo>
                    <a:pt x="58" y="32"/>
                  </a:lnTo>
                  <a:lnTo>
                    <a:pt x="37" y="29"/>
                  </a:lnTo>
                  <a:lnTo>
                    <a:pt x="0" y="6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4" name="Freeform 110"/>
            <p:cNvSpPr>
              <a:spLocks/>
            </p:cNvSpPr>
            <p:nvPr/>
          </p:nvSpPr>
          <p:spPr bwMode="auto">
            <a:xfrm>
              <a:off x="4377" y="1274"/>
              <a:ext cx="37" cy="58"/>
            </a:xfrm>
            <a:custGeom>
              <a:avLst/>
              <a:gdLst>
                <a:gd name="T0" fmla="*/ 0 w 52"/>
                <a:gd name="T1" fmla="*/ 82 h 83"/>
                <a:gd name="T2" fmla="*/ 6 w 52"/>
                <a:gd name="T3" fmla="*/ 16 h 83"/>
                <a:gd name="T4" fmla="*/ 32 w 52"/>
                <a:gd name="T5" fmla="*/ 0 h 83"/>
                <a:gd name="T6" fmla="*/ 51 w 52"/>
                <a:gd name="T7" fmla="*/ 49 h 83"/>
                <a:gd name="T8" fmla="*/ 32 w 52"/>
                <a:gd name="T9" fmla="*/ 73 h 83"/>
                <a:gd name="T10" fmla="*/ 0 w 52"/>
                <a:gd name="T11" fmla="*/ 82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83"/>
                <a:gd name="T20" fmla="*/ 52 w 52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83">
                  <a:moveTo>
                    <a:pt x="0" y="82"/>
                  </a:moveTo>
                  <a:lnTo>
                    <a:pt x="6" y="16"/>
                  </a:lnTo>
                  <a:lnTo>
                    <a:pt x="32" y="0"/>
                  </a:lnTo>
                  <a:lnTo>
                    <a:pt x="51" y="49"/>
                  </a:lnTo>
                  <a:lnTo>
                    <a:pt x="32" y="73"/>
                  </a:lnTo>
                  <a:lnTo>
                    <a:pt x="0" y="8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 eaLnBrk="0" hangingPunct="0">
                <a:defRPr/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5" name="Freeform 111"/>
            <p:cNvSpPr>
              <a:spLocks/>
            </p:cNvSpPr>
            <p:nvPr/>
          </p:nvSpPr>
          <p:spPr bwMode="auto">
            <a:xfrm>
              <a:off x="3993" y="1582"/>
              <a:ext cx="103" cy="149"/>
            </a:xfrm>
            <a:custGeom>
              <a:avLst/>
              <a:gdLst>
                <a:gd name="T0" fmla="*/ 0 w 103"/>
                <a:gd name="T1" fmla="*/ 32 h 149"/>
                <a:gd name="T2" fmla="*/ 13 w 103"/>
                <a:gd name="T3" fmla="*/ 53 h 149"/>
                <a:gd name="T4" fmla="*/ 10 w 103"/>
                <a:gd name="T5" fmla="*/ 88 h 149"/>
                <a:gd name="T6" fmla="*/ 42 w 103"/>
                <a:gd name="T7" fmla="*/ 73 h 149"/>
                <a:gd name="T8" fmla="*/ 58 w 103"/>
                <a:gd name="T9" fmla="*/ 88 h 149"/>
                <a:gd name="T10" fmla="*/ 72 w 103"/>
                <a:gd name="T11" fmla="*/ 125 h 149"/>
                <a:gd name="T12" fmla="*/ 69 w 103"/>
                <a:gd name="T13" fmla="*/ 148 h 149"/>
                <a:gd name="T14" fmla="*/ 102 w 103"/>
                <a:gd name="T15" fmla="*/ 141 h 149"/>
                <a:gd name="T16" fmla="*/ 86 w 103"/>
                <a:gd name="T17" fmla="*/ 93 h 149"/>
                <a:gd name="T18" fmla="*/ 49 w 103"/>
                <a:gd name="T19" fmla="*/ 60 h 149"/>
                <a:gd name="T20" fmla="*/ 59 w 103"/>
                <a:gd name="T21" fmla="*/ 39 h 149"/>
                <a:gd name="T22" fmla="*/ 39 w 103"/>
                <a:gd name="T23" fmla="*/ 28 h 149"/>
                <a:gd name="T24" fmla="*/ 23 w 103"/>
                <a:gd name="T25" fmla="*/ 0 h 149"/>
                <a:gd name="T26" fmla="*/ 14 w 103"/>
                <a:gd name="T27" fmla="*/ 0 h 149"/>
                <a:gd name="T28" fmla="*/ 15 w 103"/>
                <a:gd name="T29" fmla="*/ 20 h 149"/>
                <a:gd name="T30" fmla="*/ 13 w 103"/>
                <a:gd name="T31" fmla="*/ 14 h 149"/>
                <a:gd name="T32" fmla="*/ 0 w 103"/>
                <a:gd name="T33" fmla="*/ 32 h 1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3"/>
                <a:gd name="T52" fmla="*/ 0 h 149"/>
                <a:gd name="T53" fmla="*/ 103 w 103"/>
                <a:gd name="T54" fmla="*/ 149 h 14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3" h="149">
                  <a:moveTo>
                    <a:pt x="0" y="32"/>
                  </a:moveTo>
                  <a:lnTo>
                    <a:pt x="13" y="53"/>
                  </a:lnTo>
                  <a:lnTo>
                    <a:pt x="10" y="88"/>
                  </a:lnTo>
                  <a:lnTo>
                    <a:pt x="42" y="73"/>
                  </a:lnTo>
                  <a:lnTo>
                    <a:pt x="58" y="88"/>
                  </a:lnTo>
                  <a:lnTo>
                    <a:pt x="72" y="125"/>
                  </a:lnTo>
                  <a:lnTo>
                    <a:pt x="69" y="148"/>
                  </a:lnTo>
                  <a:lnTo>
                    <a:pt x="102" y="141"/>
                  </a:lnTo>
                  <a:lnTo>
                    <a:pt x="86" y="93"/>
                  </a:lnTo>
                  <a:lnTo>
                    <a:pt x="49" y="60"/>
                  </a:lnTo>
                  <a:lnTo>
                    <a:pt x="59" y="39"/>
                  </a:lnTo>
                  <a:lnTo>
                    <a:pt x="39" y="28"/>
                  </a:lnTo>
                  <a:lnTo>
                    <a:pt x="23" y="0"/>
                  </a:lnTo>
                  <a:lnTo>
                    <a:pt x="14" y="0"/>
                  </a:lnTo>
                  <a:lnTo>
                    <a:pt x="15" y="20"/>
                  </a:lnTo>
                  <a:lnTo>
                    <a:pt x="13" y="14"/>
                  </a:lnTo>
                  <a:lnTo>
                    <a:pt x="0" y="3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6" name="Freeform 112"/>
            <p:cNvSpPr>
              <a:spLocks/>
            </p:cNvSpPr>
            <p:nvPr/>
          </p:nvSpPr>
          <p:spPr bwMode="auto">
            <a:xfrm>
              <a:off x="2584" y="1023"/>
              <a:ext cx="18" cy="20"/>
            </a:xfrm>
            <a:custGeom>
              <a:avLst/>
              <a:gdLst>
                <a:gd name="T0" fmla="*/ 0 w 18"/>
                <a:gd name="T1" fmla="*/ 16 h 20"/>
                <a:gd name="T2" fmla="*/ 12 w 18"/>
                <a:gd name="T3" fmla="*/ 0 h 20"/>
                <a:gd name="T4" fmla="*/ 17 w 18"/>
                <a:gd name="T5" fmla="*/ 19 h 20"/>
                <a:gd name="T6" fmla="*/ 0 w 18"/>
                <a:gd name="T7" fmla="*/ 16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0"/>
                <a:gd name="T14" fmla="*/ 18 w 18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0">
                  <a:moveTo>
                    <a:pt x="0" y="16"/>
                  </a:moveTo>
                  <a:lnTo>
                    <a:pt x="12" y="0"/>
                  </a:lnTo>
                  <a:lnTo>
                    <a:pt x="17" y="19"/>
                  </a:lnTo>
                  <a:lnTo>
                    <a:pt x="0" y="1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7" name="Freeform 113"/>
            <p:cNvSpPr>
              <a:spLocks/>
            </p:cNvSpPr>
            <p:nvPr/>
          </p:nvSpPr>
          <p:spPr bwMode="auto">
            <a:xfrm>
              <a:off x="3993" y="1866"/>
              <a:ext cx="50" cy="88"/>
            </a:xfrm>
            <a:custGeom>
              <a:avLst/>
              <a:gdLst>
                <a:gd name="T0" fmla="*/ 0 w 50"/>
                <a:gd name="T1" fmla="*/ 0 h 88"/>
                <a:gd name="T2" fmla="*/ 12 w 50"/>
                <a:gd name="T3" fmla="*/ 0 h 88"/>
                <a:gd name="T4" fmla="*/ 13 w 50"/>
                <a:gd name="T5" fmla="*/ 17 h 88"/>
                <a:gd name="T6" fmla="*/ 23 w 50"/>
                <a:gd name="T7" fmla="*/ 6 h 88"/>
                <a:gd name="T8" fmla="*/ 42 w 50"/>
                <a:gd name="T9" fmla="*/ 25 h 88"/>
                <a:gd name="T10" fmla="*/ 49 w 50"/>
                <a:gd name="T11" fmla="*/ 87 h 88"/>
                <a:gd name="T12" fmla="*/ 49 w 50"/>
                <a:gd name="T13" fmla="*/ 87 h 88"/>
                <a:gd name="T14" fmla="*/ 13 w 50"/>
                <a:gd name="T15" fmla="*/ 63 h 88"/>
                <a:gd name="T16" fmla="*/ 0 w 50"/>
                <a:gd name="T17" fmla="*/ 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88"/>
                <a:gd name="T29" fmla="*/ 50 w 50"/>
                <a:gd name="T30" fmla="*/ 88 h 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88">
                  <a:moveTo>
                    <a:pt x="0" y="0"/>
                  </a:moveTo>
                  <a:lnTo>
                    <a:pt x="12" y="0"/>
                  </a:lnTo>
                  <a:lnTo>
                    <a:pt x="13" y="17"/>
                  </a:lnTo>
                  <a:lnTo>
                    <a:pt x="23" y="6"/>
                  </a:lnTo>
                  <a:lnTo>
                    <a:pt x="42" y="25"/>
                  </a:lnTo>
                  <a:lnTo>
                    <a:pt x="49" y="87"/>
                  </a:lnTo>
                  <a:lnTo>
                    <a:pt x="13" y="63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8" name="Freeform 114"/>
            <p:cNvSpPr>
              <a:spLocks/>
            </p:cNvSpPr>
            <p:nvPr/>
          </p:nvSpPr>
          <p:spPr bwMode="auto">
            <a:xfrm>
              <a:off x="4129" y="1860"/>
              <a:ext cx="144" cy="104"/>
            </a:xfrm>
            <a:custGeom>
              <a:avLst/>
              <a:gdLst>
                <a:gd name="T0" fmla="*/ 0 w 144"/>
                <a:gd name="T1" fmla="*/ 90 h 104"/>
                <a:gd name="T2" fmla="*/ 13 w 144"/>
                <a:gd name="T3" fmla="*/ 103 h 104"/>
                <a:gd name="T4" fmla="*/ 57 w 144"/>
                <a:gd name="T5" fmla="*/ 98 h 104"/>
                <a:gd name="T6" fmla="*/ 72 w 144"/>
                <a:gd name="T7" fmla="*/ 93 h 104"/>
                <a:gd name="T8" fmla="*/ 92 w 144"/>
                <a:gd name="T9" fmla="*/ 45 h 104"/>
                <a:gd name="T10" fmla="*/ 118 w 144"/>
                <a:gd name="T11" fmla="*/ 48 h 104"/>
                <a:gd name="T12" fmla="*/ 143 w 144"/>
                <a:gd name="T13" fmla="*/ 30 h 104"/>
                <a:gd name="T14" fmla="*/ 119 w 144"/>
                <a:gd name="T15" fmla="*/ 17 h 104"/>
                <a:gd name="T16" fmla="*/ 111 w 144"/>
                <a:gd name="T17" fmla="*/ 0 h 104"/>
                <a:gd name="T18" fmla="*/ 82 w 144"/>
                <a:gd name="T19" fmla="*/ 31 h 104"/>
                <a:gd name="T20" fmla="*/ 73 w 144"/>
                <a:gd name="T21" fmla="*/ 50 h 104"/>
                <a:gd name="T22" fmla="*/ 64 w 144"/>
                <a:gd name="T23" fmla="*/ 40 h 104"/>
                <a:gd name="T24" fmla="*/ 48 w 144"/>
                <a:gd name="T25" fmla="*/ 66 h 104"/>
                <a:gd name="T26" fmla="*/ 28 w 144"/>
                <a:gd name="T27" fmla="*/ 71 h 104"/>
                <a:gd name="T28" fmla="*/ 21 w 144"/>
                <a:gd name="T29" fmla="*/ 93 h 104"/>
                <a:gd name="T30" fmla="*/ 0 w 144"/>
                <a:gd name="T31" fmla="*/ 90 h 10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104"/>
                <a:gd name="T50" fmla="*/ 144 w 144"/>
                <a:gd name="T51" fmla="*/ 104 h 10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104">
                  <a:moveTo>
                    <a:pt x="0" y="90"/>
                  </a:moveTo>
                  <a:lnTo>
                    <a:pt x="13" y="103"/>
                  </a:lnTo>
                  <a:lnTo>
                    <a:pt x="57" y="98"/>
                  </a:lnTo>
                  <a:lnTo>
                    <a:pt x="72" y="93"/>
                  </a:lnTo>
                  <a:lnTo>
                    <a:pt x="92" y="45"/>
                  </a:lnTo>
                  <a:lnTo>
                    <a:pt x="118" y="48"/>
                  </a:lnTo>
                  <a:lnTo>
                    <a:pt x="143" y="30"/>
                  </a:lnTo>
                  <a:lnTo>
                    <a:pt x="119" y="17"/>
                  </a:lnTo>
                  <a:lnTo>
                    <a:pt x="111" y="0"/>
                  </a:lnTo>
                  <a:lnTo>
                    <a:pt x="82" y="31"/>
                  </a:lnTo>
                  <a:lnTo>
                    <a:pt x="73" y="50"/>
                  </a:lnTo>
                  <a:lnTo>
                    <a:pt x="64" y="40"/>
                  </a:lnTo>
                  <a:lnTo>
                    <a:pt x="48" y="66"/>
                  </a:lnTo>
                  <a:lnTo>
                    <a:pt x="28" y="71"/>
                  </a:lnTo>
                  <a:lnTo>
                    <a:pt x="21" y="93"/>
                  </a:lnTo>
                  <a:lnTo>
                    <a:pt x="0" y="9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9" name="Freeform 115"/>
            <p:cNvSpPr>
              <a:spLocks/>
            </p:cNvSpPr>
            <p:nvPr/>
          </p:nvSpPr>
          <p:spPr bwMode="auto">
            <a:xfrm>
              <a:off x="3807" y="975"/>
              <a:ext cx="469" cy="235"/>
            </a:xfrm>
            <a:custGeom>
              <a:avLst/>
              <a:gdLst>
                <a:gd name="T0" fmla="*/ 0 w 469"/>
                <a:gd name="T1" fmla="*/ 74 h 235"/>
                <a:gd name="T2" fmla="*/ 15 w 469"/>
                <a:gd name="T3" fmla="*/ 98 h 235"/>
                <a:gd name="T4" fmla="*/ 37 w 469"/>
                <a:gd name="T5" fmla="*/ 107 h 235"/>
                <a:gd name="T6" fmla="*/ 45 w 469"/>
                <a:gd name="T7" fmla="*/ 158 h 235"/>
                <a:gd name="T8" fmla="*/ 111 w 469"/>
                <a:gd name="T9" fmla="*/ 178 h 235"/>
                <a:gd name="T10" fmla="*/ 139 w 469"/>
                <a:gd name="T11" fmla="*/ 209 h 235"/>
                <a:gd name="T12" fmla="*/ 192 w 469"/>
                <a:gd name="T13" fmla="*/ 206 h 235"/>
                <a:gd name="T14" fmla="*/ 248 w 469"/>
                <a:gd name="T15" fmla="*/ 234 h 235"/>
                <a:gd name="T16" fmla="*/ 329 w 469"/>
                <a:gd name="T17" fmla="*/ 209 h 235"/>
                <a:gd name="T18" fmla="*/ 355 w 469"/>
                <a:gd name="T19" fmla="*/ 189 h 235"/>
                <a:gd name="T20" fmla="*/ 355 w 469"/>
                <a:gd name="T21" fmla="*/ 164 h 235"/>
                <a:gd name="T22" fmla="*/ 377 w 469"/>
                <a:gd name="T23" fmla="*/ 168 h 235"/>
                <a:gd name="T24" fmla="*/ 429 w 469"/>
                <a:gd name="T25" fmla="*/ 128 h 235"/>
                <a:gd name="T26" fmla="*/ 468 w 469"/>
                <a:gd name="T27" fmla="*/ 126 h 235"/>
                <a:gd name="T28" fmla="*/ 449 w 469"/>
                <a:gd name="T29" fmla="*/ 96 h 235"/>
                <a:gd name="T30" fmla="*/ 411 w 469"/>
                <a:gd name="T31" fmla="*/ 104 h 235"/>
                <a:gd name="T32" fmla="*/ 411 w 469"/>
                <a:gd name="T33" fmla="*/ 71 h 235"/>
                <a:gd name="T34" fmla="*/ 420 w 469"/>
                <a:gd name="T35" fmla="*/ 52 h 235"/>
                <a:gd name="T36" fmla="*/ 393 w 469"/>
                <a:gd name="T37" fmla="*/ 46 h 235"/>
                <a:gd name="T38" fmla="*/ 322 w 469"/>
                <a:gd name="T39" fmla="*/ 67 h 235"/>
                <a:gd name="T40" fmla="*/ 259 w 469"/>
                <a:gd name="T41" fmla="*/ 36 h 235"/>
                <a:gd name="T42" fmla="*/ 220 w 469"/>
                <a:gd name="T43" fmla="*/ 41 h 235"/>
                <a:gd name="T44" fmla="*/ 204 w 469"/>
                <a:gd name="T45" fmla="*/ 17 h 235"/>
                <a:gd name="T46" fmla="*/ 171 w 469"/>
                <a:gd name="T47" fmla="*/ 0 h 235"/>
                <a:gd name="T48" fmla="*/ 152 w 469"/>
                <a:gd name="T49" fmla="*/ 17 h 235"/>
                <a:gd name="T50" fmla="*/ 150 w 469"/>
                <a:gd name="T51" fmla="*/ 51 h 235"/>
                <a:gd name="T52" fmla="*/ 60 w 469"/>
                <a:gd name="T53" fmla="*/ 36 h 235"/>
                <a:gd name="T54" fmla="*/ 0 w 469"/>
                <a:gd name="T55" fmla="*/ 74 h 2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69"/>
                <a:gd name="T85" fmla="*/ 0 h 235"/>
                <a:gd name="T86" fmla="*/ 469 w 469"/>
                <a:gd name="T87" fmla="*/ 235 h 23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69" h="235">
                  <a:moveTo>
                    <a:pt x="0" y="74"/>
                  </a:moveTo>
                  <a:lnTo>
                    <a:pt x="15" y="98"/>
                  </a:lnTo>
                  <a:lnTo>
                    <a:pt x="37" y="107"/>
                  </a:lnTo>
                  <a:lnTo>
                    <a:pt x="45" y="158"/>
                  </a:lnTo>
                  <a:lnTo>
                    <a:pt x="111" y="178"/>
                  </a:lnTo>
                  <a:lnTo>
                    <a:pt x="139" y="209"/>
                  </a:lnTo>
                  <a:lnTo>
                    <a:pt x="192" y="206"/>
                  </a:lnTo>
                  <a:lnTo>
                    <a:pt x="248" y="234"/>
                  </a:lnTo>
                  <a:lnTo>
                    <a:pt x="329" y="209"/>
                  </a:lnTo>
                  <a:lnTo>
                    <a:pt x="355" y="189"/>
                  </a:lnTo>
                  <a:lnTo>
                    <a:pt x="355" y="164"/>
                  </a:lnTo>
                  <a:lnTo>
                    <a:pt x="377" y="168"/>
                  </a:lnTo>
                  <a:lnTo>
                    <a:pt x="429" y="128"/>
                  </a:lnTo>
                  <a:lnTo>
                    <a:pt x="468" y="126"/>
                  </a:lnTo>
                  <a:lnTo>
                    <a:pt x="449" y="96"/>
                  </a:lnTo>
                  <a:lnTo>
                    <a:pt x="411" y="104"/>
                  </a:lnTo>
                  <a:lnTo>
                    <a:pt x="411" y="71"/>
                  </a:lnTo>
                  <a:lnTo>
                    <a:pt x="420" y="52"/>
                  </a:lnTo>
                  <a:lnTo>
                    <a:pt x="393" y="46"/>
                  </a:lnTo>
                  <a:lnTo>
                    <a:pt x="322" y="67"/>
                  </a:lnTo>
                  <a:lnTo>
                    <a:pt x="259" y="36"/>
                  </a:lnTo>
                  <a:lnTo>
                    <a:pt x="220" y="41"/>
                  </a:lnTo>
                  <a:lnTo>
                    <a:pt x="204" y="17"/>
                  </a:lnTo>
                  <a:lnTo>
                    <a:pt x="171" y="0"/>
                  </a:lnTo>
                  <a:lnTo>
                    <a:pt x="152" y="17"/>
                  </a:lnTo>
                  <a:lnTo>
                    <a:pt x="150" y="51"/>
                  </a:lnTo>
                  <a:lnTo>
                    <a:pt x="60" y="36"/>
                  </a:lnTo>
                  <a:lnTo>
                    <a:pt x="0" y="7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0" name="Freeform 116"/>
            <p:cNvSpPr>
              <a:spLocks/>
            </p:cNvSpPr>
            <p:nvPr/>
          </p:nvSpPr>
          <p:spPr bwMode="auto">
            <a:xfrm>
              <a:off x="3271" y="1537"/>
              <a:ext cx="116" cy="154"/>
            </a:xfrm>
            <a:custGeom>
              <a:avLst/>
              <a:gdLst>
                <a:gd name="T0" fmla="*/ 0 w 116"/>
                <a:gd name="T1" fmla="*/ 109 h 154"/>
                <a:gd name="T2" fmla="*/ 16 w 116"/>
                <a:gd name="T3" fmla="*/ 153 h 154"/>
                <a:gd name="T4" fmla="*/ 43 w 116"/>
                <a:gd name="T5" fmla="*/ 145 h 154"/>
                <a:gd name="T6" fmla="*/ 86 w 116"/>
                <a:gd name="T7" fmla="*/ 108 h 154"/>
                <a:gd name="T8" fmla="*/ 85 w 116"/>
                <a:gd name="T9" fmla="*/ 90 h 154"/>
                <a:gd name="T10" fmla="*/ 113 w 116"/>
                <a:gd name="T11" fmla="*/ 56 h 154"/>
                <a:gd name="T12" fmla="*/ 115 w 116"/>
                <a:gd name="T13" fmla="*/ 46 h 154"/>
                <a:gd name="T14" fmla="*/ 100 w 116"/>
                <a:gd name="T15" fmla="*/ 26 h 154"/>
                <a:gd name="T16" fmla="*/ 64 w 116"/>
                <a:gd name="T17" fmla="*/ 0 h 154"/>
                <a:gd name="T18" fmla="*/ 55 w 116"/>
                <a:gd name="T19" fmla="*/ 1 h 154"/>
                <a:gd name="T20" fmla="*/ 60 w 116"/>
                <a:gd name="T21" fmla="*/ 14 h 154"/>
                <a:gd name="T22" fmla="*/ 49 w 116"/>
                <a:gd name="T23" fmla="*/ 42 h 154"/>
                <a:gd name="T24" fmla="*/ 55 w 116"/>
                <a:gd name="T25" fmla="*/ 54 h 154"/>
                <a:gd name="T26" fmla="*/ 44 w 116"/>
                <a:gd name="T27" fmla="*/ 91 h 154"/>
                <a:gd name="T28" fmla="*/ 0 w 116"/>
                <a:gd name="T29" fmla="*/ 109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54"/>
                <a:gd name="T47" fmla="*/ 116 w 116"/>
                <a:gd name="T48" fmla="*/ 154 h 15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54">
                  <a:moveTo>
                    <a:pt x="0" y="109"/>
                  </a:moveTo>
                  <a:lnTo>
                    <a:pt x="16" y="153"/>
                  </a:lnTo>
                  <a:lnTo>
                    <a:pt x="43" y="145"/>
                  </a:lnTo>
                  <a:lnTo>
                    <a:pt x="86" y="108"/>
                  </a:lnTo>
                  <a:lnTo>
                    <a:pt x="85" y="90"/>
                  </a:lnTo>
                  <a:lnTo>
                    <a:pt x="113" y="56"/>
                  </a:lnTo>
                  <a:lnTo>
                    <a:pt x="115" y="46"/>
                  </a:lnTo>
                  <a:lnTo>
                    <a:pt x="100" y="26"/>
                  </a:lnTo>
                  <a:lnTo>
                    <a:pt x="64" y="0"/>
                  </a:lnTo>
                  <a:lnTo>
                    <a:pt x="55" y="1"/>
                  </a:lnTo>
                  <a:lnTo>
                    <a:pt x="60" y="14"/>
                  </a:lnTo>
                  <a:lnTo>
                    <a:pt x="49" y="42"/>
                  </a:lnTo>
                  <a:lnTo>
                    <a:pt x="55" y="54"/>
                  </a:lnTo>
                  <a:lnTo>
                    <a:pt x="44" y="91"/>
                  </a:lnTo>
                  <a:lnTo>
                    <a:pt x="0" y="10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1" name="Freeform 117"/>
            <p:cNvSpPr>
              <a:spLocks/>
            </p:cNvSpPr>
            <p:nvPr/>
          </p:nvSpPr>
          <p:spPr bwMode="auto">
            <a:xfrm>
              <a:off x="3690" y="1434"/>
              <a:ext cx="122" cy="74"/>
            </a:xfrm>
            <a:custGeom>
              <a:avLst/>
              <a:gdLst>
                <a:gd name="T0" fmla="*/ 0 w 122"/>
                <a:gd name="T1" fmla="*/ 28 h 74"/>
                <a:gd name="T2" fmla="*/ 15 w 122"/>
                <a:gd name="T3" fmla="*/ 0 h 74"/>
                <a:gd name="T4" fmla="*/ 63 w 122"/>
                <a:gd name="T5" fmla="*/ 19 h 74"/>
                <a:gd name="T6" fmla="*/ 88 w 122"/>
                <a:gd name="T7" fmla="*/ 46 h 74"/>
                <a:gd name="T8" fmla="*/ 121 w 122"/>
                <a:gd name="T9" fmla="*/ 46 h 74"/>
                <a:gd name="T10" fmla="*/ 120 w 122"/>
                <a:gd name="T11" fmla="*/ 73 h 74"/>
                <a:gd name="T12" fmla="*/ 40 w 122"/>
                <a:gd name="T13" fmla="*/ 56 h 74"/>
                <a:gd name="T14" fmla="*/ 0 w 122"/>
                <a:gd name="T15" fmla="*/ 28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2"/>
                <a:gd name="T25" fmla="*/ 0 h 74"/>
                <a:gd name="T26" fmla="*/ 122 w 122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2" h="74">
                  <a:moveTo>
                    <a:pt x="0" y="28"/>
                  </a:moveTo>
                  <a:lnTo>
                    <a:pt x="15" y="0"/>
                  </a:lnTo>
                  <a:lnTo>
                    <a:pt x="63" y="19"/>
                  </a:lnTo>
                  <a:lnTo>
                    <a:pt x="88" y="46"/>
                  </a:lnTo>
                  <a:lnTo>
                    <a:pt x="121" y="46"/>
                  </a:lnTo>
                  <a:lnTo>
                    <a:pt x="120" y="73"/>
                  </a:lnTo>
                  <a:lnTo>
                    <a:pt x="40" y="56"/>
                  </a:lnTo>
                  <a:lnTo>
                    <a:pt x="0" y="28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2" name="Freeform 118"/>
            <p:cNvSpPr>
              <a:spLocks/>
            </p:cNvSpPr>
            <p:nvPr/>
          </p:nvSpPr>
          <p:spPr bwMode="auto">
            <a:xfrm>
              <a:off x="4972" y="2734"/>
              <a:ext cx="118" cy="130"/>
            </a:xfrm>
            <a:custGeom>
              <a:avLst/>
              <a:gdLst>
                <a:gd name="T0" fmla="*/ 0 w 118"/>
                <a:gd name="T1" fmla="*/ 112 h 130"/>
                <a:gd name="T2" fmla="*/ 26 w 118"/>
                <a:gd name="T3" fmla="*/ 74 h 130"/>
                <a:gd name="T4" fmla="*/ 67 w 118"/>
                <a:gd name="T5" fmla="*/ 44 h 130"/>
                <a:gd name="T6" fmla="*/ 88 w 118"/>
                <a:gd name="T7" fmla="*/ 0 h 130"/>
                <a:gd name="T8" fmla="*/ 101 w 118"/>
                <a:gd name="T9" fmla="*/ 13 h 130"/>
                <a:gd name="T10" fmla="*/ 116 w 118"/>
                <a:gd name="T11" fmla="*/ 8 h 130"/>
                <a:gd name="T12" fmla="*/ 117 w 118"/>
                <a:gd name="T13" fmla="*/ 23 h 130"/>
                <a:gd name="T14" fmla="*/ 96 w 118"/>
                <a:gd name="T15" fmla="*/ 54 h 130"/>
                <a:gd name="T16" fmla="*/ 100 w 118"/>
                <a:gd name="T17" fmla="*/ 67 h 130"/>
                <a:gd name="T18" fmla="*/ 76 w 118"/>
                <a:gd name="T19" fmla="*/ 73 h 130"/>
                <a:gd name="T20" fmla="*/ 64 w 118"/>
                <a:gd name="T21" fmla="*/ 116 h 130"/>
                <a:gd name="T22" fmla="*/ 38 w 118"/>
                <a:gd name="T23" fmla="*/ 129 h 130"/>
                <a:gd name="T24" fmla="*/ 0 w 118"/>
                <a:gd name="T25" fmla="*/ 112 h 1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8"/>
                <a:gd name="T40" fmla="*/ 0 h 130"/>
                <a:gd name="T41" fmla="*/ 118 w 118"/>
                <a:gd name="T42" fmla="*/ 130 h 1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8" h="130">
                  <a:moveTo>
                    <a:pt x="0" y="112"/>
                  </a:moveTo>
                  <a:lnTo>
                    <a:pt x="26" y="74"/>
                  </a:lnTo>
                  <a:lnTo>
                    <a:pt x="67" y="44"/>
                  </a:lnTo>
                  <a:lnTo>
                    <a:pt x="88" y="0"/>
                  </a:lnTo>
                  <a:lnTo>
                    <a:pt x="101" y="13"/>
                  </a:lnTo>
                  <a:lnTo>
                    <a:pt x="116" y="8"/>
                  </a:lnTo>
                  <a:lnTo>
                    <a:pt x="117" y="23"/>
                  </a:lnTo>
                  <a:lnTo>
                    <a:pt x="96" y="54"/>
                  </a:lnTo>
                  <a:lnTo>
                    <a:pt x="100" y="67"/>
                  </a:lnTo>
                  <a:lnTo>
                    <a:pt x="76" y="73"/>
                  </a:lnTo>
                  <a:lnTo>
                    <a:pt x="64" y="116"/>
                  </a:lnTo>
                  <a:lnTo>
                    <a:pt x="38" y="129"/>
                  </a:lnTo>
                  <a:lnTo>
                    <a:pt x="0" y="11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3" name="Freeform 119"/>
            <p:cNvSpPr>
              <a:spLocks/>
            </p:cNvSpPr>
            <p:nvPr/>
          </p:nvSpPr>
          <p:spPr bwMode="auto">
            <a:xfrm>
              <a:off x="5064" y="2609"/>
              <a:ext cx="88" cy="142"/>
            </a:xfrm>
            <a:custGeom>
              <a:avLst/>
              <a:gdLst>
                <a:gd name="T0" fmla="*/ 0 w 88"/>
                <a:gd name="T1" fmla="*/ 0 h 142"/>
                <a:gd name="T2" fmla="*/ 25 w 88"/>
                <a:gd name="T3" fmla="*/ 15 h 142"/>
                <a:gd name="T4" fmla="*/ 30 w 88"/>
                <a:gd name="T5" fmla="*/ 47 h 142"/>
                <a:gd name="T6" fmla="*/ 41 w 88"/>
                <a:gd name="T7" fmla="*/ 55 h 142"/>
                <a:gd name="T8" fmla="*/ 47 w 88"/>
                <a:gd name="T9" fmla="*/ 42 h 142"/>
                <a:gd name="T10" fmla="*/ 52 w 88"/>
                <a:gd name="T11" fmla="*/ 62 h 142"/>
                <a:gd name="T12" fmla="*/ 87 w 88"/>
                <a:gd name="T13" fmla="*/ 62 h 142"/>
                <a:gd name="T14" fmla="*/ 81 w 88"/>
                <a:gd name="T15" fmla="*/ 94 h 142"/>
                <a:gd name="T16" fmla="*/ 63 w 88"/>
                <a:gd name="T17" fmla="*/ 99 h 142"/>
                <a:gd name="T18" fmla="*/ 48 w 88"/>
                <a:gd name="T19" fmla="*/ 139 h 142"/>
                <a:gd name="T20" fmla="*/ 31 w 88"/>
                <a:gd name="T21" fmla="*/ 141 h 142"/>
                <a:gd name="T22" fmla="*/ 38 w 88"/>
                <a:gd name="T23" fmla="*/ 126 h 142"/>
                <a:gd name="T24" fmla="*/ 17 w 88"/>
                <a:gd name="T25" fmla="*/ 97 h 142"/>
                <a:gd name="T26" fmla="*/ 34 w 88"/>
                <a:gd name="T27" fmla="*/ 71 h 142"/>
                <a:gd name="T28" fmla="*/ 31 w 88"/>
                <a:gd name="T29" fmla="*/ 50 h 142"/>
                <a:gd name="T30" fmla="*/ 0 w 88"/>
                <a:gd name="T31" fmla="*/ 0 h 1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142"/>
                <a:gd name="T50" fmla="*/ 88 w 88"/>
                <a:gd name="T51" fmla="*/ 142 h 1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142">
                  <a:moveTo>
                    <a:pt x="0" y="0"/>
                  </a:moveTo>
                  <a:lnTo>
                    <a:pt x="25" y="15"/>
                  </a:lnTo>
                  <a:lnTo>
                    <a:pt x="30" y="47"/>
                  </a:lnTo>
                  <a:lnTo>
                    <a:pt x="41" y="55"/>
                  </a:lnTo>
                  <a:lnTo>
                    <a:pt x="47" y="42"/>
                  </a:lnTo>
                  <a:lnTo>
                    <a:pt x="52" y="62"/>
                  </a:lnTo>
                  <a:lnTo>
                    <a:pt x="87" y="62"/>
                  </a:lnTo>
                  <a:lnTo>
                    <a:pt x="81" y="94"/>
                  </a:lnTo>
                  <a:lnTo>
                    <a:pt x="63" y="99"/>
                  </a:lnTo>
                  <a:lnTo>
                    <a:pt x="48" y="139"/>
                  </a:lnTo>
                  <a:lnTo>
                    <a:pt x="31" y="141"/>
                  </a:lnTo>
                  <a:lnTo>
                    <a:pt x="38" y="126"/>
                  </a:lnTo>
                  <a:lnTo>
                    <a:pt x="17" y="97"/>
                  </a:lnTo>
                  <a:lnTo>
                    <a:pt x="34" y="71"/>
                  </a:lnTo>
                  <a:lnTo>
                    <a:pt x="31" y="50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4" name="Freeform 120"/>
            <p:cNvSpPr>
              <a:spLocks/>
            </p:cNvSpPr>
            <p:nvPr/>
          </p:nvSpPr>
          <p:spPr bwMode="auto">
            <a:xfrm>
              <a:off x="2572" y="465"/>
              <a:ext cx="390" cy="367"/>
            </a:xfrm>
            <a:custGeom>
              <a:avLst/>
              <a:gdLst>
                <a:gd name="T0" fmla="*/ 1 w 390"/>
                <a:gd name="T1" fmla="*/ 289 h 367"/>
                <a:gd name="T2" fmla="*/ 38 w 390"/>
                <a:gd name="T3" fmla="*/ 285 h 367"/>
                <a:gd name="T4" fmla="*/ 11 w 390"/>
                <a:gd name="T5" fmla="*/ 301 h 367"/>
                <a:gd name="T6" fmla="*/ 32 w 390"/>
                <a:gd name="T7" fmla="*/ 303 h 367"/>
                <a:gd name="T8" fmla="*/ 19 w 390"/>
                <a:gd name="T9" fmla="*/ 331 h 367"/>
                <a:gd name="T10" fmla="*/ 47 w 390"/>
                <a:gd name="T11" fmla="*/ 366 h 367"/>
                <a:gd name="T12" fmla="*/ 83 w 390"/>
                <a:gd name="T13" fmla="*/ 320 h 367"/>
                <a:gd name="T14" fmla="*/ 110 w 390"/>
                <a:gd name="T15" fmla="*/ 316 h 367"/>
                <a:gd name="T16" fmla="*/ 115 w 390"/>
                <a:gd name="T17" fmla="*/ 283 h 367"/>
                <a:gd name="T18" fmla="*/ 109 w 390"/>
                <a:gd name="T19" fmla="*/ 219 h 367"/>
                <a:gd name="T20" fmla="*/ 130 w 390"/>
                <a:gd name="T21" fmla="*/ 190 h 367"/>
                <a:gd name="T22" fmla="*/ 169 w 390"/>
                <a:gd name="T23" fmla="*/ 123 h 367"/>
                <a:gd name="T24" fmla="*/ 192 w 390"/>
                <a:gd name="T25" fmla="*/ 96 h 367"/>
                <a:gd name="T26" fmla="*/ 226 w 390"/>
                <a:gd name="T27" fmla="*/ 83 h 367"/>
                <a:gd name="T28" fmla="*/ 234 w 390"/>
                <a:gd name="T29" fmla="*/ 64 h 367"/>
                <a:gd name="T30" fmla="*/ 262 w 390"/>
                <a:gd name="T31" fmla="*/ 72 h 367"/>
                <a:gd name="T32" fmla="*/ 311 w 390"/>
                <a:gd name="T33" fmla="*/ 65 h 367"/>
                <a:gd name="T34" fmla="*/ 345 w 390"/>
                <a:gd name="T35" fmla="*/ 34 h 367"/>
                <a:gd name="T36" fmla="*/ 359 w 390"/>
                <a:gd name="T37" fmla="*/ 64 h 367"/>
                <a:gd name="T38" fmla="*/ 369 w 390"/>
                <a:gd name="T39" fmla="*/ 44 h 367"/>
                <a:gd name="T40" fmla="*/ 354 w 390"/>
                <a:gd name="T41" fmla="*/ 32 h 367"/>
                <a:gd name="T42" fmla="*/ 361 w 390"/>
                <a:gd name="T43" fmla="*/ 6 h 367"/>
                <a:gd name="T44" fmla="*/ 353 w 390"/>
                <a:gd name="T45" fmla="*/ 2 h 367"/>
                <a:gd name="T46" fmla="*/ 329 w 390"/>
                <a:gd name="T47" fmla="*/ 19 h 367"/>
                <a:gd name="T48" fmla="*/ 324 w 390"/>
                <a:gd name="T49" fmla="*/ 4 h 367"/>
                <a:gd name="T50" fmla="*/ 312 w 390"/>
                <a:gd name="T51" fmla="*/ 6 h 367"/>
                <a:gd name="T52" fmla="*/ 273 w 390"/>
                <a:gd name="T53" fmla="*/ 35 h 367"/>
                <a:gd name="T54" fmla="*/ 254 w 390"/>
                <a:gd name="T55" fmla="*/ 43 h 367"/>
                <a:gd name="T56" fmla="*/ 226 w 390"/>
                <a:gd name="T57" fmla="*/ 56 h 367"/>
                <a:gd name="T58" fmla="*/ 218 w 390"/>
                <a:gd name="T59" fmla="*/ 53 h 367"/>
                <a:gd name="T60" fmla="*/ 217 w 390"/>
                <a:gd name="T61" fmla="*/ 58 h 367"/>
                <a:gd name="T62" fmla="*/ 190 w 390"/>
                <a:gd name="T63" fmla="*/ 72 h 367"/>
                <a:gd name="T64" fmla="*/ 189 w 390"/>
                <a:gd name="T65" fmla="*/ 82 h 367"/>
                <a:gd name="T66" fmla="*/ 153 w 390"/>
                <a:gd name="T67" fmla="*/ 109 h 367"/>
                <a:gd name="T68" fmla="*/ 125 w 390"/>
                <a:gd name="T69" fmla="*/ 132 h 367"/>
                <a:gd name="T70" fmla="*/ 69 w 390"/>
                <a:gd name="T71" fmla="*/ 212 h 367"/>
                <a:gd name="T72" fmla="*/ 94 w 390"/>
                <a:gd name="T73" fmla="*/ 214 h 367"/>
                <a:gd name="T74" fmla="*/ 32 w 390"/>
                <a:gd name="T75" fmla="*/ 241 h 367"/>
                <a:gd name="T76" fmla="*/ 20 w 390"/>
                <a:gd name="T77" fmla="*/ 248 h 367"/>
                <a:gd name="T78" fmla="*/ 2 w 390"/>
                <a:gd name="T79" fmla="*/ 260 h 367"/>
                <a:gd name="T80" fmla="*/ 0 w 390"/>
                <a:gd name="T81" fmla="*/ 274 h 36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90"/>
                <a:gd name="T124" fmla="*/ 0 h 367"/>
                <a:gd name="T125" fmla="*/ 390 w 390"/>
                <a:gd name="T126" fmla="*/ 367 h 36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90" h="367">
                  <a:moveTo>
                    <a:pt x="0" y="274"/>
                  </a:moveTo>
                  <a:lnTo>
                    <a:pt x="1" y="289"/>
                  </a:lnTo>
                  <a:lnTo>
                    <a:pt x="36" y="278"/>
                  </a:lnTo>
                  <a:lnTo>
                    <a:pt x="38" y="285"/>
                  </a:lnTo>
                  <a:lnTo>
                    <a:pt x="0" y="295"/>
                  </a:lnTo>
                  <a:lnTo>
                    <a:pt x="11" y="301"/>
                  </a:lnTo>
                  <a:lnTo>
                    <a:pt x="7" y="320"/>
                  </a:lnTo>
                  <a:lnTo>
                    <a:pt x="32" y="303"/>
                  </a:lnTo>
                  <a:lnTo>
                    <a:pt x="4" y="331"/>
                  </a:lnTo>
                  <a:lnTo>
                    <a:pt x="19" y="331"/>
                  </a:lnTo>
                  <a:lnTo>
                    <a:pt x="11" y="356"/>
                  </a:lnTo>
                  <a:lnTo>
                    <a:pt x="47" y="366"/>
                  </a:lnTo>
                  <a:lnTo>
                    <a:pt x="77" y="342"/>
                  </a:lnTo>
                  <a:lnTo>
                    <a:pt x="83" y="320"/>
                  </a:lnTo>
                  <a:lnTo>
                    <a:pt x="93" y="342"/>
                  </a:lnTo>
                  <a:lnTo>
                    <a:pt x="110" y="316"/>
                  </a:lnTo>
                  <a:lnTo>
                    <a:pt x="107" y="292"/>
                  </a:lnTo>
                  <a:lnTo>
                    <a:pt x="115" y="283"/>
                  </a:lnTo>
                  <a:lnTo>
                    <a:pt x="107" y="272"/>
                  </a:lnTo>
                  <a:lnTo>
                    <a:pt x="109" y="219"/>
                  </a:lnTo>
                  <a:lnTo>
                    <a:pt x="136" y="206"/>
                  </a:lnTo>
                  <a:lnTo>
                    <a:pt x="130" y="190"/>
                  </a:lnTo>
                  <a:lnTo>
                    <a:pt x="143" y="150"/>
                  </a:lnTo>
                  <a:lnTo>
                    <a:pt x="169" y="123"/>
                  </a:lnTo>
                  <a:lnTo>
                    <a:pt x="174" y="100"/>
                  </a:lnTo>
                  <a:lnTo>
                    <a:pt x="192" y="96"/>
                  </a:lnTo>
                  <a:lnTo>
                    <a:pt x="199" y="79"/>
                  </a:lnTo>
                  <a:lnTo>
                    <a:pt x="226" y="83"/>
                  </a:lnTo>
                  <a:lnTo>
                    <a:pt x="226" y="64"/>
                  </a:lnTo>
                  <a:lnTo>
                    <a:pt x="234" y="64"/>
                  </a:lnTo>
                  <a:lnTo>
                    <a:pt x="244" y="55"/>
                  </a:lnTo>
                  <a:lnTo>
                    <a:pt x="262" y="72"/>
                  </a:lnTo>
                  <a:lnTo>
                    <a:pt x="293" y="75"/>
                  </a:lnTo>
                  <a:lnTo>
                    <a:pt x="311" y="65"/>
                  </a:lnTo>
                  <a:lnTo>
                    <a:pt x="316" y="40"/>
                  </a:lnTo>
                  <a:lnTo>
                    <a:pt x="345" y="34"/>
                  </a:lnTo>
                  <a:lnTo>
                    <a:pt x="361" y="43"/>
                  </a:lnTo>
                  <a:lnTo>
                    <a:pt x="359" y="64"/>
                  </a:lnTo>
                  <a:lnTo>
                    <a:pt x="387" y="40"/>
                  </a:lnTo>
                  <a:lnTo>
                    <a:pt x="369" y="44"/>
                  </a:lnTo>
                  <a:lnTo>
                    <a:pt x="373" y="38"/>
                  </a:lnTo>
                  <a:lnTo>
                    <a:pt x="354" y="32"/>
                  </a:lnTo>
                  <a:lnTo>
                    <a:pt x="389" y="19"/>
                  </a:lnTo>
                  <a:lnTo>
                    <a:pt x="361" y="6"/>
                  </a:lnTo>
                  <a:lnTo>
                    <a:pt x="343" y="19"/>
                  </a:lnTo>
                  <a:lnTo>
                    <a:pt x="353" y="2"/>
                  </a:lnTo>
                  <a:lnTo>
                    <a:pt x="339" y="0"/>
                  </a:lnTo>
                  <a:lnTo>
                    <a:pt x="329" y="19"/>
                  </a:lnTo>
                  <a:lnTo>
                    <a:pt x="324" y="22"/>
                  </a:lnTo>
                  <a:lnTo>
                    <a:pt x="324" y="4"/>
                  </a:lnTo>
                  <a:lnTo>
                    <a:pt x="300" y="34"/>
                  </a:lnTo>
                  <a:lnTo>
                    <a:pt x="312" y="6"/>
                  </a:lnTo>
                  <a:lnTo>
                    <a:pt x="300" y="2"/>
                  </a:lnTo>
                  <a:lnTo>
                    <a:pt x="273" y="35"/>
                  </a:lnTo>
                  <a:lnTo>
                    <a:pt x="249" y="25"/>
                  </a:lnTo>
                  <a:lnTo>
                    <a:pt x="254" y="43"/>
                  </a:lnTo>
                  <a:lnTo>
                    <a:pt x="244" y="34"/>
                  </a:lnTo>
                  <a:lnTo>
                    <a:pt x="226" y="56"/>
                  </a:lnTo>
                  <a:lnTo>
                    <a:pt x="228" y="37"/>
                  </a:lnTo>
                  <a:lnTo>
                    <a:pt x="218" y="53"/>
                  </a:lnTo>
                  <a:lnTo>
                    <a:pt x="210" y="41"/>
                  </a:lnTo>
                  <a:lnTo>
                    <a:pt x="217" y="58"/>
                  </a:lnTo>
                  <a:lnTo>
                    <a:pt x="196" y="51"/>
                  </a:lnTo>
                  <a:lnTo>
                    <a:pt x="190" y="72"/>
                  </a:lnTo>
                  <a:lnTo>
                    <a:pt x="172" y="81"/>
                  </a:lnTo>
                  <a:lnTo>
                    <a:pt x="189" y="82"/>
                  </a:lnTo>
                  <a:lnTo>
                    <a:pt x="158" y="93"/>
                  </a:lnTo>
                  <a:lnTo>
                    <a:pt x="153" y="109"/>
                  </a:lnTo>
                  <a:lnTo>
                    <a:pt x="162" y="109"/>
                  </a:lnTo>
                  <a:lnTo>
                    <a:pt x="125" y="132"/>
                  </a:lnTo>
                  <a:lnTo>
                    <a:pt x="111" y="175"/>
                  </a:lnTo>
                  <a:lnTo>
                    <a:pt x="69" y="212"/>
                  </a:lnTo>
                  <a:lnTo>
                    <a:pt x="77" y="222"/>
                  </a:lnTo>
                  <a:lnTo>
                    <a:pt x="94" y="214"/>
                  </a:lnTo>
                  <a:lnTo>
                    <a:pt x="52" y="226"/>
                  </a:lnTo>
                  <a:lnTo>
                    <a:pt x="32" y="241"/>
                  </a:lnTo>
                  <a:lnTo>
                    <a:pt x="36" y="248"/>
                  </a:lnTo>
                  <a:lnTo>
                    <a:pt x="20" y="248"/>
                  </a:lnTo>
                  <a:lnTo>
                    <a:pt x="22" y="260"/>
                  </a:lnTo>
                  <a:lnTo>
                    <a:pt x="2" y="260"/>
                  </a:lnTo>
                  <a:lnTo>
                    <a:pt x="20" y="267"/>
                  </a:lnTo>
                  <a:lnTo>
                    <a:pt x="0" y="27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5" name="Freeform 121"/>
            <p:cNvSpPr>
              <a:spLocks/>
            </p:cNvSpPr>
            <p:nvPr/>
          </p:nvSpPr>
          <p:spPr bwMode="auto">
            <a:xfrm>
              <a:off x="3405" y="1300"/>
              <a:ext cx="250" cy="260"/>
            </a:xfrm>
            <a:custGeom>
              <a:avLst/>
              <a:gdLst>
                <a:gd name="T0" fmla="*/ 0 w 250"/>
                <a:gd name="T1" fmla="*/ 141 h 260"/>
                <a:gd name="T2" fmla="*/ 23 w 250"/>
                <a:gd name="T3" fmla="*/ 150 h 260"/>
                <a:gd name="T4" fmla="*/ 78 w 250"/>
                <a:gd name="T5" fmla="*/ 141 h 260"/>
                <a:gd name="T6" fmla="*/ 87 w 250"/>
                <a:gd name="T7" fmla="*/ 115 h 260"/>
                <a:gd name="T8" fmla="*/ 125 w 250"/>
                <a:gd name="T9" fmla="*/ 100 h 260"/>
                <a:gd name="T10" fmla="*/ 128 w 250"/>
                <a:gd name="T11" fmla="*/ 79 h 260"/>
                <a:gd name="T12" fmla="*/ 142 w 250"/>
                <a:gd name="T13" fmla="*/ 74 h 260"/>
                <a:gd name="T14" fmla="*/ 135 w 250"/>
                <a:gd name="T15" fmla="*/ 61 h 260"/>
                <a:gd name="T16" fmla="*/ 149 w 250"/>
                <a:gd name="T17" fmla="*/ 61 h 260"/>
                <a:gd name="T18" fmla="*/ 159 w 250"/>
                <a:gd name="T19" fmla="*/ 38 h 260"/>
                <a:gd name="T20" fmla="*/ 154 w 250"/>
                <a:gd name="T21" fmla="*/ 16 h 260"/>
                <a:gd name="T22" fmla="*/ 205 w 250"/>
                <a:gd name="T23" fmla="*/ 0 h 260"/>
                <a:gd name="T24" fmla="*/ 249 w 250"/>
                <a:gd name="T25" fmla="*/ 34 h 260"/>
                <a:gd name="T26" fmla="*/ 238 w 250"/>
                <a:gd name="T27" fmla="*/ 47 h 260"/>
                <a:gd name="T28" fmla="*/ 195 w 250"/>
                <a:gd name="T29" fmla="*/ 47 h 260"/>
                <a:gd name="T30" fmla="*/ 195 w 250"/>
                <a:gd name="T31" fmla="*/ 77 h 260"/>
                <a:gd name="T32" fmla="*/ 215 w 250"/>
                <a:gd name="T33" fmla="*/ 94 h 260"/>
                <a:gd name="T34" fmla="*/ 205 w 250"/>
                <a:gd name="T35" fmla="*/ 103 h 260"/>
                <a:gd name="T36" fmla="*/ 207 w 250"/>
                <a:gd name="T37" fmla="*/ 119 h 260"/>
                <a:gd name="T38" fmla="*/ 161 w 250"/>
                <a:gd name="T39" fmla="*/ 179 h 260"/>
                <a:gd name="T40" fmla="*/ 143 w 250"/>
                <a:gd name="T41" fmla="*/ 178 h 260"/>
                <a:gd name="T42" fmla="*/ 128 w 250"/>
                <a:gd name="T43" fmla="*/ 192 h 260"/>
                <a:gd name="T44" fmla="*/ 151 w 250"/>
                <a:gd name="T45" fmla="*/ 246 h 260"/>
                <a:gd name="T46" fmla="*/ 118 w 250"/>
                <a:gd name="T47" fmla="*/ 246 h 260"/>
                <a:gd name="T48" fmla="*/ 106 w 250"/>
                <a:gd name="T49" fmla="*/ 259 h 260"/>
                <a:gd name="T50" fmla="*/ 81 w 250"/>
                <a:gd name="T51" fmla="*/ 226 h 260"/>
                <a:gd name="T52" fmla="*/ 11 w 250"/>
                <a:gd name="T53" fmla="*/ 232 h 260"/>
                <a:gd name="T54" fmla="*/ 35 w 250"/>
                <a:gd name="T55" fmla="*/ 194 h 260"/>
                <a:gd name="T56" fmla="*/ 0 w 250"/>
                <a:gd name="T57" fmla="*/ 141 h 2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50"/>
                <a:gd name="T88" fmla="*/ 0 h 260"/>
                <a:gd name="T89" fmla="*/ 250 w 250"/>
                <a:gd name="T90" fmla="*/ 260 h 2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50" h="260">
                  <a:moveTo>
                    <a:pt x="0" y="141"/>
                  </a:moveTo>
                  <a:lnTo>
                    <a:pt x="23" y="150"/>
                  </a:lnTo>
                  <a:lnTo>
                    <a:pt x="78" y="141"/>
                  </a:lnTo>
                  <a:lnTo>
                    <a:pt x="87" y="115"/>
                  </a:lnTo>
                  <a:lnTo>
                    <a:pt x="125" y="100"/>
                  </a:lnTo>
                  <a:lnTo>
                    <a:pt x="128" y="79"/>
                  </a:lnTo>
                  <a:lnTo>
                    <a:pt x="142" y="74"/>
                  </a:lnTo>
                  <a:lnTo>
                    <a:pt x="135" y="61"/>
                  </a:lnTo>
                  <a:lnTo>
                    <a:pt x="149" y="61"/>
                  </a:lnTo>
                  <a:lnTo>
                    <a:pt x="159" y="38"/>
                  </a:lnTo>
                  <a:lnTo>
                    <a:pt x="154" y="16"/>
                  </a:lnTo>
                  <a:lnTo>
                    <a:pt x="205" y="0"/>
                  </a:lnTo>
                  <a:lnTo>
                    <a:pt x="249" y="34"/>
                  </a:lnTo>
                  <a:lnTo>
                    <a:pt x="238" y="47"/>
                  </a:lnTo>
                  <a:lnTo>
                    <a:pt x="195" y="47"/>
                  </a:lnTo>
                  <a:lnTo>
                    <a:pt x="195" y="77"/>
                  </a:lnTo>
                  <a:lnTo>
                    <a:pt x="215" y="94"/>
                  </a:lnTo>
                  <a:lnTo>
                    <a:pt x="205" y="103"/>
                  </a:lnTo>
                  <a:lnTo>
                    <a:pt x="207" y="119"/>
                  </a:lnTo>
                  <a:lnTo>
                    <a:pt x="161" y="179"/>
                  </a:lnTo>
                  <a:lnTo>
                    <a:pt x="143" y="178"/>
                  </a:lnTo>
                  <a:lnTo>
                    <a:pt x="128" y="192"/>
                  </a:lnTo>
                  <a:lnTo>
                    <a:pt x="151" y="246"/>
                  </a:lnTo>
                  <a:lnTo>
                    <a:pt x="118" y="246"/>
                  </a:lnTo>
                  <a:lnTo>
                    <a:pt x="106" y="259"/>
                  </a:lnTo>
                  <a:lnTo>
                    <a:pt x="81" y="226"/>
                  </a:lnTo>
                  <a:lnTo>
                    <a:pt x="11" y="232"/>
                  </a:lnTo>
                  <a:lnTo>
                    <a:pt x="35" y="194"/>
                  </a:lnTo>
                  <a:lnTo>
                    <a:pt x="0" y="14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6" name="Freeform 122"/>
            <p:cNvSpPr>
              <a:spLocks/>
            </p:cNvSpPr>
            <p:nvPr/>
          </p:nvSpPr>
          <p:spPr bwMode="auto">
            <a:xfrm>
              <a:off x="4599" y="2026"/>
              <a:ext cx="150" cy="139"/>
            </a:xfrm>
            <a:custGeom>
              <a:avLst/>
              <a:gdLst>
                <a:gd name="T0" fmla="*/ 0 w 150"/>
                <a:gd name="T1" fmla="*/ 0 h 139"/>
                <a:gd name="T2" fmla="*/ 3 w 150"/>
                <a:gd name="T3" fmla="*/ 114 h 139"/>
                <a:gd name="T4" fmla="*/ 26 w 150"/>
                <a:gd name="T5" fmla="*/ 119 h 139"/>
                <a:gd name="T6" fmla="*/ 51 w 150"/>
                <a:gd name="T7" fmla="*/ 87 h 139"/>
                <a:gd name="T8" fmla="*/ 77 w 150"/>
                <a:gd name="T9" fmla="*/ 100 h 139"/>
                <a:gd name="T10" fmla="*/ 102 w 150"/>
                <a:gd name="T11" fmla="*/ 132 h 139"/>
                <a:gd name="T12" fmla="*/ 149 w 150"/>
                <a:gd name="T13" fmla="*/ 138 h 139"/>
                <a:gd name="T14" fmla="*/ 96 w 150"/>
                <a:gd name="T15" fmla="*/ 86 h 139"/>
                <a:gd name="T16" fmla="*/ 98 w 150"/>
                <a:gd name="T17" fmla="*/ 61 h 139"/>
                <a:gd name="T18" fmla="*/ 74 w 150"/>
                <a:gd name="T19" fmla="*/ 53 h 139"/>
                <a:gd name="T20" fmla="*/ 50 w 150"/>
                <a:gd name="T21" fmla="*/ 21 h 139"/>
                <a:gd name="T22" fmla="*/ 0 w 150"/>
                <a:gd name="T23" fmla="*/ 0 h 1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0"/>
                <a:gd name="T37" fmla="*/ 0 h 139"/>
                <a:gd name="T38" fmla="*/ 150 w 150"/>
                <a:gd name="T39" fmla="*/ 139 h 13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0" h="139">
                  <a:moveTo>
                    <a:pt x="0" y="0"/>
                  </a:moveTo>
                  <a:lnTo>
                    <a:pt x="3" y="114"/>
                  </a:lnTo>
                  <a:lnTo>
                    <a:pt x="26" y="119"/>
                  </a:lnTo>
                  <a:lnTo>
                    <a:pt x="51" y="87"/>
                  </a:lnTo>
                  <a:lnTo>
                    <a:pt x="77" y="100"/>
                  </a:lnTo>
                  <a:lnTo>
                    <a:pt x="102" y="132"/>
                  </a:lnTo>
                  <a:lnTo>
                    <a:pt x="149" y="138"/>
                  </a:lnTo>
                  <a:lnTo>
                    <a:pt x="96" y="86"/>
                  </a:lnTo>
                  <a:lnTo>
                    <a:pt x="98" y="61"/>
                  </a:lnTo>
                  <a:lnTo>
                    <a:pt x="74" y="53"/>
                  </a:lnTo>
                  <a:lnTo>
                    <a:pt x="50" y="21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7" name="Freeform 123"/>
            <p:cNvSpPr>
              <a:spLocks/>
            </p:cNvSpPr>
            <p:nvPr/>
          </p:nvSpPr>
          <p:spPr bwMode="auto">
            <a:xfrm>
              <a:off x="4707" y="2055"/>
              <a:ext cx="64" cy="37"/>
            </a:xfrm>
            <a:custGeom>
              <a:avLst/>
              <a:gdLst>
                <a:gd name="T0" fmla="*/ 0 w 64"/>
                <a:gd name="T1" fmla="*/ 24 h 37"/>
                <a:gd name="T2" fmla="*/ 38 w 64"/>
                <a:gd name="T3" fmla="*/ 36 h 37"/>
                <a:gd name="T4" fmla="*/ 63 w 64"/>
                <a:gd name="T5" fmla="*/ 10 h 37"/>
                <a:gd name="T6" fmla="*/ 53 w 64"/>
                <a:gd name="T7" fmla="*/ 0 h 37"/>
                <a:gd name="T8" fmla="*/ 45 w 64"/>
                <a:gd name="T9" fmla="*/ 14 h 37"/>
                <a:gd name="T10" fmla="*/ 0 w 64"/>
                <a:gd name="T11" fmla="*/ 24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"/>
                <a:gd name="T20" fmla="*/ 64 w 64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">
                  <a:moveTo>
                    <a:pt x="0" y="24"/>
                  </a:moveTo>
                  <a:lnTo>
                    <a:pt x="38" y="36"/>
                  </a:lnTo>
                  <a:lnTo>
                    <a:pt x="63" y="10"/>
                  </a:lnTo>
                  <a:lnTo>
                    <a:pt x="53" y="0"/>
                  </a:lnTo>
                  <a:lnTo>
                    <a:pt x="45" y="14"/>
                  </a:lnTo>
                  <a:lnTo>
                    <a:pt x="0" y="2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8" name="Freeform 124"/>
            <p:cNvSpPr>
              <a:spLocks/>
            </p:cNvSpPr>
            <p:nvPr/>
          </p:nvSpPr>
          <p:spPr bwMode="auto">
            <a:xfrm>
              <a:off x="4744" y="2027"/>
              <a:ext cx="33" cy="36"/>
            </a:xfrm>
            <a:custGeom>
              <a:avLst/>
              <a:gdLst>
                <a:gd name="T0" fmla="*/ 0 w 33"/>
                <a:gd name="T1" fmla="*/ 0 h 36"/>
                <a:gd name="T2" fmla="*/ 25 w 33"/>
                <a:gd name="T3" fmla="*/ 15 h 36"/>
                <a:gd name="T4" fmla="*/ 32 w 33"/>
                <a:gd name="T5" fmla="*/ 35 h 36"/>
                <a:gd name="T6" fmla="*/ 32 w 33"/>
                <a:gd name="T7" fmla="*/ 20 h 36"/>
                <a:gd name="T8" fmla="*/ 0 w 33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6"/>
                <a:gd name="T17" fmla="*/ 33 w 3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6">
                  <a:moveTo>
                    <a:pt x="0" y="0"/>
                  </a:moveTo>
                  <a:lnTo>
                    <a:pt x="25" y="15"/>
                  </a:lnTo>
                  <a:lnTo>
                    <a:pt x="32" y="35"/>
                  </a:lnTo>
                  <a:lnTo>
                    <a:pt x="32" y="20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9" name="Freeform 125"/>
            <p:cNvSpPr>
              <a:spLocks/>
            </p:cNvSpPr>
            <p:nvPr/>
          </p:nvSpPr>
          <p:spPr bwMode="auto">
            <a:xfrm>
              <a:off x="4240" y="1781"/>
              <a:ext cx="37" cy="50"/>
            </a:xfrm>
            <a:custGeom>
              <a:avLst/>
              <a:gdLst>
                <a:gd name="T0" fmla="*/ 0 w 37"/>
                <a:gd name="T1" fmla="*/ 49 h 50"/>
                <a:gd name="T2" fmla="*/ 26 w 37"/>
                <a:gd name="T3" fmla="*/ 26 h 50"/>
                <a:gd name="T4" fmla="*/ 36 w 37"/>
                <a:gd name="T5" fmla="*/ 0 h 50"/>
                <a:gd name="T6" fmla="*/ 0 w 37"/>
                <a:gd name="T7" fmla="*/ 49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50"/>
                <a:gd name="T14" fmla="*/ 37 w 37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50">
                  <a:moveTo>
                    <a:pt x="0" y="49"/>
                  </a:moveTo>
                  <a:lnTo>
                    <a:pt x="26" y="26"/>
                  </a:lnTo>
                  <a:lnTo>
                    <a:pt x="36" y="0"/>
                  </a:lnTo>
                  <a:lnTo>
                    <a:pt x="0" y="4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0" name="Freeform 126"/>
            <p:cNvSpPr>
              <a:spLocks/>
            </p:cNvSpPr>
            <p:nvPr/>
          </p:nvSpPr>
          <p:spPr bwMode="auto">
            <a:xfrm>
              <a:off x="4282" y="1653"/>
              <a:ext cx="62" cy="107"/>
            </a:xfrm>
            <a:custGeom>
              <a:avLst/>
              <a:gdLst>
                <a:gd name="T0" fmla="*/ 0 w 62"/>
                <a:gd name="T1" fmla="*/ 43 h 107"/>
                <a:gd name="T2" fmla="*/ 12 w 62"/>
                <a:gd name="T3" fmla="*/ 0 h 107"/>
                <a:gd name="T4" fmla="*/ 34 w 62"/>
                <a:gd name="T5" fmla="*/ 1 h 107"/>
                <a:gd name="T6" fmla="*/ 38 w 62"/>
                <a:gd name="T7" fmla="*/ 29 h 107"/>
                <a:gd name="T8" fmla="*/ 22 w 62"/>
                <a:gd name="T9" fmla="*/ 58 h 107"/>
                <a:gd name="T10" fmla="*/ 25 w 62"/>
                <a:gd name="T11" fmla="*/ 76 h 107"/>
                <a:gd name="T12" fmla="*/ 58 w 62"/>
                <a:gd name="T13" fmla="*/ 84 h 107"/>
                <a:gd name="T14" fmla="*/ 61 w 62"/>
                <a:gd name="T15" fmla="*/ 106 h 107"/>
                <a:gd name="T16" fmla="*/ 40 w 62"/>
                <a:gd name="T17" fmla="*/ 84 h 107"/>
                <a:gd name="T18" fmla="*/ 40 w 62"/>
                <a:gd name="T19" fmla="*/ 94 h 107"/>
                <a:gd name="T20" fmla="*/ 12 w 62"/>
                <a:gd name="T21" fmla="*/ 84 h 107"/>
                <a:gd name="T22" fmla="*/ 0 w 62"/>
                <a:gd name="T23" fmla="*/ 4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2"/>
                <a:gd name="T37" fmla="*/ 0 h 107"/>
                <a:gd name="T38" fmla="*/ 62 w 62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2" h="107">
                  <a:moveTo>
                    <a:pt x="0" y="43"/>
                  </a:moveTo>
                  <a:lnTo>
                    <a:pt x="12" y="0"/>
                  </a:lnTo>
                  <a:lnTo>
                    <a:pt x="34" y="1"/>
                  </a:lnTo>
                  <a:lnTo>
                    <a:pt x="38" y="29"/>
                  </a:lnTo>
                  <a:lnTo>
                    <a:pt x="22" y="58"/>
                  </a:lnTo>
                  <a:lnTo>
                    <a:pt x="25" y="76"/>
                  </a:lnTo>
                  <a:lnTo>
                    <a:pt x="58" y="84"/>
                  </a:lnTo>
                  <a:lnTo>
                    <a:pt x="61" y="106"/>
                  </a:lnTo>
                  <a:lnTo>
                    <a:pt x="40" y="84"/>
                  </a:lnTo>
                  <a:lnTo>
                    <a:pt x="40" y="94"/>
                  </a:lnTo>
                  <a:lnTo>
                    <a:pt x="12" y="84"/>
                  </a:lnTo>
                  <a:lnTo>
                    <a:pt x="0" y="43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1" name="Freeform 127"/>
            <p:cNvSpPr>
              <a:spLocks/>
            </p:cNvSpPr>
            <p:nvPr/>
          </p:nvSpPr>
          <p:spPr bwMode="auto">
            <a:xfrm>
              <a:off x="4288" y="1743"/>
              <a:ext cx="18" cy="23"/>
            </a:xfrm>
            <a:custGeom>
              <a:avLst/>
              <a:gdLst>
                <a:gd name="T0" fmla="*/ 0 w 18"/>
                <a:gd name="T1" fmla="*/ 0 h 23"/>
                <a:gd name="T2" fmla="*/ 9 w 18"/>
                <a:gd name="T3" fmla="*/ 0 h 23"/>
                <a:gd name="T4" fmla="*/ 17 w 18"/>
                <a:gd name="T5" fmla="*/ 4 h 23"/>
                <a:gd name="T6" fmla="*/ 13 w 18"/>
                <a:gd name="T7" fmla="*/ 22 h 23"/>
                <a:gd name="T8" fmla="*/ 0 w 18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23"/>
                <a:gd name="T17" fmla="*/ 18 w 1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23">
                  <a:moveTo>
                    <a:pt x="0" y="0"/>
                  </a:moveTo>
                  <a:lnTo>
                    <a:pt x="9" y="0"/>
                  </a:lnTo>
                  <a:lnTo>
                    <a:pt x="17" y="4"/>
                  </a:lnTo>
                  <a:lnTo>
                    <a:pt x="13" y="22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2" name="Freeform 128"/>
            <p:cNvSpPr>
              <a:spLocks/>
            </p:cNvSpPr>
            <p:nvPr/>
          </p:nvSpPr>
          <p:spPr bwMode="auto">
            <a:xfrm>
              <a:off x="4311" y="1770"/>
              <a:ext cx="18" cy="28"/>
            </a:xfrm>
            <a:custGeom>
              <a:avLst/>
              <a:gdLst>
                <a:gd name="T0" fmla="*/ 0 w 18"/>
                <a:gd name="T1" fmla="*/ 0 h 28"/>
                <a:gd name="T2" fmla="*/ 2 w 18"/>
                <a:gd name="T3" fmla="*/ 27 h 28"/>
                <a:gd name="T4" fmla="*/ 17 w 18"/>
                <a:gd name="T5" fmla="*/ 16 h 28"/>
                <a:gd name="T6" fmla="*/ 0 w 1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8"/>
                <a:gd name="T14" fmla="*/ 18 w 1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8">
                  <a:moveTo>
                    <a:pt x="0" y="0"/>
                  </a:moveTo>
                  <a:lnTo>
                    <a:pt x="2" y="27"/>
                  </a:lnTo>
                  <a:lnTo>
                    <a:pt x="17" y="16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3" name="Freeform 129"/>
            <p:cNvSpPr>
              <a:spLocks/>
            </p:cNvSpPr>
            <p:nvPr/>
          </p:nvSpPr>
          <p:spPr bwMode="auto">
            <a:xfrm>
              <a:off x="4313" y="1807"/>
              <a:ext cx="67" cy="77"/>
            </a:xfrm>
            <a:custGeom>
              <a:avLst/>
              <a:gdLst>
                <a:gd name="T0" fmla="*/ 0 w 67"/>
                <a:gd name="T1" fmla="*/ 52 h 77"/>
                <a:gd name="T2" fmla="*/ 13 w 67"/>
                <a:gd name="T3" fmla="*/ 26 h 77"/>
                <a:gd name="T4" fmla="*/ 30 w 67"/>
                <a:gd name="T5" fmla="*/ 30 h 77"/>
                <a:gd name="T6" fmla="*/ 55 w 67"/>
                <a:gd name="T7" fmla="*/ 0 h 77"/>
                <a:gd name="T8" fmla="*/ 66 w 67"/>
                <a:gd name="T9" fmla="*/ 18 h 77"/>
                <a:gd name="T10" fmla="*/ 64 w 67"/>
                <a:gd name="T11" fmla="*/ 62 h 77"/>
                <a:gd name="T12" fmla="*/ 58 w 67"/>
                <a:gd name="T13" fmla="*/ 44 h 77"/>
                <a:gd name="T14" fmla="*/ 52 w 67"/>
                <a:gd name="T15" fmla="*/ 76 h 77"/>
                <a:gd name="T16" fmla="*/ 36 w 67"/>
                <a:gd name="T17" fmla="*/ 67 h 77"/>
                <a:gd name="T18" fmla="*/ 25 w 67"/>
                <a:gd name="T19" fmla="*/ 35 h 77"/>
                <a:gd name="T20" fmla="*/ 0 w 67"/>
                <a:gd name="T21" fmla="*/ 52 h 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7"/>
                <a:gd name="T34" fmla="*/ 0 h 77"/>
                <a:gd name="T35" fmla="*/ 67 w 67"/>
                <a:gd name="T36" fmla="*/ 77 h 7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7" h="77">
                  <a:moveTo>
                    <a:pt x="0" y="52"/>
                  </a:moveTo>
                  <a:lnTo>
                    <a:pt x="13" y="26"/>
                  </a:lnTo>
                  <a:lnTo>
                    <a:pt x="30" y="30"/>
                  </a:lnTo>
                  <a:lnTo>
                    <a:pt x="55" y="0"/>
                  </a:lnTo>
                  <a:lnTo>
                    <a:pt x="66" y="18"/>
                  </a:lnTo>
                  <a:lnTo>
                    <a:pt x="64" y="62"/>
                  </a:lnTo>
                  <a:lnTo>
                    <a:pt x="58" y="44"/>
                  </a:lnTo>
                  <a:lnTo>
                    <a:pt x="52" y="76"/>
                  </a:lnTo>
                  <a:lnTo>
                    <a:pt x="36" y="67"/>
                  </a:lnTo>
                  <a:lnTo>
                    <a:pt x="25" y="35"/>
                  </a:lnTo>
                  <a:lnTo>
                    <a:pt x="0" y="5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4" name="Freeform 130"/>
            <p:cNvSpPr>
              <a:spLocks/>
            </p:cNvSpPr>
            <p:nvPr/>
          </p:nvSpPr>
          <p:spPr bwMode="auto">
            <a:xfrm>
              <a:off x="4320" y="1791"/>
              <a:ext cx="18" cy="29"/>
            </a:xfrm>
            <a:custGeom>
              <a:avLst/>
              <a:gdLst>
                <a:gd name="T0" fmla="*/ 0 w 18"/>
                <a:gd name="T1" fmla="*/ 17 h 29"/>
                <a:gd name="T2" fmla="*/ 3 w 18"/>
                <a:gd name="T3" fmla="*/ 12 h 29"/>
                <a:gd name="T4" fmla="*/ 17 w 18"/>
                <a:gd name="T5" fmla="*/ 0 h 29"/>
                <a:gd name="T6" fmla="*/ 10 w 18"/>
                <a:gd name="T7" fmla="*/ 28 h 29"/>
                <a:gd name="T8" fmla="*/ 0 w 18"/>
                <a:gd name="T9" fmla="*/ 17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29"/>
                <a:gd name="T17" fmla="*/ 18 w 18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29">
                  <a:moveTo>
                    <a:pt x="0" y="17"/>
                  </a:moveTo>
                  <a:lnTo>
                    <a:pt x="3" y="12"/>
                  </a:lnTo>
                  <a:lnTo>
                    <a:pt x="17" y="0"/>
                  </a:lnTo>
                  <a:lnTo>
                    <a:pt x="10" y="28"/>
                  </a:lnTo>
                  <a:lnTo>
                    <a:pt x="0" y="17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5" name="Freeform 131"/>
            <p:cNvSpPr>
              <a:spLocks/>
            </p:cNvSpPr>
            <p:nvPr/>
          </p:nvSpPr>
          <p:spPr bwMode="auto">
            <a:xfrm>
              <a:off x="2361" y="1205"/>
              <a:ext cx="46" cy="97"/>
            </a:xfrm>
            <a:custGeom>
              <a:avLst/>
              <a:gdLst>
                <a:gd name="T0" fmla="*/ 0 w 46"/>
                <a:gd name="T1" fmla="*/ 63 h 97"/>
                <a:gd name="T2" fmla="*/ 7 w 46"/>
                <a:gd name="T3" fmla="*/ 0 h 97"/>
                <a:gd name="T4" fmla="*/ 45 w 46"/>
                <a:gd name="T5" fmla="*/ 3 h 97"/>
                <a:gd name="T6" fmla="*/ 30 w 46"/>
                <a:gd name="T7" fmla="*/ 45 h 97"/>
                <a:gd name="T8" fmla="*/ 30 w 46"/>
                <a:gd name="T9" fmla="*/ 94 h 97"/>
                <a:gd name="T10" fmla="*/ 7 w 46"/>
                <a:gd name="T11" fmla="*/ 96 h 97"/>
                <a:gd name="T12" fmla="*/ 10 w 46"/>
                <a:gd name="T13" fmla="*/ 68 h 97"/>
                <a:gd name="T14" fmla="*/ 0 w 46"/>
                <a:gd name="T15" fmla="*/ 63 h 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97"/>
                <a:gd name="T26" fmla="*/ 46 w 46"/>
                <a:gd name="T27" fmla="*/ 97 h 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97">
                  <a:moveTo>
                    <a:pt x="0" y="63"/>
                  </a:moveTo>
                  <a:lnTo>
                    <a:pt x="7" y="0"/>
                  </a:lnTo>
                  <a:lnTo>
                    <a:pt x="45" y="3"/>
                  </a:lnTo>
                  <a:lnTo>
                    <a:pt x="30" y="45"/>
                  </a:lnTo>
                  <a:lnTo>
                    <a:pt x="30" y="94"/>
                  </a:lnTo>
                  <a:lnTo>
                    <a:pt x="7" y="96"/>
                  </a:lnTo>
                  <a:lnTo>
                    <a:pt x="10" y="68"/>
                  </a:lnTo>
                  <a:lnTo>
                    <a:pt x="0" y="63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6" name="Freeform 132"/>
            <p:cNvSpPr>
              <a:spLocks/>
            </p:cNvSpPr>
            <p:nvPr/>
          </p:nvSpPr>
          <p:spPr bwMode="auto">
            <a:xfrm>
              <a:off x="2800" y="1064"/>
              <a:ext cx="143" cy="99"/>
            </a:xfrm>
            <a:custGeom>
              <a:avLst/>
              <a:gdLst>
                <a:gd name="T0" fmla="*/ 0 w 143"/>
                <a:gd name="T1" fmla="*/ 49 h 99"/>
                <a:gd name="T2" fmla="*/ 39 w 143"/>
                <a:gd name="T3" fmla="*/ 90 h 99"/>
                <a:gd name="T4" fmla="*/ 126 w 143"/>
                <a:gd name="T5" fmla="*/ 98 h 99"/>
                <a:gd name="T6" fmla="*/ 142 w 143"/>
                <a:gd name="T7" fmla="*/ 65 h 99"/>
                <a:gd name="T8" fmla="*/ 121 w 143"/>
                <a:gd name="T9" fmla="*/ 63 h 99"/>
                <a:gd name="T10" fmla="*/ 118 w 143"/>
                <a:gd name="T11" fmla="*/ 33 h 99"/>
                <a:gd name="T12" fmla="*/ 98 w 143"/>
                <a:gd name="T13" fmla="*/ 0 h 99"/>
                <a:gd name="T14" fmla="*/ 39 w 143"/>
                <a:gd name="T15" fmla="*/ 7 h 99"/>
                <a:gd name="T16" fmla="*/ 0 w 143"/>
                <a:gd name="T17" fmla="*/ 49 h 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3"/>
                <a:gd name="T28" fmla="*/ 0 h 99"/>
                <a:gd name="T29" fmla="*/ 143 w 143"/>
                <a:gd name="T30" fmla="*/ 99 h 9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3" h="99">
                  <a:moveTo>
                    <a:pt x="0" y="49"/>
                  </a:moveTo>
                  <a:lnTo>
                    <a:pt x="39" y="90"/>
                  </a:lnTo>
                  <a:lnTo>
                    <a:pt x="126" y="98"/>
                  </a:lnTo>
                  <a:lnTo>
                    <a:pt x="142" y="65"/>
                  </a:lnTo>
                  <a:lnTo>
                    <a:pt x="121" y="63"/>
                  </a:lnTo>
                  <a:lnTo>
                    <a:pt x="118" y="33"/>
                  </a:lnTo>
                  <a:lnTo>
                    <a:pt x="98" y="0"/>
                  </a:lnTo>
                  <a:lnTo>
                    <a:pt x="39" y="7"/>
                  </a:lnTo>
                  <a:lnTo>
                    <a:pt x="0" y="4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7" name="Freeform 133"/>
            <p:cNvSpPr>
              <a:spLocks/>
            </p:cNvSpPr>
            <p:nvPr/>
          </p:nvSpPr>
          <p:spPr bwMode="auto">
            <a:xfrm>
              <a:off x="3016" y="1397"/>
              <a:ext cx="311" cy="312"/>
            </a:xfrm>
            <a:custGeom>
              <a:avLst/>
              <a:gdLst>
                <a:gd name="T0" fmla="*/ 0 w 311"/>
                <a:gd name="T1" fmla="*/ 81 h 312"/>
                <a:gd name="T2" fmla="*/ 5 w 311"/>
                <a:gd name="T3" fmla="*/ 54 h 312"/>
                <a:gd name="T4" fmla="*/ 22 w 311"/>
                <a:gd name="T5" fmla="*/ 59 h 312"/>
                <a:gd name="T6" fmla="*/ 42 w 311"/>
                <a:gd name="T7" fmla="*/ 43 h 312"/>
                <a:gd name="T8" fmla="*/ 50 w 311"/>
                <a:gd name="T9" fmla="*/ 32 h 312"/>
                <a:gd name="T10" fmla="*/ 33 w 311"/>
                <a:gd name="T11" fmla="*/ 13 h 312"/>
                <a:gd name="T12" fmla="*/ 67 w 311"/>
                <a:gd name="T13" fmla="*/ 0 h 312"/>
                <a:gd name="T14" fmla="*/ 129 w 311"/>
                <a:gd name="T15" fmla="*/ 35 h 312"/>
                <a:gd name="T16" fmla="*/ 130 w 311"/>
                <a:gd name="T17" fmla="*/ 48 h 312"/>
                <a:gd name="T18" fmla="*/ 146 w 311"/>
                <a:gd name="T19" fmla="*/ 57 h 312"/>
                <a:gd name="T20" fmla="*/ 160 w 311"/>
                <a:gd name="T21" fmla="*/ 66 h 312"/>
                <a:gd name="T22" fmla="*/ 174 w 311"/>
                <a:gd name="T23" fmla="*/ 59 h 312"/>
                <a:gd name="T24" fmla="*/ 201 w 311"/>
                <a:gd name="T25" fmla="*/ 70 h 312"/>
                <a:gd name="T26" fmla="*/ 237 w 311"/>
                <a:gd name="T27" fmla="*/ 141 h 312"/>
                <a:gd name="T28" fmla="*/ 241 w 311"/>
                <a:gd name="T29" fmla="*/ 146 h 312"/>
                <a:gd name="T30" fmla="*/ 255 w 311"/>
                <a:gd name="T31" fmla="*/ 175 h 312"/>
                <a:gd name="T32" fmla="*/ 304 w 311"/>
                <a:gd name="T33" fmla="*/ 181 h 312"/>
                <a:gd name="T34" fmla="*/ 310 w 311"/>
                <a:gd name="T35" fmla="*/ 194 h 312"/>
                <a:gd name="T36" fmla="*/ 299 w 311"/>
                <a:gd name="T37" fmla="*/ 231 h 312"/>
                <a:gd name="T38" fmla="*/ 255 w 311"/>
                <a:gd name="T39" fmla="*/ 249 h 312"/>
                <a:gd name="T40" fmla="*/ 207 w 311"/>
                <a:gd name="T41" fmla="*/ 261 h 312"/>
                <a:gd name="T42" fmla="*/ 169 w 311"/>
                <a:gd name="T43" fmla="*/ 311 h 312"/>
                <a:gd name="T44" fmla="*/ 169 w 311"/>
                <a:gd name="T45" fmla="*/ 292 h 312"/>
                <a:gd name="T46" fmla="*/ 141 w 311"/>
                <a:gd name="T47" fmla="*/ 279 h 312"/>
                <a:gd name="T48" fmla="*/ 115 w 311"/>
                <a:gd name="T49" fmla="*/ 296 h 312"/>
                <a:gd name="T50" fmla="*/ 92 w 311"/>
                <a:gd name="T51" fmla="*/ 241 h 312"/>
                <a:gd name="T52" fmla="*/ 70 w 311"/>
                <a:gd name="T53" fmla="*/ 218 h 312"/>
                <a:gd name="T54" fmla="*/ 57 w 311"/>
                <a:gd name="T55" fmla="*/ 159 h 312"/>
                <a:gd name="T56" fmla="*/ 0 w 311"/>
                <a:gd name="T57" fmla="*/ 81 h 3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1"/>
                <a:gd name="T88" fmla="*/ 0 h 312"/>
                <a:gd name="T89" fmla="*/ 311 w 311"/>
                <a:gd name="T90" fmla="*/ 312 h 3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1" h="312">
                  <a:moveTo>
                    <a:pt x="0" y="81"/>
                  </a:moveTo>
                  <a:lnTo>
                    <a:pt x="5" y="54"/>
                  </a:lnTo>
                  <a:lnTo>
                    <a:pt x="22" y="59"/>
                  </a:lnTo>
                  <a:lnTo>
                    <a:pt x="42" y="43"/>
                  </a:lnTo>
                  <a:lnTo>
                    <a:pt x="50" y="32"/>
                  </a:lnTo>
                  <a:lnTo>
                    <a:pt x="33" y="13"/>
                  </a:lnTo>
                  <a:lnTo>
                    <a:pt x="67" y="0"/>
                  </a:lnTo>
                  <a:lnTo>
                    <a:pt x="129" y="35"/>
                  </a:lnTo>
                  <a:lnTo>
                    <a:pt x="130" y="48"/>
                  </a:lnTo>
                  <a:lnTo>
                    <a:pt x="146" y="57"/>
                  </a:lnTo>
                  <a:lnTo>
                    <a:pt x="160" y="66"/>
                  </a:lnTo>
                  <a:lnTo>
                    <a:pt x="174" y="59"/>
                  </a:lnTo>
                  <a:lnTo>
                    <a:pt x="201" y="70"/>
                  </a:lnTo>
                  <a:lnTo>
                    <a:pt x="237" y="141"/>
                  </a:lnTo>
                  <a:lnTo>
                    <a:pt x="241" y="146"/>
                  </a:lnTo>
                  <a:lnTo>
                    <a:pt x="255" y="175"/>
                  </a:lnTo>
                  <a:lnTo>
                    <a:pt x="304" y="181"/>
                  </a:lnTo>
                  <a:lnTo>
                    <a:pt x="310" y="194"/>
                  </a:lnTo>
                  <a:lnTo>
                    <a:pt x="299" y="231"/>
                  </a:lnTo>
                  <a:lnTo>
                    <a:pt x="255" y="249"/>
                  </a:lnTo>
                  <a:lnTo>
                    <a:pt x="207" y="261"/>
                  </a:lnTo>
                  <a:lnTo>
                    <a:pt x="169" y="311"/>
                  </a:lnTo>
                  <a:lnTo>
                    <a:pt x="169" y="292"/>
                  </a:lnTo>
                  <a:lnTo>
                    <a:pt x="141" y="279"/>
                  </a:lnTo>
                  <a:lnTo>
                    <a:pt x="115" y="296"/>
                  </a:lnTo>
                  <a:lnTo>
                    <a:pt x="92" y="241"/>
                  </a:lnTo>
                  <a:lnTo>
                    <a:pt x="70" y="218"/>
                  </a:lnTo>
                  <a:lnTo>
                    <a:pt x="57" y="159"/>
                  </a:lnTo>
                  <a:lnTo>
                    <a:pt x="0" y="8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8" name="Freeform 134"/>
            <p:cNvSpPr>
              <a:spLocks/>
            </p:cNvSpPr>
            <p:nvPr/>
          </p:nvSpPr>
          <p:spPr bwMode="auto">
            <a:xfrm>
              <a:off x="2791" y="237"/>
              <a:ext cx="2540" cy="966"/>
            </a:xfrm>
            <a:custGeom>
              <a:avLst/>
              <a:gdLst>
                <a:gd name="T0" fmla="*/ 44 w 2540"/>
                <a:gd name="T1" fmla="*/ 604 h 966"/>
                <a:gd name="T2" fmla="*/ 135 w 2540"/>
                <a:gd name="T3" fmla="*/ 527 h 966"/>
                <a:gd name="T4" fmla="*/ 135 w 2540"/>
                <a:gd name="T5" fmla="*/ 312 h 966"/>
                <a:gd name="T6" fmla="*/ 244 w 2540"/>
                <a:gd name="T7" fmla="*/ 288 h 966"/>
                <a:gd name="T8" fmla="*/ 269 w 2540"/>
                <a:gd name="T9" fmla="*/ 444 h 966"/>
                <a:gd name="T10" fmla="*/ 301 w 2540"/>
                <a:gd name="T11" fmla="*/ 392 h 966"/>
                <a:gd name="T12" fmla="*/ 375 w 2540"/>
                <a:gd name="T13" fmla="*/ 342 h 966"/>
                <a:gd name="T14" fmla="*/ 583 w 2540"/>
                <a:gd name="T15" fmla="*/ 293 h 966"/>
                <a:gd name="T16" fmla="*/ 735 w 2540"/>
                <a:gd name="T17" fmla="*/ 299 h 966"/>
                <a:gd name="T18" fmla="*/ 740 w 2540"/>
                <a:gd name="T19" fmla="*/ 166 h 966"/>
                <a:gd name="T20" fmla="*/ 795 w 2540"/>
                <a:gd name="T21" fmla="*/ 333 h 966"/>
                <a:gd name="T22" fmla="*/ 828 w 2540"/>
                <a:gd name="T23" fmla="*/ 299 h 966"/>
                <a:gd name="T24" fmla="*/ 863 w 2540"/>
                <a:gd name="T25" fmla="*/ 299 h 966"/>
                <a:gd name="T26" fmla="*/ 827 w 2540"/>
                <a:gd name="T27" fmla="*/ 217 h 966"/>
                <a:gd name="T28" fmla="*/ 948 w 2540"/>
                <a:gd name="T29" fmla="*/ 209 h 966"/>
                <a:gd name="T30" fmla="*/ 998 w 2540"/>
                <a:gd name="T31" fmla="*/ 134 h 966"/>
                <a:gd name="T32" fmla="*/ 1136 w 2540"/>
                <a:gd name="T33" fmla="*/ 54 h 966"/>
                <a:gd name="T34" fmla="*/ 1215 w 2540"/>
                <a:gd name="T35" fmla="*/ 24 h 966"/>
                <a:gd name="T36" fmla="*/ 1398 w 2540"/>
                <a:gd name="T37" fmla="*/ 63 h 966"/>
                <a:gd name="T38" fmla="*/ 1288 w 2540"/>
                <a:gd name="T39" fmla="*/ 158 h 966"/>
                <a:gd name="T40" fmla="*/ 1411 w 2540"/>
                <a:gd name="T41" fmla="*/ 159 h 966"/>
                <a:gd name="T42" fmla="*/ 1542 w 2540"/>
                <a:gd name="T43" fmla="*/ 138 h 966"/>
                <a:gd name="T44" fmla="*/ 1724 w 2540"/>
                <a:gd name="T45" fmla="*/ 209 h 966"/>
                <a:gd name="T46" fmla="*/ 1926 w 2540"/>
                <a:gd name="T47" fmla="*/ 209 h 966"/>
                <a:gd name="T48" fmla="*/ 2121 w 2540"/>
                <a:gd name="T49" fmla="*/ 271 h 966"/>
                <a:gd name="T50" fmla="*/ 2245 w 2540"/>
                <a:gd name="T51" fmla="*/ 262 h 966"/>
                <a:gd name="T52" fmla="*/ 2486 w 2540"/>
                <a:gd name="T53" fmla="*/ 356 h 966"/>
                <a:gd name="T54" fmla="*/ 2474 w 2540"/>
                <a:gd name="T55" fmla="*/ 426 h 966"/>
                <a:gd name="T56" fmla="*/ 2395 w 2540"/>
                <a:gd name="T57" fmla="*/ 372 h 966"/>
                <a:gd name="T58" fmla="*/ 2370 w 2540"/>
                <a:gd name="T59" fmla="*/ 483 h 966"/>
                <a:gd name="T60" fmla="*/ 2177 w 2540"/>
                <a:gd name="T61" fmla="*/ 532 h 966"/>
                <a:gd name="T62" fmla="*/ 2120 w 2540"/>
                <a:gd name="T63" fmla="*/ 639 h 966"/>
                <a:gd name="T64" fmla="*/ 2045 w 2540"/>
                <a:gd name="T65" fmla="*/ 770 h 966"/>
                <a:gd name="T66" fmla="*/ 2148 w 2540"/>
                <a:gd name="T67" fmla="*/ 488 h 966"/>
                <a:gd name="T68" fmla="*/ 2005 w 2540"/>
                <a:gd name="T69" fmla="*/ 549 h 966"/>
                <a:gd name="T70" fmla="*/ 1830 w 2540"/>
                <a:gd name="T71" fmla="*/ 568 h 966"/>
                <a:gd name="T72" fmla="*/ 1767 w 2540"/>
                <a:gd name="T73" fmla="*/ 708 h 966"/>
                <a:gd name="T74" fmla="*/ 1798 w 2540"/>
                <a:gd name="T75" fmla="*/ 774 h 966"/>
                <a:gd name="T76" fmla="*/ 1661 w 2540"/>
                <a:gd name="T77" fmla="*/ 935 h 966"/>
                <a:gd name="T78" fmla="*/ 1577 w 2540"/>
                <a:gd name="T79" fmla="*/ 723 h 966"/>
                <a:gd name="T80" fmla="*/ 1409 w 2540"/>
                <a:gd name="T81" fmla="*/ 786 h 966"/>
                <a:gd name="T82" fmla="*/ 1166 w 2540"/>
                <a:gd name="T83" fmla="*/ 790 h 966"/>
                <a:gd name="T84" fmla="*/ 898 w 2540"/>
                <a:gd name="T85" fmla="*/ 790 h 966"/>
                <a:gd name="T86" fmla="*/ 778 w 2540"/>
                <a:gd name="T87" fmla="*/ 718 h 966"/>
                <a:gd name="T88" fmla="*/ 632 w 2540"/>
                <a:gd name="T89" fmla="*/ 667 h 966"/>
                <a:gd name="T90" fmla="*/ 532 w 2540"/>
                <a:gd name="T91" fmla="*/ 689 h 966"/>
                <a:gd name="T92" fmla="*/ 554 w 2540"/>
                <a:gd name="T93" fmla="*/ 771 h 966"/>
                <a:gd name="T94" fmla="*/ 484 w 2540"/>
                <a:gd name="T95" fmla="*/ 763 h 966"/>
                <a:gd name="T96" fmla="*/ 396 w 2540"/>
                <a:gd name="T97" fmla="*/ 781 h 966"/>
                <a:gd name="T98" fmla="*/ 393 w 2540"/>
                <a:gd name="T99" fmla="*/ 831 h 966"/>
                <a:gd name="T100" fmla="*/ 413 w 2540"/>
                <a:gd name="T101" fmla="*/ 872 h 966"/>
                <a:gd name="T102" fmla="*/ 384 w 2540"/>
                <a:gd name="T103" fmla="*/ 946 h 966"/>
                <a:gd name="T104" fmla="*/ 289 w 2540"/>
                <a:gd name="T105" fmla="*/ 918 h 966"/>
                <a:gd name="T106" fmla="*/ 293 w 2540"/>
                <a:gd name="T107" fmla="*/ 804 h 966"/>
                <a:gd name="T108" fmla="*/ 198 w 2540"/>
                <a:gd name="T109" fmla="*/ 736 h 966"/>
                <a:gd name="T110" fmla="*/ 173 w 2540"/>
                <a:gd name="T111" fmla="*/ 717 h 966"/>
                <a:gd name="T112" fmla="*/ 105 w 2540"/>
                <a:gd name="T113" fmla="*/ 659 h 966"/>
                <a:gd name="T114" fmla="*/ 64 w 2540"/>
                <a:gd name="T115" fmla="*/ 706 h 9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540"/>
                <a:gd name="T175" fmla="*/ 0 h 966"/>
                <a:gd name="T176" fmla="*/ 2540 w 2540"/>
                <a:gd name="T177" fmla="*/ 966 h 9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540" h="966">
                  <a:moveTo>
                    <a:pt x="0" y="684"/>
                  </a:moveTo>
                  <a:lnTo>
                    <a:pt x="22" y="662"/>
                  </a:lnTo>
                  <a:lnTo>
                    <a:pt x="15" y="671"/>
                  </a:lnTo>
                  <a:lnTo>
                    <a:pt x="25" y="674"/>
                  </a:lnTo>
                  <a:lnTo>
                    <a:pt x="22" y="628"/>
                  </a:lnTo>
                  <a:lnTo>
                    <a:pt x="31" y="606"/>
                  </a:lnTo>
                  <a:lnTo>
                    <a:pt x="44" y="604"/>
                  </a:lnTo>
                  <a:lnTo>
                    <a:pt x="68" y="624"/>
                  </a:lnTo>
                  <a:lnTo>
                    <a:pt x="74" y="588"/>
                  </a:lnTo>
                  <a:lnTo>
                    <a:pt x="63" y="588"/>
                  </a:lnTo>
                  <a:lnTo>
                    <a:pt x="59" y="566"/>
                  </a:lnTo>
                  <a:lnTo>
                    <a:pt x="159" y="546"/>
                  </a:lnTo>
                  <a:lnTo>
                    <a:pt x="135" y="537"/>
                  </a:lnTo>
                  <a:lnTo>
                    <a:pt x="135" y="527"/>
                  </a:lnTo>
                  <a:lnTo>
                    <a:pt x="121" y="531"/>
                  </a:lnTo>
                  <a:lnTo>
                    <a:pt x="178" y="474"/>
                  </a:lnTo>
                  <a:lnTo>
                    <a:pt x="152" y="413"/>
                  </a:lnTo>
                  <a:lnTo>
                    <a:pt x="159" y="384"/>
                  </a:lnTo>
                  <a:lnTo>
                    <a:pt x="144" y="354"/>
                  </a:lnTo>
                  <a:lnTo>
                    <a:pt x="156" y="337"/>
                  </a:lnTo>
                  <a:lnTo>
                    <a:pt x="135" y="312"/>
                  </a:lnTo>
                  <a:lnTo>
                    <a:pt x="141" y="292"/>
                  </a:lnTo>
                  <a:lnTo>
                    <a:pt x="168" y="269"/>
                  </a:lnTo>
                  <a:lnTo>
                    <a:pt x="184" y="266"/>
                  </a:lnTo>
                  <a:lnTo>
                    <a:pt x="203" y="271"/>
                  </a:lnTo>
                  <a:lnTo>
                    <a:pt x="187" y="276"/>
                  </a:lnTo>
                  <a:lnTo>
                    <a:pt x="198" y="285"/>
                  </a:lnTo>
                  <a:lnTo>
                    <a:pt x="244" y="288"/>
                  </a:lnTo>
                  <a:lnTo>
                    <a:pt x="321" y="337"/>
                  </a:lnTo>
                  <a:lnTo>
                    <a:pt x="323" y="357"/>
                  </a:lnTo>
                  <a:lnTo>
                    <a:pt x="289" y="378"/>
                  </a:lnTo>
                  <a:lnTo>
                    <a:pt x="185" y="351"/>
                  </a:lnTo>
                  <a:lnTo>
                    <a:pt x="227" y="384"/>
                  </a:lnTo>
                  <a:lnTo>
                    <a:pt x="226" y="425"/>
                  </a:lnTo>
                  <a:lnTo>
                    <a:pt x="269" y="444"/>
                  </a:lnTo>
                  <a:lnTo>
                    <a:pt x="279" y="440"/>
                  </a:lnTo>
                  <a:lnTo>
                    <a:pt x="274" y="425"/>
                  </a:lnTo>
                  <a:lnTo>
                    <a:pt x="254" y="418"/>
                  </a:lnTo>
                  <a:lnTo>
                    <a:pt x="259" y="404"/>
                  </a:lnTo>
                  <a:lnTo>
                    <a:pt x="278" y="419"/>
                  </a:lnTo>
                  <a:lnTo>
                    <a:pt x="319" y="425"/>
                  </a:lnTo>
                  <a:lnTo>
                    <a:pt x="301" y="392"/>
                  </a:lnTo>
                  <a:lnTo>
                    <a:pt x="335" y="366"/>
                  </a:lnTo>
                  <a:lnTo>
                    <a:pt x="362" y="384"/>
                  </a:lnTo>
                  <a:lnTo>
                    <a:pt x="362" y="314"/>
                  </a:lnTo>
                  <a:lnTo>
                    <a:pt x="350" y="303"/>
                  </a:lnTo>
                  <a:lnTo>
                    <a:pt x="396" y="320"/>
                  </a:lnTo>
                  <a:lnTo>
                    <a:pt x="399" y="328"/>
                  </a:lnTo>
                  <a:lnTo>
                    <a:pt x="375" y="342"/>
                  </a:lnTo>
                  <a:lnTo>
                    <a:pt x="399" y="362"/>
                  </a:lnTo>
                  <a:lnTo>
                    <a:pt x="421" y="337"/>
                  </a:lnTo>
                  <a:lnTo>
                    <a:pt x="506" y="294"/>
                  </a:lnTo>
                  <a:lnTo>
                    <a:pt x="519" y="293"/>
                  </a:lnTo>
                  <a:lnTo>
                    <a:pt x="506" y="300"/>
                  </a:lnTo>
                  <a:lnTo>
                    <a:pt x="521" y="321"/>
                  </a:lnTo>
                  <a:lnTo>
                    <a:pt x="583" y="293"/>
                  </a:lnTo>
                  <a:lnTo>
                    <a:pt x="598" y="313"/>
                  </a:lnTo>
                  <a:lnTo>
                    <a:pt x="613" y="298"/>
                  </a:lnTo>
                  <a:lnTo>
                    <a:pt x="605" y="274"/>
                  </a:lnTo>
                  <a:lnTo>
                    <a:pt x="614" y="267"/>
                  </a:lnTo>
                  <a:lnTo>
                    <a:pt x="662" y="278"/>
                  </a:lnTo>
                  <a:lnTo>
                    <a:pt x="724" y="320"/>
                  </a:lnTo>
                  <a:lnTo>
                    <a:pt x="735" y="299"/>
                  </a:lnTo>
                  <a:lnTo>
                    <a:pt x="722" y="279"/>
                  </a:lnTo>
                  <a:lnTo>
                    <a:pt x="703" y="273"/>
                  </a:lnTo>
                  <a:lnTo>
                    <a:pt x="710" y="240"/>
                  </a:lnTo>
                  <a:lnTo>
                    <a:pt x="698" y="236"/>
                  </a:lnTo>
                  <a:lnTo>
                    <a:pt x="701" y="222"/>
                  </a:lnTo>
                  <a:lnTo>
                    <a:pt x="725" y="205"/>
                  </a:lnTo>
                  <a:lnTo>
                    <a:pt x="740" y="166"/>
                  </a:lnTo>
                  <a:lnTo>
                    <a:pt x="771" y="166"/>
                  </a:lnTo>
                  <a:lnTo>
                    <a:pt x="788" y="173"/>
                  </a:lnTo>
                  <a:lnTo>
                    <a:pt x="775" y="214"/>
                  </a:lnTo>
                  <a:lnTo>
                    <a:pt x="790" y="235"/>
                  </a:lnTo>
                  <a:lnTo>
                    <a:pt x="786" y="292"/>
                  </a:lnTo>
                  <a:lnTo>
                    <a:pt x="801" y="312"/>
                  </a:lnTo>
                  <a:lnTo>
                    <a:pt x="795" y="333"/>
                  </a:lnTo>
                  <a:lnTo>
                    <a:pt x="770" y="348"/>
                  </a:lnTo>
                  <a:lnTo>
                    <a:pt x="778" y="354"/>
                  </a:lnTo>
                  <a:lnTo>
                    <a:pt x="745" y="362"/>
                  </a:lnTo>
                  <a:lnTo>
                    <a:pt x="780" y="375"/>
                  </a:lnTo>
                  <a:lnTo>
                    <a:pt x="820" y="333"/>
                  </a:lnTo>
                  <a:lnTo>
                    <a:pt x="815" y="303"/>
                  </a:lnTo>
                  <a:lnTo>
                    <a:pt x="828" y="299"/>
                  </a:lnTo>
                  <a:lnTo>
                    <a:pt x="849" y="294"/>
                  </a:lnTo>
                  <a:lnTo>
                    <a:pt x="859" y="310"/>
                  </a:lnTo>
                  <a:lnTo>
                    <a:pt x="858" y="332"/>
                  </a:lnTo>
                  <a:lnTo>
                    <a:pt x="882" y="338"/>
                  </a:lnTo>
                  <a:lnTo>
                    <a:pt x="862" y="331"/>
                  </a:lnTo>
                  <a:lnTo>
                    <a:pt x="872" y="319"/>
                  </a:lnTo>
                  <a:lnTo>
                    <a:pt x="863" y="299"/>
                  </a:lnTo>
                  <a:lnTo>
                    <a:pt x="805" y="288"/>
                  </a:lnTo>
                  <a:lnTo>
                    <a:pt x="815" y="241"/>
                  </a:lnTo>
                  <a:lnTo>
                    <a:pt x="795" y="214"/>
                  </a:lnTo>
                  <a:lnTo>
                    <a:pt x="823" y="188"/>
                  </a:lnTo>
                  <a:lnTo>
                    <a:pt x="821" y="170"/>
                  </a:lnTo>
                  <a:lnTo>
                    <a:pt x="833" y="180"/>
                  </a:lnTo>
                  <a:lnTo>
                    <a:pt x="827" y="217"/>
                  </a:lnTo>
                  <a:lnTo>
                    <a:pt x="836" y="222"/>
                  </a:lnTo>
                  <a:lnTo>
                    <a:pt x="876" y="233"/>
                  </a:lnTo>
                  <a:lnTo>
                    <a:pt x="840" y="203"/>
                  </a:lnTo>
                  <a:lnTo>
                    <a:pt x="866" y="204"/>
                  </a:lnTo>
                  <a:lnTo>
                    <a:pt x="860" y="192"/>
                  </a:lnTo>
                  <a:lnTo>
                    <a:pt x="876" y="186"/>
                  </a:lnTo>
                  <a:lnTo>
                    <a:pt x="948" y="209"/>
                  </a:lnTo>
                  <a:lnTo>
                    <a:pt x="935" y="225"/>
                  </a:lnTo>
                  <a:lnTo>
                    <a:pt x="933" y="248"/>
                  </a:lnTo>
                  <a:lnTo>
                    <a:pt x="947" y="262"/>
                  </a:lnTo>
                  <a:lnTo>
                    <a:pt x="954" y="209"/>
                  </a:lnTo>
                  <a:lnTo>
                    <a:pt x="915" y="183"/>
                  </a:lnTo>
                  <a:lnTo>
                    <a:pt x="906" y="147"/>
                  </a:lnTo>
                  <a:lnTo>
                    <a:pt x="998" y="134"/>
                  </a:lnTo>
                  <a:lnTo>
                    <a:pt x="987" y="100"/>
                  </a:lnTo>
                  <a:lnTo>
                    <a:pt x="998" y="108"/>
                  </a:lnTo>
                  <a:lnTo>
                    <a:pt x="1014" y="95"/>
                  </a:lnTo>
                  <a:lnTo>
                    <a:pt x="1002" y="91"/>
                  </a:lnTo>
                  <a:lnTo>
                    <a:pt x="1100" y="64"/>
                  </a:lnTo>
                  <a:lnTo>
                    <a:pt x="1091" y="57"/>
                  </a:lnTo>
                  <a:lnTo>
                    <a:pt x="1136" y="54"/>
                  </a:lnTo>
                  <a:lnTo>
                    <a:pt x="1136" y="63"/>
                  </a:lnTo>
                  <a:lnTo>
                    <a:pt x="1146" y="63"/>
                  </a:lnTo>
                  <a:lnTo>
                    <a:pt x="1179" y="51"/>
                  </a:lnTo>
                  <a:lnTo>
                    <a:pt x="1193" y="57"/>
                  </a:lnTo>
                  <a:lnTo>
                    <a:pt x="1179" y="44"/>
                  </a:lnTo>
                  <a:lnTo>
                    <a:pt x="1215" y="41"/>
                  </a:lnTo>
                  <a:lnTo>
                    <a:pt x="1215" y="24"/>
                  </a:lnTo>
                  <a:lnTo>
                    <a:pt x="1253" y="0"/>
                  </a:lnTo>
                  <a:lnTo>
                    <a:pt x="1283" y="15"/>
                  </a:lnTo>
                  <a:lnTo>
                    <a:pt x="1258" y="27"/>
                  </a:lnTo>
                  <a:lnTo>
                    <a:pt x="1303" y="26"/>
                  </a:lnTo>
                  <a:lnTo>
                    <a:pt x="1284" y="44"/>
                  </a:lnTo>
                  <a:lnTo>
                    <a:pt x="1358" y="36"/>
                  </a:lnTo>
                  <a:lnTo>
                    <a:pt x="1398" y="63"/>
                  </a:lnTo>
                  <a:lnTo>
                    <a:pt x="1392" y="73"/>
                  </a:lnTo>
                  <a:lnTo>
                    <a:pt x="1378" y="66"/>
                  </a:lnTo>
                  <a:lnTo>
                    <a:pt x="1397" y="76"/>
                  </a:lnTo>
                  <a:lnTo>
                    <a:pt x="1389" y="94"/>
                  </a:lnTo>
                  <a:lnTo>
                    <a:pt x="1253" y="180"/>
                  </a:lnTo>
                  <a:lnTo>
                    <a:pt x="1297" y="169"/>
                  </a:lnTo>
                  <a:lnTo>
                    <a:pt x="1288" y="158"/>
                  </a:lnTo>
                  <a:lnTo>
                    <a:pt x="1356" y="141"/>
                  </a:lnTo>
                  <a:lnTo>
                    <a:pt x="1337" y="143"/>
                  </a:lnTo>
                  <a:lnTo>
                    <a:pt x="1341" y="130"/>
                  </a:lnTo>
                  <a:lnTo>
                    <a:pt x="1378" y="141"/>
                  </a:lnTo>
                  <a:lnTo>
                    <a:pt x="1385" y="130"/>
                  </a:lnTo>
                  <a:lnTo>
                    <a:pt x="1393" y="158"/>
                  </a:lnTo>
                  <a:lnTo>
                    <a:pt x="1411" y="159"/>
                  </a:lnTo>
                  <a:lnTo>
                    <a:pt x="1393" y="148"/>
                  </a:lnTo>
                  <a:lnTo>
                    <a:pt x="1431" y="141"/>
                  </a:lnTo>
                  <a:lnTo>
                    <a:pt x="1473" y="147"/>
                  </a:lnTo>
                  <a:lnTo>
                    <a:pt x="1470" y="158"/>
                  </a:lnTo>
                  <a:lnTo>
                    <a:pt x="1507" y="166"/>
                  </a:lnTo>
                  <a:lnTo>
                    <a:pt x="1540" y="164"/>
                  </a:lnTo>
                  <a:lnTo>
                    <a:pt x="1542" y="138"/>
                  </a:lnTo>
                  <a:lnTo>
                    <a:pt x="1551" y="134"/>
                  </a:lnTo>
                  <a:lnTo>
                    <a:pt x="1634" y="164"/>
                  </a:lnTo>
                  <a:lnTo>
                    <a:pt x="1623" y="209"/>
                  </a:lnTo>
                  <a:lnTo>
                    <a:pt x="1662" y="240"/>
                  </a:lnTo>
                  <a:lnTo>
                    <a:pt x="1683" y="198"/>
                  </a:lnTo>
                  <a:lnTo>
                    <a:pt x="1697" y="217"/>
                  </a:lnTo>
                  <a:lnTo>
                    <a:pt x="1724" y="209"/>
                  </a:lnTo>
                  <a:lnTo>
                    <a:pt x="1761" y="225"/>
                  </a:lnTo>
                  <a:lnTo>
                    <a:pt x="1791" y="216"/>
                  </a:lnTo>
                  <a:lnTo>
                    <a:pt x="1788" y="198"/>
                  </a:lnTo>
                  <a:lnTo>
                    <a:pt x="1809" y="169"/>
                  </a:lnTo>
                  <a:lnTo>
                    <a:pt x="1932" y="190"/>
                  </a:lnTo>
                  <a:lnTo>
                    <a:pt x="1942" y="203"/>
                  </a:lnTo>
                  <a:lnTo>
                    <a:pt x="1926" y="209"/>
                  </a:lnTo>
                  <a:lnTo>
                    <a:pt x="1966" y="216"/>
                  </a:lnTo>
                  <a:lnTo>
                    <a:pt x="1981" y="236"/>
                  </a:lnTo>
                  <a:lnTo>
                    <a:pt x="2076" y="233"/>
                  </a:lnTo>
                  <a:lnTo>
                    <a:pt x="2092" y="248"/>
                  </a:lnTo>
                  <a:lnTo>
                    <a:pt x="2086" y="269"/>
                  </a:lnTo>
                  <a:lnTo>
                    <a:pt x="2107" y="283"/>
                  </a:lnTo>
                  <a:lnTo>
                    <a:pt x="2121" y="271"/>
                  </a:lnTo>
                  <a:lnTo>
                    <a:pt x="2188" y="280"/>
                  </a:lnTo>
                  <a:lnTo>
                    <a:pt x="2201" y="269"/>
                  </a:lnTo>
                  <a:lnTo>
                    <a:pt x="2210" y="287"/>
                  </a:lnTo>
                  <a:lnTo>
                    <a:pt x="2238" y="301"/>
                  </a:lnTo>
                  <a:lnTo>
                    <a:pt x="2251" y="291"/>
                  </a:lnTo>
                  <a:lnTo>
                    <a:pt x="2237" y="274"/>
                  </a:lnTo>
                  <a:lnTo>
                    <a:pt x="2245" y="262"/>
                  </a:lnTo>
                  <a:lnTo>
                    <a:pt x="2360" y="282"/>
                  </a:lnTo>
                  <a:lnTo>
                    <a:pt x="2437" y="333"/>
                  </a:lnTo>
                  <a:lnTo>
                    <a:pt x="2454" y="333"/>
                  </a:lnTo>
                  <a:lnTo>
                    <a:pt x="2474" y="372"/>
                  </a:lnTo>
                  <a:lnTo>
                    <a:pt x="2465" y="351"/>
                  </a:lnTo>
                  <a:lnTo>
                    <a:pt x="2478" y="351"/>
                  </a:lnTo>
                  <a:lnTo>
                    <a:pt x="2486" y="356"/>
                  </a:lnTo>
                  <a:lnTo>
                    <a:pt x="2509" y="354"/>
                  </a:lnTo>
                  <a:lnTo>
                    <a:pt x="2539" y="377"/>
                  </a:lnTo>
                  <a:lnTo>
                    <a:pt x="2494" y="403"/>
                  </a:lnTo>
                  <a:lnTo>
                    <a:pt x="2504" y="410"/>
                  </a:lnTo>
                  <a:lnTo>
                    <a:pt x="2488" y="416"/>
                  </a:lnTo>
                  <a:lnTo>
                    <a:pt x="2501" y="425"/>
                  </a:lnTo>
                  <a:lnTo>
                    <a:pt x="2474" y="426"/>
                  </a:lnTo>
                  <a:lnTo>
                    <a:pt x="2464" y="410"/>
                  </a:lnTo>
                  <a:lnTo>
                    <a:pt x="2455" y="416"/>
                  </a:lnTo>
                  <a:lnTo>
                    <a:pt x="2437" y="392"/>
                  </a:lnTo>
                  <a:lnTo>
                    <a:pt x="2406" y="393"/>
                  </a:lnTo>
                  <a:lnTo>
                    <a:pt x="2398" y="378"/>
                  </a:lnTo>
                  <a:lnTo>
                    <a:pt x="2405" y="372"/>
                  </a:lnTo>
                  <a:lnTo>
                    <a:pt x="2395" y="372"/>
                  </a:lnTo>
                  <a:lnTo>
                    <a:pt x="2385" y="377"/>
                  </a:lnTo>
                  <a:lnTo>
                    <a:pt x="2396" y="393"/>
                  </a:lnTo>
                  <a:lnTo>
                    <a:pt x="2389" y="404"/>
                  </a:lnTo>
                  <a:lnTo>
                    <a:pt x="2363" y="420"/>
                  </a:lnTo>
                  <a:lnTo>
                    <a:pt x="2346" y="417"/>
                  </a:lnTo>
                  <a:lnTo>
                    <a:pt x="2374" y="464"/>
                  </a:lnTo>
                  <a:lnTo>
                    <a:pt x="2370" y="483"/>
                  </a:lnTo>
                  <a:lnTo>
                    <a:pt x="2340" y="470"/>
                  </a:lnTo>
                  <a:lnTo>
                    <a:pt x="2341" y="477"/>
                  </a:lnTo>
                  <a:lnTo>
                    <a:pt x="2286" y="501"/>
                  </a:lnTo>
                  <a:lnTo>
                    <a:pt x="2240" y="548"/>
                  </a:lnTo>
                  <a:lnTo>
                    <a:pt x="2208" y="531"/>
                  </a:lnTo>
                  <a:lnTo>
                    <a:pt x="2177" y="549"/>
                  </a:lnTo>
                  <a:lnTo>
                    <a:pt x="2177" y="532"/>
                  </a:lnTo>
                  <a:lnTo>
                    <a:pt x="2160" y="551"/>
                  </a:lnTo>
                  <a:lnTo>
                    <a:pt x="2138" y="548"/>
                  </a:lnTo>
                  <a:lnTo>
                    <a:pt x="2116" y="595"/>
                  </a:lnTo>
                  <a:lnTo>
                    <a:pt x="2134" y="604"/>
                  </a:lnTo>
                  <a:lnTo>
                    <a:pt x="2126" y="619"/>
                  </a:lnTo>
                  <a:lnTo>
                    <a:pt x="2135" y="643"/>
                  </a:lnTo>
                  <a:lnTo>
                    <a:pt x="2120" y="639"/>
                  </a:lnTo>
                  <a:lnTo>
                    <a:pt x="2110" y="661"/>
                  </a:lnTo>
                  <a:lnTo>
                    <a:pt x="2116" y="679"/>
                  </a:lnTo>
                  <a:lnTo>
                    <a:pt x="2089" y="695"/>
                  </a:lnTo>
                  <a:lnTo>
                    <a:pt x="2092" y="717"/>
                  </a:lnTo>
                  <a:lnTo>
                    <a:pt x="2070" y="723"/>
                  </a:lnTo>
                  <a:lnTo>
                    <a:pt x="2065" y="745"/>
                  </a:lnTo>
                  <a:lnTo>
                    <a:pt x="2045" y="770"/>
                  </a:lnTo>
                  <a:lnTo>
                    <a:pt x="2027" y="679"/>
                  </a:lnTo>
                  <a:lnTo>
                    <a:pt x="2029" y="630"/>
                  </a:lnTo>
                  <a:lnTo>
                    <a:pt x="2045" y="600"/>
                  </a:lnTo>
                  <a:lnTo>
                    <a:pt x="2067" y="595"/>
                  </a:lnTo>
                  <a:lnTo>
                    <a:pt x="2114" y="535"/>
                  </a:lnTo>
                  <a:lnTo>
                    <a:pt x="2140" y="523"/>
                  </a:lnTo>
                  <a:lnTo>
                    <a:pt x="2148" y="488"/>
                  </a:lnTo>
                  <a:lnTo>
                    <a:pt x="2160" y="478"/>
                  </a:lnTo>
                  <a:lnTo>
                    <a:pt x="2139" y="477"/>
                  </a:lnTo>
                  <a:lnTo>
                    <a:pt x="2134" y="506"/>
                  </a:lnTo>
                  <a:lnTo>
                    <a:pt x="2094" y="531"/>
                  </a:lnTo>
                  <a:lnTo>
                    <a:pt x="2097" y="494"/>
                  </a:lnTo>
                  <a:lnTo>
                    <a:pt x="2050" y="502"/>
                  </a:lnTo>
                  <a:lnTo>
                    <a:pt x="2005" y="549"/>
                  </a:lnTo>
                  <a:lnTo>
                    <a:pt x="2013" y="569"/>
                  </a:lnTo>
                  <a:lnTo>
                    <a:pt x="1964" y="576"/>
                  </a:lnTo>
                  <a:lnTo>
                    <a:pt x="1959" y="570"/>
                  </a:lnTo>
                  <a:lnTo>
                    <a:pt x="1975" y="567"/>
                  </a:lnTo>
                  <a:lnTo>
                    <a:pt x="1934" y="555"/>
                  </a:lnTo>
                  <a:lnTo>
                    <a:pt x="1923" y="567"/>
                  </a:lnTo>
                  <a:lnTo>
                    <a:pt x="1830" y="568"/>
                  </a:lnTo>
                  <a:lnTo>
                    <a:pt x="1723" y="678"/>
                  </a:lnTo>
                  <a:lnTo>
                    <a:pt x="1744" y="682"/>
                  </a:lnTo>
                  <a:lnTo>
                    <a:pt x="1744" y="702"/>
                  </a:lnTo>
                  <a:lnTo>
                    <a:pt x="1756" y="690"/>
                  </a:lnTo>
                  <a:lnTo>
                    <a:pt x="1752" y="706"/>
                  </a:lnTo>
                  <a:lnTo>
                    <a:pt x="1768" y="697"/>
                  </a:lnTo>
                  <a:lnTo>
                    <a:pt x="1767" y="708"/>
                  </a:lnTo>
                  <a:lnTo>
                    <a:pt x="1771" y="690"/>
                  </a:lnTo>
                  <a:lnTo>
                    <a:pt x="1788" y="691"/>
                  </a:lnTo>
                  <a:lnTo>
                    <a:pt x="1812" y="714"/>
                  </a:lnTo>
                  <a:lnTo>
                    <a:pt x="1790" y="716"/>
                  </a:lnTo>
                  <a:lnTo>
                    <a:pt x="1809" y="724"/>
                  </a:lnTo>
                  <a:lnTo>
                    <a:pt x="1813" y="739"/>
                  </a:lnTo>
                  <a:lnTo>
                    <a:pt x="1798" y="774"/>
                  </a:lnTo>
                  <a:lnTo>
                    <a:pt x="1796" y="826"/>
                  </a:lnTo>
                  <a:lnTo>
                    <a:pt x="1720" y="935"/>
                  </a:lnTo>
                  <a:lnTo>
                    <a:pt x="1693" y="950"/>
                  </a:lnTo>
                  <a:lnTo>
                    <a:pt x="1671" y="935"/>
                  </a:lnTo>
                  <a:lnTo>
                    <a:pt x="1652" y="957"/>
                  </a:lnTo>
                  <a:lnTo>
                    <a:pt x="1650" y="952"/>
                  </a:lnTo>
                  <a:lnTo>
                    <a:pt x="1661" y="935"/>
                  </a:lnTo>
                  <a:lnTo>
                    <a:pt x="1657" y="910"/>
                  </a:lnTo>
                  <a:lnTo>
                    <a:pt x="1690" y="899"/>
                  </a:lnTo>
                  <a:lnTo>
                    <a:pt x="1716" y="824"/>
                  </a:lnTo>
                  <a:lnTo>
                    <a:pt x="1659" y="842"/>
                  </a:lnTo>
                  <a:lnTo>
                    <a:pt x="1650" y="814"/>
                  </a:lnTo>
                  <a:lnTo>
                    <a:pt x="1605" y="798"/>
                  </a:lnTo>
                  <a:lnTo>
                    <a:pt x="1577" y="723"/>
                  </a:lnTo>
                  <a:lnTo>
                    <a:pt x="1547" y="708"/>
                  </a:lnTo>
                  <a:lnTo>
                    <a:pt x="1493" y="728"/>
                  </a:lnTo>
                  <a:lnTo>
                    <a:pt x="1503" y="744"/>
                  </a:lnTo>
                  <a:lnTo>
                    <a:pt x="1481" y="790"/>
                  </a:lnTo>
                  <a:lnTo>
                    <a:pt x="1459" y="801"/>
                  </a:lnTo>
                  <a:lnTo>
                    <a:pt x="1437" y="791"/>
                  </a:lnTo>
                  <a:lnTo>
                    <a:pt x="1409" y="786"/>
                  </a:lnTo>
                  <a:lnTo>
                    <a:pt x="1338" y="807"/>
                  </a:lnTo>
                  <a:lnTo>
                    <a:pt x="1275" y="776"/>
                  </a:lnTo>
                  <a:lnTo>
                    <a:pt x="1236" y="780"/>
                  </a:lnTo>
                  <a:lnTo>
                    <a:pt x="1220" y="756"/>
                  </a:lnTo>
                  <a:lnTo>
                    <a:pt x="1188" y="739"/>
                  </a:lnTo>
                  <a:lnTo>
                    <a:pt x="1168" y="756"/>
                  </a:lnTo>
                  <a:lnTo>
                    <a:pt x="1166" y="790"/>
                  </a:lnTo>
                  <a:lnTo>
                    <a:pt x="1076" y="776"/>
                  </a:lnTo>
                  <a:lnTo>
                    <a:pt x="1028" y="807"/>
                  </a:lnTo>
                  <a:lnTo>
                    <a:pt x="1002" y="820"/>
                  </a:lnTo>
                  <a:lnTo>
                    <a:pt x="970" y="794"/>
                  </a:lnTo>
                  <a:lnTo>
                    <a:pt x="951" y="808"/>
                  </a:lnTo>
                  <a:lnTo>
                    <a:pt x="913" y="791"/>
                  </a:lnTo>
                  <a:lnTo>
                    <a:pt x="898" y="790"/>
                  </a:lnTo>
                  <a:lnTo>
                    <a:pt x="887" y="763"/>
                  </a:lnTo>
                  <a:lnTo>
                    <a:pt x="866" y="763"/>
                  </a:lnTo>
                  <a:lnTo>
                    <a:pt x="859" y="767"/>
                  </a:lnTo>
                  <a:lnTo>
                    <a:pt x="842" y="747"/>
                  </a:lnTo>
                  <a:lnTo>
                    <a:pt x="831" y="753"/>
                  </a:lnTo>
                  <a:lnTo>
                    <a:pt x="821" y="759"/>
                  </a:lnTo>
                  <a:lnTo>
                    <a:pt x="778" y="718"/>
                  </a:lnTo>
                  <a:lnTo>
                    <a:pt x="765" y="715"/>
                  </a:lnTo>
                  <a:lnTo>
                    <a:pt x="738" y="683"/>
                  </a:lnTo>
                  <a:lnTo>
                    <a:pt x="711" y="702"/>
                  </a:lnTo>
                  <a:lnTo>
                    <a:pt x="706" y="689"/>
                  </a:lnTo>
                  <a:lnTo>
                    <a:pt x="667" y="687"/>
                  </a:lnTo>
                  <a:lnTo>
                    <a:pt x="652" y="664"/>
                  </a:lnTo>
                  <a:lnTo>
                    <a:pt x="632" y="667"/>
                  </a:lnTo>
                  <a:lnTo>
                    <a:pt x="623" y="675"/>
                  </a:lnTo>
                  <a:lnTo>
                    <a:pt x="598" y="681"/>
                  </a:lnTo>
                  <a:lnTo>
                    <a:pt x="591" y="675"/>
                  </a:lnTo>
                  <a:lnTo>
                    <a:pt x="581" y="693"/>
                  </a:lnTo>
                  <a:lnTo>
                    <a:pt x="572" y="689"/>
                  </a:lnTo>
                  <a:lnTo>
                    <a:pt x="541" y="694"/>
                  </a:lnTo>
                  <a:lnTo>
                    <a:pt x="532" y="689"/>
                  </a:lnTo>
                  <a:lnTo>
                    <a:pt x="527" y="694"/>
                  </a:lnTo>
                  <a:lnTo>
                    <a:pt x="543" y="715"/>
                  </a:lnTo>
                  <a:lnTo>
                    <a:pt x="532" y="726"/>
                  </a:lnTo>
                  <a:lnTo>
                    <a:pt x="533" y="743"/>
                  </a:lnTo>
                  <a:lnTo>
                    <a:pt x="551" y="744"/>
                  </a:lnTo>
                  <a:lnTo>
                    <a:pt x="559" y="759"/>
                  </a:lnTo>
                  <a:lnTo>
                    <a:pt x="554" y="771"/>
                  </a:lnTo>
                  <a:lnTo>
                    <a:pt x="541" y="763"/>
                  </a:lnTo>
                  <a:lnTo>
                    <a:pt x="532" y="770"/>
                  </a:lnTo>
                  <a:lnTo>
                    <a:pt x="520" y="764"/>
                  </a:lnTo>
                  <a:lnTo>
                    <a:pt x="516" y="753"/>
                  </a:lnTo>
                  <a:lnTo>
                    <a:pt x="503" y="759"/>
                  </a:lnTo>
                  <a:lnTo>
                    <a:pt x="494" y="754"/>
                  </a:lnTo>
                  <a:lnTo>
                    <a:pt x="484" y="763"/>
                  </a:lnTo>
                  <a:lnTo>
                    <a:pt x="470" y="765"/>
                  </a:lnTo>
                  <a:lnTo>
                    <a:pt x="462" y="753"/>
                  </a:lnTo>
                  <a:lnTo>
                    <a:pt x="413" y="748"/>
                  </a:lnTo>
                  <a:lnTo>
                    <a:pt x="408" y="756"/>
                  </a:lnTo>
                  <a:lnTo>
                    <a:pt x="404" y="755"/>
                  </a:lnTo>
                  <a:lnTo>
                    <a:pt x="396" y="768"/>
                  </a:lnTo>
                  <a:lnTo>
                    <a:pt x="396" y="781"/>
                  </a:lnTo>
                  <a:lnTo>
                    <a:pt x="390" y="782"/>
                  </a:lnTo>
                  <a:lnTo>
                    <a:pt x="386" y="771"/>
                  </a:lnTo>
                  <a:lnTo>
                    <a:pt x="380" y="772"/>
                  </a:lnTo>
                  <a:lnTo>
                    <a:pt x="378" y="810"/>
                  </a:lnTo>
                  <a:lnTo>
                    <a:pt x="384" y="822"/>
                  </a:lnTo>
                  <a:lnTo>
                    <a:pt x="384" y="832"/>
                  </a:lnTo>
                  <a:lnTo>
                    <a:pt x="393" y="831"/>
                  </a:lnTo>
                  <a:lnTo>
                    <a:pt x="404" y="825"/>
                  </a:lnTo>
                  <a:lnTo>
                    <a:pt x="412" y="842"/>
                  </a:lnTo>
                  <a:lnTo>
                    <a:pt x="418" y="854"/>
                  </a:lnTo>
                  <a:lnTo>
                    <a:pt x="426" y="867"/>
                  </a:lnTo>
                  <a:lnTo>
                    <a:pt x="436" y="872"/>
                  </a:lnTo>
                  <a:lnTo>
                    <a:pt x="423" y="883"/>
                  </a:lnTo>
                  <a:lnTo>
                    <a:pt x="413" y="872"/>
                  </a:lnTo>
                  <a:lnTo>
                    <a:pt x="403" y="915"/>
                  </a:lnTo>
                  <a:lnTo>
                    <a:pt x="414" y="925"/>
                  </a:lnTo>
                  <a:lnTo>
                    <a:pt x="425" y="965"/>
                  </a:lnTo>
                  <a:lnTo>
                    <a:pt x="415" y="957"/>
                  </a:lnTo>
                  <a:lnTo>
                    <a:pt x="406" y="952"/>
                  </a:lnTo>
                  <a:lnTo>
                    <a:pt x="393" y="950"/>
                  </a:lnTo>
                  <a:lnTo>
                    <a:pt x="384" y="946"/>
                  </a:lnTo>
                  <a:lnTo>
                    <a:pt x="377" y="944"/>
                  </a:lnTo>
                  <a:lnTo>
                    <a:pt x="370" y="929"/>
                  </a:lnTo>
                  <a:lnTo>
                    <a:pt x="355" y="938"/>
                  </a:lnTo>
                  <a:lnTo>
                    <a:pt x="341" y="937"/>
                  </a:lnTo>
                  <a:lnTo>
                    <a:pt x="331" y="926"/>
                  </a:lnTo>
                  <a:lnTo>
                    <a:pt x="313" y="916"/>
                  </a:lnTo>
                  <a:lnTo>
                    <a:pt x="289" y="918"/>
                  </a:lnTo>
                  <a:lnTo>
                    <a:pt x="264" y="897"/>
                  </a:lnTo>
                  <a:lnTo>
                    <a:pt x="283" y="878"/>
                  </a:lnTo>
                  <a:lnTo>
                    <a:pt x="285" y="863"/>
                  </a:lnTo>
                  <a:lnTo>
                    <a:pt x="284" y="846"/>
                  </a:lnTo>
                  <a:lnTo>
                    <a:pt x="287" y="833"/>
                  </a:lnTo>
                  <a:lnTo>
                    <a:pt x="299" y="829"/>
                  </a:lnTo>
                  <a:lnTo>
                    <a:pt x="293" y="804"/>
                  </a:lnTo>
                  <a:lnTo>
                    <a:pt x="277" y="798"/>
                  </a:lnTo>
                  <a:lnTo>
                    <a:pt x="270" y="793"/>
                  </a:lnTo>
                  <a:lnTo>
                    <a:pt x="260" y="797"/>
                  </a:lnTo>
                  <a:lnTo>
                    <a:pt x="239" y="790"/>
                  </a:lnTo>
                  <a:lnTo>
                    <a:pt x="221" y="766"/>
                  </a:lnTo>
                  <a:lnTo>
                    <a:pt x="207" y="758"/>
                  </a:lnTo>
                  <a:lnTo>
                    <a:pt x="198" y="736"/>
                  </a:lnTo>
                  <a:lnTo>
                    <a:pt x="187" y="734"/>
                  </a:lnTo>
                  <a:lnTo>
                    <a:pt x="175" y="742"/>
                  </a:lnTo>
                  <a:lnTo>
                    <a:pt x="166" y="745"/>
                  </a:lnTo>
                  <a:lnTo>
                    <a:pt x="163" y="735"/>
                  </a:lnTo>
                  <a:lnTo>
                    <a:pt x="157" y="725"/>
                  </a:lnTo>
                  <a:lnTo>
                    <a:pt x="174" y="725"/>
                  </a:lnTo>
                  <a:lnTo>
                    <a:pt x="173" y="717"/>
                  </a:lnTo>
                  <a:lnTo>
                    <a:pt x="168" y="713"/>
                  </a:lnTo>
                  <a:lnTo>
                    <a:pt x="163" y="707"/>
                  </a:lnTo>
                  <a:lnTo>
                    <a:pt x="154" y="681"/>
                  </a:lnTo>
                  <a:lnTo>
                    <a:pt x="141" y="668"/>
                  </a:lnTo>
                  <a:lnTo>
                    <a:pt x="128" y="668"/>
                  </a:lnTo>
                  <a:lnTo>
                    <a:pt x="114" y="668"/>
                  </a:lnTo>
                  <a:lnTo>
                    <a:pt x="105" y="659"/>
                  </a:lnTo>
                  <a:lnTo>
                    <a:pt x="96" y="658"/>
                  </a:lnTo>
                  <a:lnTo>
                    <a:pt x="89" y="658"/>
                  </a:lnTo>
                  <a:lnTo>
                    <a:pt x="84" y="664"/>
                  </a:lnTo>
                  <a:lnTo>
                    <a:pt x="74" y="674"/>
                  </a:lnTo>
                  <a:lnTo>
                    <a:pt x="73" y="686"/>
                  </a:lnTo>
                  <a:lnTo>
                    <a:pt x="69" y="689"/>
                  </a:lnTo>
                  <a:lnTo>
                    <a:pt x="64" y="706"/>
                  </a:lnTo>
                  <a:lnTo>
                    <a:pt x="60" y="702"/>
                  </a:lnTo>
                  <a:lnTo>
                    <a:pt x="58" y="695"/>
                  </a:lnTo>
                  <a:lnTo>
                    <a:pt x="0" y="68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9" name="Freeform 135"/>
            <p:cNvSpPr>
              <a:spLocks/>
            </p:cNvSpPr>
            <p:nvPr/>
          </p:nvSpPr>
          <p:spPr bwMode="auto">
            <a:xfrm>
              <a:off x="3190" y="110"/>
              <a:ext cx="75" cy="38"/>
            </a:xfrm>
            <a:custGeom>
              <a:avLst/>
              <a:gdLst>
                <a:gd name="T0" fmla="*/ 0 w 75"/>
                <a:gd name="T1" fmla="*/ 26 h 38"/>
                <a:gd name="T2" fmla="*/ 15 w 75"/>
                <a:gd name="T3" fmla="*/ 18 h 38"/>
                <a:gd name="T4" fmla="*/ 5 w 75"/>
                <a:gd name="T5" fmla="*/ 11 h 38"/>
                <a:gd name="T6" fmla="*/ 58 w 75"/>
                <a:gd name="T7" fmla="*/ 0 h 38"/>
                <a:gd name="T8" fmla="*/ 66 w 75"/>
                <a:gd name="T9" fmla="*/ 1 h 38"/>
                <a:gd name="T10" fmla="*/ 57 w 75"/>
                <a:gd name="T11" fmla="*/ 11 h 38"/>
                <a:gd name="T12" fmla="*/ 74 w 75"/>
                <a:gd name="T13" fmla="*/ 10 h 38"/>
                <a:gd name="T14" fmla="*/ 27 w 75"/>
                <a:gd name="T15" fmla="*/ 31 h 38"/>
                <a:gd name="T16" fmla="*/ 15 w 75"/>
                <a:gd name="T17" fmla="*/ 37 h 38"/>
                <a:gd name="T18" fmla="*/ 18 w 75"/>
                <a:gd name="T19" fmla="*/ 28 h 38"/>
                <a:gd name="T20" fmla="*/ 0 w 75"/>
                <a:gd name="T21" fmla="*/ 26 h 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5"/>
                <a:gd name="T34" fmla="*/ 0 h 38"/>
                <a:gd name="T35" fmla="*/ 75 w 75"/>
                <a:gd name="T36" fmla="*/ 38 h 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5" h="38">
                  <a:moveTo>
                    <a:pt x="0" y="26"/>
                  </a:moveTo>
                  <a:lnTo>
                    <a:pt x="15" y="18"/>
                  </a:lnTo>
                  <a:lnTo>
                    <a:pt x="5" y="11"/>
                  </a:lnTo>
                  <a:lnTo>
                    <a:pt x="58" y="0"/>
                  </a:lnTo>
                  <a:lnTo>
                    <a:pt x="66" y="1"/>
                  </a:lnTo>
                  <a:lnTo>
                    <a:pt x="57" y="11"/>
                  </a:lnTo>
                  <a:lnTo>
                    <a:pt x="74" y="10"/>
                  </a:lnTo>
                  <a:lnTo>
                    <a:pt x="27" y="31"/>
                  </a:lnTo>
                  <a:lnTo>
                    <a:pt x="15" y="37"/>
                  </a:lnTo>
                  <a:lnTo>
                    <a:pt x="18" y="28"/>
                  </a:lnTo>
                  <a:lnTo>
                    <a:pt x="0" y="2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0" name="Freeform 136"/>
            <p:cNvSpPr>
              <a:spLocks/>
            </p:cNvSpPr>
            <p:nvPr/>
          </p:nvSpPr>
          <p:spPr bwMode="auto">
            <a:xfrm>
              <a:off x="3213" y="517"/>
              <a:ext cx="30" cy="20"/>
            </a:xfrm>
            <a:custGeom>
              <a:avLst/>
              <a:gdLst>
                <a:gd name="T0" fmla="*/ 0 w 30"/>
                <a:gd name="T1" fmla="*/ 19 h 20"/>
                <a:gd name="T2" fmla="*/ 8 w 30"/>
                <a:gd name="T3" fmla="*/ 0 h 20"/>
                <a:gd name="T4" fmla="*/ 29 w 30"/>
                <a:gd name="T5" fmla="*/ 11 h 20"/>
                <a:gd name="T6" fmla="*/ 0 w 30"/>
                <a:gd name="T7" fmla="*/ 19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20"/>
                <a:gd name="T14" fmla="*/ 30 w 30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20">
                  <a:moveTo>
                    <a:pt x="0" y="19"/>
                  </a:moveTo>
                  <a:lnTo>
                    <a:pt x="8" y="0"/>
                  </a:lnTo>
                  <a:lnTo>
                    <a:pt x="29" y="11"/>
                  </a:lnTo>
                  <a:lnTo>
                    <a:pt x="0" y="1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1" name="Freeform 137"/>
            <p:cNvSpPr>
              <a:spLocks/>
            </p:cNvSpPr>
            <p:nvPr/>
          </p:nvSpPr>
          <p:spPr bwMode="auto">
            <a:xfrm>
              <a:off x="3264" y="393"/>
              <a:ext cx="92" cy="82"/>
            </a:xfrm>
            <a:custGeom>
              <a:avLst/>
              <a:gdLst>
                <a:gd name="T0" fmla="*/ 0 w 92"/>
                <a:gd name="T1" fmla="*/ 41 h 82"/>
                <a:gd name="T2" fmla="*/ 7 w 92"/>
                <a:gd name="T3" fmla="*/ 59 h 82"/>
                <a:gd name="T4" fmla="*/ 17 w 92"/>
                <a:gd name="T5" fmla="*/ 52 h 82"/>
                <a:gd name="T6" fmla="*/ 28 w 92"/>
                <a:gd name="T7" fmla="*/ 64 h 82"/>
                <a:gd name="T8" fmla="*/ 36 w 92"/>
                <a:gd name="T9" fmla="*/ 59 h 82"/>
                <a:gd name="T10" fmla="*/ 33 w 92"/>
                <a:gd name="T11" fmla="*/ 78 h 82"/>
                <a:gd name="T12" fmla="*/ 91 w 92"/>
                <a:gd name="T13" fmla="*/ 81 h 82"/>
                <a:gd name="T14" fmla="*/ 69 w 92"/>
                <a:gd name="T15" fmla="*/ 67 h 82"/>
                <a:gd name="T16" fmla="*/ 58 w 92"/>
                <a:gd name="T17" fmla="*/ 42 h 82"/>
                <a:gd name="T18" fmla="*/ 59 w 92"/>
                <a:gd name="T19" fmla="*/ 16 h 82"/>
                <a:gd name="T20" fmla="*/ 73 w 92"/>
                <a:gd name="T21" fmla="*/ 0 h 82"/>
                <a:gd name="T22" fmla="*/ 23 w 92"/>
                <a:gd name="T23" fmla="*/ 5 h 82"/>
                <a:gd name="T24" fmla="*/ 10 w 92"/>
                <a:gd name="T25" fmla="*/ 41 h 82"/>
                <a:gd name="T26" fmla="*/ 0 w 92"/>
                <a:gd name="T27" fmla="*/ 41 h 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2"/>
                <a:gd name="T43" fmla="*/ 0 h 82"/>
                <a:gd name="T44" fmla="*/ 92 w 92"/>
                <a:gd name="T45" fmla="*/ 82 h 8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2" h="82">
                  <a:moveTo>
                    <a:pt x="0" y="41"/>
                  </a:moveTo>
                  <a:lnTo>
                    <a:pt x="7" y="59"/>
                  </a:lnTo>
                  <a:lnTo>
                    <a:pt x="17" y="52"/>
                  </a:lnTo>
                  <a:lnTo>
                    <a:pt x="28" y="64"/>
                  </a:lnTo>
                  <a:lnTo>
                    <a:pt x="36" y="59"/>
                  </a:lnTo>
                  <a:lnTo>
                    <a:pt x="33" y="78"/>
                  </a:lnTo>
                  <a:lnTo>
                    <a:pt x="91" y="81"/>
                  </a:lnTo>
                  <a:lnTo>
                    <a:pt x="69" y="67"/>
                  </a:lnTo>
                  <a:lnTo>
                    <a:pt x="58" y="42"/>
                  </a:lnTo>
                  <a:lnTo>
                    <a:pt x="59" y="16"/>
                  </a:lnTo>
                  <a:lnTo>
                    <a:pt x="73" y="0"/>
                  </a:lnTo>
                  <a:lnTo>
                    <a:pt x="23" y="5"/>
                  </a:lnTo>
                  <a:lnTo>
                    <a:pt x="10" y="41"/>
                  </a:lnTo>
                  <a:lnTo>
                    <a:pt x="0" y="4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2" name="Freeform 138"/>
            <p:cNvSpPr>
              <a:spLocks/>
            </p:cNvSpPr>
            <p:nvPr/>
          </p:nvSpPr>
          <p:spPr bwMode="auto">
            <a:xfrm>
              <a:off x="3296" y="263"/>
              <a:ext cx="230" cy="131"/>
            </a:xfrm>
            <a:custGeom>
              <a:avLst/>
              <a:gdLst>
                <a:gd name="T0" fmla="*/ 0 w 230"/>
                <a:gd name="T1" fmla="*/ 111 h 131"/>
                <a:gd name="T2" fmla="*/ 22 w 230"/>
                <a:gd name="T3" fmla="*/ 115 h 131"/>
                <a:gd name="T4" fmla="*/ 7 w 230"/>
                <a:gd name="T5" fmla="*/ 127 h 131"/>
                <a:gd name="T6" fmla="*/ 47 w 230"/>
                <a:gd name="T7" fmla="*/ 130 h 131"/>
                <a:gd name="T8" fmla="*/ 48 w 230"/>
                <a:gd name="T9" fmla="*/ 115 h 131"/>
                <a:gd name="T10" fmla="*/ 59 w 230"/>
                <a:gd name="T11" fmla="*/ 117 h 131"/>
                <a:gd name="T12" fmla="*/ 47 w 230"/>
                <a:gd name="T13" fmla="*/ 109 h 131"/>
                <a:gd name="T14" fmla="*/ 63 w 230"/>
                <a:gd name="T15" fmla="*/ 112 h 131"/>
                <a:gd name="T16" fmla="*/ 59 w 230"/>
                <a:gd name="T17" fmla="*/ 95 h 131"/>
                <a:gd name="T18" fmla="*/ 66 w 230"/>
                <a:gd name="T19" fmla="*/ 106 h 131"/>
                <a:gd name="T20" fmla="*/ 78 w 230"/>
                <a:gd name="T21" fmla="*/ 96 h 131"/>
                <a:gd name="T22" fmla="*/ 70 w 230"/>
                <a:gd name="T23" fmla="*/ 85 h 131"/>
                <a:gd name="T24" fmla="*/ 94 w 230"/>
                <a:gd name="T25" fmla="*/ 86 h 131"/>
                <a:gd name="T26" fmla="*/ 87 w 230"/>
                <a:gd name="T27" fmla="*/ 79 h 131"/>
                <a:gd name="T28" fmla="*/ 98 w 230"/>
                <a:gd name="T29" fmla="*/ 81 h 131"/>
                <a:gd name="T30" fmla="*/ 104 w 230"/>
                <a:gd name="T31" fmla="*/ 67 h 131"/>
                <a:gd name="T32" fmla="*/ 218 w 230"/>
                <a:gd name="T33" fmla="*/ 26 h 131"/>
                <a:gd name="T34" fmla="*/ 229 w 230"/>
                <a:gd name="T35" fmla="*/ 12 h 131"/>
                <a:gd name="T36" fmla="*/ 207 w 230"/>
                <a:gd name="T37" fmla="*/ 0 h 131"/>
                <a:gd name="T38" fmla="*/ 161 w 230"/>
                <a:gd name="T39" fmla="*/ 25 h 131"/>
                <a:gd name="T40" fmla="*/ 110 w 230"/>
                <a:gd name="T41" fmla="*/ 25 h 131"/>
                <a:gd name="T42" fmla="*/ 58 w 230"/>
                <a:gd name="T43" fmla="*/ 60 h 131"/>
                <a:gd name="T44" fmla="*/ 29 w 230"/>
                <a:gd name="T45" fmla="*/ 64 h 131"/>
                <a:gd name="T46" fmla="*/ 30 w 230"/>
                <a:gd name="T47" fmla="*/ 79 h 131"/>
                <a:gd name="T48" fmla="*/ 46 w 230"/>
                <a:gd name="T49" fmla="*/ 81 h 131"/>
                <a:gd name="T50" fmla="*/ 28 w 230"/>
                <a:gd name="T51" fmla="*/ 82 h 131"/>
                <a:gd name="T52" fmla="*/ 36 w 230"/>
                <a:gd name="T53" fmla="*/ 88 h 131"/>
                <a:gd name="T54" fmla="*/ 22 w 230"/>
                <a:gd name="T55" fmla="*/ 96 h 131"/>
                <a:gd name="T56" fmla="*/ 38 w 230"/>
                <a:gd name="T57" fmla="*/ 104 h 131"/>
                <a:gd name="T58" fmla="*/ 0 w 230"/>
                <a:gd name="T59" fmla="*/ 111 h 1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30"/>
                <a:gd name="T91" fmla="*/ 0 h 131"/>
                <a:gd name="T92" fmla="*/ 230 w 230"/>
                <a:gd name="T93" fmla="*/ 131 h 1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30" h="131">
                  <a:moveTo>
                    <a:pt x="0" y="111"/>
                  </a:moveTo>
                  <a:lnTo>
                    <a:pt x="22" y="115"/>
                  </a:lnTo>
                  <a:lnTo>
                    <a:pt x="7" y="127"/>
                  </a:lnTo>
                  <a:lnTo>
                    <a:pt x="47" y="130"/>
                  </a:lnTo>
                  <a:lnTo>
                    <a:pt x="48" y="115"/>
                  </a:lnTo>
                  <a:lnTo>
                    <a:pt x="59" y="117"/>
                  </a:lnTo>
                  <a:lnTo>
                    <a:pt x="47" y="109"/>
                  </a:lnTo>
                  <a:lnTo>
                    <a:pt x="63" y="112"/>
                  </a:lnTo>
                  <a:lnTo>
                    <a:pt x="59" y="95"/>
                  </a:lnTo>
                  <a:lnTo>
                    <a:pt x="66" y="106"/>
                  </a:lnTo>
                  <a:lnTo>
                    <a:pt x="78" y="96"/>
                  </a:lnTo>
                  <a:lnTo>
                    <a:pt x="70" y="85"/>
                  </a:lnTo>
                  <a:lnTo>
                    <a:pt x="94" y="86"/>
                  </a:lnTo>
                  <a:lnTo>
                    <a:pt x="87" y="79"/>
                  </a:lnTo>
                  <a:lnTo>
                    <a:pt x="98" y="81"/>
                  </a:lnTo>
                  <a:lnTo>
                    <a:pt x="104" y="67"/>
                  </a:lnTo>
                  <a:lnTo>
                    <a:pt x="218" y="26"/>
                  </a:lnTo>
                  <a:lnTo>
                    <a:pt x="229" y="12"/>
                  </a:lnTo>
                  <a:lnTo>
                    <a:pt x="207" y="0"/>
                  </a:lnTo>
                  <a:lnTo>
                    <a:pt x="161" y="25"/>
                  </a:lnTo>
                  <a:lnTo>
                    <a:pt x="110" y="25"/>
                  </a:lnTo>
                  <a:lnTo>
                    <a:pt x="58" y="60"/>
                  </a:lnTo>
                  <a:lnTo>
                    <a:pt x="29" y="64"/>
                  </a:lnTo>
                  <a:lnTo>
                    <a:pt x="30" y="79"/>
                  </a:lnTo>
                  <a:lnTo>
                    <a:pt x="46" y="81"/>
                  </a:lnTo>
                  <a:lnTo>
                    <a:pt x="28" y="82"/>
                  </a:lnTo>
                  <a:lnTo>
                    <a:pt x="36" y="88"/>
                  </a:lnTo>
                  <a:lnTo>
                    <a:pt x="22" y="96"/>
                  </a:lnTo>
                  <a:lnTo>
                    <a:pt x="38" y="104"/>
                  </a:lnTo>
                  <a:lnTo>
                    <a:pt x="0" y="11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3" name="Freeform 139"/>
            <p:cNvSpPr>
              <a:spLocks/>
            </p:cNvSpPr>
            <p:nvPr/>
          </p:nvSpPr>
          <p:spPr bwMode="auto">
            <a:xfrm>
              <a:off x="3428" y="89"/>
              <a:ext cx="46" cy="28"/>
            </a:xfrm>
            <a:custGeom>
              <a:avLst/>
              <a:gdLst>
                <a:gd name="T0" fmla="*/ 0 w 46"/>
                <a:gd name="T1" fmla="*/ 19 h 28"/>
                <a:gd name="T2" fmla="*/ 15 w 46"/>
                <a:gd name="T3" fmla="*/ 27 h 28"/>
                <a:gd name="T4" fmla="*/ 45 w 46"/>
                <a:gd name="T5" fmla="*/ 17 h 28"/>
                <a:gd name="T6" fmla="*/ 28 w 46"/>
                <a:gd name="T7" fmla="*/ 0 h 28"/>
                <a:gd name="T8" fmla="*/ 0 w 46"/>
                <a:gd name="T9" fmla="*/ 19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28"/>
                <a:gd name="T17" fmla="*/ 46 w 46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28">
                  <a:moveTo>
                    <a:pt x="0" y="19"/>
                  </a:moveTo>
                  <a:lnTo>
                    <a:pt x="15" y="27"/>
                  </a:lnTo>
                  <a:lnTo>
                    <a:pt x="45" y="17"/>
                  </a:lnTo>
                  <a:lnTo>
                    <a:pt x="28" y="0"/>
                  </a:lnTo>
                  <a:lnTo>
                    <a:pt x="0" y="1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4" name="Freeform 140"/>
            <p:cNvSpPr>
              <a:spLocks/>
            </p:cNvSpPr>
            <p:nvPr/>
          </p:nvSpPr>
          <p:spPr bwMode="auto">
            <a:xfrm>
              <a:off x="3855" y="142"/>
              <a:ext cx="41" cy="20"/>
            </a:xfrm>
            <a:custGeom>
              <a:avLst/>
              <a:gdLst>
                <a:gd name="T0" fmla="*/ 0 w 41"/>
                <a:gd name="T1" fmla="*/ 0 h 20"/>
                <a:gd name="T2" fmla="*/ 18 w 41"/>
                <a:gd name="T3" fmla="*/ 16 h 20"/>
                <a:gd name="T4" fmla="*/ 13 w 41"/>
                <a:gd name="T5" fmla="*/ 19 h 20"/>
                <a:gd name="T6" fmla="*/ 28 w 41"/>
                <a:gd name="T7" fmla="*/ 18 h 20"/>
                <a:gd name="T8" fmla="*/ 40 w 41"/>
                <a:gd name="T9" fmla="*/ 10 h 20"/>
                <a:gd name="T10" fmla="*/ 0 w 41"/>
                <a:gd name="T11" fmla="*/ 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20"/>
                <a:gd name="T20" fmla="*/ 41 w 41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20">
                  <a:moveTo>
                    <a:pt x="0" y="0"/>
                  </a:moveTo>
                  <a:lnTo>
                    <a:pt x="18" y="16"/>
                  </a:lnTo>
                  <a:lnTo>
                    <a:pt x="13" y="19"/>
                  </a:lnTo>
                  <a:lnTo>
                    <a:pt x="28" y="18"/>
                  </a:lnTo>
                  <a:lnTo>
                    <a:pt x="40" y="10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5" name="Freeform 141"/>
            <p:cNvSpPr>
              <a:spLocks/>
            </p:cNvSpPr>
            <p:nvPr/>
          </p:nvSpPr>
          <p:spPr bwMode="auto">
            <a:xfrm>
              <a:off x="3862" y="96"/>
              <a:ext cx="96" cy="51"/>
            </a:xfrm>
            <a:custGeom>
              <a:avLst/>
              <a:gdLst>
                <a:gd name="T0" fmla="*/ 0 w 96"/>
                <a:gd name="T1" fmla="*/ 41 h 51"/>
                <a:gd name="T2" fmla="*/ 25 w 96"/>
                <a:gd name="T3" fmla="*/ 13 h 51"/>
                <a:gd name="T4" fmla="*/ 61 w 96"/>
                <a:gd name="T5" fmla="*/ 0 h 51"/>
                <a:gd name="T6" fmla="*/ 95 w 96"/>
                <a:gd name="T7" fmla="*/ 24 h 51"/>
                <a:gd name="T8" fmla="*/ 84 w 96"/>
                <a:gd name="T9" fmla="*/ 28 h 51"/>
                <a:gd name="T10" fmla="*/ 87 w 96"/>
                <a:gd name="T11" fmla="*/ 40 h 51"/>
                <a:gd name="T12" fmla="*/ 38 w 96"/>
                <a:gd name="T13" fmla="*/ 50 h 51"/>
                <a:gd name="T14" fmla="*/ 0 w 96"/>
                <a:gd name="T15" fmla="*/ 41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"/>
                <a:gd name="T25" fmla="*/ 0 h 51"/>
                <a:gd name="T26" fmla="*/ 96 w 96"/>
                <a:gd name="T27" fmla="*/ 51 h 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" h="51">
                  <a:moveTo>
                    <a:pt x="0" y="41"/>
                  </a:moveTo>
                  <a:lnTo>
                    <a:pt x="25" y="13"/>
                  </a:lnTo>
                  <a:lnTo>
                    <a:pt x="61" y="0"/>
                  </a:lnTo>
                  <a:lnTo>
                    <a:pt x="95" y="24"/>
                  </a:lnTo>
                  <a:lnTo>
                    <a:pt x="84" y="28"/>
                  </a:lnTo>
                  <a:lnTo>
                    <a:pt x="87" y="40"/>
                  </a:lnTo>
                  <a:lnTo>
                    <a:pt x="38" y="50"/>
                  </a:lnTo>
                  <a:lnTo>
                    <a:pt x="0" y="4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6" name="Freeform 142"/>
            <p:cNvSpPr>
              <a:spLocks/>
            </p:cNvSpPr>
            <p:nvPr/>
          </p:nvSpPr>
          <p:spPr bwMode="auto">
            <a:xfrm>
              <a:off x="3882" y="136"/>
              <a:ext cx="108" cy="59"/>
            </a:xfrm>
            <a:custGeom>
              <a:avLst/>
              <a:gdLst>
                <a:gd name="T0" fmla="*/ 0 w 108"/>
                <a:gd name="T1" fmla="*/ 26 h 59"/>
                <a:gd name="T2" fmla="*/ 20 w 108"/>
                <a:gd name="T3" fmla="*/ 28 h 59"/>
                <a:gd name="T4" fmla="*/ 33 w 108"/>
                <a:gd name="T5" fmla="*/ 49 h 59"/>
                <a:gd name="T6" fmla="*/ 46 w 108"/>
                <a:gd name="T7" fmla="*/ 42 h 59"/>
                <a:gd name="T8" fmla="*/ 89 w 108"/>
                <a:gd name="T9" fmla="*/ 58 h 59"/>
                <a:gd name="T10" fmla="*/ 104 w 108"/>
                <a:gd name="T11" fmla="*/ 51 h 59"/>
                <a:gd name="T12" fmla="*/ 93 w 108"/>
                <a:gd name="T13" fmla="*/ 37 h 59"/>
                <a:gd name="T14" fmla="*/ 101 w 108"/>
                <a:gd name="T15" fmla="*/ 40 h 59"/>
                <a:gd name="T16" fmla="*/ 107 w 108"/>
                <a:gd name="T17" fmla="*/ 17 h 59"/>
                <a:gd name="T18" fmla="*/ 85 w 108"/>
                <a:gd name="T19" fmla="*/ 6 h 59"/>
                <a:gd name="T20" fmla="*/ 62 w 108"/>
                <a:gd name="T21" fmla="*/ 21 h 59"/>
                <a:gd name="T22" fmla="*/ 81 w 108"/>
                <a:gd name="T23" fmla="*/ 13 h 59"/>
                <a:gd name="T24" fmla="*/ 69 w 108"/>
                <a:gd name="T25" fmla="*/ 0 h 59"/>
                <a:gd name="T26" fmla="*/ 31 w 108"/>
                <a:gd name="T27" fmla="*/ 4 h 59"/>
                <a:gd name="T28" fmla="*/ 0 w 108"/>
                <a:gd name="T29" fmla="*/ 26 h 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59"/>
                <a:gd name="T47" fmla="*/ 108 w 108"/>
                <a:gd name="T48" fmla="*/ 59 h 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59">
                  <a:moveTo>
                    <a:pt x="0" y="26"/>
                  </a:moveTo>
                  <a:lnTo>
                    <a:pt x="20" y="28"/>
                  </a:lnTo>
                  <a:lnTo>
                    <a:pt x="33" y="49"/>
                  </a:lnTo>
                  <a:lnTo>
                    <a:pt x="46" y="42"/>
                  </a:lnTo>
                  <a:lnTo>
                    <a:pt x="89" y="58"/>
                  </a:lnTo>
                  <a:lnTo>
                    <a:pt x="104" y="51"/>
                  </a:lnTo>
                  <a:lnTo>
                    <a:pt x="93" y="37"/>
                  </a:lnTo>
                  <a:lnTo>
                    <a:pt x="101" y="40"/>
                  </a:lnTo>
                  <a:lnTo>
                    <a:pt x="107" y="17"/>
                  </a:lnTo>
                  <a:lnTo>
                    <a:pt x="85" y="6"/>
                  </a:lnTo>
                  <a:lnTo>
                    <a:pt x="62" y="21"/>
                  </a:lnTo>
                  <a:lnTo>
                    <a:pt x="81" y="13"/>
                  </a:lnTo>
                  <a:lnTo>
                    <a:pt x="69" y="0"/>
                  </a:lnTo>
                  <a:lnTo>
                    <a:pt x="31" y="4"/>
                  </a:lnTo>
                  <a:lnTo>
                    <a:pt x="0" y="2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7" name="Freeform 143"/>
            <p:cNvSpPr>
              <a:spLocks/>
            </p:cNvSpPr>
            <p:nvPr/>
          </p:nvSpPr>
          <p:spPr bwMode="auto">
            <a:xfrm>
              <a:off x="3981" y="167"/>
              <a:ext cx="84" cy="60"/>
            </a:xfrm>
            <a:custGeom>
              <a:avLst/>
              <a:gdLst>
                <a:gd name="T0" fmla="*/ 0 w 84"/>
                <a:gd name="T1" fmla="*/ 51 h 60"/>
                <a:gd name="T2" fmla="*/ 7 w 84"/>
                <a:gd name="T3" fmla="*/ 59 h 60"/>
                <a:gd name="T4" fmla="*/ 76 w 84"/>
                <a:gd name="T5" fmla="*/ 47 h 60"/>
                <a:gd name="T6" fmla="*/ 83 w 84"/>
                <a:gd name="T7" fmla="*/ 28 h 60"/>
                <a:gd name="T8" fmla="*/ 61 w 84"/>
                <a:gd name="T9" fmla="*/ 13 h 60"/>
                <a:gd name="T10" fmla="*/ 45 w 84"/>
                <a:gd name="T11" fmla="*/ 19 h 60"/>
                <a:gd name="T12" fmla="*/ 48 w 84"/>
                <a:gd name="T13" fmla="*/ 6 h 60"/>
                <a:gd name="T14" fmla="*/ 38 w 84"/>
                <a:gd name="T15" fmla="*/ 0 h 60"/>
                <a:gd name="T16" fmla="*/ 8 w 84"/>
                <a:gd name="T17" fmla="*/ 44 h 60"/>
                <a:gd name="T18" fmla="*/ 0 w 84"/>
                <a:gd name="T19" fmla="*/ 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4"/>
                <a:gd name="T31" fmla="*/ 0 h 60"/>
                <a:gd name="T32" fmla="*/ 84 w 8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4" h="60">
                  <a:moveTo>
                    <a:pt x="0" y="51"/>
                  </a:moveTo>
                  <a:lnTo>
                    <a:pt x="7" y="59"/>
                  </a:lnTo>
                  <a:lnTo>
                    <a:pt x="76" y="47"/>
                  </a:lnTo>
                  <a:lnTo>
                    <a:pt x="83" y="28"/>
                  </a:lnTo>
                  <a:lnTo>
                    <a:pt x="61" y="13"/>
                  </a:lnTo>
                  <a:lnTo>
                    <a:pt x="45" y="19"/>
                  </a:lnTo>
                  <a:lnTo>
                    <a:pt x="48" y="6"/>
                  </a:lnTo>
                  <a:lnTo>
                    <a:pt x="38" y="0"/>
                  </a:lnTo>
                  <a:lnTo>
                    <a:pt x="8" y="44"/>
                  </a:lnTo>
                  <a:lnTo>
                    <a:pt x="0" y="5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8" name="Freeform 144"/>
            <p:cNvSpPr>
              <a:spLocks/>
            </p:cNvSpPr>
            <p:nvPr/>
          </p:nvSpPr>
          <p:spPr bwMode="auto">
            <a:xfrm>
              <a:off x="4533" y="286"/>
              <a:ext cx="100" cy="56"/>
            </a:xfrm>
            <a:custGeom>
              <a:avLst/>
              <a:gdLst>
                <a:gd name="T0" fmla="*/ 0 w 100"/>
                <a:gd name="T1" fmla="*/ 30 h 56"/>
                <a:gd name="T2" fmla="*/ 19 w 100"/>
                <a:gd name="T3" fmla="*/ 3 h 56"/>
                <a:gd name="T4" fmla="*/ 33 w 100"/>
                <a:gd name="T5" fmla="*/ 0 h 56"/>
                <a:gd name="T6" fmla="*/ 56 w 100"/>
                <a:gd name="T7" fmla="*/ 21 h 56"/>
                <a:gd name="T8" fmla="*/ 60 w 100"/>
                <a:gd name="T9" fmla="*/ 6 h 56"/>
                <a:gd name="T10" fmla="*/ 85 w 100"/>
                <a:gd name="T11" fmla="*/ 18 h 56"/>
                <a:gd name="T12" fmla="*/ 83 w 100"/>
                <a:gd name="T13" fmla="*/ 38 h 56"/>
                <a:gd name="T14" fmla="*/ 99 w 100"/>
                <a:gd name="T15" fmla="*/ 46 h 56"/>
                <a:gd name="T16" fmla="*/ 47 w 100"/>
                <a:gd name="T17" fmla="*/ 49 h 56"/>
                <a:gd name="T18" fmla="*/ 44 w 100"/>
                <a:gd name="T19" fmla="*/ 40 h 56"/>
                <a:gd name="T20" fmla="*/ 35 w 100"/>
                <a:gd name="T21" fmla="*/ 55 h 56"/>
                <a:gd name="T22" fmla="*/ 0 w 100"/>
                <a:gd name="T23" fmla="*/ 30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"/>
                <a:gd name="T37" fmla="*/ 0 h 56"/>
                <a:gd name="T38" fmla="*/ 100 w 100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" h="56">
                  <a:moveTo>
                    <a:pt x="0" y="30"/>
                  </a:moveTo>
                  <a:lnTo>
                    <a:pt x="19" y="3"/>
                  </a:lnTo>
                  <a:lnTo>
                    <a:pt x="33" y="0"/>
                  </a:lnTo>
                  <a:lnTo>
                    <a:pt x="56" y="21"/>
                  </a:lnTo>
                  <a:lnTo>
                    <a:pt x="60" y="6"/>
                  </a:lnTo>
                  <a:lnTo>
                    <a:pt x="85" y="18"/>
                  </a:lnTo>
                  <a:lnTo>
                    <a:pt x="83" y="38"/>
                  </a:lnTo>
                  <a:lnTo>
                    <a:pt x="99" y="46"/>
                  </a:lnTo>
                  <a:lnTo>
                    <a:pt x="47" y="49"/>
                  </a:lnTo>
                  <a:lnTo>
                    <a:pt x="44" y="40"/>
                  </a:lnTo>
                  <a:lnTo>
                    <a:pt x="35" y="55"/>
                  </a:lnTo>
                  <a:lnTo>
                    <a:pt x="0" y="3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9" name="Freeform 145"/>
            <p:cNvSpPr>
              <a:spLocks/>
            </p:cNvSpPr>
            <p:nvPr/>
          </p:nvSpPr>
          <p:spPr bwMode="auto">
            <a:xfrm>
              <a:off x="4602" y="289"/>
              <a:ext cx="62" cy="39"/>
            </a:xfrm>
            <a:custGeom>
              <a:avLst/>
              <a:gdLst>
                <a:gd name="T0" fmla="*/ 0 w 62"/>
                <a:gd name="T1" fmla="*/ 0 h 39"/>
                <a:gd name="T2" fmla="*/ 20 w 62"/>
                <a:gd name="T3" fmla="*/ 13 h 39"/>
                <a:gd name="T4" fmla="*/ 14 w 62"/>
                <a:gd name="T5" fmla="*/ 27 h 39"/>
                <a:gd name="T6" fmla="*/ 25 w 62"/>
                <a:gd name="T7" fmla="*/ 38 h 39"/>
                <a:gd name="T8" fmla="*/ 43 w 62"/>
                <a:gd name="T9" fmla="*/ 38 h 39"/>
                <a:gd name="T10" fmla="*/ 61 w 62"/>
                <a:gd name="T11" fmla="*/ 23 h 39"/>
                <a:gd name="T12" fmla="*/ 0 w 62"/>
                <a:gd name="T13" fmla="*/ 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9"/>
                <a:gd name="T23" fmla="*/ 62 w 62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9">
                  <a:moveTo>
                    <a:pt x="0" y="0"/>
                  </a:moveTo>
                  <a:lnTo>
                    <a:pt x="20" y="13"/>
                  </a:lnTo>
                  <a:lnTo>
                    <a:pt x="14" y="27"/>
                  </a:lnTo>
                  <a:lnTo>
                    <a:pt x="25" y="38"/>
                  </a:lnTo>
                  <a:lnTo>
                    <a:pt x="43" y="38"/>
                  </a:lnTo>
                  <a:lnTo>
                    <a:pt x="61" y="23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0" name="Freeform 146"/>
            <p:cNvSpPr>
              <a:spLocks/>
            </p:cNvSpPr>
            <p:nvPr/>
          </p:nvSpPr>
          <p:spPr bwMode="auto">
            <a:xfrm>
              <a:off x="4609" y="924"/>
              <a:ext cx="46" cy="194"/>
            </a:xfrm>
            <a:custGeom>
              <a:avLst/>
              <a:gdLst>
                <a:gd name="T0" fmla="*/ 0 w 46"/>
                <a:gd name="T1" fmla="*/ 49 h 194"/>
                <a:gd name="T2" fmla="*/ 6 w 46"/>
                <a:gd name="T3" fmla="*/ 72 h 194"/>
                <a:gd name="T4" fmla="*/ 6 w 46"/>
                <a:gd name="T5" fmla="*/ 193 h 194"/>
                <a:gd name="T6" fmla="*/ 15 w 46"/>
                <a:gd name="T7" fmla="*/ 179 h 194"/>
                <a:gd name="T8" fmla="*/ 27 w 46"/>
                <a:gd name="T9" fmla="*/ 187 h 194"/>
                <a:gd name="T10" fmla="*/ 13 w 46"/>
                <a:gd name="T11" fmla="*/ 154 h 194"/>
                <a:gd name="T12" fmla="*/ 20 w 46"/>
                <a:gd name="T13" fmla="*/ 121 h 194"/>
                <a:gd name="T14" fmla="*/ 45 w 46"/>
                <a:gd name="T15" fmla="*/ 131 h 194"/>
                <a:gd name="T16" fmla="*/ 22 w 46"/>
                <a:gd name="T17" fmla="*/ 67 h 194"/>
                <a:gd name="T18" fmla="*/ 15 w 46"/>
                <a:gd name="T19" fmla="*/ 0 h 194"/>
                <a:gd name="T20" fmla="*/ 0 w 46"/>
                <a:gd name="T21" fmla="*/ 49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"/>
                <a:gd name="T34" fmla="*/ 0 h 194"/>
                <a:gd name="T35" fmla="*/ 46 w 46"/>
                <a:gd name="T36" fmla="*/ 194 h 1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" h="194">
                  <a:moveTo>
                    <a:pt x="0" y="49"/>
                  </a:moveTo>
                  <a:lnTo>
                    <a:pt x="6" y="72"/>
                  </a:lnTo>
                  <a:lnTo>
                    <a:pt x="6" y="193"/>
                  </a:lnTo>
                  <a:lnTo>
                    <a:pt x="15" y="179"/>
                  </a:lnTo>
                  <a:lnTo>
                    <a:pt x="27" y="187"/>
                  </a:lnTo>
                  <a:lnTo>
                    <a:pt x="13" y="154"/>
                  </a:lnTo>
                  <a:lnTo>
                    <a:pt x="20" y="121"/>
                  </a:lnTo>
                  <a:lnTo>
                    <a:pt x="45" y="131"/>
                  </a:lnTo>
                  <a:lnTo>
                    <a:pt x="22" y="67"/>
                  </a:lnTo>
                  <a:lnTo>
                    <a:pt x="15" y="0"/>
                  </a:lnTo>
                  <a:lnTo>
                    <a:pt x="0" y="4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1" name="Freeform 147"/>
            <p:cNvSpPr>
              <a:spLocks/>
            </p:cNvSpPr>
            <p:nvPr/>
          </p:nvSpPr>
          <p:spPr bwMode="auto">
            <a:xfrm>
              <a:off x="4675" y="31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13 w 71"/>
                <a:gd name="T3" fmla="*/ 19 h 29"/>
                <a:gd name="T4" fmla="*/ 44 w 71"/>
                <a:gd name="T5" fmla="*/ 28 h 29"/>
                <a:gd name="T6" fmla="*/ 70 w 71"/>
                <a:gd name="T7" fmla="*/ 22 h 29"/>
                <a:gd name="T8" fmla="*/ 0 w 71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29"/>
                <a:gd name="T17" fmla="*/ 71 w 71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29">
                  <a:moveTo>
                    <a:pt x="0" y="0"/>
                  </a:moveTo>
                  <a:lnTo>
                    <a:pt x="13" y="19"/>
                  </a:lnTo>
                  <a:lnTo>
                    <a:pt x="44" y="28"/>
                  </a:lnTo>
                  <a:lnTo>
                    <a:pt x="70" y="22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2" name="Freeform 148"/>
            <p:cNvSpPr>
              <a:spLocks/>
            </p:cNvSpPr>
            <p:nvPr/>
          </p:nvSpPr>
          <p:spPr bwMode="auto">
            <a:xfrm>
              <a:off x="2659" y="143"/>
              <a:ext cx="160" cy="134"/>
            </a:xfrm>
            <a:custGeom>
              <a:avLst/>
              <a:gdLst>
                <a:gd name="T0" fmla="*/ 0 w 160"/>
                <a:gd name="T1" fmla="*/ 16 h 134"/>
                <a:gd name="T2" fmla="*/ 0 w 160"/>
                <a:gd name="T3" fmla="*/ 33 h 134"/>
                <a:gd name="T4" fmla="*/ 16 w 160"/>
                <a:gd name="T5" fmla="*/ 33 h 134"/>
                <a:gd name="T6" fmla="*/ 12 w 160"/>
                <a:gd name="T7" fmla="*/ 42 h 134"/>
                <a:gd name="T8" fmla="*/ 25 w 160"/>
                <a:gd name="T9" fmla="*/ 46 h 134"/>
                <a:gd name="T10" fmla="*/ 8 w 160"/>
                <a:gd name="T11" fmla="*/ 46 h 134"/>
                <a:gd name="T12" fmla="*/ 36 w 160"/>
                <a:gd name="T13" fmla="*/ 59 h 134"/>
                <a:gd name="T14" fmla="*/ 26 w 160"/>
                <a:gd name="T15" fmla="*/ 65 h 134"/>
                <a:gd name="T16" fmla="*/ 33 w 160"/>
                <a:gd name="T17" fmla="*/ 76 h 134"/>
                <a:gd name="T18" fmla="*/ 58 w 160"/>
                <a:gd name="T19" fmla="*/ 69 h 134"/>
                <a:gd name="T20" fmla="*/ 57 w 160"/>
                <a:gd name="T21" fmla="*/ 55 h 134"/>
                <a:gd name="T22" fmla="*/ 70 w 160"/>
                <a:gd name="T23" fmla="*/ 51 h 134"/>
                <a:gd name="T24" fmla="*/ 72 w 160"/>
                <a:gd name="T25" fmla="*/ 66 h 134"/>
                <a:gd name="T26" fmla="*/ 87 w 160"/>
                <a:gd name="T27" fmla="*/ 55 h 134"/>
                <a:gd name="T28" fmla="*/ 84 w 160"/>
                <a:gd name="T29" fmla="*/ 66 h 134"/>
                <a:gd name="T30" fmla="*/ 98 w 160"/>
                <a:gd name="T31" fmla="*/ 66 h 134"/>
                <a:gd name="T32" fmla="*/ 43 w 160"/>
                <a:gd name="T33" fmla="*/ 82 h 134"/>
                <a:gd name="T34" fmla="*/ 45 w 160"/>
                <a:gd name="T35" fmla="*/ 93 h 134"/>
                <a:gd name="T36" fmla="*/ 91 w 160"/>
                <a:gd name="T37" fmla="*/ 85 h 134"/>
                <a:gd name="T38" fmla="*/ 61 w 160"/>
                <a:gd name="T39" fmla="*/ 96 h 134"/>
                <a:gd name="T40" fmla="*/ 78 w 160"/>
                <a:gd name="T41" fmla="*/ 102 h 134"/>
                <a:gd name="T42" fmla="*/ 47 w 160"/>
                <a:gd name="T43" fmla="*/ 107 h 134"/>
                <a:gd name="T44" fmla="*/ 93 w 160"/>
                <a:gd name="T45" fmla="*/ 133 h 134"/>
                <a:gd name="T46" fmla="*/ 123 w 160"/>
                <a:gd name="T47" fmla="*/ 66 h 134"/>
                <a:gd name="T48" fmla="*/ 159 w 160"/>
                <a:gd name="T49" fmla="*/ 49 h 134"/>
                <a:gd name="T50" fmla="*/ 119 w 160"/>
                <a:gd name="T51" fmla="*/ 37 h 134"/>
                <a:gd name="T52" fmla="*/ 114 w 160"/>
                <a:gd name="T53" fmla="*/ 20 h 134"/>
                <a:gd name="T54" fmla="*/ 102 w 160"/>
                <a:gd name="T55" fmla="*/ 30 h 134"/>
                <a:gd name="T56" fmla="*/ 107 w 160"/>
                <a:gd name="T57" fmla="*/ 14 h 134"/>
                <a:gd name="T58" fmla="*/ 82 w 160"/>
                <a:gd name="T59" fmla="*/ 0 h 134"/>
                <a:gd name="T60" fmla="*/ 72 w 160"/>
                <a:gd name="T61" fmla="*/ 14 h 134"/>
                <a:gd name="T62" fmla="*/ 85 w 160"/>
                <a:gd name="T63" fmla="*/ 46 h 134"/>
                <a:gd name="T64" fmla="*/ 56 w 160"/>
                <a:gd name="T65" fmla="*/ 13 h 134"/>
                <a:gd name="T66" fmla="*/ 45 w 160"/>
                <a:gd name="T67" fmla="*/ 20 h 134"/>
                <a:gd name="T68" fmla="*/ 52 w 160"/>
                <a:gd name="T69" fmla="*/ 36 h 134"/>
                <a:gd name="T70" fmla="*/ 24 w 160"/>
                <a:gd name="T71" fmla="*/ 21 h 134"/>
                <a:gd name="T72" fmla="*/ 43 w 160"/>
                <a:gd name="T73" fmla="*/ 12 h 134"/>
                <a:gd name="T74" fmla="*/ 0 w 160"/>
                <a:gd name="T75" fmla="*/ 16 h 1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60"/>
                <a:gd name="T115" fmla="*/ 0 h 134"/>
                <a:gd name="T116" fmla="*/ 160 w 160"/>
                <a:gd name="T117" fmla="*/ 134 h 1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60" h="134">
                  <a:moveTo>
                    <a:pt x="0" y="16"/>
                  </a:moveTo>
                  <a:lnTo>
                    <a:pt x="0" y="33"/>
                  </a:lnTo>
                  <a:lnTo>
                    <a:pt x="16" y="33"/>
                  </a:lnTo>
                  <a:lnTo>
                    <a:pt x="12" y="42"/>
                  </a:lnTo>
                  <a:lnTo>
                    <a:pt x="25" y="46"/>
                  </a:lnTo>
                  <a:lnTo>
                    <a:pt x="8" y="46"/>
                  </a:lnTo>
                  <a:lnTo>
                    <a:pt x="36" y="59"/>
                  </a:lnTo>
                  <a:lnTo>
                    <a:pt x="26" y="65"/>
                  </a:lnTo>
                  <a:lnTo>
                    <a:pt x="33" y="76"/>
                  </a:lnTo>
                  <a:lnTo>
                    <a:pt x="58" y="69"/>
                  </a:lnTo>
                  <a:lnTo>
                    <a:pt x="57" y="55"/>
                  </a:lnTo>
                  <a:lnTo>
                    <a:pt x="70" y="51"/>
                  </a:lnTo>
                  <a:lnTo>
                    <a:pt x="72" y="66"/>
                  </a:lnTo>
                  <a:lnTo>
                    <a:pt x="87" y="55"/>
                  </a:lnTo>
                  <a:lnTo>
                    <a:pt x="84" y="66"/>
                  </a:lnTo>
                  <a:lnTo>
                    <a:pt x="98" y="66"/>
                  </a:lnTo>
                  <a:lnTo>
                    <a:pt x="43" y="82"/>
                  </a:lnTo>
                  <a:lnTo>
                    <a:pt x="45" y="93"/>
                  </a:lnTo>
                  <a:lnTo>
                    <a:pt x="91" y="85"/>
                  </a:lnTo>
                  <a:lnTo>
                    <a:pt x="61" y="96"/>
                  </a:lnTo>
                  <a:lnTo>
                    <a:pt x="78" y="102"/>
                  </a:lnTo>
                  <a:lnTo>
                    <a:pt x="47" y="107"/>
                  </a:lnTo>
                  <a:lnTo>
                    <a:pt x="93" y="133"/>
                  </a:lnTo>
                  <a:lnTo>
                    <a:pt x="123" y="66"/>
                  </a:lnTo>
                  <a:lnTo>
                    <a:pt x="159" y="49"/>
                  </a:lnTo>
                  <a:lnTo>
                    <a:pt x="119" y="37"/>
                  </a:lnTo>
                  <a:lnTo>
                    <a:pt x="114" y="20"/>
                  </a:lnTo>
                  <a:lnTo>
                    <a:pt x="102" y="30"/>
                  </a:lnTo>
                  <a:lnTo>
                    <a:pt x="107" y="14"/>
                  </a:lnTo>
                  <a:lnTo>
                    <a:pt x="82" y="0"/>
                  </a:lnTo>
                  <a:lnTo>
                    <a:pt x="72" y="14"/>
                  </a:lnTo>
                  <a:lnTo>
                    <a:pt x="85" y="46"/>
                  </a:lnTo>
                  <a:lnTo>
                    <a:pt x="56" y="13"/>
                  </a:lnTo>
                  <a:lnTo>
                    <a:pt x="45" y="20"/>
                  </a:lnTo>
                  <a:lnTo>
                    <a:pt x="52" y="36"/>
                  </a:lnTo>
                  <a:lnTo>
                    <a:pt x="24" y="21"/>
                  </a:lnTo>
                  <a:lnTo>
                    <a:pt x="43" y="12"/>
                  </a:lnTo>
                  <a:lnTo>
                    <a:pt x="0" y="1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3" name="Freeform 149"/>
            <p:cNvSpPr>
              <a:spLocks/>
            </p:cNvSpPr>
            <p:nvPr/>
          </p:nvSpPr>
          <p:spPr bwMode="auto">
            <a:xfrm>
              <a:off x="2761" y="124"/>
              <a:ext cx="145" cy="58"/>
            </a:xfrm>
            <a:custGeom>
              <a:avLst/>
              <a:gdLst>
                <a:gd name="T0" fmla="*/ 0 w 145"/>
                <a:gd name="T1" fmla="*/ 16 h 58"/>
                <a:gd name="T2" fmla="*/ 21 w 145"/>
                <a:gd name="T3" fmla="*/ 20 h 58"/>
                <a:gd name="T4" fmla="*/ 8 w 145"/>
                <a:gd name="T5" fmla="*/ 27 h 58"/>
                <a:gd name="T6" fmla="*/ 14 w 145"/>
                <a:gd name="T7" fmla="*/ 31 h 58"/>
                <a:gd name="T8" fmla="*/ 66 w 145"/>
                <a:gd name="T9" fmla="*/ 30 h 58"/>
                <a:gd name="T10" fmla="*/ 32 w 145"/>
                <a:gd name="T11" fmla="*/ 39 h 58"/>
                <a:gd name="T12" fmla="*/ 86 w 145"/>
                <a:gd name="T13" fmla="*/ 57 h 58"/>
                <a:gd name="T14" fmla="*/ 123 w 145"/>
                <a:gd name="T15" fmla="*/ 46 h 58"/>
                <a:gd name="T16" fmla="*/ 144 w 145"/>
                <a:gd name="T17" fmla="*/ 27 h 58"/>
                <a:gd name="T18" fmla="*/ 139 w 145"/>
                <a:gd name="T19" fmla="*/ 17 h 58"/>
                <a:gd name="T20" fmla="*/ 104 w 145"/>
                <a:gd name="T21" fmla="*/ 18 h 58"/>
                <a:gd name="T22" fmla="*/ 110 w 145"/>
                <a:gd name="T23" fmla="*/ 7 h 58"/>
                <a:gd name="T24" fmla="*/ 82 w 145"/>
                <a:gd name="T25" fmla="*/ 18 h 58"/>
                <a:gd name="T26" fmla="*/ 79 w 145"/>
                <a:gd name="T27" fmla="*/ 0 h 58"/>
                <a:gd name="T28" fmla="*/ 72 w 145"/>
                <a:gd name="T29" fmla="*/ 22 h 58"/>
                <a:gd name="T30" fmla="*/ 32 w 145"/>
                <a:gd name="T31" fmla="*/ 0 h 58"/>
                <a:gd name="T32" fmla="*/ 34 w 145"/>
                <a:gd name="T33" fmla="*/ 13 h 58"/>
                <a:gd name="T34" fmla="*/ 22 w 145"/>
                <a:gd name="T35" fmla="*/ 7 h 58"/>
                <a:gd name="T36" fmla="*/ 27 w 145"/>
                <a:gd name="T37" fmla="*/ 20 h 58"/>
                <a:gd name="T38" fmla="*/ 0 w 145"/>
                <a:gd name="T39" fmla="*/ 16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5"/>
                <a:gd name="T61" fmla="*/ 0 h 58"/>
                <a:gd name="T62" fmla="*/ 145 w 145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5" h="58">
                  <a:moveTo>
                    <a:pt x="0" y="16"/>
                  </a:moveTo>
                  <a:lnTo>
                    <a:pt x="21" y="20"/>
                  </a:lnTo>
                  <a:lnTo>
                    <a:pt x="8" y="27"/>
                  </a:lnTo>
                  <a:lnTo>
                    <a:pt x="14" y="31"/>
                  </a:lnTo>
                  <a:lnTo>
                    <a:pt x="66" y="30"/>
                  </a:lnTo>
                  <a:lnTo>
                    <a:pt x="32" y="39"/>
                  </a:lnTo>
                  <a:lnTo>
                    <a:pt x="86" y="57"/>
                  </a:lnTo>
                  <a:lnTo>
                    <a:pt x="123" y="46"/>
                  </a:lnTo>
                  <a:lnTo>
                    <a:pt x="144" y="27"/>
                  </a:lnTo>
                  <a:lnTo>
                    <a:pt x="139" y="17"/>
                  </a:lnTo>
                  <a:lnTo>
                    <a:pt x="104" y="18"/>
                  </a:lnTo>
                  <a:lnTo>
                    <a:pt x="110" y="7"/>
                  </a:lnTo>
                  <a:lnTo>
                    <a:pt x="82" y="18"/>
                  </a:lnTo>
                  <a:lnTo>
                    <a:pt x="79" y="0"/>
                  </a:lnTo>
                  <a:lnTo>
                    <a:pt x="72" y="22"/>
                  </a:lnTo>
                  <a:lnTo>
                    <a:pt x="32" y="0"/>
                  </a:lnTo>
                  <a:lnTo>
                    <a:pt x="34" y="13"/>
                  </a:lnTo>
                  <a:lnTo>
                    <a:pt x="22" y="7"/>
                  </a:lnTo>
                  <a:lnTo>
                    <a:pt x="27" y="20"/>
                  </a:lnTo>
                  <a:lnTo>
                    <a:pt x="0" y="1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4" name="Freeform 150"/>
            <p:cNvSpPr>
              <a:spLocks/>
            </p:cNvSpPr>
            <p:nvPr/>
          </p:nvSpPr>
          <p:spPr bwMode="auto">
            <a:xfrm>
              <a:off x="2811" y="216"/>
              <a:ext cx="63" cy="38"/>
            </a:xfrm>
            <a:custGeom>
              <a:avLst/>
              <a:gdLst>
                <a:gd name="T0" fmla="*/ 0 w 63"/>
                <a:gd name="T1" fmla="*/ 29 h 38"/>
                <a:gd name="T2" fmla="*/ 5 w 63"/>
                <a:gd name="T3" fmla="*/ 11 h 38"/>
                <a:gd name="T4" fmla="*/ 30 w 63"/>
                <a:gd name="T5" fmla="*/ 0 h 38"/>
                <a:gd name="T6" fmla="*/ 34 w 63"/>
                <a:gd name="T7" fmla="*/ 11 h 38"/>
                <a:gd name="T8" fmla="*/ 62 w 63"/>
                <a:gd name="T9" fmla="*/ 19 h 38"/>
                <a:gd name="T10" fmla="*/ 24 w 63"/>
                <a:gd name="T11" fmla="*/ 37 h 38"/>
                <a:gd name="T12" fmla="*/ 30 w 63"/>
                <a:gd name="T13" fmla="*/ 27 h 38"/>
                <a:gd name="T14" fmla="*/ 0 w 63"/>
                <a:gd name="T15" fmla="*/ 29 h 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3"/>
                <a:gd name="T25" fmla="*/ 0 h 38"/>
                <a:gd name="T26" fmla="*/ 63 w 63"/>
                <a:gd name="T27" fmla="*/ 38 h 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3" h="38">
                  <a:moveTo>
                    <a:pt x="0" y="29"/>
                  </a:moveTo>
                  <a:lnTo>
                    <a:pt x="5" y="11"/>
                  </a:lnTo>
                  <a:lnTo>
                    <a:pt x="30" y="0"/>
                  </a:lnTo>
                  <a:lnTo>
                    <a:pt x="34" y="11"/>
                  </a:lnTo>
                  <a:lnTo>
                    <a:pt x="62" y="19"/>
                  </a:lnTo>
                  <a:lnTo>
                    <a:pt x="24" y="37"/>
                  </a:lnTo>
                  <a:lnTo>
                    <a:pt x="30" y="27"/>
                  </a:lnTo>
                  <a:lnTo>
                    <a:pt x="0" y="2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5" name="Freeform 151"/>
            <p:cNvSpPr>
              <a:spLocks/>
            </p:cNvSpPr>
            <p:nvPr/>
          </p:nvSpPr>
          <p:spPr bwMode="auto">
            <a:xfrm>
              <a:off x="2587" y="1078"/>
              <a:ext cx="67" cy="40"/>
            </a:xfrm>
            <a:custGeom>
              <a:avLst/>
              <a:gdLst>
                <a:gd name="T0" fmla="*/ 0 w 67"/>
                <a:gd name="T1" fmla="*/ 26 h 40"/>
                <a:gd name="T2" fmla="*/ 15 w 67"/>
                <a:gd name="T3" fmla="*/ 39 h 40"/>
                <a:gd name="T4" fmla="*/ 36 w 67"/>
                <a:gd name="T5" fmla="*/ 29 h 40"/>
                <a:gd name="T6" fmla="*/ 45 w 67"/>
                <a:gd name="T7" fmla="*/ 38 h 40"/>
                <a:gd name="T8" fmla="*/ 66 w 67"/>
                <a:gd name="T9" fmla="*/ 18 h 40"/>
                <a:gd name="T10" fmla="*/ 54 w 67"/>
                <a:gd name="T11" fmla="*/ 16 h 40"/>
                <a:gd name="T12" fmla="*/ 53 w 67"/>
                <a:gd name="T13" fmla="*/ 6 h 40"/>
                <a:gd name="T14" fmla="*/ 51 w 67"/>
                <a:gd name="T15" fmla="*/ 4 h 40"/>
                <a:gd name="T16" fmla="*/ 22 w 67"/>
                <a:gd name="T17" fmla="*/ 0 h 40"/>
                <a:gd name="T18" fmla="*/ 0 w 67"/>
                <a:gd name="T19" fmla="*/ 26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7"/>
                <a:gd name="T31" fmla="*/ 0 h 40"/>
                <a:gd name="T32" fmla="*/ 67 w 67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7" h="40">
                  <a:moveTo>
                    <a:pt x="0" y="26"/>
                  </a:moveTo>
                  <a:lnTo>
                    <a:pt x="15" y="39"/>
                  </a:lnTo>
                  <a:lnTo>
                    <a:pt x="36" y="29"/>
                  </a:lnTo>
                  <a:lnTo>
                    <a:pt x="45" y="38"/>
                  </a:lnTo>
                  <a:lnTo>
                    <a:pt x="66" y="18"/>
                  </a:lnTo>
                  <a:lnTo>
                    <a:pt x="54" y="16"/>
                  </a:lnTo>
                  <a:lnTo>
                    <a:pt x="53" y="6"/>
                  </a:lnTo>
                  <a:lnTo>
                    <a:pt x="51" y="4"/>
                  </a:lnTo>
                  <a:lnTo>
                    <a:pt x="22" y="0"/>
                  </a:lnTo>
                  <a:lnTo>
                    <a:pt x="0" y="2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srgbClr val="FFFF00"/>
                </a:solidFill>
                <a:latin typeface="Calibri"/>
              </a:endParaRPr>
            </a:p>
          </p:txBody>
        </p:sp>
        <p:sp>
          <p:nvSpPr>
            <p:cNvPr id="396" name="Freeform 152"/>
            <p:cNvSpPr>
              <a:spLocks/>
            </p:cNvSpPr>
            <p:nvPr/>
          </p:nvSpPr>
          <p:spPr bwMode="auto">
            <a:xfrm>
              <a:off x="3029" y="1299"/>
              <a:ext cx="101" cy="97"/>
            </a:xfrm>
            <a:custGeom>
              <a:avLst/>
              <a:gdLst>
                <a:gd name="T0" fmla="*/ 0 w 101"/>
                <a:gd name="T1" fmla="*/ 88 h 97"/>
                <a:gd name="T2" fmla="*/ 2 w 101"/>
                <a:gd name="T3" fmla="*/ 79 h 97"/>
                <a:gd name="T4" fmla="*/ 17 w 101"/>
                <a:gd name="T5" fmla="*/ 59 h 97"/>
                <a:gd name="T6" fmla="*/ 8 w 101"/>
                <a:gd name="T7" fmla="*/ 49 h 97"/>
                <a:gd name="T8" fmla="*/ 8 w 101"/>
                <a:gd name="T9" fmla="*/ 25 h 97"/>
                <a:gd name="T10" fmla="*/ 17 w 101"/>
                <a:gd name="T11" fmla="*/ 4 h 97"/>
                <a:gd name="T12" fmla="*/ 100 w 101"/>
                <a:gd name="T13" fmla="*/ 0 h 97"/>
                <a:gd name="T14" fmla="*/ 87 w 101"/>
                <a:gd name="T15" fmla="*/ 14 h 97"/>
                <a:gd name="T16" fmla="*/ 83 w 101"/>
                <a:gd name="T17" fmla="*/ 54 h 97"/>
                <a:gd name="T18" fmla="*/ 46 w 101"/>
                <a:gd name="T19" fmla="*/ 77 h 97"/>
                <a:gd name="T20" fmla="*/ 15 w 101"/>
                <a:gd name="T21" fmla="*/ 96 h 97"/>
                <a:gd name="T22" fmla="*/ 0 w 101"/>
                <a:gd name="T23" fmla="*/ 88 h 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"/>
                <a:gd name="T37" fmla="*/ 0 h 97"/>
                <a:gd name="T38" fmla="*/ 101 w 101"/>
                <a:gd name="T39" fmla="*/ 97 h 9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" h="97">
                  <a:moveTo>
                    <a:pt x="0" y="88"/>
                  </a:moveTo>
                  <a:lnTo>
                    <a:pt x="2" y="79"/>
                  </a:lnTo>
                  <a:lnTo>
                    <a:pt x="17" y="59"/>
                  </a:lnTo>
                  <a:lnTo>
                    <a:pt x="8" y="49"/>
                  </a:lnTo>
                  <a:lnTo>
                    <a:pt x="8" y="25"/>
                  </a:lnTo>
                  <a:lnTo>
                    <a:pt x="17" y="4"/>
                  </a:lnTo>
                  <a:lnTo>
                    <a:pt x="100" y="0"/>
                  </a:lnTo>
                  <a:lnTo>
                    <a:pt x="87" y="14"/>
                  </a:lnTo>
                  <a:lnTo>
                    <a:pt x="83" y="54"/>
                  </a:lnTo>
                  <a:lnTo>
                    <a:pt x="46" y="77"/>
                  </a:lnTo>
                  <a:lnTo>
                    <a:pt x="15" y="96"/>
                  </a:lnTo>
                  <a:lnTo>
                    <a:pt x="0" y="88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7" name="Freeform 153"/>
            <p:cNvSpPr>
              <a:spLocks/>
            </p:cNvSpPr>
            <p:nvPr/>
          </p:nvSpPr>
          <p:spPr bwMode="auto">
            <a:xfrm>
              <a:off x="3953" y="1614"/>
              <a:ext cx="113" cy="270"/>
            </a:xfrm>
            <a:custGeom>
              <a:avLst/>
              <a:gdLst>
                <a:gd name="T0" fmla="*/ 0 w 113"/>
                <a:gd name="T1" fmla="*/ 42 h 270"/>
                <a:gd name="T2" fmla="*/ 9 w 113"/>
                <a:gd name="T3" fmla="*/ 23 h 270"/>
                <a:gd name="T4" fmla="*/ 40 w 113"/>
                <a:gd name="T5" fmla="*/ 0 h 270"/>
                <a:gd name="T6" fmla="*/ 53 w 113"/>
                <a:gd name="T7" fmla="*/ 21 h 270"/>
                <a:gd name="T8" fmla="*/ 50 w 113"/>
                <a:gd name="T9" fmla="*/ 57 h 270"/>
                <a:gd name="T10" fmla="*/ 82 w 113"/>
                <a:gd name="T11" fmla="*/ 41 h 270"/>
                <a:gd name="T12" fmla="*/ 98 w 113"/>
                <a:gd name="T13" fmla="*/ 57 h 270"/>
                <a:gd name="T14" fmla="*/ 112 w 113"/>
                <a:gd name="T15" fmla="*/ 93 h 270"/>
                <a:gd name="T16" fmla="*/ 108 w 113"/>
                <a:gd name="T17" fmla="*/ 116 h 270"/>
                <a:gd name="T18" fmla="*/ 78 w 113"/>
                <a:gd name="T19" fmla="*/ 115 h 270"/>
                <a:gd name="T20" fmla="*/ 68 w 113"/>
                <a:gd name="T21" fmla="*/ 123 h 270"/>
                <a:gd name="T22" fmla="*/ 74 w 113"/>
                <a:gd name="T23" fmla="*/ 161 h 270"/>
                <a:gd name="T24" fmla="*/ 40 w 113"/>
                <a:gd name="T25" fmla="*/ 126 h 270"/>
                <a:gd name="T26" fmla="*/ 24 w 113"/>
                <a:gd name="T27" fmla="*/ 185 h 270"/>
                <a:gd name="T28" fmla="*/ 43 w 113"/>
                <a:gd name="T29" fmla="*/ 239 h 270"/>
                <a:gd name="T30" fmla="*/ 63 w 113"/>
                <a:gd name="T31" fmla="*/ 257 h 270"/>
                <a:gd name="T32" fmla="*/ 53 w 113"/>
                <a:gd name="T33" fmla="*/ 269 h 270"/>
                <a:gd name="T34" fmla="*/ 52 w 113"/>
                <a:gd name="T35" fmla="*/ 252 h 270"/>
                <a:gd name="T36" fmla="*/ 40 w 113"/>
                <a:gd name="T37" fmla="*/ 252 h 270"/>
                <a:gd name="T38" fmla="*/ 12 w 113"/>
                <a:gd name="T39" fmla="*/ 221 h 270"/>
                <a:gd name="T40" fmla="*/ 17 w 113"/>
                <a:gd name="T41" fmla="*/ 187 h 270"/>
                <a:gd name="T42" fmla="*/ 32 w 113"/>
                <a:gd name="T43" fmla="*/ 156 h 270"/>
                <a:gd name="T44" fmla="*/ 11 w 113"/>
                <a:gd name="T45" fmla="*/ 106 h 270"/>
                <a:gd name="T46" fmla="*/ 18 w 113"/>
                <a:gd name="T47" fmla="*/ 83 h 270"/>
                <a:gd name="T48" fmla="*/ 0 w 113"/>
                <a:gd name="T49" fmla="*/ 42 h 27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3"/>
                <a:gd name="T76" fmla="*/ 0 h 270"/>
                <a:gd name="T77" fmla="*/ 113 w 113"/>
                <a:gd name="T78" fmla="*/ 270 h 27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3" h="270">
                  <a:moveTo>
                    <a:pt x="0" y="42"/>
                  </a:moveTo>
                  <a:lnTo>
                    <a:pt x="9" y="23"/>
                  </a:lnTo>
                  <a:lnTo>
                    <a:pt x="40" y="0"/>
                  </a:lnTo>
                  <a:lnTo>
                    <a:pt x="53" y="21"/>
                  </a:lnTo>
                  <a:lnTo>
                    <a:pt x="50" y="57"/>
                  </a:lnTo>
                  <a:lnTo>
                    <a:pt x="82" y="41"/>
                  </a:lnTo>
                  <a:lnTo>
                    <a:pt x="98" y="57"/>
                  </a:lnTo>
                  <a:lnTo>
                    <a:pt x="112" y="93"/>
                  </a:lnTo>
                  <a:lnTo>
                    <a:pt x="108" y="116"/>
                  </a:lnTo>
                  <a:lnTo>
                    <a:pt x="78" y="115"/>
                  </a:lnTo>
                  <a:lnTo>
                    <a:pt x="68" y="123"/>
                  </a:lnTo>
                  <a:lnTo>
                    <a:pt x="74" y="161"/>
                  </a:lnTo>
                  <a:lnTo>
                    <a:pt x="40" y="126"/>
                  </a:lnTo>
                  <a:lnTo>
                    <a:pt x="24" y="185"/>
                  </a:lnTo>
                  <a:lnTo>
                    <a:pt x="43" y="239"/>
                  </a:lnTo>
                  <a:lnTo>
                    <a:pt x="63" y="257"/>
                  </a:lnTo>
                  <a:lnTo>
                    <a:pt x="53" y="269"/>
                  </a:lnTo>
                  <a:lnTo>
                    <a:pt x="52" y="252"/>
                  </a:lnTo>
                  <a:lnTo>
                    <a:pt x="40" y="252"/>
                  </a:lnTo>
                  <a:lnTo>
                    <a:pt x="12" y="221"/>
                  </a:lnTo>
                  <a:lnTo>
                    <a:pt x="17" y="187"/>
                  </a:lnTo>
                  <a:lnTo>
                    <a:pt x="32" y="156"/>
                  </a:lnTo>
                  <a:lnTo>
                    <a:pt x="11" y="106"/>
                  </a:lnTo>
                  <a:lnTo>
                    <a:pt x="18" y="83"/>
                  </a:lnTo>
                  <a:lnTo>
                    <a:pt x="0" y="4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8" name="Freeform 154"/>
            <p:cNvSpPr>
              <a:spLocks/>
            </p:cNvSpPr>
            <p:nvPr/>
          </p:nvSpPr>
          <p:spPr bwMode="auto">
            <a:xfrm>
              <a:off x="3257" y="1513"/>
              <a:ext cx="79" cy="66"/>
            </a:xfrm>
            <a:custGeom>
              <a:avLst/>
              <a:gdLst>
                <a:gd name="T0" fmla="*/ 0 w 79"/>
                <a:gd name="T1" fmla="*/ 30 h 66"/>
                <a:gd name="T2" fmla="*/ 5 w 79"/>
                <a:gd name="T3" fmla="*/ 29 h 66"/>
                <a:gd name="T4" fmla="*/ 10 w 79"/>
                <a:gd name="T5" fmla="*/ 39 h 66"/>
                <a:gd name="T6" fmla="*/ 43 w 79"/>
                <a:gd name="T7" fmla="*/ 38 h 66"/>
                <a:gd name="T8" fmla="*/ 73 w 79"/>
                <a:gd name="T9" fmla="*/ 0 h 66"/>
                <a:gd name="T10" fmla="*/ 78 w 79"/>
                <a:gd name="T11" fmla="*/ 23 h 66"/>
                <a:gd name="T12" fmla="*/ 69 w 79"/>
                <a:gd name="T13" fmla="*/ 24 h 66"/>
                <a:gd name="T14" fmla="*/ 73 w 79"/>
                <a:gd name="T15" fmla="*/ 38 h 66"/>
                <a:gd name="T16" fmla="*/ 62 w 79"/>
                <a:gd name="T17" fmla="*/ 65 h 66"/>
                <a:gd name="T18" fmla="*/ 14 w 79"/>
                <a:gd name="T19" fmla="*/ 58 h 66"/>
                <a:gd name="T20" fmla="*/ 0 w 79"/>
                <a:gd name="T21" fmla="*/ 30 h 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66"/>
                <a:gd name="T35" fmla="*/ 79 w 79"/>
                <a:gd name="T36" fmla="*/ 66 h 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66">
                  <a:moveTo>
                    <a:pt x="0" y="30"/>
                  </a:moveTo>
                  <a:lnTo>
                    <a:pt x="5" y="29"/>
                  </a:lnTo>
                  <a:lnTo>
                    <a:pt x="10" y="39"/>
                  </a:lnTo>
                  <a:lnTo>
                    <a:pt x="43" y="38"/>
                  </a:lnTo>
                  <a:lnTo>
                    <a:pt x="73" y="0"/>
                  </a:lnTo>
                  <a:lnTo>
                    <a:pt x="78" y="23"/>
                  </a:lnTo>
                  <a:lnTo>
                    <a:pt x="69" y="24"/>
                  </a:lnTo>
                  <a:lnTo>
                    <a:pt x="73" y="38"/>
                  </a:lnTo>
                  <a:lnTo>
                    <a:pt x="62" y="65"/>
                  </a:lnTo>
                  <a:lnTo>
                    <a:pt x="14" y="58"/>
                  </a:lnTo>
                  <a:lnTo>
                    <a:pt x="0" y="3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9" name="Freeform 155"/>
            <p:cNvSpPr>
              <a:spLocks/>
            </p:cNvSpPr>
            <p:nvPr/>
          </p:nvSpPr>
          <p:spPr bwMode="auto">
            <a:xfrm>
              <a:off x="2632" y="1347"/>
              <a:ext cx="34" cy="86"/>
            </a:xfrm>
            <a:custGeom>
              <a:avLst/>
              <a:gdLst>
                <a:gd name="T0" fmla="*/ 0 w 61"/>
                <a:gd name="T1" fmla="*/ 63 h 133"/>
                <a:gd name="T2" fmla="*/ 14 w 61"/>
                <a:gd name="T3" fmla="*/ 50 h 133"/>
                <a:gd name="T4" fmla="*/ 20 w 61"/>
                <a:gd name="T5" fmla="*/ 2 h 133"/>
                <a:gd name="T6" fmla="*/ 56 w 61"/>
                <a:gd name="T7" fmla="*/ 0 h 133"/>
                <a:gd name="T8" fmla="*/ 48 w 61"/>
                <a:gd name="T9" fmla="*/ 16 h 133"/>
                <a:gd name="T10" fmla="*/ 58 w 61"/>
                <a:gd name="T11" fmla="*/ 37 h 133"/>
                <a:gd name="T12" fmla="*/ 36 w 61"/>
                <a:gd name="T13" fmla="*/ 63 h 133"/>
                <a:gd name="T14" fmla="*/ 60 w 61"/>
                <a:gd name="T15" fmla="*/ 79 h 133"/>
                <a:gd name="T16" fmla="*/ 30 w 61"/>
                <a:gd name="T17" fmla="*/ 132 h 133"/>
                <a:gd name="T18" fmla="*/ 26 w 61"/>
                <a:gd name="T19" fmla="*/ 97 h 133"/>
                <a:gd name="T20" fmla="*/ 0 w 61"/>
                <a:gd name="T21" fmla="*/ 63 h 1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1"/>
                <a:gd name="T34" fmla="*/ 0 h 133"/>
                <a:gd name="T35" fmla="*/ 61 w 61"/>
                <a:gd name="T36" fmla="*/ 133 h 1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1" h="133">
                  <a:moveTo>
                    <a:pt x="0" y="63"/>
                  </a:moveTo>
                  <a:lnTo>
                    <a:pt x="14" y="50"/>
                  </a:lnTo>
                  <a:lnTo>
                    <a:pt x="20" y="2"/>
                  </a:lnTo>
                  <a:lnTo>
                    <a:pt x="56" y="0"/>
                  </a:lnTo>
                  <a:lnTo>
                    <a:pt x="48" y="16"/>
                  </a:lnTo>
                  <a:lnTo>
                    <a:pt x="58" y="37"/>
                  </a:lnTo>
                  <a:lnTo>
                    <a:pt x="36" y="63"/>
                  </a:lnTo>
                  <a:lnTo>
                    <a:pt x="60" y="79"/>
                  </a:lnTo>
                  <a:lnTo>
                    <a:pt x="30" y="132"/>
                  </a:lnTo>
                  <a:lnTo>
                    <a:pt x="26" y="97"/>
                  </a:lnTo>
                  <a:lnTo>
                    <a:pt x="0" y="63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0" name="Freeform 156"/>
            <p:cNvSpPr>
              <a:spLocks/>
            </p:cNvSpPr>
            <p:nvPr/>
          </p:nvSpPr>
          <p:spPr bwMode="auto">
            <a:xfrm>
              <a:off x="2889" y="1202"/>
              <a:ext cx="43" cy="39"/>
            </a:xfrm>
            <a:custGeom>
              <a:avLst/>
              <a:gdLst>
                <a:gd name="T0" fmla="*/ 0 w 43"/>
                <a:gd name="T1" fmla="*/ 26 h 39"/>
                <a:gd name="T2" fmla="*/ 6 w 43"/>
                <a:gd name="T3" fmla="*/ 2 h 39"/>
                <a:gd name="T4" fmla="*/ 28 w 43"/>
                <a:gd name="T5" fmla="*/ 0 h 39"/>
                <a:gd name="T6" fmla="*/ 42 w 43"/>
                <a:gd name="T7" fmla="*/ 18 h 39"/>
                <a:gd name="T8" fmla="*/ 24 w 43"/>
                <a:gd name="T9" fmla="*/ 19 h 39"/>
                <a:gd name="T10" fmla="*/ 2 w 43"/>
                <a:gd name="T11" fmla="*/ 38 h 39"/>
                <a:gd name="T12" fmla="*/ 12 w 43"/>
                <a:gd name="T13" fmla="*/ 27 h 39"/>
                <a:gd name="T14" fmla="*/ 0 w 43"/>
                <a:gd name="T15" fmla="*/ 26 h 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"/>
                <a:gd name="T25" fmla="*/ 0 h 39"/>
                <a:gd name="T26" fmla="*/ 43 w 43"/>
                <a:gd name="T27" fmla="*/ 39 h 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" h="39">
                  <a:moveTo>
                    <a:pt x="0" y="26"/>
                  </a:moveTo>
                  <a:lnTo>
                    <a:pt x="6" y="2"/>
                  </a:lnTo>
                  <a:lnTo>
                    <a:pt x="28" y="0"/>
                  </a:lnTo>
                  <a:lnTo>
                    <a:pt x="42" y="18"/>
                  </a:lnTo>
                  <a:lnTo>
                    <a:pt x="24" y="19"/>
                  </a:lnTo>
                  <a:lnTo>
                    <a:pt x="2" y="38"/>
                  </a:lnTo>
                  <a:lnTo>
                    <a:pt x="12" y="27"/>
                  </a:lnTo>
                  <a:lnTo>
                    <a:pt x="0" y="2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1" name="Freeform 157"/>
            <p:cNvSpPr>
              <a:spLocks/>
            </p:cNvSpPr>
            <p:nvPr/>
          </p:nvSpPr>
          <p:spPr bwMode="auto">
            <a:xfrm>
              <a:off x="2893" y="1198"/>
              <a:ext cx="271" cy="126"/>
            </a:xfrm>
            <a:custGeom>
              <a:avLst/>
              <a:gdLst>
                <a:gd name="T0" fmla="*/ 0 w 271"/>
                <a:gd name="T1" fmla="*/ 42 h 126"/>
                <a:gd name="T2" fmla="*/ 11 w 271"/>
                <a:gd name="T3" fmla="*/ 75 h 126"/>
                <a:gd name="T4" fmla="*/ 1 w 271"/>
                <a:gd name="T5" fmla="*/ 78 h 126"/>
                <a:gd name="T6" fmla="*/ 11 w 271"/>
                <a:gd name="T7" fmla="*/ 83 h 126"/>
                <a:gd name="T8" fmla="*/ 16 w 271"/>
                <a:gd name="T9" fmla="*/ 103 h 126"/>
                <a:gd name="T10" fmla="*/ 31 w 271"/>
                <a:gd name="T11" fmla="*/ 100 h 126"/>
                <a:gd name="T12" fmla="*/ 16 w 271"/>
                <a:gd name="T13" fmla="*/ 108 h 126"/>
                <a:gd name="T14" fmla="*/ 33 w 271"/>
                <a:gd name="T15" fmla="*/ 105 h 126"/>
                <a:gd name="T16" fmla="*/ 52 w 271"/>
                <a:gd name="T17" fmla="*/ 118 h 126"/>
                <a:gd name="T18" fmla="*/ 69 w 271"/>
                <a:gd name="T19" fmla="*/ 104 h 126"/>
                <a:gd name="T20" fmla="*/ 96 w 271"/>
                <a:gd name="T21" fmla="*/ 122 h 126"/>
                <a:gd name="T22" fmla="*/ 145 w 271"/>
                <a:gd name="T23" fmla="*/ 104 h 126"/>
                <a:gd name="T24" fmla="*/ 144 w 271"/>
                <a:gd name="T25" fmla="*/ 125 h 126"/>
                <a:gd name="T26" fmla="*/ 152 w 271"/>
                <a:gd name="T27" fmla="*/ 104 h 126"/>
                <a:gd name="T28" fmla="*/ 236 w 271"/>
                <a:gd name="T29" fmla="*/ 100 h 126"/>
                <a:gd name="T30" fmla="*/ 270 w 271"/>
                <a:gd name="T31" fmla="*/ 98 h 126"/>
                <a:gd name="T32" fmla="*/ 260 w 271"/>
                <a:gd name="T33" fmla="*/ 55 h 126"/>
                <a:gd name="T34" fmla="*/ 267 w 271"/>
                <a:gd name="T35" fmla="*/ 45 h 126"/>
                <a:gd name="T36" fmla="*/ 239 w 271"/>
                <a:gd name="T37" fmla="*/ 8 h 126"/>
                <a:gd name="T38" fmla="*/ 223 w 271"/>
                <a:gd name="T39" fmla="*/ 8 h 126"/>
                <a:gd name="T40" fmla="*/ 174 w 271"/>
                <a:gd name="T41" fmla="*/ 24 h 126"/>
                <a:gd name="T42" fmla="*/ 131 w 271"/>
                <a:gd name="T43" fmla="*/ 0 h 126"/>
                <a:gd name="T44" fmla="*/ 105 w 271"/>
                <a:gd name="T45" fmla="*/ 1 h 126"/>
                <a:gd name="T46" fmla="*/ 70 w 271"/>
                <a:gd name="T47" fmla="*/ 21 h 126"/>
                <a:gd name="T48" fmla="*/ 43 w 271"/>
                <a:gd name="T49" fmla="*/ 16 h 126"/>
                <a:gd name="T50" fmla="*/ 52 w 271"/>
                <a:gd name="T51" fmla="*/ 28 h 126"/>
                <a:gd name="T52" fmla="*/ 0 w 271"/>
                <a:gd name="T53" fmla="*/ 42 h 12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71"/>
                <a:gd name="T82" fmla="*/ 0 h 126"/>
                <a:gd name="T83" fmla="*/ 271 w 271"/>
                <a:gd name="T84" fmla="*/ 126 h 12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71" h="126">
                  <a:moveTo>
                    <a:pt x="0" y="42"/>
                  </a:moveTo>
                  <a:lnTo>
                    <a:pt x="11" y="75"/>
                  </a:lnTo>
                  <a:lnTo>
                    <a:pt x="1" y="78"/>
                  </a:lnTo>
                  <a:lnTo>
                    <a:pt x="11" y="83"/>
                  </a:lnTo>
                  <a:lnTo>
                    <a:pt x="16" y="103"/>
                  </a:lnTo>
                  <a:lnTo>
                    <a:pt x="31" y="100"/>
                  </a:lnTo>
                  <a:lnTo>
                    <a:pt x="16" y="108"/>
                  </a:lnTo>
                  <a:lnTo>
                    <a:pt x="33" y="105"/>
                  </a:lnTo>
                  <a:lnTo>
                    <a:pt x="52" y="118"/>
                  </a:lnTo>
                  <a:lnTo>
                    <a:pt x="69" y="104"/>
                  </a:lnTo>
                  <a:lnTo>
                    <a:pt x="96" y="122"/>
                  </a:lnTo>
                  <a:lnTo>
                    <a:pt x="145" y="104"/>
                  </a:lnTo>
                  <a:lnTo>
                    <a:pt x="144" y="125"/>
                  </a:lnTo>
                  <a:lnTo>
                    <a:pt x="152" y="104"/>
                  </a:lnTo>
                  <a:lnTo>
                    <a:pt x="236" y="100"/>
                  </a:lnTo>
                  <a:lnTo>
                    <a:pt x="270" y="98"/>
                  </a:lnTo>
                  <a:lnTo>
                    <a:pt x="260" y="55"/>
                  </a:lnTo>
                  <a:lnTo>
                    <a:pt x="267" y="45"/>
                  </a:lnTo>
                  <a:lnTo>
                    <a:pt x="239" y="8"/>
                  </a:lnTo>
                  <a:lnTo>
                    <a:pt x="223" y="8"/>
                  </a:lnTo>
                  <a:lnTo>
                    <a:pt x="174" y="24"/>
                  </a:lnTo>
                  <a:lnTo>
                    <a:pt x="131" y="0"/>
                  </a:lnTo>
                  <a:lnTo>
                    <a:pt x="105" y="1"/>
                  </a:lnTo>
                  <a:lnTo>
                    <a:pt x="70" y="21"/>
                  </a:lnTo>
                  <a:lnTo>
                    <a:pt x="43" y="16"/>
                  </a:lnTo>
                  <a:lnTo>
                    <a:pt x="52" y="28"/>
                  </a:lnTo>
                  <a:lnTo>
                    <a:pt x="0" y="4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2" name="Freeform 158"/>
            <p:cNvSpPr>
              <a:spLocks/>
            </p:cNvSpPr>
            <p:nvPr/>
          </p:nvSpPr>
          <p:spPr bwMode="auto">
            <a:xfrm>
              <a:off x="2378" y="897"/>
              <a:ext cx="38" cy="34"/>
            </a:xfrm>
            <a:custGeom>
              <a:avLst/>
              <a:gdLst>
                <a:gd name="T0" fmla="*/ 0 w 38"/>
                <a:gd name="T1" fmla="*/ 21 h 34"/>
                <a:gd name="T2" fmla="*/ 6 w 38"/>
                <a:gd name="T3" fmla="*/ 28 h 34"/>
                <a:gd name="T4" fmla="*/ 22 w 38"/>
                <a:gd name="T5" fmla="*/ 24 h 34"/>
                <a:gd name="T6" fmla="*/ 28 w 38"/>
                <a:gd name="T7" fmla="*/ 33 h 34"/>
                <a:gd name="T8" fmla="*/ 37 w 38"/>
                <a:gd name="T9" fmla="*/ 21 h 34"/>
                <a:gd name="T10" fmla="*/ 29 w 38"/>
                <a:gd name="T11" fmla="*/ 6 h 34"/>
                <a:gd name="T12" fmla="*/ 13 w 38"/>
                <a:gd name="T13" fmla="*/ 0 h 34"/>
                <a:gd name="T14" fmla="*/ 8 w 38"/>
                <a:gd name="T15" fmla="*/ 11 h 34"/>
                <a:gd name="T16" fmla="*/ 0 w 38"/>
                <a:gd name="T17" fmla="*/ 21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34"/>
                <a:gd name="T29" fmla="*/ 38 w 38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34">
                  <a:moveTo>
                    <a:pt x="0" y="21"/>
                  </a:moveTo>
                  <a:lnTo>
                    <a:pt x="6" y="28"/>
                  </a:lnTo>
                  <a:lnTo>
                    <a:pt x="22" y="24"/>
                  </a:lnTo>
                  <a:lnTo>
                    <a:pt x="28" y="33"/>
                  </a:lnTo>
                  <a:lnTo>
                    <a:pt x="37" y="21"/>
                  </a:lnTo>
                  <a:lnTo>
                    <a:pt x="29" y="6"/>
                  </a:lnTo>
                  <a:lnTo>
                    <a:pt x="13" y="0"/>
                  </a:lnTo>
                  <a:lnTo>
                    <a:pt x="8" y="11"/>
                  </a:lnTo>
                  <a:lnTo>
                    <a:pt x="0" y="2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3" name="Freeform 159"/>
            <p:cNvSpPr>
              <a:spLocks/>
            </p:cNvSpPr>
            <p:nvPr/>
          </p:nvSpPr>
          <p:spPr bwMode="auto">
            <a:xfrm>
              <a:off x="2397" y="828"/>
              <a:ext cx="17" cy="19"/>
            </a:xfrm>
            <a:custGeom>
              <a:avLst/>
              <a:gdLst>
                <a:gd name="T0" fmla="*/ 0 w 17"/>
                <a:gd name="T1" fmla="*/ 18 h 19"/>
                <a:gd name="T2" fmla="*/ 0 w 17"/>
                <a:gd name="T3" fmla="*/ 3 h 19"/>
                <a:gd name="T4" fmla="*/ 16 w 17"/>
                <a:gd name="T5" fmla="*/ 0 h 19"/>
                <a:gd name="T6" fmla="*/ 0 w 17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19"/>
                <a:gd name="T14" fmla="*/ 17 w 17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19">
                  <a:moveTo>
                    <a:pt x="0" y="18"/>
                  </a:moveTo>
                  <a:lnTo>
                    <a:pt x="0" y="3"/>
                  </a:lnTo>
                  <a:lnTo>
                    <a:pt x="16" y="0"/>
                  </a:lnTo>
                  <a:lnTo>
                    <a:pt x="0" y="18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4" name="Freeform 160"/>
            <p:cNvSpPr>
              <a:spLocks/>
            </p:cNvSpPr>
            <p:nvPr/>
          </p:nvSpPr>
          <p:spPr bwMode="auto">
            <a:xfrm>
              <a:off x="2402" y="841"/>
              <a:ext cx="17" cy="21"/>
            </a:xfrm>
            <a:custGeom>
              <a:avLst/>
              <a:gdLst>
                <a:gd name="T0" fmla="*/ 0 w 17"/>
                <a:gd name="T1" fmla="*/ 16 h 21"/>
                <a:gd name="T2" fmla="*/ 10 w 17"/>
                <a:gd name="T3" fmla="*/ 0 h 21"/>
                <a:gd name="T4" fmla="*/ 16 w 17"/>
                <a:gd name="T5" fmla="*/ 20 h 21"/>
                <a:gd name="T6" fmla="*/ 0 w 17"/>
                <a:gd name="T7" fmla="*/ 16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21"/>
                <a:gd name="T14" fmla="*/ 17 w 17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21">
                  <a:moveTo>
                    <a:pt x="0" y="16"/>
                  </a:moveTo>
                  <a:lnTo>
                    <a:pt x="10" y="0"/>
                  </a:lnTo>
                  <a:lnTo>
                    <a:pt x="16" y="20"/>
                  </a:lnTo>
                  <a:lnTo>
                    <a:pt x="0" y="1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5" name="Freeform 161"/>
            <p:cNvSpPr>
              <a:spLocks/>
            </p:cNvSpPr>
            <p:nvPr/>
          </p:nvSpPr>
          <p:spPr bwMode="auto">
            <a:xfrm>
              <a:off x="5295" y="682"/>
              <a:ext cx="46" cy="20"/>
            </a:xfrm>
            <a:custGeom>
              <a:avLst/>
              <a:gdLst>
                <a:gd name="T0" fmla="*/ 0 w 46"/>
                <a:gd name="T1" fmla="*/ 6 h 20"/>
                <a:gd name="T2" fmla="*/ 27 w 46"/>
                <a:gd name="T3" fmla="*/ 0 h 20"/>
                <a:gd name="T4" fmla="*/ 45 w 46"/>
                <a:gd name="T5" fmla="*/ 10 h 20"/>
                <a:gd name="T6" fmla="*/ 35 w 46"/>
                <a:gd name="T7" fmla="*/ 19 h 20"/>
                <a:gd name="T8" fmla="*/ 0 w 46"/>
                <a:gd name="T9" fmla="*/ 6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20"/>
                <a:gd name="T17" fmla="*/ 46 w 46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20">
                  <a:moveTo>
                    <a:pt x="0" y="6"/>
                  </a:moveTo>
                  <a:lnTo>
                    <a:pt x="27" y="0"/>
                  </a:lnTo>
                  <a:lnTo>
                    <a:pt x="45" y="10"/>
                  </a:lnTo>
                  <a:lnTo>
                    <a:pt x="35" y="19"/>
                  </a:lnTo>
                  <a:lnTo>
                    <a:pt x="0" y="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6" name="Freeform 162"/>
            <p:cNvSpPr>
              <a:spLocks/>
            </p:cNvSpPr>
            <p:nvPr/>
          </p:nvSpPr>
          <p:spPr bwMode="auto">
            <a:xfrm>
              <a:off x="4041" y="1601"/>
              <a:ext cx="81" cy="229"/>
            </a:xfrm>
            <a:custGeom>
              <a:avLst/>
              <a:gdLst>
                <a:gd name="T0" fmla="*/ 0 w 107"/>
                <a:gd name="T1" fmla="*/ 13 h 260"/>
                <a:gd name="T2" fmla="*/ 16 w 107"/>
                <a:gd name="T3" fmla="*/ 41 h 260"/>
                <a:gd name="T4" fmla="*/ 37 w 107"/>
                <a:gd name="T5" fmla="*/ 52 h 260"/>
                <a:gd name="T6" fmla="*/ 27 w 107"/>
                <a:gd name="T7" fmla="*/ 73 h 260"/>
                <a:gd name="T8" fmla="*/ 63 w 107"/>
                <a:gd name="T9" fmla="*/ 106 h 260"/>
                <a:gd name="T10" fmla="*/ 80 w 107"/>
                <a:gd name="T11" fmla="*/ 154 h 260"/>
                <a:gd name="T12" fmla="*/ 81 w 107"/>
                <a:gd name="T13" fmla="*/ 192 h 260"/>
                <a:gd name="T14" fmla="*/ 36 w 107"/>
                <a:gd name="T15" fmla="*/ 227 h 260"/>
                <a:gd name="T16" fmla="*/ 44 w 107"/>
                <a:gd name="T17" fmla="*/ 259 h 260"/>
                <a:gd name="T18" fmla="*/ 58 w 107"/>
                <a:gd name="T19" fmla="*/ 236 h 260"/>
                <a:gd name="T20" fmla="*/ 66 w 107"/>
                <a:gd name="T21" fmla="*/ 243 h 260"/>
                <a:gd name="T22" fmla="*/ 70 w 107"/>
                <a:gd name="T23" fmla="*/ 228 h 260"/>
                <a:gd name="T24" fmla="*/ 106 w 107"/>
                <a:gd name="T25" fmla="*/ 205 h 260"/>
                <a:gd name="T26" fmla="*/ 101 w 107"/>
                <a:gd name="T27" fmla="*/ 141 h 260"/>
                <a:gd name="T28" fmla="*/ 52 w 107"/>
                <a:gd name="T29" fmla="*/ 79 h 260"/>
                <a:gd name="T30" fmla="*/ 57 w 107"/>
                <a:gd name="T31" fmla="*/ 61 h 260"/>
                <a:gd name="T32" fmla="*/ 86 w 107"/>
                <a:gd name="T33" fmla="*/ 30 h 260"/>
                <a:gd name="T34" fmla="*/ 46 w 107"/>
                <a:gd name="T35" fmla="*/ 0 h 260"/>
                <a:gd name="T36" fmla="*/ 0 w 107"/>
                <a:gd name="T37" fmla="*/ 13 h 2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7"/>
                <a:gd name="T58" fmla="*/ 0 h 260"/>
                <a:gd name="T59" fmla="*/ 107 w 107"/>
                <a:gd name="T60" fmla="*/ 260 h 26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7" h="260">
                  <a:moveTo>
                    <a:pt x="0" y="13"/>
                  </a:moveTo>
                  <a:lnTo>
                    <a:pt x="16" y="41"/>
                  </a:lnTo>
                  <a:lnTo>
                    <a:pt x="37" y="52"/>
                  </a:lnTo>
                  <a:lnTo>
                    <a:pt x="27" y="73"/>
                  </a:lnTo>
                  <a:lnTo>
                    <a:pt x="63" y="106"/>
                  </a:lnTo>
                  <a:lnTo>
                    <a:pt x="80" y="154"/>
                  </a:lnTo>
                  <a:lnTo>
                    <a:pt x="81" y="192"/>
                  </a:lnTo>
                  <a:lnTo>
                    <a:pt x="36" y="227"/>
                  </a:lnTo>
                  <a:lnTo>
                    <a:pt x="44" y="259"/>
                  </a:lnTo>
                  <a:lnTo>
                    <a:pt x="58" y="236"/>
                  </a:lnTo>
                  <a:lnTo>
                    <a:pt x="66" y="243"/>
                  </a:lnTo>
                  <a:lnTo>
                    <a:pt x="70" y="228"/>
                  </a:lnTo>
                  <a:lnTo>
                    <a:pt x="106" y="205"/>
                  </a:lnTo>
                  <a:lnTo>
                    <a:pt x="101" y="141"/>
                  </a:lnTo>
                  <a:lnTo>
                    <a:pt x="52" y="79"/>
                  </a:lnTo>
                  <a:lnTo>
                    <a:pt x="57" y="61"/>
                  </a:lnTo>
                  <a:lnTo>
                    <a:pt x="86" y="30"/>
                  </a:lnTo>
                  <a:lnTo>
                    <a:pt x="46" y="0"/>
                  </a:lnTo>
                  <a:lnTo>
                    <a:pt x="0" y="13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7" name="Freeform 163"/>
            <p:cNvSpPr>
              <a:spLocks/>
            </p:cNvSpPr>
            <p:nvPr/>
          </p:nvSpPr>
          <p:spPr bwMode="auto">
            <a:xfrm>
              <a:off x="3141" y="1646"/>
              <a:ext cx="146" cy="112"/>
            </a:xfrm>
            <a:custGeom>
              <a:avLst/>
              <a:gdLst>
                <a:gd name="T0" fmla="*/ 0 w 146"/>
                <a:gd name="T1" fmla="*/ 111 h 112"/>
                <a:gd name="T2" fmla="*/ 38 w 146"/>
                <a:gd name="T3" fmla="*/ 89 h 112"/>
                <a:gd name="T4" fmla="*/ 32 w 146"/>
                <a:gd name="T5" fmla="*/ 77 h 112"/>
                <a:gd name="T6" fmla="*/ 43 w 146"/>
                <a:gd name="T7" fmla="*/ 61 h 112"/>
                <a:gd name="T8" fmla="*/ 81 w 146"/>
                <a:gd name="T9" fmla="*/ 12 h 112"/>
                <a:gd name="T10" fmla="*/ 129 w 146"/>
                <a:gd name="T11" fmla="*/ 0 h 112"/>
                <a:gd name="T12" fmla="*/ 145 w 146"/>
                <a:gd name="T13" fmla="*/ 44 h 112"/>
                <a:gd name="T14" fmla="*/ 132 w 146"/>
                <a:gd name="T15" fmla="*/ 61 h 112"/>
                <a:gd name="T16" fmla="*/ 78 w 146"/>
                <a:gd name="T17" fmla="*/ 91 h 112"/>
                <a:gd name="T18" fmla="*/ 0 w 146"/>
                <a:gd name="T19" fmla="*/ 111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6"/>
                <a:gd name="T31" fmla="*/ 0 h 112"/>
                <a:gd name="T32" fmla="*/ 146 w 146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6" h="112">
                  <a:moveTo>
                    <a:pt x="0" y="111"/>
                  </a:moveTo>
                  <a:lnTo>
                    <a:pt x="38" y="89"/>
                  </a:lnTo>
                  <a:lnTo>
                    <a:pt x="32" y="77"/>
                  </a:lnTo>
                  <a:lnTo>
                    <a:pt x="43" y="61"/>
                  </a:lnTo>
                  <a:lnTo>
                    <a:pt x="81" y="12"/>
                  </a:lnTo>
                  <a:lnTo>
                    <a:pt x="129" y="0"/>
                  </a:lnTo>
                  <a:lnTo>
                    <a:pt x="145" y="44"/>
                  </a:lnTo>
                  <a:lnTo>
                    <a:pt x="132" y="61"/>
                  </a:lnTo>
                  <a:lnTo>
                    <a:pt x="78" y="91"/>
                  </a:lnTo>
                  <a:lnTo>
                    <a:pt x="0" y="11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8" name="Freeform 164"/>
            <p:cNvSpPr>
              <a:spLocks/>
            </p:cNvSpPr>
            <p:nvPr/>
          </p:nvSpPr>
          <p:spPr bwMode="auto">
            <a:xfrm>
              <a:off x="3131" y="1675"/>
              <a:ext cx="54" cy="83"/>
            </a:xfrm>
            <a:custGeom>
              <a:avLst/>
              <a:gdLst>
                <a:gd name="T0" fmla="*/ 0 w 54"/>
                <a:gd name="T1" fmla="*/ 18 h 83"/>
                <a:gd name="T2" fmla="*/ 11 w 54"/>
                <a:gd name="T3" fmla="*/ 82 h 83"/>
                <a:gd name="T4" fmla="*/ 48 w 54"/>
                <a:gd name="T5" fmla="*/ 60 h 83"/>
                <a:gd name="T6" fmla="*/ 42 w 54"/>
                <a:gd name="T7" fmla="*/ 48 h 83"/>
                <a:gd name="T8" fmla="*/ 53 w 54"/>
                <a:gd name="T9" fmla="*/ 32 h 83"/>
                <a:gd name="T10" fmla="*/ 53 w 54"/>
                <a:gd name="T11" fmla="*/ 13 h 83"/>
                <a:gd name="T12" fmla="*/ 25 w 54"/>
                <a:gd name="T13" fmla="*/ 0 h 83"/>
                <a:gd name="T14" fmla="*/ 0 w 54"/>
                <a:gd name="T15" fmla="*/ 18 h 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"/>
                <a:gd name="T25" fmla="*/ 0 h 83"/>
                <a:gd name="T26" fmla="*/ 54 w 54"/>
                <a:gd name="T27" fmla="*/ 83 h 8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" h="83">
                  <a:moveTo>
                    <a:pt x="0" y="18"/>
                  </a:moveTo>
                  <a:lnTo>
                    <a:pt x="11" y="82"/>
                  </a:lnTo>
                  <a:lnTo>
                    <a:pt x="48" y="60"/>
                  </a:lnTo>
                  <a:lnTo>
                    <a:pt x="42" y="48"/>
                  </a:lnTo>
                  <a:lnTo>
                    <a:pt x="53" y="32"/>
                  </a:lnTo>
                  <a:lnTo>
                    <a:pt x="53" y="13"/>
                  </a:lnTo>
                  <a:lnTo>
                    <a:pt x="25" y="0"/>
                  </a:lnTo>
                  <a:lnTo>
                    <a:pt x="0" y="18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9" name="Group 165"/>
            <p:cNvGrpSpPr>
              <a:grpSpLocks/>
            </p:cNvGrpSpPr>
            <p:nvPr/>
          </p:nvGrpSpPr>
          <p:grpSpPr bwMode="auto">
            <a:xfrm>
              <a:off x="2346" y="527"/>
              <a:ext cx="549" cy="794"/>
              <a:chOff x="2346" y="527"/>
              <a:chExt cx="549" cy="794"/>
            </a:xfrm>
            <a:grpFill/>
          </p:grpSpPr>
          <p:sp>
            <p:nvSpPr>
              <p:cNvPr id="476" name="Freeform 166"/>
              <p:cNvSpPr>
                <a:spLocks/>
              </p:cNvSpPr>
              <p:nvPr/>
            </p:nvSpPr>
            <p:spPr bwMode="auto">
              <a:xfrm>
                <a:off x="2786" y="1189"/>
                <a:ext cx="28" cy="61"/>
              </a:xfrm>
              <a:custGeom>
                <a:avLst/>
                <a:gdLst>
                  <a:gd name="T0" fmla="*/ 0 w 28"/>
                  <a:gd name="T1" fmla="*/ 45 h 61"/>
                  <a:gd name="T2" fmla="*/ 1 w 28"/>
                  <a:gd name="T3" fmla="*/ 14 h 61"/>
                  <a:gd name="T4" fmla="*/ 13 w 28"/>
                  <a:gd name="T5" fmla="*/ 0 h 61"/>
                  <a:gd name="T6" fmla="*/ 27 w 28"/>
                  <a:gd name="T7" fmla="*/ 34 h 61"/>
                  <a:gd name="T8" fmla="*/ 14 w 28"/>
                  <a:gd name="T9" fmla="*/ 60 h 61"/>
                  <a:gd name="T10" fmla="*/ 0 w 28"/>
                  <a:gd name="T11" fmla="*/ 45 h 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"/>
                  <a:gd name="T19" fmla="*/ 0 h 61"/>
                  <a:gd name="T20" fmla="*/ 28 w 28"/>
                  <a:gd name="T21" fmla="*/ 61 h 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" h="61">
                    <a:moveTo>
                      <a:pt x="0" y="45"/>
                    </a:moveTo>
                    <a:lnTo>
                      <a:pt x="1" y="14"/>
                    </a:lnTo>
                    <a:lnTo>
                      <a:pt x="13" y="0"/>
                    </a:lnTo>
                    <a:lnTo>
                      <a:pt x="27" y="34"/>
                    </a:lnTo>
                    <a:lnTo>
                      <a:pt x="14" y="60"/>
                    </a:lnTo>
                    <a:lnTo>
                      <a:pt x="0" y="45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7" name="Freeform 167"/>
              <p:cNvSpPr>
                <a:spLocks/>
              </p:cNvSpPr>
              <p:nvPr/>
            </p:nvSpPr>
            <p:spPr bwMode="auto">
              <a:xfrm>
                <a:off x="2538" y="992"/>
                <a:ext cx="50" cy="44"/>
              </a:xfrm>
              <a:custGeom>
                <a:avLst/>
                <a:gdLst>
                  <a:gd name="T0" fmla="*/ 0 w 50"/>
                  <a:gd name="T1" fmla="*/ 9 h 44"/>
                  <a:gd name="T2" fmla="*/ 11 w 50"/>
                  <a:gd name="T3" fmla="*/ 2 h 44"/>
                  <a:gd name="T4" fmla="*/ 33 w 50"/>
                  <a:gd name="T5" fmla="*/ 0 h 44"/>
                  <a:gd name="T6" fmla="*/ 49 w 50"/>
                  <a:gd name="T7" fmla="*/ 18 h 44"/>
                  <a:gd name="T8" fmla="*/ 49 w 50"/>
                  <a:gd name="T9" fmla="*/ 31 h 44"/>
                  <a:gd name="T10" fmla="*/ 45 w 50"/>
                  <a:gd name="T11" fmla="*/ 43 h 44"/>
                  <a:gd name="T12" fmla="*/ 0 w 50"/>
                  <a:gd name="T13" fmla="*/ 9 h 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0"/>
                  <a:gd name="T22" fmla="*/ 0 h 44"/>
                  <a:gd name="T23" fmla="*/ 50 w 50"/>
                  <a:gd name="T24" fmla="*/ 44 h 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0" h="44">
                    <a:moveTo>
                      <a:pt x="0" y="9"/>
                    </a:moveTo>
                    <a:lnTo>
                      <a:pt x="11" y="2"/>
                    </a:lnTo>
                    <a:lnTo>
                      <a:pt x="33" y="0"/>
                    </a:lnTo>
                    <a:lnTo>
                      <a:pt x="49" y="18"/>
                    </a:lnTo>
                    <a:lnTo>
                      <a:pt x="49" y="31"/>
                    </a:lnTo>
                    <a:lnTo>
                      <a:pt x="45" y="43"/>
                    </a:lnTo>
                    <a:lnTo>
                      <a:pt x="0" y="9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8" name="Freeform 168"/>
              <p:cNvSpPr>
                <a:spLocks/>
              </p:cNvSpPr>
              <p:nvPr/>
            </p:nvSpPr>
            <p:spPr bwMode="auto">
              <a:xfrm>
                <a:off x="2676" y="998"/>
                <a:ext cx="159" cy="79"/>
              </a:xfrm>
              <a:custGeom>
                <a:avLst/>
                <a:gdLst>
                  <a:gd name="T0" fmla="*/ 0 w 159"/>
                  <a:gd name="T1" fmla="*/ 19 h 79"/>
                  <a:gd name="T2" fmla="*/ 27 w 159"/>
                  <a:gd name="T3" fmla="*/ 56 h 79"/>
                  <a:gd name="T4" fmla="*/ 71 w 159"/>
                  <a:gd name="T5" fmla="*/ 55 h 79"/>
                  <a:gd name="T6" fmla="*/ 78 w 159"/>
                  <a:gd name="T7" fmla="*/ 70 h 79"/>
                  <a:gd name="T8" fmla="*/ 99 w 159"/>
                  <a:gd name="T9" fmla="*/ 78 h 79"/>
                  <a:gd name="T10" fmla="*/ 134 w 159"/>
                  <a:gd name="T11" fmla="*/ 60 h 79"/>
                  <a:gd name="T12" fmla="*/ 153 w 159"/>
                  <a:gd name="T13" fmla="*/ 64 h 79"/>
                  <a:gd name="T14" fmla="*/ 158 w 159"/>
                  <a:gd name="T15" fmla="*/ 48 h 79"/>
                  <a:gd name="T16" fmla="*/ 119 w 159"/>
                  <a:gd name="T17" fmla="*/ 43 h 79"/>
                  <a:gd name="T18" fmla="*/ 42 w 159"/>
                  <a:gd name="T19" fmla="*/ 8 h 79"/>
                  <a:gd name="T20" fmla="*/ 34 w 159"/>
                  <a:gd name="T21" fmla="*/ 0 h 79"/>
                  <a:gd name="T22" fmla="*/ 0 w 159"/>
                  <a:gd name="T23" fmla="*/ 19 h 7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59"/>
                  <a:gd name="T37" fmla="*/ 0 h 79"/>
                  <a:gd name="T38" fmla="*/ 159 w 159"/>
                  <a:gd name="T39" fmla="*/ 79 h 7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59" h="79">
                    <a:moveTo>
                      <a:pt x="0" y="19"/>
                    </a:moveTo>
                    <a:lnTo>
                      <a:pt x="27" y="56"/>
                    </a:lnTo>
                    <a:lnTo>
                      <a:pt x="71" y="55"/>
                    </a:lnTo>
                    <a:lnTo>
                      <a:pt x="78" y="70"/>
                    </a:lnTo>
                    <a:lnTo>
                      <a:pt x="99" y="78"/>
                    </a:lnTo>
                    <a:lnTo>
                      <a:pt x="134" y="60"/>
                    </a:lnTo>
                    <a:lnTo>
                      <a:pt x="153" y="64"/>
                    </a:lnTo>
                    <a:lnTo>
                      <a:pt x="158" y="48"/>
                    </a:lnTo>
                    <a:lnTo>
                      <a:pt x="119" y="43"/>
                    </a:lnTo>
                    <a:lnTo>
                      <a:pt x="42" y="8"/>
                    </a:lnTo>
                    <a:lnTo>
                      <a:pt x="34" y="0"/>
                    </a:lnTo>
                    <a:lnTo>
                      <a:pt x="0" y="19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79" name="Freeform 169"/>
              <p:cNvSpPr>
                <a:spLocks/>
              </p:cNvSpPr>
              <p:nvPr/>
            </p:nvSpPr>
            <p:spPr bwMode="auto">
              <a:xfrm>
                <a:off x="2619" y="839"/>
                <a:ext cx="40" cy="71"/>
              </a:xfrm>
              <a:custGeom>
                <a:avLst/>
                <a:gdLst>
                  <a:gd name="T0" fmla="*/ 0 w 40"/>
                  <a:gd name="T1" fmla="*/ 55 h 71"/>
                  <a:gd name="T2" fmla="*/ 3 w 40"/>
                  <a:gd name="T3" fmla="*/ 20 h 71"/>
                  <a:gd name="T4" fmla="*/ 34 w 40"/>
                  <a:gd name="T5" fmla="*/ 0 h 71"/>
                  <a:gd name="T6" fmla="*/ 28 w 40"/>
                  <a:gd name="T7" fmla="*/ 27 h 71"/>
                  <a:gd name="T8" fmla="*/ 39 w 40"/>
                  <a:gd name="T9" fmla="*/ 36 h 71"/>
                  <a:gd name="T10" fmla="*/ 20 w 40"/>
                  <a:gd name="T11" fmla="*/ 51 h 71"/>
                  <a:gd name="T12" fmla="*/ 19 w 40"/>
                  <a:gd name="T13" fmla="*/ 70 h 71"/>
                  <a:gd name="T14" fmla="*/ 7 w 40"/>
                  <a:gd name="T15" fmla="*/ 70 h 71"/>
                  <a:gd name="T16" fmla="*/ 0 w 40"/>
                  <a:gd name="T17" fmla="*/ 55 h 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"/>
                  <a:gd name="T28" fmla="*/ 0 h 71"/>
                  <a:gd name="T29" fmla="*/ 40 w 40"/>
                  <a:gd name="T30" fmla="*/ 71 h 7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" h="71">
                    <a:moveTo>
                      <a:pt x="0" y="55"/>
                    </a:moveTo>
                    <a:lnTo>
                      <a:pt x="3" y="20"/>
                    </a:lnTo>
                    <a:lnTo>
                      <a:pt x="34" y="0"/>
                    </a:lnTo>
                    <a:lnTo>
                      <a:pt x="28" y="27"/>
                    </a:lnTo>
                    <a:lnTo>
                      <a:pt x="39" y="36"/>
                    </a:lnTo>
                    <a:lnTo>
                      <a:pt x="20" y="51"/>
                    </a:lnTo>
                    <a:lnTo>
                      <a:pt x="19" y="70"/>
                    </a:lnTo>
                    <a:lnTo>
                      <a:pt x="7" y="70"/>
                    </a:lnTo>
                    <a:lnTo>
                      <a:pt x="0" y="55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0" name="Freeform 170"/>
              <p:cNvSpPr>
                <a:spLocks/>
              </p:cNvSpPr>
              <p:nvPr/>
            </p:nvSpPr>
            <p:spPr bwMode="auto">
              <a:xfrm>
                <a:off x="2664" y="878"/>
                <a:ext cx="25" cy="30"/>
              </a:xfrm>
              <a:custGeom>
                <a:avLst/>
                <a:gdLst>
                  <a:gd name="T0" fmla="*/ 0 w 25"/>
                  <a:gd name="T1" fmla="*/ 15 h 30"/>
                  <a:gd name="T2" fmla="*/ 18 w 25"/>
                  <a:gd name="T3" fmla="*/ 29 h 30"/>
                  <a:gd name="T4" fmla="*/ 24 w 25"/>
                  <a:gd name="T5" fmla="*/ 14 h 30"/>
                  <a:gd name="T6" fmla="*/ 20 w 25"/>
                  <a:gd name="T7" fmla="*/ 0 h 30"/>
                  <a:gd name="T8" fmla="*/ 0 w 25"/>
                  <a:gd name="T9" fmla="*/ 15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0"/>
                  <a:gd name="T17" fmla="*/ 25 w 25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0">
                    <a:moveTo>
                      <a:pt x="0" y="15"/>
                    </a:moveTo>
                    <a:lnTo>
                      <a:pt x="18" y="29"/>
                    </a:lnTo>
                    <a:lnTo>
                      <a:pt x="24" y="14"/>
                    </a:lnTo>
                    <a:lnTo>
                      <a:pt x="20" y="0"/>
                    </a:lnTo>
                    <a:lnTo>
                      <a:pt x="0" y="15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1" name="Freeform 172"/>
              <p:cNvSpPr>
                <a:spLocks/>
              </p:cNvSpPr>
              <p:nvPr/>
            </p:nvSpPr>
            <p:spPr bwMode="auto">
              <a:xfrm>
                <a:off x="2586" y="910"/>
                <a:ext cx="133" cy="173"/>
              </a:xfrm>
              <a:custGeom>
                <a:avLst/>
                <a:gdLst>
                  <a:gd name="T0" fmla="*/ 0 w 133"/>
                  <a:gd name="T1" fmla="*/ 71 h 173"/>
                  <a:gd name="T2" fmla="*/ 1 w 133"/>
                  <a:gd name="T3" fmla="*/ 99 h 173"/>
                  <a:gd name="T4" fmla="*/ 2 w 133"/>
                  <a:gd name="T5" fmla="*/ 113 h 173"/>
                  <a:gd name="T6" fmla="*/ 4 w 133"/>
                  <a:gd name="T7" fmla="*/ 127 h 173"/>
                  <a:gd name="T8" fmla="*/ 32 w 133"/>
                  <a:gd name="T9" fmla="*/ 140 h 173"/>
                  <a:gd name="T10" fmla="*/ 23 w 133"/>
                  <a:gd name="T11" fmla="*/ 169 h 173"/>
                  <a:gd name="T12" fmla="*/ 52 w 133"/>
                  <a:gd name="T13" fmla="*/ 172 h 173"/>
                  <a:gd name="T14" fmla="*/ 102 w 133"/>
                  <a:gd name="T15" fmla="*/ 172 h 173"/>
                  <a:gd name="T16" fmla="*/ 117 w 133"/>
                  <a:gd name="T17" fmla="*/ 145 h 173"/>
                  <a:gd name="T18" fmla="*/ 89 w 133"/>
                  <a:gd name="T19" fmla="*/ 108 h 173"/>
                  <a:gd name="T20" fmla="*/ 122 w 133"/>
                  <a:gd name="T21" fmla="*/ 89 h 173"/>
                  <a:gd name="T22" fmla="*/ 132 w 133"/>
                  <a:gd name="T23" fmla="*/ 95 h 173"/>
                  <a:gd name="T24" fmla="*/ 122 w 133"/>
                  <a:gd name="T25" fmla="*/ 28 h 173"/>
                  <a:gd name="T26" fmla="*/ 99 w 133"/>
                  <a:gd name="T27" fmla="*/ 10 h 173"/>
                  <a:gd name="T28" fmla="*/ 71 w 133"/>
                  <a:gd name="T29" fmla="*/ 22 h 173"/>
                  <a:gd name="T30" fmla="*/ 75 w 133"/>
                  <a:gd name="T31" fmla="*/ 14 h 173"/>
                  <a:gd name="T32" fmla="*/ 52 w 133"/>
                  <a:gd name="T33" fmla="*/ 0 h 173"/>
                  <a:gd name="T34" fmla="*/ 40 w 133"/>
                  <a:gd name="T35" fmla="*/ 0 h 173"/>
                  <a:gd name="T36" fmla="*/ 39 w 133"/>
                  <a:gd name="T37" fmla="*/ 39 h 173"/>
                  <a:gd name="T38" fmla="*/ 27 w 133"/>
                  <a:gd name="T39" fmla="*/ 29 h 173"/>
                  <a:gd name="T40" fmla="*/ 18 w 133"/>
                  <a:gd name="T41" fmla="*/ 41 h 173"/>
                  <a:gd name="T42" fmla="*/ 16 w 133"/>
                  <a:gd name="T43" fmla="*/ 63 h 173"/>
                  <a:gd name="T44" fmla="*/ 0 w 133"/>
                  <a:gd name="T45" fmla="*/ 71 h 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33"/>
                  <a:gd name="T70" fmla="*/ 0 h 173"/>
                  <a:gd name="T71" fmla="*/ 133 w 133"/>
                  <a:gd name="T72" fmla="*/ 173 h 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33" h="173">
                    <a:moveTo>
                      <a:pt x="0" y="71"/>
                    </a:moveTo>
                    <a:lnTo>
                      <a:pt x="1" y="99"/>
                    </a:lnTo>
                    <a:lnTo>
                      <a:pt x="2" y="113"/>
                    </a:lnTo>
                    <a:lnTo>
                      <a:pt x="4" y="127"/>
                    </a:lnTo>
                    <a:lnTo>
                      <a:pt x="32" y="140"/>
                    </a:lnTo>
                    <a:lnTo>
                      <a:pt x="23" y="169"/>
                    </a:lnTo>
                    <a:lnTo>
                      <a:pt x="52" y="172"/>
                    </a:lnTo>
                    <a:lnTo>
                      <a:pt x="102" y="172"/>
                    </a:lnTo>
                    <a:lnTo>
                      <a:pt x="117" y="145"/>
                    </a:lnTo>
                    <a:lnTo>
                      <a:pt x="89" y="108"/>
                    </a:lnTo>
                    <a:lnTo>
                      <a:pt x="122" y="89"/>
                    </a:lnTo>
                    <a:lnTo>
                      <a:pt x="132" y="95"/>
                    </a:lnTo>
                    <a:lnTo>
                      <a:pt x="122" y="28"/>
                    </a:lnTo>
                    <a:lnTo>
                      <a:pt x="99" y="10"/>
                    </a:lnTo>
                    <a:lnTo>
                      <a:pt x="71" y="22"/>
                    </a:lnTo>
                    <a:lnTo>
                      <a:pt x="75" y="14"/>
                    </a:lnTo>
                    <a:lnTo>
                      <a:pt x="52" y="0"/>
                    </a:lnTo>
                    <a:lnTo>
                      <a:pt x="40" y="0"/>
                    </a:lnTo>
                    <a:lnTo>
                      <a:pt x="39" y="39"/>
                    </a:lnTo>
                    <a:lnTo>
                      <a:pt x="27" y="29"/>
                    </a:lnTo>
                    <a:lnTo>
                      <a:pt x="18" y="41"/>
                    </a:lnTo>
                    <a:lnTo>
                      <a:pt x="16" y="63"/>
                    </a:lnTo>
                    <a:lnTo>
                      <a:pt x="0" y="71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2" name="Freeform 173"/>
              <p:cNvSpPr>
                <a:spLocks/>
              </p:cNvSpPr>
              <p:nvPr/>
            </p:nvSpPr>
            <p:spPr bwMode="auto">
              <a:xfrm>
                <a:off x="2800" y="1205"/>
                <a:ext cx="95" cy="111"/>
              </a:xfrm>
              <a:custGeom>
                <a:avLst/>
                <a:gdLst>
                  <a:gd name="T0" fmla="*/ 0 w 95"/>
                  <a:gd name="T1" fmla="*/ 44 h 111"/>
                  <a:gd name="T2" fmla="*/ 13 w 95"/>
                  <a:gd name="T3" fmla="*/ 18 h 111"/>
                  <a:gd name="T4" fmla="*/ 43 w 95"/>
                  <a:gd name="T5" fmla="*/ 8 h 111"/>
                  <a:gd name="T6" fmla="*/ 81 w 95"/>
                  <a:gd name="T7" fmla="*/ 10 h 111"/>
                  <a:gd name="T8" fmla="*/ 94 w 95"/>
                  <a:gd name="T9" fmla="*/ 0 h 111"/>
                  <a:gd name="T10" fmla="*/ 89 w 95"/>
                  <a:gd name="T11" fmla="*/ 23 h 111"/>
                  <a:gd name="T12" fmla="*/ 64 w 95"/>
                  <a:gd name="T13" fmla="*/ 17 h 111"/>
                  <a:gd name="T14" fmla="*/ 52 w 95"/>
                  <a:gd name="T15" fmla="*/ 37 h 111"/>
                  <a:gd name="T16" fmla="*/ 39 w 95"/>
                  <a:gd name="T17" fmla="*/ 26 h 111"/>
                  <a:gd name="T18" fmla="*/ 47 w 95"/>
                  <a:gd name="T19" fmla="*/ 56 h 111"/>
                  <a:gd name="T20" fmla="*/ 36 w 95"/>
                  <a:gd name="T21" fmla="*/ 62 h 111"/>
                  <a:gd name="T22" fmla="*/ 59 w 95"/>
                  <a:gd name="T23" fmla="*/ 75 h 111"/>
                  <a:gd name="T24" fmla="*/ 59 w 95"/>
                  <a:gd name="T25" fmla="*/ 85 h 111"/>
                  <a:gd name="T26" fmla="*/ 40 w 95"/>
                  <a:gd name="T27" fmla="*/ 88 h 111"/>
                  <a:gd name="T28" fmla="*/ 45 w 95"/>
                  <a:gd name="T29" fmla="*/ 110 h 111"/>
                  <a:gd name="T30" fmla="*/ 24 w 95"/>
                  <a:gd name="T31" fmla="*/ 102 h 111"/>
                  <a:gd name="T32" fmla="*/ 16 w 95"/>
                  <a:gd name="T33" fmla="*/ 83 h 111"/>
                  <a:gd name="T34" fmla="*/ 46 w 95"/>
                  <a:gd name="T35" fmla="*/ 76 h 111"/>
                  <a:gd name="T36" fmla="*/ 16 w 95"/>
                  <a:gd name="T37" fmla="*/ 73 h 111"/>
                  <a:gd name="T38" fmla="*/ 0 w 95"/>
                  <a:gd name="T39" fmla="*/ 44 h 11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5"/>
                  <a:gd name="T61" fmla="*/ 0 h 111"/>
                  <a:gd name="T62" fmla="*/ 95 w 95"/>
                  <a:gd name="T63" fmla="*/ 111 h 11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5" h="111">
                    <a:moveTo>
                      <a:pt x="0" y="44"/>
                    </a:moveTo>
                    <a:lnTo>
                      <a:pt x="13" y="18"/>
                    </a:lnTo>
                    <a:lnTo>
                      <a:pt x="43" y="8"/>
                    </a:lnTo>
                    <a:lnTo>
                      <a:pt x="81" y="10"/>
                    </a:lnTo>
                    <a:lnTo>
                      <a:pt x="94" y="0"/>
                    </a:lnTo>
                    <a:lnTo>
                      <a:pt x="89" y="23"/>
                    </a:lnTo>
                    <a:lnTo>
                      <a:pt x="64" y="17"/>
                    </a:lnTo>
                    <a:lnTo>
                      <a:pt x="52" y="37"/>
                    </a:lnTo>
                    <a:lnTo>
                      <a:pt x="39" y="26"/>
                    </a:lnTo>
                    <a:lnTo>
                      <a:pt x="47" y="56"/>
                    </a:lnTo>
                    <a:lnTo>
                      <a:pt x="36" y="62"/>
                    </a:lnTo>
                    <a:lnTo>
                      <a:pt x="59" y="75"/>
                    </a:lnTo>
                    <a:lnTo>
                      <a:pt x="59" y="85"/>
                    </a:lnTo>
                    <a:lnTo>
                      <a:pt x="40" y="88"/>
                    </a:lnTo>
                    <a:lnTo>
                      <a:pt x="45" y="110"/>
                    </a:lnTo>
                    <a:lnTo>
                      <a:pt x="24" y="102"/>
                    </a:lnTo>
                    <a:lnTo>
                      <a:pt x="16" y="83"/>
                    </a:lnTo>
                    <a:lnTo>
                      <a:pt x="46" y="76"/>
                    </a:lnTo>
                    <a:lnTo>
                      <a:pt x="16" y="73"/>
                    </a:lnTo>
                    <a:lnTo>
                      <a:pt x="0" y="44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3" name="Freeform 174"/>
              <p:cNvSpPr>
                <a:spLocks/>
              </p:cNvSpPr>
              <p:nvPr/>
            </p:nvSpPr>
            <p:spPr bwMode="auto">
              <a:xfrm>
                <a:off x="2739" y="1059"/>
                <a:ext cx="101" cy="64"/>
              </a:xfrm>
              <a:custGeom>
                <a:avLst/>
                <a:gdLst>
                  <a:gd name="T0" fmla="*/ 0 w 101"/>
                  <a:gd name="T1" fmla="*/ 38 h 64"/>
                  <a:gd name="T2" fmla="*/ 15 w 101"/>
                  <a:gd name="T3" fmla="*/ 10 h 64"/>
                  <a:gd name="T4" fmla="*/ 36 w 101"/>
                  <a:gd name="T5" fmla="*/ 18 h 64"/>
                  <a:gd name="T6" fmla="*/ 71 w 101"/>
                  <a:gd name="T7" fmla="*/ 0 h 64"/>
                  <a:gd name="T8" fmla="*/ 90 w 101"/>
                  <a:gd name="T9" fmla="*/ 3 h 64"/>
                  <a:gd name="T10" fmla="*/ 100 w 101"/>
                  <a:gd name="T11" fmla="*/ 13 h 64"/>
                  <a:gd name="T12" fmla="*/ 61 w 101"/>
                  <a:gd name="T13" fmla="*/ 55 h 64"/>
                  <a:gd name="T14" fmla="*/ 29 w 101"/>
                  <a:gd name="T15" fmla="*/ 63 h 64"/>
                  <a:gd name="T16" fmla="*/ 0 w 101"/>
                  <a:gd name="T17" fmla="*/ 38 h 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1"/>
                  <a:gd name="T28" fmla="*/ 0 h 64"/>
                  <a:gd name="T29" fmla="*/ 101 w 101"/>
                  <a:gd name="T30" fmla="*/ 64 h 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1" h="64">
                    <a:moveTo>
                      <a:pt x="0" y="38"/>
                    </a:moveTo>
                    <a:lnTo>
                      <a:pt x="15" y="10"/>
                    </a:lnTo>
                    <a:lnTo>
                      <a:pt x="36" y="18"/>
                    </a:lnTo>
                    <a:lnTo>
                      <a:pt x="71" y="0"/>
                    </a:lnTo>
                    <a:lnTo>
                      <a:pt x="90" y="3"/>
                    </a:lnTo>
                    <a:lnTo>
                      <a:pt x="100" y="13"/>
                    </a:lnTo>
                    <a:lnTo>
                      <a:pt x="61" y="55"/>
                    </a:lnTo>
                    <a:lnTo>
                      <a:pt x="29" y="63"/>
                    </a:lnTo>
                    <a:lnTo>
                      <a:pt x="0" y="38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4" name="Freeform 175"/>
              <p:cNvSpPr>
                <a:spLocks/>
              </p:cNvSpPr>
              <p:nvPr/>
            </p:nvSpPr>
            <p:spPr bwMode="auto">
              <a:xfrm>
                <a:off x="2597" y="1092"/>
                <a:ext cx="179" cy="192"/>
              </a:xfrm>
              <a:custGeom>
                <a:avLst/>
                <a:gdLst>
                  <a:gd name="T0" fmla="*/ 0 w 179"/>
                  <a:gd name="T1" fmla="*/ 49 h 192"/>
                  <a:gd name="T2" fmla="*/ 5 w 179"/>
                  <a:gd name="T3" fmla="*/ 26 h 192"/>
                  <a:gd name="T4" fmla="*/ 26 w 179"/>
                  <a:gd name="T5" fmla="*/ 15 h 192"/>
                  <a:gd name="T6" fmla="*/ 35 w 179"/>
                  <a:gd name="T7" fmla="*/ 25 h 192"/>
                  <a:gd name="T8" fmla="*/ 56 w 179"/>
                  <a:gd name="T9" fmla="*/ 4 h 192"/>
                  <a:gd name="T10" fmla="*/ 80 w 179"/>
                  <a:gd name="T11" fmla="*/ 0 h 192"/>
                  <a:gd name="T12" fmla="*/ 106 w 179"/>
                  <a:gd name="T13" fmla="*/ 13 h 192"/>
                  <a:gd name="T14" fmla="*/ 106 w 179"/>
                  <a:gd name="T15" fmla="*/ 35 h 192"/>
                  <a:gd name="T16" fmla="*/ 86 w 179"/>
                  <a:gd name="T17" fmla="*/ 39 h 192"/>
                  <a:gd name="T18" fmla="*/ 88 w 179"/>
                  <a:gd name="T19" fmla="*/ 65 h 192"/>
                  <a:gd name="T20" fmla="*/ 121 w 179"/>
                  <a:gd name="T21" fmla="*/ 106 h 192"/>
                  <a:gd name="T22" fmla="*/ 142 w 179"/>
                  <a:gd name="T23" fmla="*/ 109 h 192"/>
                  <a:gd name="T24" fmla="*/ 140 w 179"/>
                  <a:gd name="T25" fmla="*/ 118 h 192"/>
                  <a:gd name="T26" fmla="*/ 178 w 179"/>
                  <a:gd name="T27" fmla="*/ 147 h 192"/>
                  <a:gd name="T28" fmla="*/ 151 w 179"/>
                  <a:gd name="T29" fmla="*/ 142 h 192"/>
                  <a:gd name="T30" fmla="*/ 157 w 179"/>
                  <a:gd name="T31" fmla="*/ 171 h 192"/>
                  <a:gd name="T32" fmla="*/ 142 w 179"/>
                  <a:gd name="T33" fmla="*/ 191 h 192"/>
                  <a:gd name="T34" fmla="*/ 134 w 179"/>
                  <a:gd name="T35" fmla="*/ 148 h 192"/>
                  <a:gd name="T36" fmla="*/ 68 w 179"/>
                  <a:gd name="T37" fmla="*/ 100 h 192"/>
                  <a:gd name="T38" fmla="*/ 52 w 179"/>
                  <a:gd name="T39" fmla="*/ 69 h 192"/>
                  <a:gd name="T40" fmla="*/ 32 w 179"/>
                  <a:gd name="T41" fmla="*/ 58 h 192"/>
                  <a:gd name="T42" fmla="*/ 12 w 179"/>
                  <a:gd name="T43" fmla="*/ 71 h 192"/>
                  <a:gd name="T44" fmla="*/ 0 w 179"/>
                  <a:gd name="T45" fmla="*/ 49 h 19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79"/>
                  <a:gd name="T70" fmla="*/ 0 h 192"/>
                  <a:gd name="T71" fmla="*/ 179 w 179"/>
                  <a:gd name="T72" fmla="*/ 192 h 19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79" h="192">
                    <a:moveTo>
                      <a:pt x="0" y="49"/>
                    </a:moveTo>
                    <a:lnTo>
                      <a:pt x="5" y="26"/>
                    </a:lnTo>
                    <a:lnTo>
                      <a:pt x="26" y="15"/>
                    </a:lnTo>
                    <a:lnTo>
                      <a:pt x="35" y="25"/>
                    </a:lnTo>
                    <a:lnTo>
                      <a:pt x="56" y="4"/>
                    </a:lnTo>
                    <a:lnTo>
                      <a:pt x="80" y="0"/>
                    </a:lnTo>
                    <a:lnTo>
                      <a:pt x="106" y="13"/>
                    </a:lnTo>
                    <a:lnTo>
                      <a:pt x="106" y="35"/>
                    </a:lnTo>
                    <a:lnTo>
                      <a:pt x="86" y="39"/>
                    </a:lnTo>
                    <a:lnTo>
                      <a:pt x="88" y="65"/>
                    </a:lnTo>
                    <a:lnTo>
                      <a:pt x="121" y="106"/>
                    </a:lnTo>
                    <a:lnTo>
                      <a:pt x="142" y="109"/>
                    </a:lnTo>
                    <a:lnTo>
                      <a:pt x="140" y="118"/>
                    </a:lnTo>
                    <a:lnTo>
                      <a:pt x="178" y="147"/>
                    </a:lnTo>
                    <a:lnTo>
                      <a:pt x="151" y="142"/>
                    </a:lnTo>
                    <a:lnTo>
                      <a:pt x="157" y="171"/>
                    </a:lnTo>
                    <a:lnTo>
                      <a:pt x="142" y="191"/>
                    </a:lnTo>
                    <a:lnTo>
                      <a:pt x="134" y="148"/>
                    </a:lnTo>
                    <a:lnTo>
                      <a:pt x="68" y="100"/>
                    </a:lnTo>
                    <a:lnTo>
                      <a:pt x="52" y="69"/>
                    </a:lnTo>
                    <a:lnTo>
                      <a:pt x="32" y="58"/>
                    </a:lnTo>
                    <a:lnTo>
                      <a:pt x="12" y="71"/>
                    </a:lnTo>
                    <a:lnTo>
                      <a:pt x="0" y="49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5" name="Freeform 176"/>
              <p:cNvSpPr>
                <a:spLocks/>
              </p:cNvSpPr>
              <p:nvPr/>
            </p:nvSpPr>
            <p:spPr bwMode="auto">
              <a:xfrm>
                <a:off x="2685" y="1277"/>
                <a:ext cx="47" cy="30"/>
              </a:xfrm>
              <a:custGeom>
                <a:avLst/>
                <a:gdLst>
                  <a:gd name="T0" fmla="*/ 0 w 47"/>
                  <a:gd name="T1" fmla="*/ 6 h 30"/>
                  <a:gd name="T2" fmla="*/ 39 w 47"/>
                  <a:gd name="T3" fmla="*/ 29 h 30"/>
                  <a:gd name="T4" fmla="*/ 46 w 47"/>
                  <a:gd name="T5" fmla="*/ 0 h 30"/>
                  <a:gd name="T6" fmla="*/ 0 w 47"/>
                  <a:gd name="T7" fmla="*/ 6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30"/>
                  <a:gd name="T14" fmla="*/ 47 w 47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30">
                    <a:moveTo>
                      <a:pt x="0" y="6"/>
                    </a:moveTo>
                    <a:lnTo>
                      <a:pt x="39" y="29"/>
                    </a:lnTo>
                    <a:lnTo>
                      <a:pt x="46" y="0"/>
                    </a:lnTo>
                    <a:lnTo>
                      <a:pt x="0" y="6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6" name="Freeform 177"/>
              <p:cNvSpPr>
                <a:spLocks/>
              </p:cNvSpPr>
              <p:nvPr/>
            </p:nvSpPr>
            <p:spPr bwMode="auto">
              <a:xfrm>
                <a:off x="2551" y="949"/>
                <a:ext cx="55" cy="60"/>
              </a:xfrm>
              <a:custGeom>
                <a:avLst/>
                <a:gdLst>
                  <a:gd name="T0" fmla="*/ 0 w 55"/>
                  <a:gd name="T1" fmla="*/ 43 h 60"/>
                  <a:gd name="T2" fmla="*/ 21 w 55"/>
                  <a:gd name="T3" fmla="*/ 36 h 60"/>
                  <a:gd name="T4" fmla="*/ 11 w 55"/>
                  <a:gd name="T5" fmla="*/ 29 h 60"/>
                  <a:gd name="T6" fmla="*/ 21 w 55"/>
                  <a:gd name="T7" fmla="*/ 10 h 60"/>
                  <a:gd name="T8" fmla="*/ 30 w 55"/>
                  <a:gd name="T9" fmla="*/ 22 h 60"/>
                  <a:gd name="T10" fmla="*/ 30 w 55"/>
                  <a:gd name="T11" fmla="*/ 0 h 60"/>
                  <a:gd name="T12" fmla="*/ 54 w 55"/>
                  <a:gd name="T13" fmla="*/ 0 h 60"/>
                  <a:gd name="T14" fmla="*/ 52 w 55"/>
                  <a:gd name="T15" fmla="*/ 22 h 60"/>
                  <a:gd name="T16" fmla="*/ 36 w 55"/>
                  <a:gd name="T17" fmla="*/ 30 h 60"/>
                  <a:gd name="T18" fmla="*/ 37 w 55"/>
                  <a:gd name="T19" fmla="*/ 59 h 60"/>
                  <a:gd name="T20" fmla="*/ 22 w 55"/>
                  <a:gd name="T21" fmla="*/ 41 h 60"/>
                  <a:gd name="T22" fmla="*/ 0 w 55"/>
                  <a:gd name="T23" fmla="*/ 43 h 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5"/>
                  <a:gd name="T37" fmla="*/ 0 h 60"/>
                  <a:gd name="T38" fmla="*/ 55 w 55"/>
                  <a:gd name="T39" fmla="*/ 60 h 6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5" h="60">
                    <a:moveTo>
                      <a:pt x="0" y="43"/>
                    </a:moveTo>
                    <a:lnTo>
                      <a:pt x="21" y="36"/>
                    </a:lnTo>
                    <a:lnTo>
                      <a:pt x="11" y="29"/>
                    </a:lnTo>
                    <a:lnTo>
                      <a:pt x="21" y="10"/>
                    </a:lnTo>
                    <a:lnTo>
                      <a:pt x="30" y="22"/>
                    </a:lnTo>
                    <a:lnTo>
                      <a:pt x="30" y="0"/>
                    </a:lnTo>
                    <a:lnTo>
                      <a:pt x="54" y="0"/>
                    </a:lnTo>
                    <a:lnTo>
                      <a:pt x="52" y="22"/>
                    </a:lnTo>
                    <a:lnTo>
                      <a:pt x="36" y="30"/>
                    </a:lnTo>
                    <a:lnTo>
                      <a:pt x="37" y="59"/>
                    </a:lnTo>
                    <a:lnTo>
                      <a:pt x="22" y="41"/>
                    </a:lnTo>
                    <a:lnTo>
                      <a:pt x="0" y="43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7" name="Freeform 178"/>
              <p:cNvSpPr>
                <a:spLocks/>
              </p:cNvSpPr>
              <p:nvPr/>
            </p:nvSpPr>
            <p:spPr bwMode="auto">
              <a:xfrm>
                <a:off x="2709" y="913"/>
                <a:ext cx="151" cy="136"/>
              </a:xfrm>
              <a:custGeom>
                <a:avLst/>
                <a:gdLst>
                  <a:gd name="T0" fmla="*/ 0 w 151"/>
                  <a:gd name="T1" fmla="*/ 25 h 136"/>
                  <a:gd name="T2" fmla="*/ 9 w 151"/>
                  <a:gd name="T3" fmla="*/ 95 h 136"/>
                  <a:gd name="T4" fmla="*/ 86 w 151"/>
                  <a:gd name="T5" fmla="*/ 130 h 136"/>
                  <a:gd name="T6" fmla="*/ 125 w 151"/>
                  <a:gd name="T7" fmla="*/ 135 h 136"/>
                  <a:gd name="T8" fmla="*/ 150 w 151"/>
                  <a:gd name="T9" fmla="*/ 99 h 136"/>
                  <a:gd name="T10" fmla="*/ 137 w 151"/>
                  <a:gd name="T11" fmla="*/ 58 h 136"/>
                  <a:gd name="T12" fmla="*/ 146 w 151"/>
                  <a:gd name="T13" fmla="*/ 49 h 136"/>
                  <a:gd name="T14" fmla="*/ 140 w 151"/>
                  <a:gd name="T15" fmla="*/ 18 h 136"/>
                  <a:gd name="T16" fmla="*/ 83 w 151"/>
                  <a:gd name="T17" fmla="*/ 7 h 136"/>
                  <a:gd name="T18" fmla="*/ 46 w 151"/>
                  <a:gd name="T19" fmla="*/ 0 h 136"/>
                  <a:gd name="T20" fmla="*/ 0 w 151"/>
                  <a:gd name="T21" fmla="*/ 25 h 1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1"/>
                  <a:gd name="T34" fmla="*/ 0 h 136"/>
                  <a:gd name="T35" fmla="*/ 151 w 151"/>
                  <a:gd name="T36" fmla="*/ 136 h 1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1" h="136">
                    <a:moveTo>
                      <a:pt x="0" y="25"/>
                    </a:moveTo>
                    <a:lnTo>
                      <a:pt x="9" y="95"/>
                    </a:lnTo>
                    <a:lnTo>
                      <a:pt x="86" y="130"/>
                    </a:lnTo>
                    <a:lnTo>
                      <a:pt x="125" y="135"/>
                    </a:lnTo>
                    <a:lnTo>
                      <a:pt x="150" y="99"/>
                    </a:lnTo>
                    <a:lnTo>
                      <a:pt x="137" y="58"/>
                    </a:lnTo>
                    <a:lnTo>
                      <a:pt x="146" y="49"/>
                    </a:lnTo>
                    <a:lnTo>
                      <a:pt x="140" y="18"/>
                    </a:lnTo>
                    <a:lnTo>
                      <a:pt x="83" y="7"/>
                    </a:lnTo>
                    <a:lnTo>
                      <a:pt x="46" y="0"/>
                    </a:lnTo>
                    <a:lnTo>
                      <a:pt x="0" y="25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8" name="Freeform 179"/>
              <p:cNvSpPr>
                <a:spLocks/>
              </p:cNvSpPr>
              <p:nvPr/>
            </p:nvSpPr>
            <p:spPr bwMode="auto">
              <a:xfrm>
                <a:off x="2363" y="1165"/>
                <a:ext cx="184" cy="156"/>
              </a:xfrm>
              <a:custGeom>
                <a:avLst/>
                <a:gdLst>
                  <a:gd name="T0" fmla="*/ 0 w 184"/>
                  <a:gd name="T1" fmla="*/ 13 h 156"/>
                  <a:gd name="T2" fmla="*/ 5 w 184"/>
                  <a:gd name="T3" fmla="*/ 40 h 156"/>
                  <a:gd name="T4" fmla="*/ 43 w 184"/>
                  <a:gd name="T5" fmla="*/ 43 h 156"/>
                  <a:gd name="T6" fmla="*/ 27 w 184"/>
                  <a:gd name="T7" fmla="*/ 85 h 156"/>
                  <a:gd name="T8" fmla="*/ 27 w 184"/>
                  <a:gd name="T9" fmla="*/ 134 h 156"/>
                  <a:gd name="T10" fmla="*/ 53 w 184"/>
                  <a:gd name="T11" fmla="*/ 155 h 156"/>
                  <a:gd name="T12" fmla="*/ 108 w 184"/>
                  <a:gd name="T13" fmla="*/ 141 h 156"/>
                  <a:gd name="T14" fmla="*/ 138 w 184"/>
                  <a:gd name="T15" fmla="*/ 105 h 156"/>
                  <a:gd name="T16" fmla="*/ 132 w 184"/>
                  <a:gd name="T17" fmla="*/ 89 h 156"/>
                  <a:gd name="T18" fmla="*/ 148 w 184"/>
                  <a:gd name="T19" fmla="*/ 62 h 156"/>
                  <a:gd name="T20" fmla="*/ 183 w 184"/>
                  <a:gd name="T21" fmla="*/ 40 h 156"/>
                  <a:gd name="T22" fmla="*/ 183 w 184"/>
                  <a:gd name="T23" fmla="*/ 27 h 156"/>
                  <a:gd name="T24" fmla="*/ 161 w 184"/>
                  <a:gd name="T25" fmla="*/ 24 h 156"/>
                  <a:gd name="T26" fmla="*/ 157 w 184"/>
                  <a:gd name="T27" fmla="*/ 22 h 156"/>
                  <a:gd name="T28" fmla="*/ 109 w 184"/>
                  <a:gd name="T29" fmla="*/ 6 h 156"/>
                  <a:gd name="T30" fmla="*/ 15 w 184"/>
                  <a:gd name="T31" fmla="*/ 0 h 156"/>
                  <a:gd name="T32" fmla="*/ 0 w 184"/>
                  <a:gd name="T33" fmla="*/ 13 h 15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4"/>
                  <a:gd name="T52" fmla="*/ 0 h 156"/>
                  <a:gd name="T53" fmla="*/ 184 w 184"/>
                  <a:gd name="T54" fmla="*/ 156 h 15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4" h="156">
                    <a:moveTo>
                      <a:pt x="0" y="13"/>
                    </a:moveTo>
                    <a:lnTo>
                      <a:pt x="5" y="40"/>
                    </a:lnTo>
                    <a:lnTo>
                      <a:pt x="43" y="43"/>
                    </a:lnTo>
                    <a:lnTo>
                      <a:pt x="27" y="85"/>
                    </a:lnTo>
                    <a:lnTo>
                      <a:pt x="27" y="134"/>
                    </a:lnTo>
                    <a:lnTo>
                      <a:pt x="53" y="155"/>
                    </a:lnTo>
                    <a:lnTo>
                      <a:pt x="108" y="141"/>
                    </a:lnTo>
                    <a:lnTo>
                      <a:pt x="138" y="105"/>
                    </a:lnTo>
                    <a:lnTo>
                      <a:pt x="132" y="89"/>
                    </a:lnTo>
                    <a:lnTo>
                      <a:pt x="148" y="62"/>
                    </a:lnTo>
                    <a:lnTo>
                      <a:pt x="183" y="40"/>
                    </a:lnTo>
                    <a:lnTo>
                      <a:pt x="183" y="27"/>
                    </a:lnTo>
                    <a:lnTo>
                      <a:pt x="161" y="24"/>
                    </a:lnTo>
                    <a:lnTo>
                      <a:pt x="157" y="22"/>
                    </a:lnTo>
                    <a:lnTo>
                      <a:pt x="109" y="6"/>
                    </a:lnTo>
                    <a:lnTo>
                      <a:pt x="15" y="0"/>
                    </a:lnTo>
                    <a:lnTo>
                      <a:pt x="0" y="13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9" name="Freeform 180"/>
              <p:cNvSpPr>
                <a:spLocks/>
              </p:cNvSpPr>
              <p:nvPr/>
            </p:nvSpPr>
            <p:spPr bwMode="auto">
              <a:xfrm>
                <a:off x="2665" y="527"/>
                <a:ext cx="195" cy="371"/>
              </a:xfrm>
              <a:custGeom>
                <a:avLst/>
                <a:gdLst>
                  <a:gd name="T0" fmla="*/ 0 w 195"/>
                  <a:gd name="T1" fmla="*/ 279 h 371"/>
                  <a:gd name="T2" fmla="*/ 8 w 195"/>
                  <a:gd name="T3" fmla="*/ 320 h 371"/>
                  <a:gd name="T4" fmla="*/ 24 w 195"/>
                  <a:gd name="T5" fmla="*/ 341 h 371"/>
                  <a:gd name="T6" fmla="*/ 24 w 195"/>
                  <a:gd name="T7" fmla="*/ 370 h 371"/>
                  <a:gd name="T8" fmla="*/ 70 w 195"/>
                  <a:gd name="T9" fmla="*/ 351 h 371"/>
                  <a:gd name="T10" fmla="*/ 82 w 195"/>
                  <a:gd name="T11" fmla="*/ 293 h 371"/>
                  <a:gd name="T12" fmla="*/ 73 w 195"/>
                  <a:gd name="T13" fmla="*/ 291 h 371"/>
                  <a:gd name="T14" fmla="*/ 108 w 195"/>
                  <a:gd name="T15" fmla="*/ 272 h 371"/>
                  <a:gd name="T16" fmla="*/ 75 w 195"/>
                  <a:gd name="T17" fmla="*/ 268 h 371"/>
                  <a:gd name="T18" fmla="*/ 100 w 195"/>
                  <a:gd name="T19" fmla="*/ 272 h 371"/>
                  <a:gd name="T20" fmla="*/ 114 w 195"/>
                  <a:gd name="T21" fmla="*/ 257 h 371"/>
                  <a:gd name="T22" fmla="*/ 93 w 195"/>
                  <a:gd name="T23" fmla="*/ 238 h 371"/>
                  <a:gd name="T24" fmla="*/ 74 w 195"/>
                  <a:gd name="T25" fmla="*/ 250 h 371"/>
                  <a:gd name="T26" fmla="*/ 89 w 195"/>
                  <a:gd name="T27" fmla="*/ 240 h 371"/>
                  <a:gd name="T28" fmla="*/ 90 w 195"/>
                  <a:gd name="T29" fmla="*/ 185 h 371"/>
                  <a:gd name="T30" fmla="*/ 156 w 195"/>
                  <a:gd name="T31" fmla="*/ 134 h 371"/>
                  <a:gd name="T32" fmla="*/ 151 w 195"/>
                  <a:gd name="T33" fmla="*/ 123 h 371"/>
                  <a:gd name="T34" fmla="*/ 162 w 195"/>
                  <a:gd name="T35" fmla="*/ 97 h 371"/>
                  <a:gd name="T36" fmla="*/ 194 w 195"/>
                  <a:gd name="T37" fmla="*/ 90 h 371"/>
                  <a:gd name="T38" fmla="*/ 186 w 195"/>
                  <a:gd name="T39" fmla="*/ 32 h 371"/>
                  <a:gd name="T40" fmla="*/ 141 w 195"/>
                  <a:gd name="T41" fmla="*/ 0 h 371"/>
                  <a:gd name="T42" fmla="*/ 134 w 195"/>
                  <a:gd name="T43" fmla="*/ 0 h 371"/>
                  <a:gd name="T44" fmla="*/ 134 w 195"/>
                  <a:gd name="T45" fmla="*/ 20 h 371"/>
                  <a:gd name="T46" fmla="*/ 106 w 195"/>
                  <a:gd name="T47" fmla="*/ 16 h 371"/>
                  <a:gd name="T48" fmla="*/ 100 w 195"/>
                  <a:gd name="T49" fmla="*/ 32 h 371"/>
                  <a:gd name="T50" fmla="*/ 82 w 195"/>
                  <a:gd name="T51" fmla="*/ 37 h 371"/>
                  <a:gd name="T52" fmla="*/ 76 w 195"/>
                  <a:gd name="T53" fmla="*/ 61 h 371"/>
                  <a:gd name="T54" fmla="*/ 51 w 195"/>
                  <a:gd name="T55" fmla="*/ 87 h 371"/>
                  <a:gd name="T56" fmla="*/ 38 w 195"/>
                  <a:gd name="T57" fmla="*/ 127 h 371"/>
                  <a:gd name="T58" fmla="*/ 43 w 195"/>
                  <a:gd name="T59" fmla="*/ 143 h 371"/>
                  <a:gd name="T60" fmla="*/ 16 w 195"/>
                  <a:gd name="T61" fmla="*/ 155 h 371"/>
                  <a:gd name="T62" fmla="*/ 14 w 195"/>
                  <a:gd name="T63" fmla="*/ 208 h 371"/>
                  <a:gd name="T64" fmla="*/ 23 w 195"/>
                  <a:gd name="T65" fmla="*/ 219 h 371"/>
                  <a:gd name="T66" fmla="*/ 14 w 195"/>
                  <a:gd name="T67" fmla="*/ 229 h 371"/>
                  <a:gd name="T68" fmla="*/ 18 w 195"/>
                  <a:gd name="T69" fmla="*/ 252 h 371"/>
                  <a:gd name="T70" fmla="*/ 0 w 195"/>
                  <a:gd name="T71" fmla="*/ 279 h 37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95"/>
                  <a:gd name="T109" fmla="*/ 0 h 371"/>
                  <a:gd name="T110" fmla="*/ 195 w 195"/>
                  <a:gd name="T111" fmla="*/ 371 h 37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95" h="371">
                    <a:moveTo>
                      <a:pt x="0" y="279"/>
                    </a:moveTo>
                    <a:lnTo>
                      <a:pt x="8" y="320"/>
                    </a:lnTo>
                    <a:lnTo>
                      <a:pt x="24" y="341"/>
                    </a:lnTo>
                    <a:lnTo>
                      <a:pt x="24" y="370"/>
                    </a:lnTo>
                    <a:lnTo>
                      <a:pt x="70" y="351"/>
                    </a:lnTo>
                    <a:lnTo>
                      <a:pt x="82" y="293"/>
                    </a:lnTo>
                    <a:lnTo>
                      <a:pt x="73" y="291"/>
                    </a:lnTo>
                    <a:lnTo>
                      <a:pt x="108" y="272"/>
                    </a:lnTo>
                    <a:lnTo>
                      <a:pt x="75" y="268"/>
                    </a:lnTo>
                    <a:lnTo>
                      <a:pt x="100" y="272"/>
                    </a:lnTo>
                    <a:lnTo>
                      <a:pt x="114" y="257"/>
                    </a:lnTo>
                    <a:lnTo>
                      <a:pt x="93" y="238"/>
                    </a:lnTo>
                    <a:lnTo>
                      <a:pt x="74" y="250"/>
                    </a:lnTo>
                    <a:lnTo>
                      <a:pt x="89" y="240"/>
                    </a:lnTo>
                    <a:lnTo>
                      <a:pt x="90" y="185"/>
                    </a:lnTo>
                    <a:lnTo>
                      <a:pt x="156" y="134"/>
                    </a:lnTo>
                    <a:lnTo>
                      <a:pt x="151" y="123"/>
                    </a:lnTo>
                    <a:lnTo>
                      <a:pt x="162" y="97"/>
                    </a:lnTo>
                    <a:lnTo>
                      <a:pt x="194" y="90"/>
                    </a:lnTo>
                    <a:lnTo>
                      <a:pt x="186" y="32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134" y="20"/>
                    </a:lnTo>
                    <a:lnTo>
                      <a:pt x="106" y="16"/>
                    </a:lnTo>
                    <a:lnTo>
                      <a:pt x="100" y="32"/>
                    </a:lnTo>
                    <a:lnTo>
                      <a:pt x="82" y="37"/>
                    </a:lnTo>
                    <a:lnTo>
                      <a:pt x="76" y="61"/>
                    </a:lnTo>
                    <a:lnTo>
                      <a:pt x="51" y="87"/>
                    </a:lnTo>
                    <a:lnTo>
                      <a:pt x="38" y="127"/>
                    </a:lnTo>
                    <a:lnTo>
                      <a:pt x="43" y="143"/>
                    </a:lnTo>
                    <a:lnTo>
                      <a:pt x="16" y="155"/>
                    </a:lnTo>
                    <a:lnTo>
                      <a:pt x="14" y="208"/>
                    </a:lnTo>
                    <a:lnTo>
                      <a:pt x="23" y="219"/>
                    </a:lnTo>
                    <a:lnTo>
                      <a:pt x="14" y="229"/>
                    </a:lnTo>
                    <a:lnTo>
                      <a:pt x="18" y="252"/>
                    </a:lnTo>
                    <a:lnTo>
                      <a:pt x="0" y="279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0" name="Freeform 181"/>
              <p:cNvSpPr>
                <a:spLocks/>
              </p:cNvSpPr>
              <p:nvPr/>
            </p:nvSpPr>
            <p:spPr bwMode="auto">
              <a:xfrm>
                <a:off x="2346" y="906"/>
                <a:ext cx="59" cy="84"/>
              </a:xfrm>
              <a:custGeom>
                <a:avLst/>
                <a:gdLst>
                  <a:gd name="T0" fmla="*/ 0 w 59"/>
                  <a:gd name="T1" fmla="*/ 69 h 84"/>
                  <a:gd name="T2" fmla="*/ 8 w 59"/>
                  <a:gd name="T3" fmla="*/ 76 h 84"/>
                  <a:gd name="T4" fmla="*/ 1 w 59"/>
                  <a:gd name="T5" fmla="*/ 83 h 84"/>
                  <a:gd name="T6" fmla="*/ 56 w 59"/>
                  <a:gd name="T7" fmla="*/ 69 h 84"/>
                  <a:gd name="T8" fmla="*/ 58 w 59"/>
                  <a:gd name="T9" fmla="*/ 27 h 84"/>
                  <a:gd name="T10" fmla="*/ 52 w 59"/>
                  <a:gd name="T11" fmla="*/ 17 h 84"/>
                  <a:gd name="T12" fmla="*/ 36 w 59"/>
                  <a:gd name="T13" fmla="*/ 21 h 84"/>
                  <a:gd name="T14" fmla="*/ 31 w 59"/>
                  <a:gd name="T15" fmla="*/ 15 h 84"/>
                  <a:gd name="T16" fmla="*/ 38 w 59"/>
                  <a:gd name="T17" fmla="*/ 5 h 84"/>
                  <a:gd name="T18" fmla="*/ 31 w 59"/>
                  <a:gd name="T19" fmla="*/ 0 h 84"/>
                  <a:gd name="T20" fmla="*/ 24 w 59"/>
                  <a:gd name="T21" fmla="*/ 21 h 84"/>
                  <a:gd name="T22" fmla="*/ 1 w 59"/>
                  <a:gd name="T23" fmla="*/ 27 h 84"/>
                  <a:gd name="T24" fmla="*/ 9 w 59"/>
                  <a:gd name="T25" fmla="*/ 32 h 84"/>
                  <a:gd name="T26" fmla="*/ 4 w 59"/>
                  <a:gd name="T27" fmla="*/ 43 h 84"/>
                  <a:gd name="T28" fmla="*/ 20 w 59"/>
                  <a:gd name="T29" fmla="*/ 46 h 84"/>
                  <a:gd name="T30" fmla="*/ 6 w 59"/>
                  <a:gd name="T31" fmla="*/ 62 h 84"/>
                  <a:gd name="T32" fmla="*/ 21 w 59"/>
                  <a:gd name="T33" fmla="*/ 59 h 84"/>
                  <a:gd name="T34" fmla="*/ 0 w 59"/>
                  <a:gd name="T35" fmla="*/ 69 h 8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9"/>
                  <a:gd name="T55" fmla="*/ 0 h 84"/>
                  <a:gd name="T56" fmla="*/ 59 w 59"/>
                  <a:gd name="T57" fmla="*/ 84 h 8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9" h="84">
                    <a:moveTo>
                      <a:pt x="0" y="69"/>
                    </a:moveTo>
                    <a:lnTo>
                      <a:pt x="8" y="76"/>
                    </a:lnTo>
                    <a:lnTo>
                      <a:pt x="1" y="83"/>
                    </a:lnTo>
                    <a:lnTo>
                      <a:pt x="56" y="69"/>
                    </a:lnTo>
                    <a:lnTo>
                      <a:pt x="58" y="27"/>
                    </a:lnTo>
                    <a:lnTo>
                      <a:pt x="52" y="17"/>
                    </a:lnTo>
                    <a:lnTo>
                      <a:pt x="36" y="21"/>
                    </a:lnTo>
                    <a:lnTo>
                      <a:pt x="31" y="15"/>
                    </a:lnTo>
                    <a:lnTo>
                      <a:pt x="38" y="5"/>
                    </a:lnTo>
                    <a:lnTo>
                      <a:pt x="31" y="0"/>
                    </a:lnTo>
                    <a:lnTo>
                      <a:pt x="24" y="21"/>
                    </a:lnTo>
                    <a:lnTo>
                      <a:pt x="1" y="27"/>
                    </a:lnTo>
                    <a:lnTo>
                      <a:pt x="9" y="32"/>
                    </a:lnTo>
                    <a:lnTo>
                      <a:pt x="4" y="43"/>
                    </a:lnTo>
                    <a:lnTo>
                      <a:pt x="20" y="46"/>
                    </a:lnTo>
                    <a:lnTo>
                      <a:pt x="6" y="62"/>
                    </a:lnTo>
                    <a:lnTo>
                      <a:pt x="21" y="59"/>
                    </a:lnTo>
                    <a:lnTo>
                      <a:pt x="0" y="69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1" name="Freeform 182"/>
              <p:cNvSpPr>
                <a:spLocks/>
              </p:cNvSpPr>
              <p:nvPr/>
            </p:nvSpPr>
            <p:spPr bwMode="auto">
              <a:xfrm>
                <a:off x="2407" y="821"/>
                <a:ext cx="119" cy="208"/>
              </a:xfrm>
              <a:custGeom>
                <a:avLst/>
                <a:gdLst>
                  <a:gd name="T0" fmla="*/ 0 w 119"/>
                  <a:gd name="T1" fmla="*/ 47 h 208"/>
                  <a:gd name="T2" fmla="*/ 5 w 119"/>
                  <a:gd name="T3" fmla="*/ 17 h 208"/>
                  <a:gd name="T4" fmla="*/ 20 w 119"/>
                  <a:gd name="T5" fmla="*/ 0 h 208"/>
                  <a:gd name="T6" fmla="*/ 46 w 119"/>
                  <a:gd name="T7" fmla="*/ 0 h 208"/>
                  <a:gd name="T8" fmla="*/ 30 w 119"/>
                  <a:gd name="T9" fmla="*/ 22 h 208"/>
                  <a:gd name="T10" fmla="*/ 65 w 119"/>
                  <a:gd name="T11" fmla="*/ 27 h 208"/>
                  <a:gd name="T12" fmla="*/ 43 w 119"/>
                  <a:gd name="T13" fmla="*/ 62 h 208"/>
                  <a:gd name="T14" fmla="*/ 70 w 119"/>
                  <a:gd name="T15" fmla="*/ 75 h 208"/>
                  <a:gd name="T16" fmla="*/ 95 w 119"/>
                  <a:gd name="T17" fmla="*/ 117 h 208"/>
                  <a:gd name="T18" fmla="*/ 88 w 119"/>
                  <a:gd name="T19" fmla="*/ 120 h 208"/>
                  <a:gd name="T20" fmla="*/ 99 w 119"/>
                  <a:gd name="T21" fmla="*/ 131 h 208"/>
                  <a:gd name="T22" fmla="*/ 92 w 119"/>
                  <a:gd name="T23" fmla="*/ 141 h 208"/>
                  <a:gd name="T24" fmla="*/ 118 w 119"/>
                  <a:gd name="T25" fmla="*/ 143 h 208"/>
                  <a:gd name="T26" fmla="*/ 102 w 119"/>
                  <a:gd name="T27" fmla="*/ 171 h 208"/>
                  <a:gd name="T28" fmla="*/ 114 w 119"/>
                  <a:gd name="T29" fmla="*/ 179 h 208"/>
                  <a:gd name="T30" fmla="*/ 8 w 119"/>
                  <a:gd name="T31" fmla="*/ 207 h 208"/>
                  <a:gd name="T32" fmla="*/ 56 w 119"/>
                  <a:gd name="T33" fmla="*/ 167 h 208"/>
                  <a:gd name="T34" fmla="*/ 41 w 119"/>
                  <a:gd name="T35" fmla="*/ 174 h 208"/>
                  <a:gd name="T36" fmla="*/ 15 w 119"/>
                  <a:gd name="T37" fmla="*/ 161 h 208"/>
                  <a:gd name="T38" fmla="*/ 34 w 119"/>
                  <a:gd name="T39" fmla="*/ 147 h 208"/>
                  <a:gd name="T40" fmla="*/ 22 w 119"/>
                  <a:gd name="T41" fmla="*/ 141 h 208"/>
                  <a:gd name="T42" fmla="*/ 50 w 119"/>
                  <a:gd name="T43" fmla="*/ 126 h 208"/>
                  <a:gd name="T44" fmla="*/ 52 w 119"/>
                  <a:gd name="T45" fmla="*/ 106 h 208"/>
                  <a:gd name="T46" fmla="*/ 38 w 119"/>
                  <a:gd name="T47" fmla="*/ 101 h 208"/>
                  <a:gd name="T48" fmla="*/ 46 w 119"/>
                  <a:gd name="T49" fmla="*/ 90 h 208"/>
                  <a:gd name="T50" fmla="*/ 19 w 119"/>
                  <a:gd name="T51" fmla="*/ 94 h 208"/>
                  <a:gd name="T52" fmla="*/ 20 w 119"/>
                  <a:gd name="T53" fmla="*/ 65 h 208"/>
                  <a:gd name="T54" fmla="*/ 5 w 119"/>
                  <a:gd name="T55" fmla="*/ 79 h 208"/>
                  <a:gd name="T56" fmla="*/ 13 w 119"/>
                  <a:gd name="T57" fmla="*/ 48 h 208"/>
                  <a:gd name="T58" fmla="*/ 0 w 119"/>
                  <a:gd name="T59" fmla="*/ 47 h 20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19"/>
                  <a:gd name="T91" fmla="*/ 0 h 208"/>
                  <a:gd name="T92" fmla="*/ 119 w 119"/>
                  <a:gd name="T93" fmla="*/ 208 h 20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19" h="208">
                    <a:moveTo>
                      <a:pt x="0" y="47"/>
                    </a:moveTo>
                    <a:lnTo>
                      <a:pt x="5" y="17"/>
                    </a:lnTo>
                    <a:lnTo>
                      <a:pt x="20" y="0"/>
                    </a:lnTo>
                    <a:lnTo>
                      <a:pt x="46" y="0"/>
                    </a:lnTo>
                    <a:lnTo>
                      <a:pt x="30" y="22"/>
                    </a:lnTo>
                    <a:lnTo>
                      <a:pt x="65" y="27"/>
                    </a:lnTo>
                    <a:lnTo>
                      <a:pt x="43" y="62"/>
                    </a:lnTo>
                    <a:lnTo>
                      <a:pt x="70" y="75"/>
                    </a:lnTo>
                    <a:lnTo>
                      <a:pt x="95" y="117"/>
                    </a:lnTo>
                    <a:lnTo>
                      <a:pt x="88" y="120"/>
                    </a:lnTo>
                    <a:lnTo>
                      <a:pt x="99" y="131"/>
                    </a:lnTo>
                    <a:lnTo>
                      <a:pt x="92" y="141"/>
                    </a:lnTo>
                    <a:lnTo>
                      <a:pt x="118" y="143"/>
                    </a:lnTo>
                    <a:lnTo>
                      <a:pt x="102" y="171"/>
                    </a:lnTo>
                    <a:lnTo>
                      <a:pt x="114" y="179"/>
                    </a:lnTo>
                    <a:lnTo>
                      <a:pt x="8" y="207"/>
                    </a:lnTo>
                    <a:lnTo>
                      <a:pt x="56" y="167"/>
                    </a:lnTo>
                    <a:lnTo>
                      <a:pt x="41" y="174"/>
                    </a:lnTo>
                    <a:lnTo>
                      <a:pt x="15" y="161"/>
                    </a:lnTo>
                    <a:lnTo>
                      <a:pt x="34" y="147"/>
                    </a:lnTo>
                    <a:lnTo>
                      <a:pt x="22" y="141"/>
                    </a:lnTo>
                    <a:lnTo>
                      <a:pt x="50" y="126"/>
                    </a:lnTo>
                    <a:lnTo>
                      <a:pt x="52" y="106"/>
                    </a:lnTo>
                    <a:lnTo>
                      <a:pt x="38" y="101"/>
                    </a:lnTo>
                    <a:lnTo>
                      <a:pt x="46" y="90"/>
                    </a:lnTo>
                    <a:lnTo>
                      <a:pt x="19" y="94"/>
                    </a:lnTo>
                    <a:lnTo>
                      <a:pt x="20" y="65"/>
                    </a:lnTo>
                    <a:lnTo>
                      <a:pt x="5" y="79"/>
                    </a:lnTo>
                    <a:lnTo>
                      <a:pt x="13" y="48"/>
                    </a:lnTo>
                    <a:lnTo>
                      <a:pt x="0" y="47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2" name="Freeform 183"/>
              <p:cNvSpPr>
                <a:spLocks/>
              </p:cNvSpPr>
              <p:nvPr/>
            </p:nvSpPr>
            <p:spPr bwMode="auto">
              <a:xfrm>
                <a:off x="2703" y="1096"/>
                <a:ext cx="141" cy="128"/>
              </a:xfrm>
              <a:custGeom>
                <a:avLst/>
                <a:gdLst>
                  <a:gd name="T0" fmla="*/ 0 w 141"/>
                  <a:gd name="T1" fmla="*/ 31 h 128"/>
                  <a:gd name="T2" fmla="*/ 0 w 141"/>
                  <a:gd name="T3" fmla="*/ 9 h 128"/>
                  <a:gd name="T4" fmla="*/ 36 w 141"/>
                  <a:gd name="T5" fmla="*/ 0 h 128"/>
                  <a:gd name="T6" fmla="*/ 64 w 141"/>
                  <a:gd name="T7" fmla="*/ 25 h 128"/>
                  <a:gd name="T8" fmla="*/ 97 w 141"/>
                  <a:gd name="T9" fmla="*/ 18 h 128"/>
                  <a:gd name="T10" fmla="*/ 137 w 141"/>
                  <a:gd name="T11" fmla="*/ 58 h 128"/>
                  <a:gd name="T12" fmla="*/ 131 w 141"/>
                  <a:gd name="T13" fmla="*/ 99 h 128"/>
                  <a:gd name="T14" fmla="*/ 140 w 141"/>
                  <a:gd name="T15" fmla="*/ 117 h 128"/>
                  <a:gd name="T16" fmla="*/ 110 w 141"/>
                  <a:gd name="T17" fmla="*/ 127 h 128"/>
                  <a:gd name="T18" fmla="*/ 96 w 141"/>
                  <a:gd name="T19" fmla="*/ 92 h 128"/>
                  <a:gd name="T20" fmla="*/ 84 w 141"/>
                  <a:gd name="T21" fmla="*/ 106 h 128"/>
                  <a:gd name="T22" fmla="*/ 36 w 141"/>
                  <a:gd name="T23" fmla="*/ 71 h 128"/>
                  <a:gd name="T24" fmla="*/ 14 w 141"/>
                  <a:gd name="T25" fmla="*/ 36 h 128"/>
                  <a:gd name="T26" fmla="*/ 1 w 141"/>
                  <a:gd name="T27" fmla="*/ 44 h 128"/>
                  <a:gd name="T28" fmla="*/ 0 w 141"/>
                  <a:gd name="T29" fmla="*/ 31 h 12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1"/>
                  <a:gd name="T46" fmla="*/ 0 h 128"/>
                  <a:gd name="T47" fmla="*/ 141 w 141"/>
                  <a:gd name="T48" fmla="*/ 128 h 12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1" h="128">
                    <a:moveTo>
                      <a:pt x="0" y="31"/>
                    </a:moveTo>
                    <a:lnTo>
                      <a:pt x="0" y="9"/>
                    </a:lnTo>
                    <a:lnTo>
                      <a:pt x="36" y="0"/>
                    </a:lnTo>
                    <a:lnTo>
                      <a:pt x="64" y="25"/>
                    </a:lnTo>
                    <a:lnTo>
                      <a:pt x="97" y="18"/>
                    </a:lnTo>
                    <a:lnTo>
                      <a:pt x="137" y="58"/>
                    </a:lnTo>
                    <a:lnTo>
                      <a:pt x="131" y="99"/>
                    </a:lnTo>
                    <a:lnTo>
                      <a:pt x="140" y="117"/>
                    </a:lnTo>
                    <a:lnTo>
                      <a:pt x="110" y="127"/>
                    </a:lnTo>
                    <a:lnTo>
                      <a:pt x="96" y="92"/>
                    </a:lnTo>
                    <a:lnTo>
                      <a:pt x="84" y="106"/>
                    </a:lnTo>
                    <a:lnTo>
                      <a:pt x="36" y="71"/>
                    </a:lnTo>
                    <a:lnTo>
                      <a:pt x="14" y="36"/>
                    </a:lnTo>
                    <a:lnTo>
                      <a:pt x="1" y="44"/>
                    </a:lnTo>
                    <a:lnTo>
                      <a:pt x="0" y="31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3" name="Freeform 171"/>
              <p:cNvSpPr>
                <a:spLocks/>
              </p:cNvSpPr>
              <p:nvPr/>
            </p:nvSpPr>
            <p:spPr bwMode="auto">
              <a:xfrm>
                <a:off x="2431" y="1002"/>
                <a:ext cx="188" cy="192"/>
              </a:xfrm>
              <a:custGeom>
                <a:avLst/>
                <a:gdLst>
                  <a:gd name="T0" fmla="*/ 0 w 188"/>
                  <a:gd name="T1" fmla="*/ 59 h 192"/>
                  <a:gd name="T2" fmla="*/ 5 w 188"/>
                  <a:gd name="T3" fmla="*/ 75 h 192"/>
                  <a:gd name="T4" fmla="*/ 44 w 188"/>
                  <a:gd name="T5" fmla="*/ 87 h 192"/>
                  <a:gd name="T6" fmla="*/ 37 w 188"/>
                  <a:gd name="T7" fmla="*/ 97 h 192"/>
                  <a:gd name="T8" fmla="*/ 52 w 188"/>
                  <a:gd name="T9" fmla="*/ 109 h 192"/>
                  <a:gd name="T10" fmla="*/ 58 w 188"/>
                  <a:gd name="T11" fmla="*/ 131 h 192"/>
                  <a:gd name="T12" fmla="*/ 41 w 188"/>
                  <a:gd name="T13" fmla="*/ 169 h 192"/>
                  <a:gd name="T14" fmla="*/ 88 w 188"/>
                  <a:gd name="T15" fmla="*/ 185 h 192"/>
                  <a:gd name="T16" fmla="*/ 93 w 188"/>
                  <a:gd name="T17" fmla="*/ 187 h 192"/>
                  <a:gd name="T18" fmla="*/ 114 w 188"/>
                  <a:gd name="T19" fmla="*/ 191 h 192"/>
                  <a:gd name="T20" fmla="*/ 114 w 188"/>
                  <a:gd name="T21" fmla="*/ 174 h 192"/>
                  <a:gd name="T22" fmla="*/ 128 w 188"/>
                  <a:gd name="T23" fmla="*/ 165 h 192"/>
                  <a:gd name="T24" fmla="*/ 158 w 188"/>
                  <a:gd name="T25" fmla="*/ 175 h 192"/>
                  <a:gd name="T26" fmla="*/ 178 w 188"/>
                  <a:gd name="T27" fmla="*/ 161 h 192"/>
                  <a:gd name="T28" fmla="*/ 166 w 188"/>
                  <a:gd name="T29" fmla="*/ 139 h 192"/>
                  <a:gd name="T30" fmla="*/ 171 w 188"/>
                  <a:gd name="T31" fmla="*/ 117 h 192"/>
                  <a:gd name="T32" fmla="*/ 156 w 188"/>
                  <a:gd name="T33" fmla="*/ 104 h 192"/>
                  <a:gd name="T34" fmla="*/ 178 w 188"/>
                  <a:gd name="T35" fmla="*/ 77 h 192"/>
                  <a:gd name="T36" fmla="*/ 187 w 188"/>
                  <a:gd name="T37" fmla="*/ 49 h 192"/>
                  <a:gd name="T38" fmla="*/ 159 w 188"/>
                  <a:gd name="T39" fmla="*/ 36 h 192"/>
                  <a:gd name="T40" fmla="*/ 153 w 188"/>
                  <a:gd name="T41" fmla="*/ 34 h 192"/>
                  <a:gd name="T42" fmla="*/ 109 w 188"/>
                  <a:gd name="T43" fmla="*/ 0 h 192"/>
                  <a:gd name="T44" fmla="*/ 94 w 188"/>
                  <a:gd name="T45" fmla="*/ 5 h 192"/>
                  <a:gd name="T46" fmla="*/ 77 w 188"/>
                  <a:gd name="T47" fmla="*/ 38 h 192"/>
                  <a:gd name="T48" fmla="*/ 40 w 188"/>
                  <a:gd name="T49" fmla="*/ 31 h 192"/>
                  <a:gd name="T50" fmla="*/ 46 w 188"/>
                  <a:gd name="T51" fmla="*/ 57 h 192"/>
                  <a:gd name="T52" fmla="*/ 0 w 188"/>
                  <a:gd name="T53" fmla="*/ 59 h 19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88"/>
                  <a:gd name="T82" fmla="*/ 0 h 192"/>
                  <a:gd name="T83" fmla="*/ 188 w 188"/>
                  <a:gd name="T84" fmla="*/ 192 h 19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88" h="192">
                    <a:moveTo>
                      <a:pt x="0" y="59"/>
                    </a:moveTo>
                    <a:lnTo>
                      <a:pt x="5" y="75"/>
                    </a:lnTo>
                    <a:lnTo>
                      <a:pt x="44" y="87"/>
                    </a:lnTo>
                    <a:lnTo>
                      <a:pt x="37" y="97"/>
                    </a:lnTo>
                    <a:lnTo>
                      <a:pt x="52" y="109"/>
                    </a:lnTo>
                    <a:lnTo>
                      <a:pt x="58" y="131"/>
                    </a:lnTo>
                    <a:lnTo>
                      <a:pt x="41" y="169"/>
                    </a:lnTo>
                    <a:lnTo>
                      <a:pt x="88" y="185"/>
                    </a:lnTo>
                    <a:lnTo>
                      <a:pt x="93" y="187"/>
                    </a:lnTo>
                    <a:lnTo>
                      <a:pt x="114" y="191"/>
                    </a:lnTo>
                    <a:lnTo>
                      <a:pt x="114" y="174"/>
                    </a:lnTo>
                    <a:lnTo>
                      <a:pt x="128" y="165"/>
                    </a:lnTo>
                    <a:lnTo>
                      <a:pt x="158" y="175"/>
                    </a:lnTo>
                    <a:lnTo>
                      <a:pt x="178" y="161"/>
                    </a:lnTo>
                    <a:lnTo>
                      <a:pt x="166" y="139"/>
                    </a:lnTo>
                    <a:lnTo>
                      <a:pt x="171" y="117"/>
                    </a:lnTo>
                    <a:lnTo>
                      <a:pt x="156" y="104"/>
                    </a:lnTo>
                    <a:lnTo>
                      <a:pt x="178" y="77"/>
                    </a:lnTo>
                    <a:lnTo>
                      <a:pt x="187" y="49"/>
                    </a:lnTo>
                    <a:lnTo>
                      <a:pt x="159" y="36"/>
                    </a:lnTo>
                    <a:lnTo>
                      <a:pt x="153" y="34"/>
                    </a:lnTo>
                    <a:lnTo>
                      <a:pt x="109" y="0"/>
                    </a:lnTo>
                    <a:lnTo>
                      <a:pt x="94" y="5"/>
                    </a:lnTo>
                    <a:lnTo>
                      <a:pt x="77" y="38"/>
                    </a:lnTo>
                    <a:lnTo>
                      <a:pt x="40" y="31"/>
                    </a:lnTo>
                    <a:lnTo>
                      <a:pt x="46" y="57"/>
                    </a:lnTo>
                    <a:lnTo>
                      <a:pt x="0" y="59"/>
                    </a:lnTo>
                  </a:path>
                </a:pathLst>
              </a:custGeom>
              <a:grp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hangingPunct="0">
                  <a:defRPr/>
                </a:pPr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410" name="Freeform 184"/>
            <p:cNvSpPr>
              <a:spLocks/>
            </p:cNvSpPr>
            <p:nvPr/>
          </p:nvSpPr>
          <p:spPr bwMode="auto">
            <a:xfrm>
              <a:off x="2671" y="2083"/>
              <a:ext cx="191" cy="221"/>
            </a:xfrm>
            <a:custGeom>
              <a:avLst/>
              <a:gdLst>
                <a:gd name="T0" fmla="*/ 0 w 191"/>
                <a:gd name="T1" fmla="*/ 205 h 221"/>
                <a:gd name="T2" fmla="*/ 26 w 191"/>
                <a:gd name="T3" fmla="*/ 198 h 221"/>
                <a:gd name="T4" fmla="*/ 148 w 191"/>
                <a:gd name="T5" fmla="*/ 220 h 221"/>
                <a:gd name="T6" fmla="*/ 175 w 191"/>
                <a:gd name="T7" fmla="*/ 210 h 221"/>
                <a:gd name="T8" fmla="*/ 157 w 191"/>
                <a:gd name="T9" fmla="*/ 193 h 221"/>
                <a:gd name="T10" fmla="*/ 157 w 191"/>
                <a:gd name="T11" fmla="*/ 127 h 221"/>
                <a:gd name="T12" fmla="*/ 190 w 191"/>
                <a:gd name="T13" fmla="*/ 127 h 221"/>
                <a:gd name="T14" fmla="*/ 189 w 191"/>
                <a:gd name="T15" fmla="*/ 90 h 221"/>
                <a:gd name="T16" fmla="*/ 157 w 191"/>
                <a:gd name="T17" fmla="*/ 94 h 221"/>
                <a:gd name="T18" fmla="*/ 154 w 191"/>
                <a:gd name="T19" fmla="*/ 30 h 221"/>
                <a:gd name="T20" fmla="*/ 140 w 191"/>
                <a:gd name="T21" fmla="*/ 19 h 221"/>
                <a:gd name="T22" fmla="*/ 120 w 191"/>
                <a:gd name="T23" fmla="*/ 20 h 221"/>
                <a:gd name="T24" fmla="*/ 116 w 191"/>
                <a:gd name="T25" fmla="*/ 38 h 221"/>
                <a:gd name="T26" fmla="*/ 94 w 191"/>
                <a:gd name="T27" fmla="*/ 40 h 221"/>
                <a:gd name="T28" fmla="*/ 71 w 191"/>
                <a:gd name="T29" fmla="*/ 0 h 221"/>
                <a:gd name="T30" fmla="*/ 14 w 191"/>
                <a:gd name="T31" fmla="*/ 8 h 221"/>
                <a:gd name="T32" fmla="*/ 34 w 191"/>
                <a:gd name="T33" fmla="*/ 91 h 221"/>
                <a:gd name="T34" fmla="*/ 0 w 191"/>
                <a:gd name="T35" fmla="*/ 205 h 2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1"/>
                <a:gd name="T55" fmla="*/ 0 h 221"/>
                <a:gd name="T56" fmla="*/ 191 w 191"/>
                <a:gd name="T57" fmla="*/ 221 h 2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1" h="221">
                  <a:moveTo>
                    <a:pt x="0" y="205"/>
                  </a:moveTo>
                  <a:lnTo>
                    <a:pt x="26" y="198"/>
                  </a:lnTo>
                  <a:lnTo>
                    <a:pt x="148" y="220"/>
                  </a:lnTo>
                  <a:lnTo>
                    <a:pt x="175" y="210"/>
                  </a:lnTo>
                  <a:lnTo>
                    <a:pt x="157" y="193"/>
                  </a:lnTo>
                  <a:lnTo>
                    <a:pt x="157" y="127"/>
                  </a:lnTo>
                  <a:lnTo>
                    <a:pt x="190" y="127"/>
                  </a:lnTo>
                  <a:lnTo>
                    <a:pt x="189" y="90"/>
                  </a:lnTo>
                  <a:lnTo>
                    <a:pt x="157" y="94"/>
                  </a:lnTo>
                  <a:lnTo>
                    <a:pt x="154" y="30"/>
                  </a:lnTo>
                  <a:lnTo>
                    <a:pt x="140" y="19"/>
                  </a:lnTo>
                  <a:lnTo>
                    <a:pt x="120" y="20"/>
                  </a:lnTo>
                  <a:lnTo>
                    <a:pt x="116" y="38"/>
                  </a:lnTo>
                  <a:lnTo>
                    <a:pt x="94" y="40"/>
                  </a:lnTo>
                  <a:lnTo>
                    <a:pt x="71" y="0"/>
                  </a:lnTo>
                  <a:lnTo>
                    <a:pt x="14" y="8"/>
                  </a:lnTo>
                  <a:lnTo>
                    <a:pt x="34" y="91"/>
                  </a:lnTo>
                  <a:lnTo>
                    <a:pt x="0" y="205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1" name="Freeform 185"/>
            <p:cNvSpPr>
              <a:spLocks/>
            </p:cNvSpPr>
            <p:nvPr/>
          </p:nvSpPr>
          <p:spPr bwMode="auto">
            <a:xfrm>
              <a:off x="2676" y="2063"/>
              <a:ext cx="17" cy="21"/>
            </a:xfrm>
            <a:custGeom>
              <a:avLst/>
              <a:gdLst>
                <a:gd name="T0" fmla="*/ 0 w 17"/>
                <a:gd name="T1" fmla="*/ 5 h 21"/>
                <a:gd name="T2" fmla="*/ 8 w 17"/>
                <a:gd name="T3" fmla="*/ 20 h 21"/>
                <a:gd name="T4" fmla="*/ 16 w 17"/>
                <a:gd name="T5" fmla="*/ 0 h 21"/>
                <a:gd name="T6" fmla="*/ 0 w 17"/>
                <a:gd name="T7" fmla="*/ 5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21"/>
                <a:gd name="T14" fmla="*/ 17 w 17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21">
                  <a:moveTo>
                    <a:pt x="0" y="5"/>
                  </a:moveTo>
                  <a:lnTo>
                    <a:pt x="8" y="20"/>
                  </a:lnTo>
                  <a:lnTo>
                    <a:pt x="16" y="0"/>
                  </a:lnTo>
                  <a:lnTo>
                    <a:pt x="0" y="5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2" name="Freeform 186"/>
            <p:cNvSpPr>
              <a:spLocks/>
            </p:cNvSpPr>
            <p:nvPr/>
          </p:nvSpPr>
          <p:spPr bwMode="auto">
            <a:xfrm>
              <a:off x="2795" y="2297"/>
              <a:ext cx="143" cy="161"/>
            </a:xfrm>
            <a:custGeom>
              <a:avLst/>
              <a:gdLst>
                <a:gd name="T0" fmla="*/ 0 w 143"/>
                <a:gd name="T1" fmla="*/ 121 h 161"/>
                <a:gd name="T2" fmla="*/ 0 w 143"/>
                <a:gd name="T3" fmla="*/ 72 h 161"/>
                <a:gd name="T4" fmla="*/ 16 w 143"/>
                <a:gd name="T5" fmla="*/ 72 h 161"/>
                <a:gd name="T6" fmla="*/ 16 w 143"/>
                <a:gd name="T7" fmla="*/ 12 h 161"/>
                <a:gd name="T8" fmla="*/ 47 w 143"/>
                <a:gd name="T9" fmla="*/ 5 h 161"/>
                <a:gd name="T10" fmla="*/ 55 w 143"/>
                <a:gd name="T11" fmla="*/ 14 h 161"/>
                <a:gd name="T12" fmla="*/ 80 w 143"/>
                <a:gd name="T13" fmla="*/ 0 h 161"/>
                <a:gd name="T14" fmla="*/ 122 w 143"/>
                <a:gd name="T15" fmla="*/ 63 h 161"/>
                <a:gd name="T16" fmla="*/ 142 w 143"/>
                <a:gd name="T17" fmla="*/ 75 h 161"/>
                <a:gd name="T18" fmla="*/ 86 w 143"/>
                <a:gd name="T19" fmla="*/ 138 h 161"/>
                <a:gd name="T20" fmla="*/ 52 w 143"/>
                <a:gd name="T21" fmla="*/ 138 h 161"/>
                <a:gd name="T22" fmla="*/ 34 w 143"/>
                <a:gd name="T23" fmla="*/ 160 h 161"/>
                <a:gd name="T24" fmla="*/ 14 w 143"/>
                <a:gd name="T25" fmla="*/ 160 h 161"/>
                <a:gd name="T26" fmla="*/ 15 w 143"/>
                <a:gd name="T27" fmla="*/ 140 h 161"/>
                <a:gd name="T28" fmla="*/ 0 w 143"/>
                <a:gd name="T29" fmla="*/ 121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3"/>
                <a:gd name="T46" fmla="*/ 0 h 161"/>
                <a:gd name="T47" fmla="*/ 143 w 143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3" h="161">
                  <a:moveTo>
                    <a:pt x="0" y="121"/>
                  </a:moveTo>
                  <a:lnTo>
                    <a:pt x="0" y="72"/>
                  </a:lnTo>
                  <a:lnTo>
                    <a:pt x="16" y="72"/>
                  </a:lnTo>
                  <a:lnTo>
                    <a:pt x="16" y="12"/>
                  </a:lnTo>
                  <a:lnTo>
                    <a:pt x="47" y="5"/>
                  </a:lnTo>
                  <a:lnTo>
                    <a:pt x="55" y="14"/>
                  </a:lnTo>
                  <a:lnTo>
                    <a:pt x="80" y="0"/>
                  </a:lnTo>
                  <a:lnTo>
                    <a:pt x="122" y="63"/>
                  </a:lnTo>
                  <a:lnTo>
                    <a:pt x="142" y="75"/>
                  </a:lnTo>
                  <a:lnTo>
                    <a:pt x="86" y="138"/>
                  </a:lnTo>
                  <a:lnTo>
                    <a:pt x="52" y="138"/>
                  </a:lnTo>
                  <a:lnTo>
                    <a:pt x="34" y="160"/>
                  </a:lnTo>
                  <a:lnTo>
                    <a:pt x="14" y="160"/>
                  </a:lnTo>
                  <a:lnTo>
                    <a:pt x="15" y="140"/>
                  </a:lnTo>
                  <a:lnTo>
                    <a:pt x="0" y="121"/>
                  </a:lnTo>
                </a:path>
              </a:pathLst>
            </a:custGeom>
            <a:grpFill/>
            <a:ln w="22225" cap="rnd" cmpd="sng">
              <a:noFill/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3" name="Freeform 187"/>
            <p:cNvSpPr>
              <a:spLocks/>
            </p:cNvSpPr>
            <p:nvPr/>
          </p:nvSpPr>
          <p:spPr bwMode="auto">
            <a:xfrm>
              <a:off x="2934" y="2022"/>
              <a:ext cx="26" cy="35"/>
            </a:xfrm>
            <a:custGeom>
              <a:avLst/>
              <a:gdLst>
                <a:gd name="T0" fmla="*/ 0 w 26"/>
                <a:gd name="T1" fmla="*/ 4 h 35"/>
                <a:gd name="T2" fmla="*/ 3 w 26"/>
                <a:gd name="T3" fmla="*/ 17 h 35"/>
                <a:gd name="T4" fmla="*/ 9 w 26"/>
                <a:gd name="T5" fmla="*/ 34 h 35"/>
                <a:gd name="T6" fmla="*/ 25 w 26"/>
                <a:gd name="T7" fmla="*/ 14 h 35"/>
                <a:gd name="T8" fmla="*/ 24 w 26"/>
                <a:gd name="T9" fmla="*/ 0 h 35"/>
                <a:gd name="T10" fmla="*/ 0 w 26"/>
                <a:gd name="T11" fmla="*/ 4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35"/>
                <a:gd name="T20" fmla="*/ 26 w 26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35">
                  <a:moveTo>
                    <a:pt x="0" y="4"/>
                  </a:moveTo>
                  <a:lnTo>
                    <a:pt x="3" y="17"/>
                  </a:lnTo>
                  <a:lnTo>
                    <a:pt x="9" y="34"/>
                  </a:lnTo>
                  <a:lnTo>
                    <a:pt x="25" y="14"/>
                  </a:lnTo>
                  <a:lnTo>
                    <a:pt x="24" y="0"/>
                  </a:lnTo>
                  <a:lnTo>
                    <a:pt x="0" y="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4" name="Freeform 188"/>
            <p:cNvSpPr>
              <a:spLocks/>
            </p:cNvSpPr>
            <p:nvPr/>
          </p:nvSpPr>
          <p:spPr bwMode="auto">
            <a:xfrm>
              <a:off x="2624" y="1755"/>
              <a:ext cx="117" cy="199"/>
            </a:xfrm>
            <a:custGeom>
              <a:avLst/>
              <a:gdLst>
                <a:gd name="T0" fmla="*/ 0 w 117"/>
                <a:gd name="T1" fmla="*/ 141 h 199"/>
                <a:gd name="T2" fmla="*/ 16 w 117"/>
                <a:gd name="T3" fmla="*/ 105 h 199"/>
                <a:gd name="T4" fmla="*/ 44 w 117"/>
                <a:gd name="T5" fmla="*/ 109 h 199"/>
                <a:gd name="T6" fmla="*/ 76 w 117"/>
                <a:gd name="T7" fmla="*/ 32 h 199"/>
                <a:gd name="T8" fmla="*/ 91 w 117"/>
                <a:gd name="T9" fmla="*/ 18 h 199"/>
                <a:gd name="T10" fmla="*/ 84 w 117"/>
                <a:gd name="T11" fmla="*/ 3 h 199"/>
                <a:gd name="T12" fmla="*/ 93 w 117"/>
                <a:gd name="T13" fmla="*/ 0 h 199"/>
                <a:gd name="T14" fmla="*/ 102 w 117"/>
                <a:gd name="T15" fmla="*/ 47 h 199"/>
                <a:gd name="T16" fmla="*/ 84 w 117"/>
                <a:gd name="T17" fmla="*/ 56 h 199"/>
                <a:gd name="T18" fmla="*/ 105 w 117"/>
                <a:gd name="T19" fmla="*/ 95 h 199"/>
                <a:gd name="T20" fmla="*/ 93 w 117"/>
                <a:gd name="T21" fmla="*/ 140 h 199"/>
                <a:gd name="T22" fmla="*/ 116 w 117"/>
                <a:gd name="T23" fmla="*/ 175 h 199"/>
                <a:gd name="T24" fmla="*/ 113 w 117"/>
                <a:gd name="T25" fmla="*/ 198 h 199"/>
                <a:gd name="T26" fmla="*/ 73 w 117"/>
                <a:gd name="T27" fmla="*/ 187 h 199"/>
                <a:gd name="T28" fmla="*/ 42 w 117"/>
                <a:gd name="T29" fmla="*/ 186 h 199"/>
                <a:gd name="T30" fmla="*/ 18 w 117"/>
                <a:gd name="T31" fmla="*/ 187 h 199"/>
                <a:gd name="T32" fmla="*/ 18 w 117"/>
                <a:gd name="T33" fmla="*/ 154 h 199"/>
                <a:gd name="T34" fmla="*/ 0 w 117"/>
                <a:gd name="T35" fmla="*/ 141 h 19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7"/>
                <a:gd name="T55" fmla="*/ 0 h 199"/>
                <a:gd name="T56" fmla="*/ 117 w 117"/>
                <a:gd name="T57" fmla="*/ 199 h 19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7" h="199">
                  <a:moveTo>
                    <a:pt x="0" y="141"/>
                  </a:moveTo>
                  <a:lnTo>
                    <a:pt x="16" y="105"/>
                  </a:lnTo>
                  <a:lnTo>
                    <a:pt x="44" y="109"/>
                  </a:lnTo>
                  <a:lnTo>
                    <a:pt x="76" y="32"/>
                  </a:lnTo>
                  <a:lnTo>
                    <a:pt x="91" y="18"/>
                  </a:lnTo>
                  <a:lnTo>
                    <a:pt x="84" y="3"/>
                  </a:lnTo>
                  <a:lnTo>
                    <a:pt x="93" y="0"/>
                  </a:lnTo>
                  <a:lnTo>
                    <a:pt x="102" y="47"/>
                  </a:lnTo>
                  <a:lnTo>
                    <a:pt x="84" y="56"/>
                  </a:lnTo>
                  <a:lnTo>
                    <a:pt x="105" y="95"/>
                  </a:lnTo>
                  <a:lnTo>
                    <a:pt x="93" y="140"/>
                  </a:lnTo>
                  <a:lnTo>
                    <a:pt x="116" y="175"/>
                  </a:lnTo>
                  <a:lnTo>
                    <a:pt x="113" y="198"/>
                  </a:lnTo>
                  <a:lnTo>
                    <a:pt x="73" y="187"/>
                  </a:lnTo>
                  <a:lnTo>
                    <a:pt x="42" y="186"/>
                  </a:lnTo>
                  <a:lnTo>
                    <a:pt x="18" y="187"/>
                  </a:lnTo>
                  <a:lnTo>
                    <a:pt x="18" y="154"/>
                  </a:lnTo>
                  <a:lnTo>
                    <a:pt x="0" y="14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5" name="Freeform 189"/>
            <p:cNvSpPr>
              <a:spLocks/>
            </p:cNvSpPr>
            <p:nvPr/>
          </p:nvSpPr>
          <p:spPr bwMode="auto">
            <a:xfrm>
              <a:off x="2716" y="1787"/>
              <a:ext cx="196" cy="145"/>
            </a:xfrm>
            <a:custGeom>
              <a:avLst/>
              <a:gdLst>
                <a:gd name="T0" fmla="*/ 0 w 196"/>
                <a:gd name="T1" fmla="*/ 109 h 145"/>
                <a:gd name="T2" fmla="*/ 12 w 196"/>
                <a:gd name="T3" fmla="*/ 63 h 145"/>
                <a:gd name="T4" fmla="*/ 61 w 196"/>
                <a:gd name="T5" fmla="*/ 51 h 145"/>
                <a:gd name="T6" fmla="*/ 66 w 196"/>
                <a:gd name="T7" fmla="*/ 36 h 145"/>
                <a:gd name="T8" fmla="*/ 89 w 196"/>
                <a:gd name="T9" fmla="*/ 31 h 145"/>
                <a:gd name="T10" fmla="*/ 122 w 196"/>
                <a:gd name="T11" fmla="*/ 0 h 145"/>
                <a:gd name="T12" fmla="*/ 133 w 196"/>
                <a:gd name="T13" fmla="*/ 37 h 145"/>
                <a:gd name="T14" fmla="*/ 158 w 196"/>
                <a:gd name="T15" fmla="*/ 51 h 145"/>
                <a:gd name="T16" fmla="*/ 195 w 196"/>
                <a:gd name="T17" fmla="*/ 103 h 145"/>
                <a:gd name="T18" fmla="*/ 105 w 196"/>
                <a:gd name="T19" fmla="*/ 119 h 145"/>
                <a:gd name="T20" fmla="*/ 74 w 196"/>
                <a:gd name="T21" fmla="*/ 103 h 145"/>
                <a:gd name="T22" fmla="*/ 61 w 196"/>
                <a:gd name="T23" fmla="*/ 130 h 145"/>
                <a:gd name="T24" fmla="*/ 35 w 196"/>
                <a:gd name="T25" fmla="*/ 130 h 145"/>
                <a:gd name="T26" fmla="*/ 23 w 196"/>
                <a:gd name="T27" fmla="*/ 144 h 145"/>
                <a:gd name="T28" fmla="*/ 0 w 196"/>
                <a:gd name="T29" fmla="*/ 109 h 1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6"/>
                <a:gd name="T46" fmla="*/ 0 h 145"/>
                <a:gd name="T47" fmla="*/ 196 w 196"/>
                <a:gd name="T48" fmla="*/ 145 h 1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6" h="145">
                  <a:moveTo>
                    <a:pt x="0" y="109"/>
                  </a:moveTo>
                  <a:lnTo>
                    <a:pt x="12" y="63"/>
                  </a:lnTo>
                  <a:lnTo>
                    <a:pt x="61" y="51"/>
                  </a:lnTo>
                  <a:lnTo>
                    <a:pt x="66" y="36"/>
                  </a:lnTo>
                  <a:lnTo>
                    <a:pt x="89" y="31"/>
                  </a:lnTo>
                  <a:lnTo>
                    <a:pt x="122" y="0"/>
                  </a:lnTo>
                  <a:lnTo>
                    <a:pt x="133" y="37"/>
                  </a:lnTo>
                  <a:lnTo>
                    <a:pt x="158" y="51"/>
                  </a:lnTo>
                  <a:lnTo>
                    <a:pt x="195" y="103"/>
                  </a:lnTo>
                  <a:lnTo>
                    <a:pt x="105" y="119"/>
                  </a:lnTo>
                  <a:lnTo>
                    <a:pt x="74" y="103"/>
                  </a:lnTo>
                  <a:lnTo>
                    <a:pt x="61" y="130"/>
                  </a:lnTo>
                  <a:lnTo>
                    <a:pt x="35" y="130"/>
                  </a:lnTo>
                  <a:lnTo>
                    <a:pt x="23" y="144"/>
                  </a:lnTo>
                  <a:lnTo>
                    <a:pt x="0" y="10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6" name="Freeform 190"/>
            <p:cNvSpPr>
              <a:spLocks/>
            </p:cNvSpPr>
            <p:nvPr/>
          </p:nvSpPr>
          <p:spPr bwMode="auto">
            <a:xfrm>
              <a:off x="2699" y="1565"/>
              <a:ext cx="161" cy="288"/>
            </a:xfrm>
            <a:custGeom>
              <a:avLst/>
              <a:gdLst>
                <a:gd name="T0" fmla="*/ 0 w 161"/>
                <a:gd name="T1" fmla="*/ 166 h 288"/>
                <a:gd name="T2" fmla="*/ 24 w 161"/>
                <a:gd name="T3" fmla="*/ 176 h 288"/>
                <a:gd name="T4" fmla="*/ 18 w 161"/>
                <a:gd name="T5" fmla="*/ 192 h 288"/>
                <a:gd name="T6" fmla="*/ 28 w 161"/>
                <a:gd name="T7" fmla="*/ 239 h 288"/>
                <a:gd name="T8" fmla="*/ 10 w 161"/>
                <a:gd name="T9" fmla="*/ 248 h 288"/>
                <a:gd name="T10" fmla="*/ 30 w 161"/>
                <a:gd name="T11" fmla="*/ 287 h 288"/>
                <a:gd name="T12" fmla="*/ 80 w 161"/>
                <a:gd name="T13" fmla="*/ 274 h 288"/>
                <a:gd name="T14" fmla="*/ 85 w 161"/>
                <a:gd name="T15" fmla="*/ 259 h 288"/>
                <a:gd name="T16" fmla="*/ 107 w 161"/>
                <a:gd name="T17" fmla="*/ 255 h 288"/>
                <a:gd name="T18" fmla="*/ 141 w 161"/>
                <a:gd name="T19" fmla="*/ 224 h 288"/>
                <a:gd name="T20" fmla="*/ 129 w 161"/>
                <a:gd name="T21" fmla="*/ 187 h 288"/>
                <a:gd name="T22" fmla="*/ 145 w 161"/>
                <a:gd name="T23" fmla="*/ 143 h 288"/>
                <a:gd name="T24" fmla="*/ 160 w 161"/>
                <a:gd name="T25" fmla="*/ 140 h 288"/>
                <a:gd name="T26" fmla="*/ 160 w 161"/>
                <a:gd name="T27" fmla="*/ 73 h 288"/>
                <a:gd name="T28" fmla="*/ 41 w 161"/>
                <a:gd name="T29" fmla="*/ 0 h 288"/>
                <a:gd name="T30" fmla="*/ 26 w 161"/>
                <a:gd name="T31" fmla="*/ 7 h 288"/>
                <a:gd name="T32" fmla="*/ 26 w 161"/>
                <a:gd name="T33" fmla="*/ 35 h 288"/>
                <a:gd name="T34" fmla="*/ 41 w 161"/>
                <a:gd name="T35" fmla="*/ 55 h 288"/>
                <a:gd name="T36" fmla="*/ 30 w 161"/>
                <a:gd name="T37" fmla="*/ 118 h 288"/>
                <a:gd name="T38" fmla="*/ 0 w 161"/>
                <a:gd name="T39" fmla="*/ 166 h 28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1"/>
                <a:gd name="T61" fmla="*/ 0 h 288"/>
                <a:gd name="T62" fmla="*/ 161 w 161"/>
                <a:gd name="T63" fmla="*/ 288 h 28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1" h="288">
                  <a:moveTo>
                    <a:pt x="0" y="166"/>
                  </a:moveTo>
                  <a:lnTo>
                    <a:pt x="24" y="176"/>
                  </a:lnTo>
                  <a:lnTo>
                    <a:pt x="18" y="192"/>
                  </a:lnTo>
                  <a:lnTo>
                    <a:pt x="28" y="239"/>
                  </a:lnTo>
                  <a:lnTo>
                    <a:pt x="10" y="248"/>
                  </a:lnTo>
                  <a:lnTo>
                    <a:pt x="30" y="287"/>
                  </a:lnTo>
                  <a:lnTo>
                    <a:pt x="80" y="274"/>
                  </a:lnTo>
                  <a:lnTo>
                    <a:pt x="85" y="259"/>
                  </a:lnTo>
                  <a:lnTo>
                    <a:pt x="107" y="255"/>
                  </a:lnTo>
                  <a:lnTo>
                    <a:pt x="141" y="224"/>
                  </a:lnTo>
                  <a:lnTo>
                    <a:pt x="129" y="187"/>
                  </a:lnTo>
                  <a:lnTo>
                    <a:pt x="145" y="143"/>
                  </a:lnTo>
                  <a:lnTo>
                    <a:pt x="160" y="140"/>
                  </a:lnTo>
                  <a:lnTo>
                    <a:pt x="160" y="73"/>
                  </a:lnTo>
                  <a:lnTo>
                    <a:pt x="41" y="0"/>
                  </a:lnTo>
                  <a:lnTo>
                    <a:pt x="26" y="7"/>
                  </a:lnTo>
                  <a:lnTo>
                    <a:pt x="26" y="35"/>
                  </a:lnTo>
                  <a:lnTo>
                    <a:pt x="41" y="55"/>
                  </a:lnTo>
                  <a:lnTo>
                    <a:pt x="30" y="118"/>
                  </a:lnTo>
                  <a:lnTo>
                    <a:pt x="0" y="16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7" name="Freeform 191"/>
            <p:cNvSpPr>
              <a:spLocks/>
            </p:cNvSpPr>
            <p:nvPr/>
          </p:nvSpPr>
          <p:spPr bwMode="auto">
            <a:xfrm>
              <a:off x="2665" y="1917"/>
              <a:ext cx="114" cy="152"/>
            </a:xfrm>
            <a:custGeom>
              <a:avLst/>
              <a:gdLst>
                <a:gd name="T0" fmla="*/ 0 w 114"/>
                <a:gd name="T1" fmla="*/ 131 h 152"/>
                <a:gd name="T2" fmla="*/ 11 w 114"/>
                <a:gd name="T3" fmla="*/ 151 h 152"/>
                <a:gd name="T4" fmla="*/ 27 w 114"/>
                <a:gd name="T5" fmla="*/ 146 h 152"/>
                <a:gd name="T6" fmla="*/ 50 w 114"/>
                <a:gd name="T7" fmla="*/ 147 h 152"/>
                <a:gd name="T8" fmla="*/ 71 w 114"/>
                <a:gd name="T9" fmla="*/ 130 h 152"/>
                <a:gd name="T10" fmla="*/ 77 w 114"/>
                <a:gd name="T11" fmla="*/ 99 h 152"/>
                <a:gd name="T12" fmla="*/ 98 w 114"/>
                <a:gd name="T13" fmla="*/ 74 h 152"/>
                <a:gd name="T14" fmla="*/ 113 w 114"/>
                <a:gd name="T15" fmla="*/ 0 h 152"/>
                <a:gd name="T16" fmla="*/ 87 w 114"/>
                <a:gd name="T17" fmla="*/ 0 h 152"/>
                <a:gd name="T18" fmla="*/ 75 w 114"/>
                <a:gd name="T19" fmla="*/ 14 h 152"/>
                <a:gd name="T20" fmla="*/ 72 w 114"/>
                <a:gd name="T21" fmla="*/ 37 h 152"/>
                <a:gd name="T22" fmla="*/ 32 w 114"/>
                <a:gd name="T23" fmla="*/ 27 h 152"/>
                <a:gd name="T24" fmla="*/ 31 w 114"/>
                <a:gd name="T25" fmla="*/ 41 h 152"/>
                <a:gd name="T26" fmla="*/ 47 w 114"/>
                <a:gd name="T27" fmla="*/ 42 h 152"/>
                <a:gd name="T28" fmla="*/ 42 w 114"/>
                <a:gd name="T29" fmla="*/ 103 h 152"/>
                <a:gd name="T30" fmla="*/ 22 w 114"/>
                <a:gd name="T31" fmla="*/ 95 h 152"/>
                <a:gd name="T32" fmla="*/ 0 w 114"/>
                <a:gd name="T33" fmla="*/ 131 h 1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4"/>
                <a:gd name="T52" fmla="*/ 0 h 152"/>
                <a:gd name="T53" fmla="*/ 114 w 114"/>
                <a:gd name="T54" fmla="*/ 152 h 1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4" h="152">
                  <a:moveTo>
                    <a:pt x="0" y="131"/>
                  </a:moveTo>
                  <a:lnTo>
                    <a:pt x="11" y="151"/>
                  </a:lnTo>
                  <a:lnTo>
                    <a:pt x="27" y="146"/>
                  </a:lnTo>
                  <a:lnTo>
                    <a:pt x="50" y="147"/>
                  </a:lnTo>
                  <a:lnTo>
                    <a:pt x="71" y="130"/>
                  </a:lnTo>
                  <a:lnTo>
                    <a:pt x="77" y="99"/>
                  </a:lnTo>
                  <a:lnTo>
                    <a:pt x="98" y="74"/>
                  </a:lnTo>
                  <a:lnTo>
                    <a:pt x="113" y="0"/>
                  </a:lnTo>
                  <a:lnTo>
                    <a:pt x="87" y="0"/>
                  </a:lnTo>
                  <a:lnTo>
                    <a:pt x="75" y="14"/>
                  </a:lnTo>
                  <a:lnTo>
                    <a:pt x="72" y="37"/>
                  </a:lnTo>
                  <a:lnTo>
                    <a:pt x="32" y="27"/>
                  </a:lnTo>
                  <a:lnTo>
                    <a:pt x="31" y="41"/>
                  </a:lnTo>
                  <a:lnTo>
                    <a:pt x="47" y="42"/>
                  </a:lnTo>
                  <a:lnTo>
                    <a:pt x="42" y="103"/>
                  </a:lnTo>
                  <a:lnTo>
                    <a:pt x="22" y="95"/>
                  </a:lnTo>
                  <a:lnTo>
                    <a:pt x="0" y="13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8" name="Freeform 192"/>
            <p:cNvSpPr>
              <a:spLocks/>
            </p:cNvSpPr>
            <p:nvPr/>
          </p:nvSpPr>
          <p:spPr bwMode="auto">
            <a:xfrm>
              <a:off x="2682" y="1890"/>
              <a:ext cx="284" cy="325"/>
            </a:xfrm>
            <a:custGeom>
              <a:avLst/>
              <a:gdLst>
                <a:gd name="T0" fmla="*/ 0 w 284"/>
                <a:gd name="T1" fmla="*/ 191 h 325"/>
                <a:gd name="T2" fmla="*/ 0 w 284"/>
                <a:gd name="T3" fmla="*/ 200 h 325"/>
                <a:gd name="T4" fmla="*/ 58 w 284"/>
                <a:gd name="T5" fmla="*/ 191 h 325"/>
                <a:gd name="T6" fmla="*/ 81 w 284"/>
                <a:gd name="T7" fmla="*/ 232 h 325"/>
                <a:gd name="T8" fmla="*/ 103 w 284"/>
                <a:gd name="T9" fmla="*/ 229 h 325"/>
                <a:gd name="T10" fmla="*/ 107 w 284"/>
                <a:gd name="T11" fmla="*/ 212 h 325"/>
                <a:gd name="T12" fmla="*/ 127 w 284"/>
                <a:gd name="T13" fmla="*/ 211 h 325"/>
                <a:gd name="T14" fmla="*/ 141 w 284"/>
                <a:gd name="T15" fmla="*/ 222 h 325"/>
                <a:gd name="T16" fmla="*/ 144 w 284"/>
                <a:gd name="T17" fmla="*/ 286 h 325"/>
                <a:gd name="T18" fmla="*/ 176 w 284"/>
                <a:gd name="T19" fmla="*/ 282 h 325"/>
                <a:gd name="T20" fmla="*/ 260 w 284"/>
                <a:gd name="T21" fmla="*/ 324 h 325"/>
                <a:gd name="T22" fmla="*/ 260 w 284"/>
                <a:gd name="T23" fmla="*/ 304 h 325"/>
                <a:gd name="T24" fmla="*/ 243 w 284"/>
                <a:gd name="T25" fmla="*/ 295 h 325"/>
                <a:gd name="T26" fmla="*/ 246 w 284"/>
                <a:gd name="T27" fmla="*/ 249 h 325"/>
                <a:gd name="T28" fmla="*/ 272 w 284"/>
                <a:gd name="T29" fmla="*/ 233 h 325"/>
                <a:gd name="T30" fmla="*/ 256 w 284"/>
                <a:gd name="T31" fmla="*/ 202 h 325"/>
                <a:gd name="T32" fmla="*/ 254 w 284"/>
                <a:gd name="T33" fmla="*/ 148 h 325"/>
                <a:gd name="T34" fmla="*/ 251 w 284"/>
                <a:gd name="T35" fmla="*/ 135 h 325"/>
                <a:gd name="T36" fmla="*/ 260 w 284"/>
                <a:gd name="T37" fmla="*/ 112 h 325"/>
                <a:gd name="T38" fmla="*/ 272 w 284"/>
                <a:gd name="T39" fmla="*/ 67 h 325"/>
                <a:gd name="T40" fmla="*/ 283 w 284"/>
                <a:gd name="T41" fmla="*/ 52 h 325"/>
                <a:gd name="T42" fmla="*/ 278 w 284"/>
                <a:gd name="T43" fmla="*/ 26 h 325"/>
                <a:gd name="T44" fmla="*/ 228 w 284"/>
                <a:gd name="T45" fmla="*/ 0 h 325"/>
                <a:gd name="T46" fmla="*/ 138 w 284"/>
                <a:gd name="T47" fmla="*/ 15 h 325"/>
                <a:gd name="T48" fmla="*/ 107 w 284"/>
                <a:gd name="T49" fmla="*/ 0 h 325"/>
                <a:gd name="T50" fmla="*/ 95 w 284"/>
                <a:gd name="T51" fmla="*/ 26 h 325"/>
                <a:gd name="T52" fmla="*/ 80 w 284"/>
                <a:gd name="T53" fmla="*/ 101 h 325"/>
                <a:gd name="T54" fmla="*/ 59 w 284"/>
                <a:gd name="T55" fmla="*/ 126 h 325"/>
                <a:gd name="T56" fmla="*/ 53 w 284"/>
                <a:gd name="T57" fmla="*/ 157 h 325"/>
                <a:gd name="T58" fmla="*/ 32 w 284"/>
                <a:gd name="T59" fmla="*/ 173 h 325"/>
                <a:gd name="T60" fmla="*/ 9 w 284"/>
                <a:gd name="T61" fmla="*/ 172 h 325"/>
                <a:gd name="T62" fmla="*/ 0 w 284"/>
                <a:gd name="T63" fmla="*/ 191 h 3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4"/>
                <a:gd name="T97" fmla="*/ 0 h 325"/>
                <a:gd name="T98" fmla="*/ 284 w 284"/>
                <a:gd name="T99" fmla="*/ 325 h 3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4" h="325">
                  <a:moveTo>
                    <a:pt x="0" y="191"/>
                  </a:moveTo>
                  <a:lnTo>
                    <a:pt x="0" y="200"/>
                  </a:lnTo>
                  <a:lnTo>
                    <a:pt x="58" y="191"/>
                  </a:lnTo>
                  <a:lnTo>
                    <a:pt x="81" y="232"/>
                  </a:lnTo>
                  <a:lnTo>
                    <a:pt x="103" y="229"/>
                  </a:lnTo>
                  <a:lnTo>
                    <a:pt x="107" y="212"/>
                  </a:lnTo>
                  <a:lnTo>
                    <a:pt x="127" y="211"/>
                  </a:lnTo>
                  <a:lnTo>
                    <a:pt x="141" y="222"/>
                  </a:lnTo>
                  <a:lnTo>
                    <a:pt x="144" y="286"/>
                  </a:lnTo>
                  <a:lnTo>
                    <a:pt x="176" y="282"/>
                  </a:lnTo>
                  <a:lnTo>
                    <a:pt x="260" y="324"/>
                  </a:lnTo>
                  <a:lnTo>
                    <a:pt x="260" y="304"/>
                  </a:lnTo>
                  <a:lnTo>
                    <a:pt x="243" y="295"/>
                  </a:lnTo>
                  <a:lnTo>
                    <a:pt x="246" y="249"/>
                  </a:lnTo>
                  <a:lnTo>
                    <a:pt x="272" y="233"/>
                  </a:lnTo>
                  <a:lnTo>
                    <a:pt x="256" y="202"/>
                  </a:lnTo>
                  <a:lnTo>
                    <a:pt x="254" y="148"/>
                  </a:lnTo>
                  <a:lnTo>
                    <a:pt x="251" y="135"/>
                  </a:lnTo>
                  <a:lnTo>
                    <a:pt x="260" y="112"/>
                  </a:lnTo>
                  <a:lnTo>
                    <a:pt x="272" y="67"/>
                  </a:lnTo>
                  <a:lnTo>
                    <a:pt x="283" y="52"/>
                  </a:lnTo>
                  <a:lnTo>
                    <a:pt x="278" y="26"/>
                  </a:lnTo>
                  <a:lnTo>
                    <a:pt x="228" y="0"/>
                  </a:lnTo>
                  <a:lnTo>
                    <a:pt x="138" y="15"/>
                  </a:lnTo>
                  <a:lnTo>
                    <a:pt x="107" y="0"/>
                  </a:lnTo>
                  <a:lnTo>
                    <a:pt x="95" y="26"/>
                  </a:lnTo>
                  <a:lnTo>
                    <a:pt x="80" y="101"/>
                  </a:lnTo>
                  <a:lnTo>
                    <a:pt x="59" y="126"/>
                  </a:lnTo>
                  <a:lnTo>
                    <a:pt x="53" y="157"/>
                  </a:lnTo>
                  <a:lnTo>
                    <a:pt x="32" y="173"/>
                  </a:lnTo>
                  <a:lnTo>
                    <a:pt x="9" y="172"/>
                  </a:lnTo>
                  <a:lnTo>
                    <a:pt x="0" y="19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9" name="Freeform 193"/>
            <p:cNvSpPr>
              <a:spLocks/>
            </p:cNvSpPr>
            <p:nvPr/>
          </p:nvSpPr>
          <p:spPr bwMode="auto">
            <a:xfrm>
              <a:off x="2982" y="1330"/>
              <a:ext cx="36" cy="23"/>
            </a:xfrm>
            <a:custGeom>
              <a:avLst/>
              <a:gdLst>
                <a:gd name="T0" fmla="*/ 0 w 36"/>
                <a:gd name="T1" fmla="*/ 12 h 23"/>
                <a:gd name="T2" fmla="*/ 12 w 36"/>
                <a:gd name="T3" fmla="*/ 22 h 23"/>
                <a:gd name="T4" fmla="*/ 35 w 36"/>
                <a:gd name="T5" fmla="*/ 0 h 23"/>
                <a:gd name="T6" fmla="*/ 0 w 36"/>
                <a:gd name="T7" fmla="*/ 12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3"/>
                <a:gd name="T14" fmla="*/ 36 w 3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3">
                  <a:moveTo>
                    <a:pt x="0" y="12"/>
                  </a:moveTo>
                  <a:lnTo>
                    <a:pt x="12" y="22"/>
                  </a:lnTo>
                  <a:lnTo>
                    <a:pt x="35" y="0"/>
                  </a:lnTo>
                  <a:lnTo>
                    <a:pt x="0" y="1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0" name="Freeform 194"/>
            <p:cNvSpPr>
              <a:spLocks/>
            </p:cNvSpPr>
            <p:nvPr/>
          </p:nvSpPr>
          <p:spPr bwMode="auto">
            <a:xfrm>
              <a:off x="2511" y="1762"/>
              <a:ext cx="42" cy="110"/>
            </a:xfrm>
            <a:custGeom>
              <a:avLst/>
              <a:gdLst>
                <a:gd name="T0" fmla="*/ 0 w 42"/>
                <a:gd name="T1" fmla="*/ 26 h 110"/>
                <a:gd name="T2" fmla="*/ 16 w 42"/>
                <a:gd name="T3" fmla="*/ 109 h 110"/>
                <a:gd name="T4" fmla="*/ 30 w 42"/>
                <a:gd name="T5" fmla="*/ 108 h 110"/>
                <a:gd name="T6" fmla="*/ 41 w 42"/>
                <a:gd name="T7" fmla="*/ 13 h 110"/>
                <a:gd name="T8" fmla="*/ 30 w 42"/>
                <a:gd name="T9" fmla="*/ 0 h 110"/>
                <a:gd name="T10" fmla="*/ 22 w 42"/>
                <a:gd name="T11" fmla="*/ 9 h 110"/>
                <a:gd name="T12" fmla="*/ 0 w 42"/>
                <a:gd name="T13" fmla="*/ 26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"/>
                <a:gd name="T22" fmla="*/ 0 h 110"/>
                <a:gd name="T23" fmla="*/ 42 w 42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" h="110">
                  <a:moveTo>
                    <a:pt x="0" y="26"/>
                  </a:moveTo>
                  <a:lnTo>
                    <a:pt x="16" y="109"/>
                  </a:lnTo>
                  <a:lnTo>
                    <a:pt x="30" y="108"/>
                  </a:lnTo>
                  <a:lnTo>
                    <a:pt x="41" y="13"/>
                  </a:lnTo>
                  <a:lnTo>
                    <a:pt x="30" y="0"/>
                  </a:lnTo>
                  <a:lnTo>
                    <a:pt x="22" y="9"/>
                  </a:lnTo>
                  <a:lnTo>
                    <a:pt x="0" y="2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1" name="Freeform 195"/>
            <p:cNvSpPr>
              <a:spLocks/>
            </p:cNvSpPr>
            <p:nvPr/>
          </p:nvSpPr>
          <p:spPr bwMode="auto">
            <a:xfrm>
              <a:off x="2638" y="1942"/>
              <a:ext cx="27" cy="22"/>
            </a:xfrm>
            <a:custGeom>
              <a:avLst/>
              <a:gdLst>
                <a:gd name="T0" fmla="*/ 0 w 27"/>
                <a:gd name="T1" fmla="*/ 21 h 22"/>
                <a:gd name="T2" fmla="*/ 2 w 27"/>
                <a:gd name="T3" fmla="*/ 1 h 22"/>
                <a:gd name="T4" fmla="*/ 26 w 27"/>
                <a:gd name="T5" fmla="*/ 0 h 22"/>
                <a:gd name="T6" fmla="*/ 26 w 27"/>
                <a:gd name="T7" fmla="*/ 18 h 22"/>
                <a:gd name="T8" fmla="*/ 0 w 27"/>
                <a:gd name="T9" fmla="*/ 21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2"/>
                <a:gd name="T17" fmla="*/ 27 w 27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2">
                  <a:moveTo>
                    <a:pt x="0" y="21"/>
                  </a:moveTo>
                  <a:lnTo>
                    <a:pt x="2" y="1"/>
                  </a:lnTo>
                  <a:lnTo>
                    <a:pt x="26" y="0"/>
                  </a:lnTo>
                  <a:lnTo>
                    <a:pt x="26" y="18"/>
                  </a:lnTo>
                  <a:lnTo>
                    <a:pt x="0" y="2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2" name="Freeform 196"/>
            <p:cNvSpPr>
              <a:spLocks/>
            </p:cNvSpPr>
            <p:nvPr/>
          </p:nvSpPr>
          <p:spPr bwMode="auto">
            <a:xfrm>
              <a:off x="2991" y="1662"/>
              <a:ext cx="222" cy="259"/>
            </a:xfrm>
            <a:custGeom>
              <a:avLst/>
              <a:gdLst>
                <a:gd name="T0" fmla="*/ 0 w 222"/>
                <a:gd name="T1" fmla="*/ 180 h 259"/>
                <a:gd name="T2" fmla="*/ 18 w 222"/>
                <a:gd name="T3" fmla="*/ 166 h 259"/>
                <a:gd name="T4" fmla="*/ 21 w 222"/>
                <a:gd name="T5" fmla="*/ 134 h 259"/>
                <a:gd name="T6" fmla="*/ 49 w 222"/>
                <a:gd name="T7" fmla="*/ 91 h 259"/>
                <a:gd name="T8" fmla="*/ 60 w 222"/>
                <a:gd name="T9" fmla="*/ 18 h 259"/>
                <a:gd name="T10" fmla="*/ 83 w 222"/>
                <a:gd name="T11" fmla="*/ 0 h 259"/>
                <a:gd name="T12" fmla="*/ 100 w 222"/>
                <a:gd name="T13" fmla="*/ 53 h 259"/>
                <a:gd name="T14" fmla="*/ 143 w 222"/>
                <a:gd name="T15" fmla="*/ 94 h 259"/>
                <a:gd name="T16" fmla="*/ 127 w 222"/>
                <a:gd name="T17" fmla="*/ 121 h 259"/>
                <a:gd name="T18" fmla="*/ 143 w 222"/>
                <a:gd name="T19" fmla="*/ 128 h 259"/>
                <a:gd name="T20" fmla="*/ 161 w 222"/>
                <a:gd name="T21" fmla="*/ 159 h 259"/>
                <a:gd name="T22" fmla="*/ 221 w 222"/>
                <a:gd name="T23" fmla="*/ 177 h 259"/>
                <a:gd name="T24" fmla="*/ 175 w 222"/>
                <a:gd name="T25" fmla="*/ 229 h 259"/>
                <a:gd name="T26" fmla="*/ 128 w 222"/>
                <a:gd name="T27" fmla="*/ 250 h 259"/>
                <a:gd name="T28" fmla="*/ 90 w 222"/>
                <a:gd name="T29" fmla="*/ 258 h 259"/>
                <a:gd name="T30" fmla="*/ 44 w 222"/>
                <a:gd name="T31" fmla="*/ 238 h 259"/>
                <a:gd name="T32" fmla="*/ 26 w 222"/>
                <a:gd name="T33" fmla="*/ 201 h 259"/>
                <a:gd name="T34" fmla="*/ 0 w 222"/>
                <a:gd name="T35" fmla="*/ 180 h 25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2"/>
                <a:gd name="T55" fmla="*/ 0 h 259"/>
                <a:gd name="T56" fmla="*/ 222 w 222"/>
                <a:gd name="T57" fmla="*/ 259 h 25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2" h="259">
                  <a:moveTo>
                    <a:pt x="0" y="180"/>
                  </a:moveTo>
                  <a:lnTo>
                    <a:pt x="18" y="166"/>
                  </a:lnTo>
                  <a:lnTo>
                    <a:pt x="21" y="134"/>
                  </a:lnTo>
                  <a:lnTo>
                    <a:pt x="49" y="91"/>
                  </a:lnTo>
                  <a:lnTo>
                    <a:pt x="60" y="18"/>
                  </a:lnTo>
                  <a:lnTo>
                    <a:pt x="83" y="0"/>
                  </a:lnTo>
                  <a:lnTo>
                    <a:pt x="100" y="53"/>
                  </a:lnTo>
                  <a:lnTo>
                    <a:pt x="143" y="94"/>
                  </a:lnTo>
                  <a:lnTo>
                    <a:pt x="127" y="121"/>
                  </a:lnTo>
                  <a:lnTo>
                    <a:pt x="143" y="128"/>
                  </a:lnTo>
                  <a:lnTo>
                    <a:pt x="161" y="159"/>
                  </a:lnTo>
                  <a:lnTo>
                    <a:pt x="221" y="177"/>
                  </a:lnTo>
                  <a:lnTo>
                    <a:pt x="175" y="229"/>
                  </a:lnTo>
                  <a:lnTo>
                    <a:pt x="128" y="250"/>
                  </a:lnTo>
                  <a:lnTo>
                    <a:pt x="90" y="258"/>
                  </a:lnTo>
                  <a:lnTo>
                    <a:pt x="44" y="238"/>
                  </a:lnTo>
                  <a:lnTo>
                    <a:pt x="26" y="201"/>
                  </a:lnTo>
                  <a:lnTo>
                    <a:pt x="0" y="18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3" name="Freeform 197"/>
            <p:cNvSpPr>
              <a:spLocks/>
            </p:cNvSpPr>
            <p:nvPr/>
          </p:nvSpPr>
          <p:spPr bwMode="auto">
            <a:xfrm>
              <a:off x="3119" y="1755"/>
              <a:ext cx="23" cy="36"/>
            </a:xfrm>
            <a:custGeom>
              <a:avLst/>
              <a:gdLst>
                <a:gd name="T0" fmla="*/ 0 w 23"/>
                <a:gd name="T1" fmla="*/ 28 h 36"/>
                <a:gd name="T2" fmla="*/ 16 w 23"/>
                <a:gd name="T3" fmla="*/ 35 h 36"/>
                <a:gd name="T4" fmla="*/ 22 w 23"/>
                <a:gd name="T5" fmla="*/ 24 h 36"/>
                <a:gd name="T6" fmla="*/ 11 w 23"/>
                <a:gd name="T7" fmla="*/ 22 h 36"/>
                <a:gd name="T8" fmla="*/ 22 w 23"/>
                <a:gd name="T9" fmla="*/ 14 h 36"/>
                <a:gd name="T10" fmla="*/ 16 w 23"/>
                <a:gd name="T11" fmla="*/ 0 h 36"/>
                <a:gd name="T12" fmla="*/ 0 w 23"/>
                <a:gd name="T13" fmla="*/ 28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36"/>
                <a:gd name="T23" fmla="*/ 23 w 23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36">
                  <a:moveTo>
                    <a:pt x="0" y="28"/>
                  </a:moveTo>
                  <a:lnTo>
                    <a:pt x="16" y="35"/>
                  </a:lnTo>
                  <a:lnTo>
                    <a:pt x="22" y="24"/>
                  </a:lnTo>
                  <a:lnTo>
                    <a:pt x="11" y="22"/>
                  </a:lnTo>
                  <a:lnTo>
                    <a:pt x="22" y="14"/>
                  </a:lnTo>
                  <a:lnTo>
                    <a:pt x="16" y="0"/>
                  </a:lnTo>
                  <a:lnTo>
                    <a:pt x="0" y="28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4" name="Freeform 198"/>
            <p:cNvSpPr>
              <a:spLocks/>
            </p:cNvSpPr>
            <p:nvPr/>
          </p:nvSpPr>
          <p:spPr bwMode="auto">
            <a:xfrm>
              <a:off x="2628" y="1942"/>
              <a:ext cx="85" cy="106"/>
            </a:xfrm>
            <a:custGeom>
              <a:avLst/>
              <a:gdLst>
                <a:gd name="T0" fmla="*/ 0 w 85"/>
                <a:gd name="T1" fmla="*/ 48 h 106"/>
                <a:gd name="T2" fmla="*/ 10 w 85"/>
                <a:gd name="T3" fmla="*/ 32 h 106"/>
                <a:gd name="T4" fmla="*/ 17 w 85"/>
                <a:gd name="T5" fmla="*/ 33 h 106"/>
                <a:gd name="T6" fmla="*/ 12 w 85"/>
                <a:gd name="T7" fmla="*/ 20 h 106"/>
                <a:gd name="T8" fmla="*/ 38 w 85"/>
                <a:gd name="T9" fmla="*/ 17 h 106"/>
                <a:gd name="T10" fmla="*/ 38 w 85"/>
                <a:gd name="T11" fmla="*/ 0 h 106"/>
                <a:gd name="T12" fmla="*/ 69 w 85"/>
                <a:gd name="T13" fmla="*/ 1 h 106"/>
                <a:gd name="T14" fmla="*/ 68 w 85"/>
                <a:gd name="T15" fmla="*/ 15 h 106"/>
                <a:gd name="T16" fmla="*/ 84 w 85"/>
                <a:gd name="T17" fmla="*/ 16 h 106"/>
                <a:gd name="T18" fmla="*/ 80 w 85"/>
                <a:gd name="T19" fmla="*/ 76 h 106"/>
                <a:gd name="T20" fmla="*/ 60 w 85"/>
                <a:gd name="T21" fmla="*/ 68 h 106"/>
                <a:gd name="T22" fmla="*/ 37 w 85"/>
                <a:gd name="T23" fmla="*/ 105 h 106"/>
                <a:gd name="T24" fmla="*/ 0 w 85"/>
                <a:gd name="T25" fmla="*/ 48 h 1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106"/>
                <a:gd name="T41" fmla="*/ 85 w 85"/>
                <a:gd name="T42" fmla="*/ 106 h 10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106">
                  <a:moveTo>
                    <a:pt x="0" y="48"/>
                  </a:moveTo>
                  <a:lnTo>
                    <a:pt x="10" y="32"/>
                  </a:lnTo>
                  <a:lnTo>
                    <a:pt x="17" y="33"/>
                  </a:lnTo>
                  <a:lnTo>
                    <a:pt x="12" y="20"/>
                  </a:lnTo>
                  <a:lnTo>
                    <a:pt x="38" y="17"/>
                  </a:lnTo>
                  <a:lnTo>
                    <a:pt x="38" y="0"/>
                  </a:lnTo>
                  <a:lnTo>
                    <a:pt x="69" y="1"/>
                  </a:lnTo>
                  <a:lnTo>
                    <a:pt x="68" y="15"/>
                  </a:lnTo>
                  <a:lnTo>
                    <a:pt x="84" y="16"/>
                  </a:lnTo>
                  <a:lnTo>
                    <a:pt x="80" y="76"/>
                  </a:lnTo>
                  <a:lnTo>
                    <a:pt x="60" y="68"/>
                  </a:lnTo>
                  <a:lnTo>
                    <a:pt x="37" y="105"/>
                  </a:lnTo>
                  <a:lnTo>
                    <a:pt x="0" y="48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5" name="Freeform 199"/>
            <p:cNvSpPr>
              <a:spLocks/>
            </p:cNvSpPr>
            <p:nvPr/>
          </p:nvSpPr>
          <p:spPr bwMode="auto">
            <a:xfrm>
              <a:off x="2246" y="1741"/>
              <a:ext cx="45" cy="20"/>
            </a:xfrm>
            <a:custGeom>
              <a:avLst/>
              <a:gdLst>
                <a:gd name="T0" fmla="*/ 0 w 45"/>
                <a:gd name="T1" fmla="*/ 19 h 20"/>
                <a:gd name="T2" fmla="*/ 3 w 45"/>
                <a:gd name="T3" fmla="*/ 0 h 20"/>
                <a:gd name="T4" fmla="*/ 44 w 45"/>
                <a:gd name="T5" fmla="*/ 6 h 20"/>
                <a:gd name="T6" fmla="*/ 0 w 45"/>
                <a:gd name="T7" fmla="*/ 19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20"/>
                <a:gd name="T14" fmla="*/ 45 w 45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20">
                  <a:moveTo>
                    <a:pt x="0" y="19"/>
                  </a:moveTo>
                  <a:lnTo>
                    <a:pt x="3" y="0"/>
                  </a:lnTo>
                  <a:lnTo>
                    <a:pt x="44" y="6"/>
                  </a:lnTo>
                  <a:lnTo>
                    <a:pt x="0" y="1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6" name="Freeform 200"/>
            <p:cNvSpPr>
              <a:spLocks/>
            </p:cNvSpPr>
            <p:nvPr/>
          </p:nvSpPr>
          <p:spPr bwMode="auto">
            <a:xfrm>
              <a:off x="2452" y="1784"/>
              <a:ext cx="65" cy="115"/>
            </a:xfrm>
            <a:custGeom>
              <a:avLst/>
              <a:gdLst>
                <a:gd name="T0" fmla="*/ 0 w 65"/>
                <a:gd name="T1" fmla="*/ 107 h 115"/>
                <a:gd name="T2" fmla="*/ 7 w 65"/>
                <a:gd name="T3" fmla="*/ 29 h 115"/>
                <a:gd name="T4" fmla="*/ 4 w 65"/>
                <a:gd name="T5" fmla="*/ 4 h 115"/>
                <a:gd name="T6" fmla="*/ 43 w 65"/>
                <a:gd name="T7" fmla="*/ 0 h 115"/>
                <a:gd name="T8" fmla="*/ 64 w 65"/>
                <a:gd name="T9" fmla="*/ 90 h 115"/>
                <a:gd name="T10" fmla="*/ 16 w 65"/>
                <a:gd name="T11" fmla="*/ 114 h 115"/>
                <a:gd name="T12" fmla="*/ 0 w 65"/>
                <a:gd name="T13" fmla="*/ 107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115"/>
                <a:gd name="T23" fmla="*/ 65 w 65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115">
                  <a:moveTo>
                    <a:pt x="0" y="107"/>
                  </a:moveTo>
                  <a:lnTo>
                    <a:pt x="7" y="29"/>
                  </a:lnTo>
                  <a:lnTo>
                    <a:pt x="4" y="4"/>
                  </a:lnTo>
                  <a:lnTo>
                    <a:pt x="43" y="0"/>
                  </a:lnTo>
                  <a:lnTo>
                    <a:pt x="64" y="90"/>
                  </a:lnTo>
                  <a:lnTo>
                    <a:pt x="16" y="114"/>
                  </a:lnTo>
                  <a:lnTo>
                    <a:pt x="0" y="107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7" name="Freeform 201"/>
            <p:cNvSpPr>
              <a:spLocks/>
            </p:cNvSpPr>
            <p:nvPr/>
          </p:nvSpPr>
          <p:spPr bwMode="auto">
            <a:xfrm>
              <a:off x="2271" y="1755"/>
              <a:ext cx="112" cy="97"/>
            </a:xfrm>
            <a:custGeom>
              <a:avLst/>
              <a:gdLst>
                <a:gd name="T0" fmla="*/ 0 w 112"/>
                <a:gd name="T1" fmla="*/ 32 h 97"/>
                <a:gd name="T2" fmla="*/ 19 w 112"/>
                <a:gd name="T3" fmla="*/ 19 h 97"/>
                <a:gd name="T4" fmla="*/ 19 w 112"/>
                <a:gd name="T5" fmla="*/ 0 h 97"/>
                <a:gd name="T6" fmla="*/ 56 w 112"/>
                <a:gd name="T7" fmla="*/ 5 h 97"/>
                <a:gd name="T8" fmla="*/ 66 w 112"/>
                <a:gd name="T9" fmla="*/ 13 h 97"/>
                <a:gd name="T10" fmla="*/ 92 w 112"/>
                <a:gd name="T11" fmla="*/ 3 h 97"/>
                <a:gd name="T12" fmla="*/ 107 w 112"/>
                <a:gd name="T13" fmla="*/ 46 h 97"/>
                <a:gd name="T14" fmla="*/ 111 w 112"/>
                <a:gd name="T15" fmla="*/ 78 h 97"/>
                <a:gd name="T16" fmla="*/ 102 w 112"/>
                <a:gd name="T17" fmla="*/ 76 h 97"/>
                <a:gd name="T18" fmla="*/ 99 w 112"/>
                <a:gd name="T19" fmla="*/ 94 h 97"/>
                <a:gd name="T20" fmla="*/ 83 w 112"/>
                <a:gd name="T21" fmla="*/ 96 h 97"/>
                <a:gd name="T22" fmla="*/ 83 w 112"/>
                <a:gd name="T23" fmla="*/ 78 h 97"/>
                <a:gd name="T24" fmla="*/ 74 w 112"/>
                <a:gd name="T25" fmla="*/ 77 h 97"/>
                <a:gd name="T26" fmla="*/ 59 w 112"/>
                <a:gd name="T27" fmla="*/ 50 h 97"/>
                <a:gd name="T28" fmla="*/ 28 w 112"/>
                <a:gd name="T29" fmla="*/ 65 h 97"/>
                <a:gd name="T30" fmla="*/ 0 w 112"/>
                <a:gd name="T31" fmla="*/ 32 h 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2"/>
                <a:gd name="T49" fmla="*/ 0 h 97"/>
                <a:gd name="T50" fmla="*/ 112 w 112"/>
                <a:gd name="T51" fmla="*/ 97 h 9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2" h="97">
                  <a:moveTo>
                    <a:pt x="0" y="32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56" y="5"/>
                  </a:lnTo>
                  <a:lnTo>
                    <a:pt x="66" y="13"/>
                  </a:lnTo>
                  <a:lnTo>
                    <a:pt x="92" y="3"/>
                  </a:lnTo>
                  <a:lnTo>
                    <a:pt x="107" y="46"/>
                  </a:lnTo>
                  <a:lnTo>
                    <a:pt x="111" y="78"/>
                  </a:lnTo>
                  <a:lnTo>
                    <a:pt x="102" y="76"/>
                  </a:lnTo>
                  <a:lnTo>
                    <a:pt x="99" y="94"/>
                  </a:lnTo>
                  <a:lnTo>
                    <a:pt x="83" y="96"/>
                  </a:lnTo>
                  <a:lnTo>
                    <a:pt x="83" y="78"/>
                  </a:lnTo>
                  <a:lnTo>
                    <a:pt x="74" y="77"/>
                  </a:lnTo>
                  <a:lnTo>
                    <a:pt x="59" y="50"/>
                  </a:lnTo>
                  <a:lnTo>
                    <a:pt x="28" y="65"/>
                  </a:lnTo>
                  <a:lnTo>
                    <a:pt x="0" y="3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8" name="Freeform 202"/>
            <p:cNvSpPr>
              <a:spLocks/>
            </p:cNvSpPr>
            <p:nvPr/>
          </p:nvSpPr>
          <p:spPr bwMode="auto">
            <a:xfrm>
              <a:off x="3162" y="1453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3 w 28"/>
                <a:gd name="T3" fmla="*/ 19 h 20"/>
                <a:gd name="T4" fmla="*/ 27 w 28"/>
                <a:gd name="T5" fmla="*/ 5 h 20"/>
                <a:gd name="T6" fmla="*/ 0 w 28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20"/>
                <a:gd name="T14" fmla="*/ 28 w 28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20">
                  <a:moveTo>
                    <a:pt x="0" y="0"/>
                  </a:moveTo>
                  <a:lnTo>
                    <a:pt x="13" y="19"/>
                  </a:lnTo>
                  <a:lnTo>
                    <a:pt x="27" y="5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9" name="Freeform 203"/>
            <p:cNvSpPr>
              <a:spLocks/>
            </p:cNvSpPr>
            <p:nvPr/>
          </p:nvSpPr>
          <p:spPr bwMode="auto">
            <a:xfrm>
              <a:off x="3007" y="1378"/>
              <a:ext cx="24" cy="75"/>
            </a:xfrm>
            <a:custGeom>
              <a:avLst/>
              <a:gdLst>
                <a:gd name="T0" fmla="*/ 0 w 24"/>
                <a:gd name="T1" fmla="*/ 36 h 75"/>
                <a:gd name="T2" fmla="*/ 12 w 24"/>
                <a:gd name="T3" fmla="*/ 74 h 75"/>
                <a:gd name="T4" fmla="*/ 14 w 24"/>
                <a:gd name="T5" fmla="*/ 72 h 75"/>
                <a:gd name="T6" fmla="*/ 20 w 24"/>
                <a:gd name="T7" fmla="*/ 32 h 75"/>
                <a:gd name="T8" fmla="*/ 11 w 24"/>
                <a:gd name="T9" fmla="*/ 35 h 75"/>
                <a:gd name="T10" fmla="*/ 14 w 24"/>
                <a:gd name="T11" fmla="*/ 17 h 75"/>
                <a:gd name="T12" fmla="*/ 21 w 24"/>
                <a:gd name="T13" fmla="*/ 9 h 75"/>
                <a:gd name="T14" fmla="*/ 23 w 24"/>
                <a:gd name="T15" fmla="*/ 0 h 75"/>
                <a:gd name="T16" fmla="*/ 14 w 24"/>
                <a:gd name="T17" fmla="*/ 2 h 75"/>
                <a:gd name="T18" fmla="*/ 0 w 24"/>
                <a:gd name="T19" fmla="*/ 36 h 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75"/>
                <a:gd name="T32" fmla="*/ 24 w 24"/>
                <a:gd name="T33" fmla="*/ 75 h 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75">
                  <a:moveTo>
                    <a:pt x="0" y="36"/>
                  </a:moveTo>
                  <a:lnTo>
                    <a:pt x="12" y="74"/>
                  </a:lnTo>
                  <a:lnTo>
                    <a:pt x="14" y="72"/>
                  </a:lnTo>
                  <a:lnTo>
                    <a:pt x="20" y="32"/>
                  </a:lnTo>
                  <a:lnTo>
                    <a:pt x="11" y="35"/>
                  </a:lnTo>
                  <a:lnTo>
                    <a:pt x="14" y="17"/>
                  </a:lnTo>
                  <a:lnTo>
                    <a:pt x="21" y="9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0" y="3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0" name="Freeform 204"/>
            <p:cNvSpPr>
              <a:spLocks/>
            </p:cNvSpPr>
            <p:nvPr/>
          </p:nvSpPr>
          <p:spPr bwMode="auto">
            <a:xfrm>
              <a:off x="2371" y="1791"/>
              <a:ext cx="89" cy="114"/>
            </a:xfrm>
            <a:custGeom>
              <a:avLst/>
              <a:gdLst>
                <a:gd name="T0" fmla="*/ 0 w 89"/>
                <a:gd name="T1" fmla="*/ 74 h 114"/>
                <a:gd name="T2" fmla="*/ 1 w 89"/>
                <a:gd name="T3" fmla="*/ 57 h 114"/>
                <a:gd name="T4" fmla="*/ 4 w 89"/>
                <a:gd name="T5" fmla="*/ 39 h 114"/>
                <a:gd name="T6" fmla="*/ 13 w 89"/>
                <a:gd name="T7" fmla="*/ 42 h 114"/>
                <a:gd name="T8" fmla="*/ 8 w 89"/>
                <a:gd name="T9" fmla="*/ 9 h 114"/>
                <a:gd name="T10" fmla="*/ 35 w 89"/>
                <a:gd name="T11" fmla="*/ 0 h 114"/>
                <a:gd name="T12" fmla="*/ 49 w 89"/>
                <a:gd name="T13" fmla="*/ 6 h 114"/>
                <a:gd name="T14" fmla="*/ 58 w 89"/>
                <a:gd name="T15" fmla="*/ 16 h 114"/>
                <a:gd name="T16" fmla="*/ 88 w 89"/>
                <a:gd name="T17" fmla="*/ 21 h 114"/>
                <a:gd name="T18" fmla="*/ 81 w 89"/>
                <a:gd name="T19" fmla="*/ 100 h 114"/>
                <a:gd name="T20" fmla="*/ 14 w 89"/>
                <a:gd name="T21" fmla="*/ 113 h 114"/>
                <a:gd name="T22" fmla="*/ 15 w 89"/>
                <a:gd name="T23" fmla="*/ 87 h 114"/>
                <a:gd name="T24" fmla="*/ 0 w 89"/>
                <a:gd name="T25" fmla="*/ 74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14"/>
                <a:gd name="T41" fmla="*/ 89 w 89"/>
                <a:gd name="T42" fmla="*/ 114 h 1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14">
                  <a:moveTo>
                    <a:pt x="0" y="74"/>
                  </a:moveTo>
                  <a:lnTo>
                    <a:pt x="1" y="57"/>
                  </a:lnTo>
                  <a:lnTo>
                    <a:pt x="4" y="39"/>
                  </a:lnTo>
                  <a:lnTo>
                    <a:pt x="13" y="42"/>
                  </a:lnTo>
                  <a:lnTo>
                    <a:pt x="8" y="9"/>
                  </a:lnTo>
                  <a:lnTo>
                    <a:pt x="35" y="0"/>
                  </a:lnTo>
                  <a:lnTo>
                    <a:pt x="49" y="6"/>
                  </a:lnTo>
                  <a:lnTo>
                    <a:pt x="58" y="16"/>
                  </a:lnTo>
                  <a:lnTo>
                    <a:pt x="88" y="21"/>
                  </a:lnTo>
                  <a:lnTo>
                    <a:pt x="81" y="100"/>
                  </a:lnTo>
                  <a:lnTo>
                    <a:pt x="14" y="113"/>
                  </a:lnTo>
                  <a:lnTo>
                    <a:pt x="15" y="87"/>
                  </a:lnTo>
                  <a:lnTo>
                    <a:pt x="0" y="7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1" name="Freeform 205"/>
            <p:cNvSpPr>
              <a:spLocks/>
            </p:cNvSpPr>
            <p:nvPr/>
          </p:nvSpPr>
          <p:spPr bwMode="auto">
            <a:xfrm>
              <a:off x="3039" y="1403"/>
              <a:ext cx="45" cy="54"/>
            </a:xfrm>
            <a:custGeom>
              <a:avLst/>
              <a:gdLst>
                <a:gd name="T0" fmla="*/ 0 w 66"/>
                <a:gd name="T1" fmla="*/ 38 h 82"/>
                <a:gd name="T2" fmla="*/ 3 w 66"/>
                <a:gd name="T3" fmla="*/ 20 h 82"/>
                <a:gd name="T4" fmla="*/ 10 w 66"/>
                <a:gd name="T5" fmla="*/ 12 h 82"/>
                <a:gd name="T6" fmla="*/ 25 w 66"/>
                <a:gd name="T7" fmla="*/ 19 h 82"/>
                <a:gd name="T8" fmla="*/ 57 w 66"/>
                <a:gd name="T9" fmla="*/ 0 h 82"/>
                <a:gd name="T10" fmla="*/ 65 w 66"/>
                <a:gd name="T11" fmla="*/ 21 h 82"/>
                <a:gd name="T12" fmla="*/ 31 w 66"/>
                <a:gd name="T13" fmla="*/ 35 h 82"/>
                <a:gd name="T14" fmla="*/ 48 w 66"/>
                <a:gd name="T15" fmla="*/ 53 h 82"/>
                <a:gd name="T16" fmla="*/ 40 w 66"/>
                <a:gd name="T17" fmla="*/ 64 h 82"/>
                <a:gd name="T18" fmla="*/ 20 w 66"/>
                <a:gd name="T19" fmla="*/ 81 h 82"/>
                <a:gd name="T20" fmla="*/ 3 w 66"/>
                <a:gd name="T21" fmla="*/ 76 h 82"/>
                <a:gd name="T22" fmla="*/ 9 w 66"/>
                <a:gd name="T23" fmla="*/ 35 h 82"/>
                <a:gd name="T24" fmla="*/ 0 w 66"/>
                <a:gd name="T25" fmla="*/ 38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6"/>
                <a:gd name="T40" fmla="*/ 0 h 82"/>
                <a:gd name="T41" fmla="*/ 66 w 66"/>
                <a:gd name="T42" fmla="*/ 82 h 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6" h="82">
                  <a:moveTo>
                    <a:pt x="0" y="38"/>
                  </a:moveTo>
                  <a:lnTo>
                    <a:pt x="3" y="20"/>
                  </a:lnTo>
                  <a:lnTo>
                    <a:pt x="10" y="12"/>
                  </a:lnTo>
                  <a:lnTo>
                    <a:pt x="25" y="19"/>
                  </a:lnTo>
                  <a:lnTo>
                    <a:pt x="57" y="0"/>
                  </a:lnTo>
                  <a:lnTo>
                    <a:pt x="65" y="21"/>
                  </a:lnTo>
                  <a:lnTo>
                    <a:pt x="31" y="35"/>
                  </a:lnTo>
                  <a:lnTo>
                    <a:pt x="48" y="53"/>
                  </a:lnTo>
                  <a:lnTo>
                    <a:pt x="40" y="64"/>
                  </a:lnTo>
                  <a:lnTo>
                    <a:pt x="20" y="81"/>
                  </a:lnTo>
                  <a:lnTo>
                    <a:pt x="3" y="76"/>
                  </a:lnTo>
                  <a:lnTo>
                    <a:pt x="9" y="35"/>
                  </a:lnTo>
                  <a:lnTo>
                    <a:pt x="0" y="38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2" name="Freeform 206"/>
            <p:cNvSpPr>
              <a:spLocks/>
            </p:cNvSpPr>
            <p:nvPr/>
          </p:nvSpPr>
          <p:spPr bwMode="auto">
            <a:xfrm>
              <a:off x="3007" y="1901"/>
              <a:ext cx="113" cy="162"/>
            </a:xfrm>
            <a:custGeom>
              <a:avLst/>
              <a:gdLst>
                <a:gd name="T0" fmla="*/ 0 w 113"/>
                <a:gd name="T1" fmla="*/ 9 h 162"/>
                <a:gd name="T2" fmla="*/ 15 w 113"/>
                <a:gd name="T3" fmla="*/ 43 h 162"/>
                <a:gd name="T4" fmla="*/ 0 w 113"/>
                <a:gd name="T5" fmla="*/ 75 h 162"/>
                <a:gd name="T6" fmla="*/ 12 w 113"/>
                <a:gd name="T7" fmla="*/ 82 h 162"/>
                <a:gd name="T8" fmla="*/ 5 w 113"/>
                <a:gd name="T9" fmla="*/ 95 h 162"/>
                <a:gd name="T10" fmla="*/ 80 w 113"/>
                <a:gd name="T11" fmla="*/ 161 h 162"/>
                <a:gd name="T12" fmla="*/ 109 w 113"/>
                <a:gd name="T13" fmla="*/ 108 h 162"/>
                <a:gd name="T14" fmla="*/ 105 w 113"/>
                <a:gd name="T15" fmla="*/ 93 h 162"/>
                <a:gd name="T16" fmla="*/ 105 w 113"/>
                <a:gd name="T17" fmla="*/ 30 h 162"/>
                <a:gd name="T18" fmla="*/ 112 w 113"/>
                <a:gd name="T19" fmla="*/ 12 h 162"/>
                <a:gd name="T20" fmla="*/ 74 w 113"/>
                <a:gd name="T21" fmla="*/ 19 h 162"/>
                <a:gd name="T22" fmla="*/ 28 w 113"/>
                <a:gd name="T23" fmla="*/ 0 h 162"/>
                <a:gd name="T24" fmla="*/ 0 w 113"/>
                <a:gd name="T25" fmla="*/ 9 h 1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62"/>
                <a:gd name="T41" fmla="*/ 113 w 113"/>
                <a:gd name="T42" fmla="*/ 162 h 1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62">
                  <a:moveTo>
                    <a:pt x="0" y="9"/>
                  </a:moveTo>
                  <a:lnTo>
                    <a:pt x="15" y="43"/>
                  </a:lnTo>
                  <a:lnTo>
                    <a:pt x="0" y="75"/>
                  </a:lnTo>
                  <a:lnTo>
                    <a:pt x="12" y="82"/>
                  </a:lnTo>
                  <a:lnTo>
                    <a:pt x="5" y="95"/>
                  </a:lnTo>
                  <a:lnTo>
                    <a:pt x="80" y="161"/>
                  </a:lnTo>
                  <a:lnTo>
                    <a:pt x="109" y="108"/>
                  </a:lnTo>
                  <a:lnTo>
                    <a:pt x="105" y="93"/>
                  </a:lnTo>
                  <a:lnTo>
                    <a:pt x="105" y="30"/>
                  </a:lnTo>
                  <a:lnTo>
                    <a:pt x="112" y="12"/>
                  </a:lnTo>
                  <a:lnTo>
                    <a:pt x="74" y="19"/>
                  </a:lnTo>
                  <a:lnTo>
                    <a:pt x="28" y="0"/>
                  </a:lnTo>
                  <a:lnTo>
                    <a:pt x="0" y="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3" name="Freeform 207"/>
            <p:cNvSpPr>
              <a:spLocks/>
            </p:cNvSpPr>
            <p:nvPr/>
          </p:nvSpPr>
          <p:spPr bwMode="auto">
            <a:xfrm>
              <a:off x="3189" y="1440"/>
              <a:ext cx="28" cy="29"/>
            </a:xfrm>
            <a:custGeom>
              <a:avLst/>
              <a:gdLst>
                <a:gd name="T0" fmla="*/ 0 w 28"/>
                <a:gd name="T1" fmla="*/ 16 h 29"/>
                <a:gd name="T2" fmla="*/ 22 w 28"/>
                <a:gd name="T3" fmla="*/ 0 h 29"/>
                <a:gd name="T4" fmla="*/ 27 w 28"/>
                <a:gd name="T5" fmla="*/ 28 h 29"/>
                <a:gd name="T6" fmla="*/ 0 w 28"/>
                <a:gd name="T7" fmla="*/ 16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29"/>
                <a:gd name="T14" fmla="*/ 28 w 28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29">
                  <a:moveTo>
                    <a:pt x="0" y="16"/>
                  </a:moveTo>
                  <a:lnTo>
                    <a:pt x="22" y="0"/>
                  </a:lnTo>
                  <a:lnTo>
                    <a:pt x="27" y="28"/>
                  </a:lnTo>
                  <a:lnTo>
                    <a:pt x="0" y="1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4" name="Freeform 208"/>
            <p:cNvSpPr>
              <a:spLocks/>
            </p:cNvSpPr>
            <p:nvPr/>
          </p:nvSpPr>
          <p:spPr bwMode="auto">
            <a:xfrm>
              <a:off x="3020" y="1349"/>
              <a:ext cx="26" cy="33"/>
            </a:xfrm>
            <a:custGeom>
              <a:avLst/>
              <a:gdLst>
                <a:gd name="T0" fmla="*/ 0 w 26"/>
                <a:gd name="T1" fmla="*/ 32 h 33"/>
                <a:gd name="T2" fmla="*/ 9 w 26"/>
                <a:gd name="T3" fmla="*/ 29 h 33"/>
                <a:gd name="T4" fmla="*/ 25 w 26"/>
                <a:gd name="T5" fmla="*/ 9 h 33"/>
                <a:gd name="T6" fmla="*/ 16 w 26"/>
                <a:gd name="T7" fmla="*/ 0 h 33"/>
                <a:gd name="T8" fmla="*/ 0 w 26"/>
                <a:gd name="T9" fmla="*/ 32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33"/>
                <a:gd name="T17" fmla="*/ 26 w 2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33">
                  <a:moveTo>
                    <a:pt x="0" y="32"/>
                  </a:moveTo>
                  <a:lnTo>
                    <a:pt x="9" y="29"/>
                  </a:lnTo>
                  <a:lnTo>
                    <a:pt x="25" y="9"/>
                  </a:lnTo>
                  <a:lnTo>
                    <a:pt x="16" y="0"/>
                  </a:lnTo>
                  <a:lnTo>
                    <a:pt x="0" y="3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5" name="Freeform 209"/>
            <p:cNvSpPr>
              <a:spLocks/>
            </p:cNvSpPr>
            <p:nvPr/>
          </p:nvSpPr>
          <p:spPr bwMode="auto">
            <a:xfrm>
              <a:off x="2326" y="1831"/>
              <a:ext cx="58" cy="74"/>
            </a:xfrm>
            <a:custGeom>
              <a:avLst/>
              <a:gdLst>
                <a:gd name="T0" fmla="*/ 0 w 58"/>
                <a:gd name="T1" fmla="*/ 27 h 74"/>
                <a:gd name="T2" fmla="*/ 19 w 58"/>
                <a:gd name="T3" fmla="*/ 0 h 74"/>
                <a:gd name="T4" fmla="*/ 28 w 58"/>
                <a:gd name="T5" fmla="*/ 1 h 74"/>
                <a:gd name="T6" fmla="*/ 28 w 58"/>
                <a:gd name="T7" fmla="*/ 19 h 74"/>
                <a:gd name="T8" fmla="*/ 44 w 58"/>
                <a:gd name="T9" fmla="*/ 17 h 74"/>
                <a:gd name="T10" fmla="*/ 43 w 58"/>
                <a:gd name="T11" fmla="*/ 34 h 74"/>
                <a:gd name="T12" fmla="*/ 57 w 58"/>
                <a:gd name="T13" fmla="*/ 47 h 74"/>
                <a:gd name="T14" fmla="*/ 57 w 58"/>
                <a:gd name="T15" fmla="*/ 73 h 74"/>
                <a:gd name="T16" fmla="*/ 0 w 58"/>
                <a:gd name="T17" fmla="*/ 27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8"/>
                <a:gd name="T28" fmla="*/ 0 h 74"/>
                <a:gd name="T29" fmla="*/ 58 w 58"/>
                <a:gd name="T30" fmla="*/ 74 h 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8" h="74">
                  <a:moveTo>
                    <a:pt x="0" y="27"/>
                  </a:moveTo>
                  <a:lnTo>
                    <a:pt x="19" y="0"/>
                  </a:lnTo>
                  <a:lnTo>
                    <a:pt x="28" y="1"/>
                  </a:lnTo>
                  <a:lnTo>
                    <a:pt x="28" y="19"/>
                  </a:lnTo>
                  <a:lnTo>
                    <a:pt x="44" y="17"/>
                  </a:lnTo>
                  <a:lnTo>
                    <a:pt x="43" y="34"/>
                  </a:lnTo>
                  <a:lnTo>
                    <a:pt x="57" y="47"/>
                  </a:lnTo>
                  <a:lnTo>
                    <a:pt x="57" y="73"/>
                  </a:lnTo>
                  <a:lnTo>
                    <a:pt x="0" y="27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6" name="Freeform 210"/>
            <p:cNvSpPr>
              <a:spLocks/>
            </p:cNvSpPr>
            <p:nvPr/>
          </p:nvSpPr>
          <p:spPr bwMode="auto">
            <a:xfrm>
              <a:off x="2637" y="1379"/>
              <a:ext cx="237" cy="259"/>
            </a:xfrm>
            <a:custGeom>
              <a:avLst/>
              <a:gdLst>
                <a:gd name="T0" fmla="*/ 0 w 237"/>
                <a:gd name="T1" fmla="*/ 132 h 259"/>
                <a:gd name="T2" fmla="*/ 0 w 237"/>
                <a:gd name="T3" fmla="*/ 53 h 259"/>
                <a:gd name="T4" fmla="*/ 31 w 237"/>
                <a:gd name="T5" fmla="*/ 0 h 259"/>
                <a:gd name="T6" fmla="*/ 87 w 237"/>
                <a:gd name="T7" fmla="*/ 15 h 259"/>
                <a:gd name="T8" fmla="*/ 97 w 237"/>
                <a:gd name="T9" fmla="*/ 34 h 259"/>
                <a:gd name="T10" fmla="*/ 143 w 237"/>
                <a:gd name="T11" fmla="*/ 53 h 259"/>
                <a:gd name="T12" fmla="*/ 157 w 237"/>
                <a:gd name="T13" fmla="*/ 47 h 259"/>
                <a:gd name="T14" fmla="*/ 158 w 237"/>
                <a:gd name="T15" fmla="*/ 19 h 259"/>
                <a:gd name="T16" fmla="*/ 174 w 237"/>
                <a:gd name="T17" fmla="*/ 6 h 259"/>
                <a:gd name="T18" fmla="*/ 236 w 237"/>
                <a:gd name="T19" fmla="*/ 28 h 259"/>
                <a:gd name="T20" fmla="*/ 229 w 237"/>
                <a:gd name="T21" fmla="*/ 58 h 259"/>
                <a:gd name="T22" fmla="*/ 236 w 237"/>
                <a:gd name="T23" fmla="*/ 209 h 259"/>
                <a:gd name="T24" fmla="*/ 236 w 237"/>
                <a:gd name="T25" fmla="*/ 247 h 259"/>
                <a:gd name="T26" fmla="*/ 222 w 237"/>
                <a:gd name="T27" fmla="*/ 247 h 259"/>
                <a:gd name="T28" fmla="*/ 222 w 237"/>
                <a:gd name="T29" fmla="*/ 258 h 259"/>
                <a:gd name="T30" fmla="*/ 102 w 237"/>
                <a:gd name="T31" fmla="*/ 184 h 259"/>
                <a:gd name="T32" fmla="*/ 87 w 237"/>
                <a:gd name="T33" fmla="*/ 192 h 259"/>
                <a:gd name="T34" fmla="*/ 35 w 237"/>
                <a:gd name="T35" fmla="*/ 183 h 259"/>
                <a:gd name="T36" fmla="*/ 0 w 237"/>
                <a:gd name="T37" fmla="*/ 132 h 2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7"/>
                <a:gd name="T58" fmla="*/ 0 h 259"/>
                <a:gd name="T59" fmla="*/ 237 w 237"/>
                <a:gd name="T60" fmla="*/ 259 h 2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7" h="259">
                  <a:moveTo>
                    <a:pt x="0" y="132"/>
                  </a:moveTo>
                  <a:lnTo>
                    <a:pt x="0" y="53"/>
                  </a:lnTo>
                  <a:lnTo>
                    <a:pt x="31" y="0"/>
                  </a:lnTo>
                  <a:lnTo>
                    <a:pt x="87" y="15"/>
                  </a:lnTo>
                  <a:lnTo>
                    <a:pt x="97" y="34"/>
                  </a:lnTo>
                  <a:lnTo>
                    <a:pt x="143" y="53"/>
                  </a:lnTo>
                  <a:lnTo>
                    <a:pt x="157" y="47"/>
                  </a:lnTo>
                  <a:lnTo>
                    <a:pt x="158" y="19"/>
                  </a:lnTo>
                  <a:lnTo>
                    <a:pt x="174" y="6"/>
                  </a:lnTo>
                  <a:lnTo>
                    <a:pt x="236" y="28"/>
                  </a:lnTo>
                  <a:lnTo>
                    <a:pt x="229" y="58"/>
                  </a:lnTo>
                  <a:lnTo>
                    <a:pt x="236" y="209"/>
                  </a:lnTo>
                  <a:lnTo>
                    <a:pt x="236" y="247"/>
                  </a:lnTo>
                  <a:lnTo>
                    <a:pt x="222" y="247"/>
                  </a:lnTo>
                  <a:lnTo>
                    <a:pt x="222" y="258"/>
                  </a:lnTo>
                  <a:lnTo>
                    <a:pt x="102" y="184"/>
                  </a:lnTo>
                  <a:lnTo>
                    <a:pt x="87" y="192"/>
                  </a:lnTo>
                  <a:lnTo>
                    <a:pt x="35" y="183"/>
                  </a:lnTo>
                  <a:lnTo>
                    <a:pt x="0" y="13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7" name="Freeform 211"/>
            <p:cNvSpPr>
              <a:spLocks/>
            </p:cNvSpPr>
            <p:nvPr/>
          </p:nvSpPr>
          <p:spPr bwMode="auto">
            <a:xfrm>
              <a:off x="3137" y="2194"/>
              <a:ext cx="106" cy="245"/>
            </a:xfrm>
            <a:custGeom>
              <a:avLst/>
              <a:gdLst>
                <a:gd name="T0" fmla="*/ 0 w 106"/>
                <a:gd name="T1" fmla="*/ 173 h 245"/>
                <a:gd name="T2" fmla="*/ 10 w 106"/>
                <a:gd name="T3" fmla="*/ 224 h 245"/>
                <a:gd name="T4" fmla="*/ 30 w 106"/>
                <a:gd name="T5" fmla="*/ 244 h 245"/>
                <a:gd name="T6" fmla="*/ 62 w 106"/>
                <a:gd name="T7" fmla="*/ 224 h 245"/>
                <a:gd name="T8" fmla="*/ 98 w 106"/>
                <a:gd name="T9" fmla="*/ 59 h 245"/>
                <a:gd name="T10" fmla="*/ 105 w 106"/>
                <a:gd name="T11" fmla="*/ 65 h 245"/>
                <a:gd name="T12" fmla="*/ 89 w 106"/>
                <a:gd name="T13" fmla="*/ 0 h 245"/>
                <a:gd name="T14" fmla="*/ 71 w 106"/>
                <a:gd name="T15" fmla="*/ 27 h 245"/>
                <a:gd name="T16" fmla="*/ 71 w 106"/>
                <a:gd name="T17" fmla="*/ 47 h 245"/>
                <a:gd name="T18" fmla="*/ 47 w 106"/>
                <a:gd name="T19" fmla="*/ 66 h 245"/>
                <a:gd name="T20" fmla="*/ 18 w 106"/>
                <a:gd name="T21" fmla="*/ 75 h 245"/>
                <a:gd name="T22" fmla="*/ 11 w 106"/>
                <a:gd name="T23" fmla="*/ 97 h 245"/>
                <a:gd name="T24" fmla="*/ 18 w 106"/>
                <a:gd name="T25" fmla="*/ 137 h 245"/>
                <a:gd name="T26" fmla="*/ 0 w 106"/>
                <a:gd name="T27" fmla="*/ 173 h 2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6"/>
                <a:gd name="T43" fmla="*/ 0 h 245"/>
                <a:gd name="T44" fmla="*/ 106 w 106"/>
                <a:gd name="T45" fmla="*/ 245 h 24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6" h="245">
                  <a:moveTo>
                    <a:pt x="0" y="173"/>
                  </a:moveTo>
                  <a:lnTo>
                    <a:pt x="10" y="224"/>
                  </a:lnTo>
                  <a:lnTo>
                    <a:pt x="30" y="244"/>
                  </a:lnTo>
                  <a:lnTo>
                    <a:pt x="62" y="224"/>
                  </a:lnTo>
                  <a:lnTo>
                    <a:pt x="98" y="59"/>
                  </a:lnTo>
                  <a:lnTo>
                    <a:pt x="105" y="65"/>
                  </a:lnTo>
                  <a:lnTo>
                    <a:pt x="89" y="0"/>
                  </a:lnTo>
                  <a:lnTo>
                    <a:pt x="71" y="27"/>
                  </a:lnTo>
                  <a:lnTo>
                    <a:pt x="71" y="47"/>
                  </a:lnTo>
                  <a:lnTo>
                    <a:pt x="47" y="66"/>
                  </a:lnTo>
                  <a:lnTo>
                    <a:pt x="18" y="75"/>
                  </a:lnTo>
                  <a:lnTo>
                    <a:pt x="11" y="97"/>
                  </a:lnTo>
                  <a:lnTo>
                    <a:pt x="18" y="137"/>
                  </a:lnTo>
                  <a:lnTo>
                    <a:pt x="0" y="173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8" name="Freeform 212"/>
            <p:cNvSpPr>
              <a:spLocks/>
            </p:cNvSpPr>
            <p:nvPr/>
          </p:nvSpPr>
          <p:spPr bwMode="auto">
            <a:xfrm>
              <a:off x="2987" y="2147"/>
              <a:ext cx="51" cy="139"/>
            </a:xfrm>
            <a:custGeom>
              <a:avLst/>
              <a:gdLst>
                <a:gd name="T0" fmla="*/ 0 w 51"/>
                <a:gd name="T1" fmla="*/ 74 h 139"/>
                <a:gd name="T2" fmla="*/ 8 w 51"/>
                <a:gd name="T3" fmla="*/ 84 h 139"/>
                <a:gd name="T4" fmla="*/ 27 w 51"/>
                <a:gd name="T5" fmla="*/ 91 h 139"/>
                <a:gd name="T6" fmla="*/ 25 w 51"/>
                <a:gd name="T7" fmla="*/ 117 h 139"/>
                <a:gd name="T8" fmla="*/ 41 w 51"/>
                <a:gd name="T9" fmla="*/ 138 h 139"/>
                <a:gd name="T10" fmla="*/ 50 w 51"/>
                <a:gd name="T11" fmla="*/ 100 h 139"/>
                <a:gd name="T12" fmla="*/ 34 w 51"/>
                <a:gd name="T13" fmla="*/ 72 h 139"/>
                <a:gd name="T14" fmla="*/ 39 w 51"/>
                <a:gd name="T15" fmla="*/ 88 h 139"/>
                <a:gd name="T16" fmla="*/ 30 w 51"/>
                <a:gd name="T17" fmla="*/ 87 h 139"/>
                <a:gd name="T18" fmla="*/ 20 w 51"/>
                <a:gd name="T19" fmla="*/ 50 h 139"/>
                <a:gd name="T20" fmla="*/ 19 w 51"/>
                <a:gd name="T21" fmla="*/ 3 h 139"/>
                <a:gd name="T22" fmla="*/ 4 w 51"/>
                <a:gd name="T23" fmla="*/ 0 h 139"/>
                <a:gd name="T24" fmla="*/ 17 w 51"/>
                <a:gd name="T25" fmla="*/ 23 h 139"/>
                <a:gd name="T26" fmla="*/ 0 w 51"/>
                <a:gd name="T27" fmla="*/ 74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1"/>
                <a:gd name="T43" fmla="*/ 0 h 139"/>
                <a:gd name="T44" fmla="*/ 51 w 51"/>
                <a:gd name="T45" fmla="*/ 139 h 13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1" h="139">
                  <a:moveTo>
                    <a:pt x="0" y="74"/>
                  </a:moveTo>
                  <a:lnTo>
                    <a:pt x="8" y="84"/>
                  </a:lnTo>
                  <a:lnTo>
                    <a:pt x="27" y="91"/>
                  </a:lnTo>
                  <a:lnTo>
                    <a:pt x="25" y="117"/>
                  </a:lnTo>
                  <a:lnTo>
                    <a:pt x="41" y="138"/>
                  </a:lnTo>
                  <a:lnTo>
                    <a:pt x="50" y="100"/>
                  </a:lnTo>
                  <a:lnTo>
                    <a:pt x="34" y="72"/>
                  </a:lnTo>
                  <a:lnTo>
                    <a:pt x="39" y="88"/>
                  </a:lnTo>
                  <a:lnTo>
                    <a:pt x="30" y="87"/>
                  </a:lnTo>
                  <a:lnTo>
                    <a:pt x="20" y="50"/>
                  </a:lnTo>
                  <a:lnTo>
                    <a:pt x="19" y="3"/>
                  </a:lnTo>
                  <a:lnTo>
                    <a:pt x="4" y="0"/>
                  </a:lnTo>
                  <a:lnTo>
                    <a:pt x="17" y="23"/>
                  </a:lnTo>
                  <a:lnTo>
                    <a:pt x="0" y="7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9" name="Freeform 213"/>
            <p:cNvSpPr>
              <a:spLocks/>
            </p:cNvSpPr>
            <p:nvPr/>
          </p:nvSpPr>
          <p:spPr bwMode="auto">
            <a:xfrm>
              <a:off x="2319" y="1533"/>
              <a:ext cx="242" cy="268"/>
            </a:xfrm>
            <a:custGeom>
              <a:avLst/>
              <a:gdLst>
                <a:gd name="T0" fmla="*/ 0 w 242"/>
                <a:gd name="T1" fmla="*/ 187 h 268"/>
                <a:gd name="T2" fmla="*/ 11 w 242"/>
                <a:gd name="T3" fmla="*/ 168 h 268"/>
                <a:gd name="T4" fmla="*/ 22 w 242"/>
                <a:gd name="T5" fmla="*/ 180 h 268"/>
                <a:gd name="T6" fmla="*/ 97 w 242"/>
                <a:gd name="T7" fmla="*/ 175 h 268"/>
                <a:gd name="T8" fmla="*/ 82 w 242"/>
                <a:gd name="T9" fmla="*/ 0 h 268"/>
                <a:gd name="T10" fmla="*/ 109 w 242"/>
                <a:gd name="T11" fmla="*/ 0 h 268"/>
                <a:gd name="T12" fmla="*/ 227 w 242"/>
                <a:gd name="T13" fmla="*/ 95 h 268"/>
                <a:gd name="T14" fmla="*/ 228 w 242"/>
                <a:gd name="T15" fmla="*/ 111 h 268"/>
                <a:gd name="T16" fmla="*/ 241 w 242"/>
                <a:gd name="T17" fmla="*/ 110 h 268"/>
                <a:gd name="T18" fmla="*/ 241 w 242"/>
                <a:gd name="T19" fmla="*/ 164 h 268"/>
                <a:gd name="T20" fmla="*/ 231 w 242"/>
                <a:gd name="T21" fmla="*/ 176 h 268"/>
                <a:gd name="T22" fmla="*/ 183 w 242"/>
                <a:gd name="T23" fmla="*/ 183 h 268"/>
                <a:gd name="T24" fmla="*/ 121 w 242"/>
                <a:gd name="T25" fmla="*/ 212 h 268"/>
                <a:gd name="T26" fmla="*/ 101 w 242"/>
                <a:gd name="T27" fmla="*/ 263 h 268"/>
                <a:gd name="T28" fmla="*/ 87 w 242"/>
                <a:gd name="T29" fmla="*/ 258 h 268"/>
                <a:gd name="T30" fmla="*/ 61 w 242"/>
                <a:gd name="T31" fmla="*/ 267 h 268"/>
                <a:gd name="T32" fmla="*/ 46 w 242"/>
                <a:gd name="T33" fmla="*/ 225 h 268"/>
                <a:gd name="T34" fmla="*/ 21 w 242"/>
                <a:gd name="T35" fmla="*/ 234 h 268"/>
                <a:gd name="T36" fmla="*/ 11 w 242"/>
                <a:gd name="T37" fmla="*/ 226 h 268"/>
                <a:gd name="T38" fmla="*/ 0 w 242"/>
                <a:gd name="T39" fmla="*/ 187 h 2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2"/>
                <a:gd name="T61" fmla="*/ 0 h 268"/>
                <a:gd name="T62" fmla="*/ 242 w 242"/>
                <a:gd name="T63" fmla="*/ 268 h 2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2" h="268">
                  <a:moveTo>
                    <a:pt x="0" y="187"/>
                  </a:moveTo>
                  <a:lnTo>
                    <a:pt x="11" y="168"/>
                  </a:lnTo>
                  <a:lnTo>
                    <a:pt x="22" y="180"/>
                  </a:lnTo>
                  <a:lnTo>
                    <a:pt x="97" y="175"/>
                  </a:lnTo>
                  <a:lnTo>
                    <a:pt x="82" y="0"/>
                  </a:lnTo>
                  <a:lnTo>
                    <a:pt x="109" y="0"/>
                  </a:lnTo>
                  <a:lnTo>
                    <a:pt x="227" y="95"/>
                  </a:lnTo>
                  <a:lnTo>
                    <a:pt x="228" y="111"/>
                  </a:lnTo>
                  <a:lnTo>
                    <a:pt x="241" y="110"/>
                  </a:lnTo>
                  <a:lnTo>
                    <a:pt x="241" y="164"/>
                  </a:lnTo>
                  <a:lnTo>
                    <a:pt x="231" y="176"/>
                  </a:lnTo>
                  <a:lnTo>
                    <a:pt x="183" y="183"/>
                  </a:lnTo>
                  <a:lnTo>
                    <a:pt x="121" y="212"/>
                  </a:lnTo>
                  <a:lnTo>
                    <a:pt x="101" y="263"/>
                  </a:lnTo>
                  <a:lnTo>
                    <a:pt x="87" y="258"/>
                  </a:lnTo>
                  <a:lnTo>
                    <a:pt x="61" y="267"/>
                  </a:lnTo>
                  <a:lnTo>
                    <a:pt x="46" y="225"/>
                  </a:lnTo>
                  <a:lnTo>
                    <a:pt x="21" y="234"/>
                  </a:lnTo>
                  <a:lnTo>
                    <a:pt x="11" y="226"/>
                  </a:lnTo>
                  <a:lnTo>
                    <a:pt x="0" y="187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0" name="Freeform 214"/>
            <p:cNvSpPr>
              <a:spLocks/>
            </p:cNvSpPr>
            <p:nvPr/>
          </p:nvSpPr>
          <p:spPr bwMode="auto">
            <a:xfrm>
              <a:off x="2243" y="1494"/>
              <a:ext cx="184" cy="230"/>
            </a:xfrm>
            <a:custGeom>
              <a:avLst/>
              <a:gdLst>
                <a:gd name="T0" fmla="*/ 0 w 184"/>
                <a:gd name="T1" fmla="*/ 115 h 230"/>
                <a:gd name="T2" fmla="*/ 12 w 184"/>
                <a:gd name="T3" fmla="*/ 128 h 230"/>
                <a:gd name="T4" fmla="*/ 14 w 184"/>
                <a:gd name="T5" fmla="*/ 161 h 230"/>
                <a:gd name="T6" fmla="*/ 6 w 184"/>
                <a:gd name="T7" fmla="*/ 205 h 230"/>
                <a:gd name="T8" fmla="*/ 40 w 184"/>
                <a:gd name="T9" fmla="*/ 196 h 230"/>
                <a:gd name="T10" fmla="*/ 74 w 184"/>
                <a:gd name="T11" fmla="*/ 229 h 230"/>
                <a:gd name="T12" fmla="*/ 84 w 184"/>
                <a:gd name="T13" fmla="*/ 210 h 230"/>
                <a:gd name="T14" fmla="*/ 96 w 184"/>
                <a:gd name="T15" fmla="*/ 222 h 230"/>
                <a:gd name="T16" fmla="*/ 171 w 184"/>
                <a:gd name="T17" fmla="*/ 216 h 230"/>
                <a:gd name="T18" fmla="*/ 156 w 184"/>
                <a:gd name="T19" fmla="*/ 42 h 230"/>
                <a:gd name="T20" fmla="*/ 183 w 184"/>
                <a:gd name="T21" fmla="*/ 42 h 230"/>
                <a:gd name="T22" fmla="*/ 127 w 184"/>
                <a:gd name="T23" fmla="*/ 0 h 230"/>
                <a:gd name="T24" fmla="*/ 125 w 184"/>
                <a:gd name="T25" fmla="*/ 22 h 230"/>
                <a:gd name="T26" fmla="*/ 78 w 184"/>
                <a:gd name="T27" fmla="*/ 20 h 230"/>
                <a:gd name="T28" fmla="*/ 77 w 184"/>
                <a:gd name="T29" fmla="*/ 70 h 230"/>
                <a:gd name="T30" fmla="*/ 60 w 184"/>
                <a:gd name="T31" fmla="*/ 79 h 230"/>
                <a:gd name="T32" fmla="*/ 61 w 184"/>
                <a:gd name="T33" fmla="*/ 107 h 230"/>
                <a:gd name="T34" fmla="*/ 0 w 184"/>
                <a:gd name="T35" fmla="*/ 115 h 2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84"/>
                <a:gd name="T55" fmla="*/ 0 h 230"/>
                <a:gd name="T56" fmla="*/ 184 w 184"/>
                <a:gd name="T57" fmla="*/ 230 h 2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84" h="230">
                  <a:moveTo>
                    <a:pt x="0" y="115"/>
                  </a:moveTo>
                  <a:lnTo>
                    <a:pt x="12" y="128"/>
                  </a:lnTo>
                  <a:lnTo>
                    <a:pt x="14" y="161"/>
                  </a:lnTo>
                  <a:lnTo>
                    <a:pt x="6" y="205"/>
                  </a:lnTo>
                  <a:lnTo>
                    <a:pt x="40" y="196"/>
                  </a:lnTo>
                  <a:lnTo>
                    <a:pt x="74" y="229"/>
                  </a:lnTo>
                  <a:lnTo>
                    <a:pt x="84" y="210"/>
                  </a:lnTo>
                  <a:lnTo>
                    <a:pt x="96" y="222"/>
                  </a:lnTo>
                  <a:lnTo>
                    <a:pt x="171" y="216"/>
                  </a:lnTo>
                  <a:lnTo>
                    <a:pt x="156" y="42"/>
                  </a:lnTo>
                  <a:lnTo>
                    <a:pt x="183" y="42"/>
                  </a:lnTo>
                  <a:lnTo>
                    <a:pt x="127" y="0"/>
                  </a:lnTo>
                  <a:lnTo>
                    <a:pt x="125" y="22"/>
                  </a:lnTo>
                  <a:lnTo>
                    <a:pt x="78" y="20"/>
                  </a:lnTo>
                  <a:lnTo>
                    <a:pt x="77" y="70"/>
                  </a:lnTo>
                  <a:lnTo>
                    <a:pt x="60" y="79"/>
                  </a:lnTo>
                  <a:lnTo>
                    <a:pt x="61" y="107"/>
                  </a:lnTo>
                  <a:lnTo>
                    <a:pt x="0" y="115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1" name="Freeform 215"/>
            <p:cNvSpPr>
              <a:spLocks/>
            </p:cNvSpPr>
            <p:nvPr/>
          </p:nvSpPr>
          <p:spPr bwMode="auto">
            <a:xfrm>
              <a:off x="2303" y="1331"/>
              <a:ext cx="176" cy="155"/>
            </a:xfrm>
            <a:custGeom>
              <a:avLst/>
              <a:gdLst>
                <a:gd name="T0" fmla="*/ 0 w 176"/>
                <a:gd name="T1" fmla="*/ 151 h 155"/>
                <a:gd name="T2" fmla="*/ 43 w 176"/>
                <a:gd name="T3" fmla="*/ 122 h 155"/>
                <a:gd name="T4" fmla="*/ 59 w 176"/>
                <a:gd name="T5" fmla="*/ 60 h 155"/>
                <a:gd name="T6" fmla="*/ 95 w 176"/>
                <a:gd name="T7" fmla="*/ 30 h 155"/>
                <a:gd name="T8" fmla="*/ 107 w 176"/>
                <a:gd name="T9" fmla="*/ 0 h 155"/>
                <a:gd name="T10" fmla="*/ 160 w 176"/>
                <a:gd name="T11" fmla="*/ 9 h 155"/>
                <a:gd name="T12" fmla="*/ 175 w 176"/>
                <a:gd name="T13" fmla="*/ 66 h 155"/>
                <a:gd name="T14" fmla="*/ 152 w 176"/>
                <a:gd name="T15" fmla="*/ 67 h 155"/>
                <a:gd name="T16" fmla="*/ 138 w 176"/>
                <a:gd name="T17" fmla="*/ 74 h 155"/>
                <a:gd name="T18" fmla="*/ 140 w 176"/>
                <a:gd name="T19" fmla="*/ 89 h 155"/>
                <a:gd name="T20" fmla="*/ 73 w 176"/>
                <a:gd name="T21" fmla="*/ 124 h 155"/>
                <a:gd name="T22" fmla="*/ 65 w 176"/>
                <a:gd name="T23" fmla="*/ 154 h 155"/>
                <a:gd name="T24" fmla="*/ 0 w 176"/>
                <a:gd name="T25" fmla="*/ 151 h 1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6"/>
                <a:gd name="T40" fmla="*/ 0 h 155"/>
                <a:gd name="T41" fmla="*/ 176 w 176"/>
                <a:gd name="T42" fmla="*/ 155 h 1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6" h="155">
                  <a:moveTo>
                    <a:pt x="0" y="151"/>
                  </a:moveTo>
                  <a:lnTo>
                    <a:pt x="43" y="122"/>
                  </a:lnTo>
                  <a:lnTo>
                    <a:pt x="59" y="60"/>
                  </a:lnTo>
                  <a:lnTo>
                    <a:pt x="95" y="30"/>
                  </a:lnTo>
                  <a:lnTo>
                    <a:pt x="107" y="0"/>
                  </a:lnTo>
                  <a:lnTo>
                    <a:pt x="160" y="9"/>
                  </a:lnTo>
                  <a:lnTo>
                    <a:pt x="175" y="66"/>
                  </a:lnTo>
                  <a:lnTo>
                    <a:pt x="152" y="67"/>
                  </a:lnTo>
                  <a:lnTo>
                    <a:pt x="138" y="74"/>
                  </a:lnTo>
                  <a:lnTo>
                    <a:pt x="140" y="89"/>
                  </a:lnTo>
                  <a:lnTo>
                    <a:pt x="73" y="124"/>
                  </a:lnTo>
                  <a:lnTo>
                    <a:pt x="65" y="154"/>
                  </a:lnTo>
                  <a:lnTo>
                    <a:pt x="0" y="15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2" name="Freeform 216"/>
            <p:cNvSpPr>
              <a:spLocks/>
            </p:cNvSpPr>
            <p:nvPr/>
          </p:nvSpPr>
          <p:spPr bwMode="auto">
            <a:xfrm>
              <a:off x="2946" y="2165"/>
              <a:ext cx="159" cy="293"/>
            </a:xfrm>
            <a:custGeom>
              <a:avLst/>
              <a:gdLst>
                <a:gd name="T0" fmla="*/ 0 w 159"/>
                <a:gd name="T1" fmla="*/ 83 h 293"/>
                <a:gd name="T2" fmla="*/ 3 w 159"/>
                <a:gd name="T3" fmla="*/ 92 h 293"/>
                <a:gd name="T4" fmla="*/ 40 w 159"/>
                <a:gd name="T5" fmla="*/ 106 h 293"/>
                <a:gd name="T6" fmla="*/ 44 w 159"/>
                <a:gd name="T7" fmla="*/ 124 h 293"/>
                <a:gd name="T8" fmla="*/ 42 w 159"/>
                <a:gd name="T9" fmla="*/ 167 h 293"/>
                <a:gd name="T10" fmla="*/ 22 w 159"/>
                <a:gd name="T11" fmla="*/ 216 h 293"/>
                <a:gd name="T12" fmla="*/ 29 w 159"/>
                <a:gd name="T13" fmla="*/ 274 h 293"/>
                <a:gd name="T14" fmla="*/ 31 w 159"/>
                <a:gd name="T15" fmla="*/ 292 h 293"/>
                <a:gd name="T16" fmla="*/ 41 w 159"/>
                <a:gd name="T17" fmla="*/ 292 h 293"/>
                <a:gd name="T18" fmla="*/ 41 w 159"/>
                <a:gd name="T19" fmla="*/ 272 h 293"/>
                <a:gd name="T20" fmla="*/ 81 w 159"/>
                <a:gd name="T21" fmla="*/ 245 h 293"/>
                <a:gd name="T22" fmla="*/ 70 w 159"/>
                <a:gd name="T23" fmla="*/ 167 h 293"/>
                <a:gd name="T24" fmla="*/ 156 w 159"/>
                <a:gd name="T25" fmla="*/ 92 h 293"/>
                <a:gd name="T26" fmla="*/ 158 w 159"/>
                <a:gd name="T27" fmla="*/ 0 h 293"/>
                <a:gd name="T28" fmla="*/ 135 w 159"/>
                <a:gd name="T29" fmla="*/ 16 h 293"/>
                <a:gd name="T30" fmla="*/ 74 w 159"/>
                <a:gd name="T31" fmla="*/ 20 h 293"/>
                <a:gd name="T32" fmla="*/ 74 w 159"/>
                <a:gd name="T33" fmla="*/ 53 h 293"/>
                <a:gd name="T34" fmla="*/ 90 w 159"/>
                <a:gd name="T35" fmla="*/ 81 h 293"/>
                <a:gd name="T36" fmla="*/ 81 w 159"/>
                <a:gd name="T37" fmla="*/ 119 h 293"/>
                <a:gd name="T38" fmla="*/ 65 w 159"/>
                <a:gd name="T39" fmla="*/ 99 h 293"/>
                <a:gd name="T40" fmla="*/ 67 w 159"/>
                <a:gd name="T41" fmla="*/ 72 h 293"/>
                <a:gd name="T42" fmla="*/ 48 w 159"/>
                <a:gd name="T43" fmla="*/ 66 h 293"/>
                <a:gd name="T44" fmla="*/ 0 w 159"/>
                <a:gd name="T45" fmla="*/ 83 h 29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9"/>
                <a:gd name="T70" fmla="*/ 0 h 293"/>
                <a:gd name="T71" fmla="*/ 159 w 159"/>
                <a:gd name="T72" fmla="*/ 293 h 29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9" h="293">
                  <a:moveTo>
                    <a:pt x="0" y="83"/>
                  </a:moveTo>
                  <a:lnTo>
                    <a:pt x="3" y="92"/>
                  </a:lnTo>
                  <a:lnTo>
                    <a:pt x="40" y="106"/>
                  </a:lnTo>
                  <a:lnTo>
                    <a:pt x="44" y="124"/>
                  </a:lnTo>
                  <a:lnTo>
                    <a:pt x="42" y="167"/>
                  </a:lnTo>
                  <a:lnTo>
                    <a:pt x="22" y="216"/>
                  </a:lnTo>
                  <a:lnTo>
                    <a:pt x="29" y="274"/>
                  </a:lnTo>
                  <a:lnTo>
                    <a:pt x="31" y="292"/>
                  </a:lnTo>
                  <a:lnTo>
                    <a:pt x="41" y="292"/>
                  </a:lnTo>
                  <a:lnTo>
                    <a:pt x="41" y="272"/>
                  </a:lnTo>
                  <a:lnTo>
                    <a:pt x="81" y="245"/>
                  </a:lnTo>
                  <a:lnTo>
                    <a:pt x="70" y="167"/>
                  </a:lnTo>
                  <a:lnTo>
                    <a:pt x="156" y="92"/>
                  </a:lnTo>
                  <a:lnTo>
                    <a:pt x="158" y="0"/>
                  </a:lnTo>
                  <a:lnTo>
                    <a:pt x="135" y="16"/>
                  </a:lnTo>
                  <a:lnTo>
                    <a:pt x="74" y="20"/>
                  </a:lnTo>
                  <a:lnTo>
                    <a:pt x="74" y="53"/>
                  </a:lnTo>
                  <a:lnTo>
                    <a:pt x="90" y="81"/>
                  </a:lnTo>
                  <a:lnTo>
                    <a:pt x="81" y="119"/>
                  </a:lnTo>
                  <a:lnTo>
                    <a:pt x="65" y="99"/>
                  </a:lnTo>
                  <a:lnTo>
                    <a:pt x="67" y="72"/>
                  </a:lnTo>
                  <a:lnTo>
                    <a:pt x="48" y="66"/>
                  </a:lnTo>
                  <a:lnTo>
                    <a:pt x="0" y="83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3" name="Freeform 217"/>
            <p:cNvSpPr>
              <a:spLocks/>
            </p:cNvSpPr>
            <p:nvPr/>
          </p:nvSpPr>
          <p:spPr bwMode="auto">
            <a:xfrm>
              <a:off x="2499" y="1562"/>
              <a:ext cx="241" cy="214"/>
            </a:xfrm>
            <a:custGeom>
              <a:avLst/>
              <a:gdLst>
                <a:gd name="T0" fmla="*/ 0 w 241"/>
                <a:gd name="T1" fmla="*/ 156 h 214"/>
                <a:gd name="T2" fmla="*/ 3 w 241"/>
                <a:gd name="T3" fmla="*/ 172 h 214"/>
                <a:gd name="T4" fmla="*/ 32 w 241"/>
                <a:gd name="T5" fmla="*/ 208 h 214"/>
                <a:gd name="T6" fmla="*/ 40 w 241"/>
                <a:gd name="T7" fmla="*/ 199 h 214"/>
                <a:gd name="T8" fmla="*/ 51 w 241"/>
                <a:gd name="T9" fmla="*/ 213 h 214"/>
                <a:gd name="T10" fmla="*/ 70 w 241"/>
                <a:gd name="T11" fmla="*/ 175 h 214"/>
                <a:gd name="T12" fmla="*/ 138 w 241"/>
                <a:gd name="T13" fmla="*/ 194 h 214"/>
                <a:gd name="T14" fmla="*/ 196 w 241"/>
                <a:gd name="T15" fmla="*/ 175 h 214"/>
                <a:gd name="T16" fmla="*/ 199 w 241"/>
                <a:gd name="T17" fmla="*/ 168 h 214"/>
                <a:gd name="T18" fmla="*/ 229 w 241"/>
                <a:gd name="T19" fmla="*/ 119 h 214"/>
                <a:gd name="T20" fmla="*/ 240 w 241"/>
                <a:gd name="T21" fmla="*/ 56 h 214"/>
                <a:gd name="T22" fmla="*/ 224 w 241"/>
                <a:gd name="T23" fmla="*/ 36 h 214"/>
                <a:gd name="T24" fmla="*/ 224 w 241"/>
                <a:gd name="T25" fmla="*/ 8 h 214"/>
                <a:gd name="T26" fmla="*/ 173 w 241"/>
                <a:gd name="T27" fmla="*/ 0 h 214"/>
                <a:gd name="T28" fmla="*/ 82 w 241"/>
                <a:gd name="T29" fmla="*/ 74 h 214"/>
                <a:gd name="T30" fmla="*/ 60 w 241"/>
                <a:gd name="T31" fmla="*/ 81 h 214"/>
                <a:gd name="T32" fmla="*/ 60 w 241"/>
                <a:gd name="T33" fmla="*/ 136 h 214"/>
                <a:gd name="T34" fmla="*/ 49 w 241"/>
                <a:gd name="T35" fmla="*/ 148 h 214"/>
                <a:gd name="T36" fmla="*/ 0 w 241"/>
                <a:gd name="T37" fmla="*/ 156 h 2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1"/>
                <a:gd name="T58" fmla="*/ 0 h 214"/>
                <a:gd name="T59" fmla="*/ 241 w 241"/>
                <a:gd name="T60" fmla="*/ 214 h 2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1" h="214">
                  <a:moveTo>
                    <a:pt x="0" y="156"/>
                  </a:moveTo>
                  <a:lnTo>
                    <a:pt x="3" y="172"/>
                  </a:lnTo>
                  <a:lnTo>
                    <a:pt x="32" y="208"/>
                  </a:lnTo>
                  <a:lnTo>
                    <a:pt x="40" y="199"/>
                  </a:lnTo>
                  <a:lnTo>
                    <a:pt x="51" y="213"/>
                  </a:lnTo>
                  <a:lnTo>
                    <a:pt x="70" y="175"/>
                  </a:lnTo>
                  <a:lnTo>
                    <a:pt x="138" y="194"/>
                  </a:lnTo>
                  <a:lnTo>
                    <a:pt x="196" y="175"/>
                  </a:lnTo>
                  <a:lnTo>
                    <a:pt x="199" y="168"/>
                  </a:lnTo>
                  <a:lnTo>
                    <a:pt x="229" y="119"/>
                  </a:lnTo>
                  <a:lnTo>
                    <a:pt x="240" y="56"/>
                  </a:lnTo>
                  <a:lnTo>
                    <a:pt x="224" y="36"/>
                  </a:lnTo>
                  <a:lnTo>
                    <a:pt x="224" y="8"/>
                  </a:lnTo>
                  <a:lnTo>
                    <a:pt x="173" y="0"/>
                  </a:lnTo>
                  <a:lnTo>
                    <a:pt x="82" y="74"/>
                  </a:lnTo>
                  <a:lnTo>
                    <a:pt x="60" y="81"/>
                  </a:lnTo>
                  <a:lnTo>
                    <a:pt x="60" y="136"/>
                  </a:lnTo>
                  <a:lnTo>
                    <a:pt x="49" y="148"/>
                  </a:lnTo>
                  <a:lnTo>
                    <a:pt x="0" y="15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4" name="Freeform 218"/>
            <p:cNvSpPr>
              <a:spLocks/>
            </p:cNvSpPr>
            <p:nvPr/>
          </p:nvSpPr>
          <p:spPr bwMode="auto">
            <a:xfrm>
              <a:off x="2538" y="1737"/>
              <a:ext cx="177" cy="172"/>
            </a:xfrm>
            <a:custGeom>
              <a:avLst/>
              <a:gdLst>
                <a:gd name="T0" fmla="*/ 0 w 177"/>
                <a:gd name="T1" fmla="*/ 132 h 172"/>
                <a:gd name="T2" fmla="*/ 12 w 177"/>
                <a:gd name="T3" fmla="*/ 38 h 172"/>
                <a:gd name="T4" fmla="*/ 31 w 177"/>
                <a:gd name="T5" fmla="*/ 0 h 172"/>
                <a:gd name="T6" fmla="*/ 98 w 177"/>
                <a:gd name="T7" fmla="*/ 19 h 172"/>
                <a:gd name="T8" fmla="*/ 157 w 177"/>
                <a:gd name="T9" fmla="*/ 0 h 172"/>
                <a:gd name="T10" fmla="*/ 169 w 177"/>
                <a:gd name="T11" fmla="*/ 23 h 172"/>
                <a:gd name="T12" fmla="*/ 176 w 177"/>
                <a:gd name="T13" fmla="*/ 38 h 172"/>
                <a:gd name="T14" fmla="*/ 160 w 177"/>
                <a:gd name="T15" fmla="*/ 51 h 172"/>
                <a:gd name="T16" fmla="*/ 128 w 177"/>
                <a:gd name="T17" fmla="*/ 128 h 172"/>
                <a:gd name="T18" fmla="*/ 100 w 177"/>
                <a:gd name="T19" fmla="*/ 123 h 172"/>
                <a:gd name="T20" fmla="*/ 84 w 177"/>
                <a:gd name="T21" fmla="*/ 160 h 172"/>
                <a:gd name="T22" fmla="*/ 50 w 177"/>
                <a:gd name="T23" fmla="*/ 171 h 172"/>
                <a:gd name="T24" fmla="*/ 31 w 177"/>
                <a:gd name="T25" fmla="*/ 137 h 172"/>
                <a:gd name="T26" fmla="*/ 0 w 177"/>
                <a:gd name="T27" fmla="*/ 132 h 1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77"/>
                <a:gd name="T43" fmla="*/ 0 h 172"/>
                <a:gd name="T44" fmla="*/ 177 w 177"/>
                <a:gd name="T45" fmla="*/ 172 h 1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77" h="172">
                  <a:moveTo>
                    <a:pt x="0" y="132"/>
                  </a:moveTo>
                  <a:lnTo>
                    <a:pt x="12" y="38"/>
                  </a:lnTo>
                  <a:lnTo>
                    <a:pt x="31" y="0"/>
                  </a:lnTo>
                  <a:lnTo>
                    <a:pt x="98" y="19"/>
                  </a:lnTo>
                  <a:lnTo>
                    <a:pt x="157" y="0"/>
                  </a:lnTo>
                  <a:lnTo>
                    <a:pt x="169" y="23"/>
                  </a:lnTo>
                  <a:lnTo>
                    <a:pt x="176" y="38"/>
                  </a:lnTo>
                  <a:lnTo>
                    <a:pt x="160" y="51"/>
                  </a:lnTo>
                  <a:lnTo>
                    <a:pt x="128" y="128"/>
                  </a:lnTo>
                  <a:lnTo>
                    <a:pt x="100" y="123"/>
                  </a:lnTo>
                  <a:lnTo>
                    <a:pt x="84" y="160"/>
                  </a:lnTo>
                  <a:lnTo>
                    <a:pt x="50" y="171"/>
                  </a:lnTo>
                  <a:lnTo>
                    <a:pt x="31" y="137"/>
                  </a:lnTo>
                  <a:lnTo>
                    <a:pt x="0" y="13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5" name="Freeform 219"/>
            <p:cNvSpPr>
              <a:spLocks/>
            </p:cNvSpPr>
            <p:nvPr/>
          </p:nvSpPr>
          <p:spPr bwMode="auto">
            <a:xfrm>
              <a:off x="2246" y="1756"/>
              <a:ext cx="45" cy="33"/>
            </a:xfrm>
            <a:custGeom>
              <a:avLst/>
              <a:gdLst>
                <a:gd name="T0" fmla="*/ 0 w 45"/>
                <a:gd name="T1" fmla="*/ 4 h 33"/>
                <a:gd name="T2" fmla="*/ 14 w 45"/>
                <a:gd name="T3" fmla="*/ 18 h 33"/>
                <a:gd name="T4" fmla="*/ 27 w 45"/>
                <a:gd name="T5" fmla="*/ 14 h 33"/>
                <a:gd name="T6" fmla="*/ 20 w 45"/>
                <a:gd name="T7" fmla="*/ 18 h 33"/>
                <a:gd name="T8" fmla="*/ 26 w 45"/>
                <a:gd name="T9" fmla="*/ 32 h 33"/>
                <a:gd name="T10" fmla="*/ 44 w 45"/>
                <a:gd name="T11" fmla="*/ 18 h 33"/>
                <a:gd name="T12" fmla="*/ 44 w 45"/>
                <a:gd name="T13" fmla="*/ 0 h 33"/>
                <a:gd name="T14" fmla="*/ 0 w 45"/>
                <a:gd name="T15" fmla="*/ 4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5"/>
                <a:gd name="T25" fmla="*/ 0 h 33"/>
                <a:gd name="T26" fmla="*/ 45 w 45"/>
                <a:gd name="T27" fmla="*/ 33 h 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5" h="33">
                  <a:moveTo>
                    <a:pt x="0" y="4"/>
                  </a:moveTo>
                  <a:lnTo>
                    <a:pt x="14" y="18"/>
                  </a:lnTo>
                  <a:lnTo>
                    <a:pt x="27" y="14"/>
                  </a:lnTo>
                  <a:lnTo>
                    <a:pt x="20" y="18"/>
                  </a:lnTo>
                  <a:lnTo>
                    <a:pt x="26" y="32"/>
                  </a:lnTo>
                  <a:lnTo>
                    <a:pt x="44" y="18"/>
                  </a:lnTo>
                  <a:lnTo>
                    <a:pt x="44" y="0"/>
                  </a:lnTo>
                  <a:lnTo>
                    <a:pt x="0" y="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6" name="Freeform 220"/>
            <p:cNvSpPr>
              <a:spLocks/>
            </p:cNvSpPr>
            <p:nvPr/>
          </p:nvSpPr>
          <p:spPr bwMode="auto">
            <a:xfrm>
              <a:off x="3254" y="1514"/>
              <a:ext cx="17" cy="31"/>
            </a:xfrm>
            <a:custGeom>
              <a:avLst/>
              <a:gdLst>
                <a:gd name="T0" fmla="*/ 0 w 17"/>
                <a:gd name="T1" fmla="*/ 24 h 31"/>
                <a:gd name="T2" fmla="*/ 7 w 17"/>
                <a:gd name="T3" fmla="*/ 30 h 31"/>
                <a:gd name="T4" fmla="*/ 16 w 17"/>
                <a:gd name="T5" fmla="*/ 28 h 31"/>
                <a:gd name="T6" fmla="*/ 9 w 17"/>
                <a:gd name="T7" fmla="*/ 0 h 31"/>
                <a:gd name="T8" fmla="*/ 0 w 17"/>
                <a:gd name="T9" fmla="*/ 24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1"/>
                <a:gd name="T17" fmla="*/ 17 w 17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1">
                  <a:moveTo>
                    <a:pt x="0" y="24"/>
                  </a:moveTo>
                  <a:lnTo>
                    <a:pt x="7" y="30"/>
                  </a:lnTo>
                  <a:lnTo>
                    <a:pt x="16" y="28"/>
                  </a:lnTo>
                  <a:lnTo>
                    <a:pt x="9" y="0"/>
                  </a:lnTo>
                  <a:lnTo>
                    <a:pt x="0" y="2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7" name="Freeform 221"/>
            <p:cNvSpPr>
              <a:spLocks/>
            </p:cNvSpPr>
            <p:nvPr/>
          </p:nvSpPr>
          <p:spPr bwMode="auto">
            <a:xfrm>
              <a:off x="2934" y="1996"/>
              <a:ext cx="25" cy="30"/>
            </a:xfrm>
            <a:custGeom>
              <a:avLst/>
              <a:gdLst>
                <a:gd name="T0" fmla="*/ 0 w 25"/>
                <a:gd name="T1" fmla="*/ 29 h 30"/>
                <a:gd name="T2" fmla="*/ 9 w 25"/>
                <a:gd name="T3" fmla="*/ 5 h 30"/>
                <a:gd name="T4" fmla="*/ 20 w 25"/>
                <a:gd name="T5" fmla="*/ 0 h 30"/>
                <a:gd name="T6" fmla="*/ 24 w 25"/>
                <a:gd name="T7" fmla="*/ 24 h 30"/>
                <a:gd name="T8" fmla="*/ 0 w 25"/>
                <a:gd name="T9" fmla="*/ 29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0"/>
                <a:gd name="T17" fmla="*/ 25 w 25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0">
                  <a:moveTo>
                    <a:pt x="0" y="29"/>
                  </a:moveTo>
                  <a:lnTo>
                    <a:pt x="9" y="5"/>
                  </a:lnTo>
                  <a:lnTo>
                    <a:pt x="20" y="0"/>
                  </a:lnTo>
                  <a:lnTo>
                    <a:pt x="24" y="24"/>
                  </a:lnTo>
                  <a:lnTo>
                    <a:pt x="0" y="2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8" name="Freeform 222"/>
            <p:cNvSpPr>
              <a:spLocks/>
            </p:cNvSpPr>
            <p:nvPr/>
          </p:nvSpPr>
          <p:spPr bwMode="auto">
            <a:xfrm>
              <a:off x="2234" y="1689"/>
              <a:ext cx="94" cy="72"/>
            </a:xfrm>
            <a:custGeom>
              <a:avLst/>
              <a:gdLst>
                <a:gd name="T0" fmla="*/ 0 w 94"/>
                <a:gd name="T1" fmla="*/ 33 h 72"/>
                <a:gd name="T2" fmla="*/ 14 w 94"/>
                <a:gd name="T3" fmla="*/ 50 h 72"/>
                <a:gd name="T4" fmla="*/ 56 w 94"/>
                <a:gd name="T5" fmla="*/ 54 h 72"/>
                <a:gd name="T6" fmla="*/ 11 w 94"/>
                <a:gd name="T7" fmla="*/ 60 h 72"/>
                <a:gd name="T8" fmla="*/ 11 w 94"/>
                <a:gd name="T9" fmla="*/ 71 h 72"/>
                <a:gd name="T10" fmla="*/ 56 w 94"/>
                <a:gd name="T11" fmla="*/ 67 h 72"/>
                <a:gd name="T12" fmla="*/ 93 w 94"/>
                <a:gd name="T13" fmla="*/ 71 h 72"/>
                <a:gd name="T14" fmla="*/ 83 w 94"/>
                <a:gd name="T15" fmla="*/ 33 h 72"/>
                <a:gd name="T16" fmla="*/ 49 w 94"/>
                <a:gd name="T17" fmla="*/ 0 h 72"/>
                <a:gd name="T18" fmla="*/ 14 w 94"/>
                <a:gd name="T19" fmla="*/ 10 h 72"/>
                <a:gd name="T20" fmla="*/ 0 w 94"/>
                <a:gd name="T21" fmla="*/ 33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4"/>
                <a:gd name="T34" fmla="*/ 0 h 72"/>
                <a:gd name="T35" fmla="*/ 94 w 94"/>
                <a:gd name="T36" fmla="*/ 72 h 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4" h="72">
                  <a:moveTo>
                    <a:pt x="0" y="33"/>
                  </a:moveTo>
                  <a:lnTo>
                    <a:pt x="14" y="50"/>
                  </a:lnTo>
                  <a:lnTo>
                    <a:pt x="56" y="54"/>
                  </a:lnTo>
                  <a:lnTo>
                    <a:pt x="11" y="60"/>
                  </a:lnTo>
                  <a:lnTo>
                    <a:pt x="11" y="71"/>
                  </a:lnTo>
                  <a:lnTo>
                    <a:pt x="56" y="67"/>
                  </a:lnTo>
                  <a:lnTo>
                    <a:pt x="93" y="71"/>
                  </a:lnTo>
                  <a:lnTo>
                    <a:pt x="83" y="33"/>
                  </a:lnTo>
                  <a:lnTo>
                    <a:pt x="49" y="0"/>
                  </a:lnTo>
                  <a:lnTo>
                    <a:pt x="14" y="10"/>
                  </a:lnTo>
                  <a:lnTo>
                    <a:pt x="0" y="33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9" name="Freeform 223"/>
            <p:cNvSpPr>
              <a:spLocks/>
            </p:cNvSpPr>
            <p:nvPr/>
          </p:nvSpPr>
          <p:spPr bwMode="auto">
            <a:xfrm>
              <a:off x="2301" y="1806"/>
              <a:ext cx="47" cy="53"/>
            </a:xfrm>
            <a:custGeom>
              <a:avLst/>
              <a:gdLst>
                <a:gd name="T0" fmla="*/ 0 w 47"/>
                <a:gd name="T1" fmla="*/ 14 h 53"/>
                <a:gd name="T2" fmla="*/ 5 w 47"/>
                <a:gd name="T3" fmla="*/ 36 h 53"/>
                <a:gd name="T4" fmla="*/ 28 w 47"/>
                <a:gd name="T5" fmla="*/ 52 h 53"/>
                <a:gd name="T6" fmla="*/ 46 w 47"/>
                <a:gd name="T7" fmla="*/ 26 h 53"/>
                <a:gd name="T8" fmla="*/ 31 w 47"/>
                <a:gd name="T9" fmla="*/ 0 h 53"/>
                <a:gd name="T10" fmla="*/ 0 w 47"/>
                <a:gd name="T11" fmla="*/ 14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53"/>
                <a:gd name="T20" fmla="*/ 47 w 47"/>
                <a:gd name="T21" fmla="*/ 53 h 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53">
                  <a:moveTo>
                    <a:pt x="0" y="14"/>
                  </a:moveTo>
                  <a:lnTo>
                    <a:pt x="5" y="36"/>
                  </a:lnTo>
                  <a:lnTo>
                    <a:pt x="28" y="52"/>
                  </a:lnTo>
                  <a:lnTo>
                    <a:pt x="46" y="26"/>
                  </a:lnTo>
                  <a:lnTo>
                    <a:pt x="31" y="0"/>
                  </a:lnTo>
                  <a:lnTo>
                    <a:pt x="0" y="1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0" name="Freeform 224"/>
            <p:cNvSpPr>
              <a:spLocks/>
            </p:cNvSpPr>
            <p:nvPr/>
          </p:nvSpPr>
          <p:spPr bwMode="auto">
            <a:xfrm>
              <a:off x="3112" y="1770"/>
              <a:ext cx="149" cy="239"/>
            </a:xfrm>
            <a:custGeom>
              <a:avLst/>
              <a:gdLst>
                <a:gd name="T0" fmla="*/ 0 w 149"/>
                <a:gd name="T1" fmla="*/ 224 h 239"/>
                <a:gd name="T2" fmla="*/ 0 w 149"/>
                <a:gd name="T3" fmla="*/ 161 h 239"/>
                <a:gd name="T4" fmla="*/ 7 w 149"/>
                <a:gd name="T5" fmla="*/ 142 h 239"/>
                <a:gd name="T6" fmla="*/ 54 w 149"/>
                <a:gd name="T7" fmla="*/ 121 h 239"/>
                <a:gd name="T8" fmla="*/ 100 w 149"/>
                <a:gd name="T9" fmla="*/ 68 h 239"/>
                <a:gd name="T10" fmla="*/ 40 w 149"/>
                <a:gd name="T11" fmla="*/ 51 h 239"/>
                <a:gd name="T12" fmla="*/ 22 w 149"/>
                <a:gd name="T13" fmla="*/ 20 h 239"/>
                <a:gd name="T14" fmla="*/ 28 w 149"/>
                <a:gd name="T15" fmla="*/ 9 h 239"/>
                <a:gd name="T16" fmla="*/ 52 w 149"/>
                <a:gd name="T17" fmla="*/ 28 h 239"/>
                <a:gd name="T18" fmla="*/ 141 w 149"/>
                <a:gd name="T19" fmla="*/ 0 h 239"/>
                <a:gd name="T20" fmla="*/ 148 w 149"/>
                <a:gd name="T21" fmla="*/ 28 h 239"/>
                <a:gd name="T22" fmla="*/ 93 w 149"/>
                <a:gd name="T23" fmla="*/ 140 h 239"/>
                <a:gd name="T24" fmla="*/ 4 w 149"/>
                <a:gd name="T25" fmla="*/ 238 h 239"/>
                <a:gd name="T26" fmla="*/ 0 w 149"/>
                <a:gd name="T27" fmla="*/ 224 h 2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9"/>
                <a:gd name="T43" fmla="*/ 0 h 239"/>
                <a:gd name="T44" fmla="*/ 149 w 149"/>
                <a:gd name="T45" fmla="*/ 239 h 23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9" h="239">
                  <a:moveTo>
                    <a:pt x="0" y="224"/>
                  </a:moveTo>
                  <a:lnTo>
                    <a:pt x="0" y="161"/>
                  </a:lnTo>
                  <a:lnTo>
                    <a:pt x="7" y="142"/>
                  </a:lnTo>
                  <a:lnTo>
                    <a:pt x="54" y="121"/>
                  </a:lnTo>
                  <a:lnTo>
                    <a:pt x="100" y="68"/>
                  </a:lnTo>
                  <a:lnTo>
                    <a:pt x="40" y="51"/>
                  </a:lnTo>
                  <a:lnTo>
                    <a:pt x="22" y="20"/>
                  </a:lnTo>
                  <a:lnTo>
                    <a:pt x="28" y="9"/>
                  </a:lnTo>
                  <a:lnTo>
                    <a:pt x="52" y="28"/>
                  </a:lnTo>
                  <a:lnTo>
                    <a:pt x="141" y="0"/>
                  </a:lnTo>
                  <a:lnTo>
                    <a:pt x="148" y="28"/>
                  </a:lnTo>
                  <a:lnTo>
                    <a:pt x="93" y="140"/>
                  </a:lnTo>
                  <a:lnTo>
                    <a:pt x="4" y="238"/>
                  </a:lnTo>
                  <a:lnTo>
                    <a:pt x="0" y="22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1" name="Freeform 225"/>
            <p:cNvSpPr>
              <a:spLocks/>
            </p:cNvSpPr>
            <p:nvPr/>
          </p:nvSpPr>
          <p:spPr bwMode="auto">
            <a:xfrm>
              <a:off x="2875" y="2259"/>
              <a:ext cx="117" cy="124"/>
            </a:xfrm>
            <a:custGeom>
              <a:avLst/>
              <a:gdLst>
                <a:gd name="T0" fmla="*/ 0 w 117"/>
                <a:gd name="T1" fmla="*/ 39 h 124"/>
                <a:gd name="T2" fmla="*/ 26 w 117"/>
                <a:gd name="T3" fmla="*/ 40 h 124"/>
                <a:gd name="T4" fmla="*/ 51 w 117"/>
                <a:gd name="T5" fmla="*/ 16 h 124"/>
                <a:gd name="T6" fmla="*/ 53 w 117"/>
                <a:gd name="T7" fmla="*/ 6 h 124"/>
                <a:gd name="T8" fmla="*/ 76 w 117"/>
                <a:gd name="T9" fmla="*/ 0 h 124"/>
                <a:gd name="T10" fmla="*/ 112 w 117"/>
                <a:gd name="T11" fmla="*/ 14 h 124"/>
                <a:gd name="T12" fmla="*/ 116 w 117"/>
                <a:gd name="T13" fmla="*/ 31 h 124"/>
                <a:gd name="T14" fmla="*/ 114 w 117"/>
                <a:gd name="T15" fmla="*/ 74 h 124"/>
                <a:gd name="T16" fmla="*/ 94 w 117"/>
                <a:gd name="T17" fmla="*/ 123 h 124"/>
                <a:gd name="T18" fmla="*/ 62 w 117"/>
                <a:gd name="T19" fmla="*/ 114 h 124"/>
                <a:gd name="T20" fmla="*/ 41 w 117"/>
                <a:gd name="T21" fmla="*/ 102 h 124"/>
                <a:gd name="T22" fmla="*/ 0 w 117"/>
                <a:gd name="T23" fmla="*/ 39 h 1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7"/>
                <a:gd name="T37" fmla="*/ 0 h 124"/>
                <a:gd name="T38" fmla="*/ 117 w 117"/>
                <a:gd name="T39" fmla="*/ 124 h 1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7" h="124">
                  <a:moveTo>
                    <a:pt x="0" y="39"/>
                  </a:moveTo>
                  <a:lnTo>
                    <a:pt x="26" y="40"/>
                  </a:lnTo>
                  <a:lnTo>
                    <a:pt x="51" y="16"/>
                  </a:lnTo>
                  <a:lnTo>
                    <a:pt x="53" y="6"/>
                  </a:lnTo>
                  <a:lnTo>
                    <a:pt x="76" y="0"/>
                  </a:lnTo>
                  <a:lnTo>
                    <a:pt x="112" y="14"/>
                  </a:lnTo>
                  <a:lnTo>
                    <a:pt x="116" y="31"/>
                  </a:lnTo>
                  <a:lnTo>
                    <a:pt x="114" y="74"/>
                  </a:lnTo>
                  <a:lnTo>
                    <a:pt x="94" y="123"/>
                  </a:lnTo>
                  <a:lnTo>
                    <a:pt x="62" y="114"/>
                  </a:lnTo>
                  <a:lnTo>
                    <a:pt x="41" y="102"/>
                  </a:lnTo>
                  <a:lnTo>
                    <a:pt x="0" y="3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2" name="Freeform 226"/>
            <p:cNvSpPr>
              <a:spLocks/>
            </p:cNvSpPr>
            <p:nvPr/>
          </p:nvSpPr>
          <p:spPr bwMode="auto">
            <a:xfrm>
              <a:off x="2671" y="2280"/>
              <a:ext cx="205" cy="223"/>
            </a:xfrm>
            <a:custGeom>
              <a:avLst/>
              <a:gdLst>
                <a:gd name="T0" fmla="*/ 0 w 205"/>
                <a:gd name="T1" fmla="*/ 8 h 223"/>
                <a:gd name="T2" fmla="*/ 25 w 205"/>
                <a:gd name="T3" fmla="*/ 0 h 223"/>
                <a:gd name="T4" fmla="*/ 148 w 205"/>
                <a:gd name="T5" fmla="*/ 22 h 223"/>
                <a:gd name="T6" fmla="*/ 175 w 205"/>
                <a:gd name="T7" fmla="*/ 12 h 223"/>
                <a:gd name="T8" fmla="*/ 204 w 205"/>
                <a:gd name="T9" fmla="*/ 17 h 223"/>
                <a:gd name="T10" fmla="*/ 179 w 205"/>
                <a:gd name="T11" fmla="*/ 31 h 223"/>
                <a:gd name="T12" fmla="*/ 170 w 205"/>
                <a:gd name="T13" fmla="*/ 22 h 223"/>
                <a:gd name="T14" fmla="*/ 140 w 205"/>
                <a:gd name="T15" fmla="*/ 29 h 223"/>
                <a:gd name="T16" fmla="*/ 140 w 205"/>
                <a:gd name="T17" fmla="*/ 89 h 223"/>
                <a:gd name="T18" fmla="*/ 124 w 205"/>
                <a:gd name="T19" fmla="*/ 89 h 223"/>
                <a:gd name="T20" fmla="*/ 124 w 205"/>
                <a:gd name="T21" fmla="*/ 139 h 223"/>
                <a:gd name="T22" fmla="*/ 124 w 205"/>
                <a:gd name="T23" fmla="*/ 212 h 223"/>
                <a:gd name="T24" fmla="*/ 112 w 205"/>
                <a:gd name="T25" fmla="*/ 222 h 223"/>
                <a:gd name="T26" fmla="*/ 93 w 205"/>
                <a:gd name="T27" fmla="*/ 222 h 223"/>
                <a:gd name="T28" fmla="*/ 82 w 205"/>
                <a:gd name="T29" fmla="*/ 207 h 223"/>
                <a:gd name="T30" fmla="*/ 74 w 205"/>
                <a:gd name="T31" fmla="*/ 215 h 223"/>
                <a:gd name="T32" fmla="*/ 53 w 205"/>
                <a:gd name="T33" fmla="*/ 192 h 223"/>
                <a:gd name="T34" fmla="*/ 44 w 205"/>
                <a:gd name="T35" fmla="*/ 111 h 223"/>
                <a:gd name="T36" fmla="*/ 44 w 205"/>
                <a:gd name="T37" fmla="*/ 102 h 223"/>
                <a:gd name="T38" fmla="*/ 0 w 205"/>
                <a:gd name="T39" fmla="*/ 8 h 22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5"/>
                <a:gd name="T61" fmla="*/ 0 h 223"/>
                <a:gd name="T62" fmla="*/ 205 w 205"/>
                <a:gd name="T63" fmla="*/ 223 h 22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5" h="223">
                  <a:moveTo>
                    <a:pt x="0" y="8"/>
                  </a:moveTo>
                  <a:lnTo>
                    <a:pt x="25" y="0"/>
                  </a:lnTo>
                  <a:lnTo>
                    <a:pt x="148" y="22"/>
                  </a:lnTo>
                  <a:lnTo>
                    <a:pt x="175" y="12"/>
                  </a:lnTo>
                  <a:lnTo>
                    <a:pt x="204" y="17"/>
                  </a:lnTo>
                  <a:lnTo>
                    <a:pt x="179" y="31"/>
                  </a:lnTo>
                  <a:lnTo>
                    <a:pt x="170" y="22"/>
                  </a:lnTo>
                  <a:lnTo>
                    <a:pt x="140" y="29"/>
                  </a:lnTo>
                  <a:lnTo>
                    <a:pt x="140" y="89"/>
                  </a:lnTo>
                  <a:lnTo>
                    <a:pt x="124" y="89"/>
                  </a:lnTo>
                  <a:lnTo>
                    <a:pt x="124" y="139"/>
                  </a:lnTo>
                  <a:lnTo>
                    <a:pt x="124" y="212"/>
                  </a:lnTo>
                  <a:lnTo>
                    <a:pt x="112" y="222"/>
                  </a:lnTo>
                  <a:lnTo>
                    <a:pt x="93" y="222"/>
                  </a:lnTo>
                  <a:lnTo>
                    <a:pt x="82" y="207"/>
                  </a:lnTo>
                  <a:lnTo>
                    <a:pt x="74" y="215"/>
                  </a:lnTo>
                  <a:lnTo>
                    <a:pt x="53" y="192"/>
                  </a:lnTo>
                  <a:lnTo>
                    <a:pt x="44" y="111"/>
                  </a:lnTo>
                  <a:lnTo>
                    <a:pt x="44" y="102"/>
                  </a:lnTo>
                  <a:lnTo>
                    <a:pt x="0" y="8"/>
                  </a:lnTo>
                </a:path>
              </a:pathLst>
            </a:custGeom>
            <a:grpFill/>
            <a:ln w="22225" cap="rnd" cmpd="sng">
              <a:noFill/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3" name="Freeform 227"/>
            <p:cNvSpPr>
              <a:spLocks/>
            </p:cNvSpPr>
            <p:nvPr/>
          </p:nvSpPr>
          <p:spPr bwMode="auto">
            <a:xfrm>
              <a:off x="2244" y="1482"/>
              <a:ext cx="128" cy="127"/>
            </a:xfrm>
            <a:custGeom>
              <a:avLst/>
              <a:gdLst>
                <a:gd name="T0" fmla="*/ 0 w 128"/>
                <a:gd name="T1" fmla="*/ 126 h 127"/>
                <a:gd name="T2" fmla="*/ 60 w 128"/>
                <a:gd name="T3" fmla="*/ 0 h 127"/>
                <a:gd name="T4" fmla="*/ 125 w 128"/>
                <a:gd name="T5" fmla="*/ 3 h 127"/>
                <a:gd name="T6" fmla="*/ 127 w 128"/>
                <a:gd name="T7" fmla="*/ 10 h 127"/>
                <a:gd name="T8" fmla="*/ 125 w 128"/>
                <a:gd name="T9" fmla="*/ 32 h 127"/>
                <a:gd name="T10" fmla="*/ 78 w 128"/>
                <a:gd name="T11" fmla="*/ 31 h 127"/>
                <a:gd name="T12" fmla="*/ 77 w 128"/>
                <a:gd name="T13" fmla="*/ 81 h 127"/>
                <a:gd name="T14" fmla="*/ 60 w 128"/>
                <a:gd name="T15" fmla="*/ 89 h 127"/>
                <a:gd name="T16" fmla="*/ 61 w 128"/>
                <a:gd name="T17" fmla="*/ 118 h 127"/>
                <a:gd name="T18" fmla="*/ 0 w 128"/>
                <a:gd name="T19" fmla="*/ 126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8"/>
                <a:gd name="T31" fmla="*/ 0 h 127"/>
                <a:gd name="T32" fmla="*/ 128 w 128"/>
                <a:gd name="T33" fmla="*/ 127 h 1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8" h="127">
                  <a:moveTo>
                    <a:pt x="0" y="126"/>
                  </a:moveTo>
                  <a:lnTo>
                    <a:pt x="60" y="0"/>
                  </a:lnTo>
                  <a:lnTo>
                    <a:pt x="125" y="3"/>
                  </a:lnTo>
                  <a:lnTo>
                    <a:pt x="127" y="10"/>
                  </a:lnTo>
                  <a:lnTo>
                    <a:pt x="125" y="32"/>
                  </a:lnTo>
                  <a:lnTo>
                    <a:pt x="78" y="31"/>
                  </a:lnTo>
                  <a:lnTo>
                    <a:pt x="77" y="81"/>
                  </a:lnTo>
                  <a:lnTo>
                    <a:pt x="60" y="89"/>
                  </a:lnTo>
                  <a:lnTo>
                    <a:pt x="61" y="118"/>
                  </a:lnTo>
                  <a:lnTo>
                    <a:pt x="0" y="12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4" name="Freeform 228"/>
            <p:cNvSpPr>
              <a:spLocks/>
            </p:cNvSpPr>
            <p:nvPr/>
          </p:nvSpPr>
          <p:spPr bwMode="auto">
            <a:xfrm>
              <a:off x="2827" y="1571"/>
              <a:ext cx="249" cy="347"/>
            </a:xfrm>
            <a:custGeom>
              <a:avLst/>
              <a:gdLst>
                <a:gd name="T0" fmla="*/ 0 w 249"/>
                <a:gd name="T1" fmla="*/ 181 h 347"/>
                <a:gd name="T2" fmla="*/ 12 w 249"/>
                <a:gd name="T3" fmla="*/ 217 h 347"/>
                <a:gd name="T4" fmla="*/ 23 w 249"/>
                <a:gd name="T5" fmla="*/ 254 h 347"/>
                <a:gd name="T6" fmla="*/ 48 w 249"/>
                <a:gd name="T7" fmla="*/ 268 h 347"/>
                <a:gd name="T8" fmla="*/ 85 w 249"/>
                <a:gd name="T9" fmla="*/ 320 h 347"/>
                <a:gd name="T10" fmla="*/ 134 w 249"/>
                <a:gd name="T11" fmla="*/ 346 h 347"/>
                <a:gd name="T12" fmla="*/ 180 w 249"/>
                <a:gd name="T13" fmla="*/ 339 h 347"/>
                <a:gd name="T14" fmla="*/ 209 w 249"/>
                <a:gd name="T15" fmla="*/ 330 h 347"/>
                <a:gd name="T16" fmla="*/ 191 w 249"/>
                <a:gd name="T17" fmla="*/ 292 h 347"/>
                <a:gd name="T18" fmla="*/ 164 w 249"/>
                <a:gd name="T19" fmla="*/ 271 h 347"/>
                <a:gd name="T20" fmla="*/ 182 w 249"/>
                <a:gd name="T21" fmla="*/ 257 h 347"/>
                <a:gd name="T22" fmla="*/ 185 w 249"/>
                <a:gd name="T23" fmla="*/ 225 h 347"/>
                <a:gd name="T24" fmla="*/ 213 w 249"/>
                <a:gd name="T25" fmla="*/ 182 h 347"/>
                <a:gd name="T26" fmla="*/ 225 w 249"/>
                <a:gd name="T27" fmla="*/ 109 h 347"/>
                <a:gd name="T28" fmla="*/ 248 w 249"/>
                <a:gd name="T29" fmla="*/ 91 h 347"/>
                <a:gd name="T30" fmla="*/ 230 w 249"/>
                <a:gd name="T31" fmla="*/ 76 h 347"/>
                <a:gd name="T32" fmla="*/ 223 w 249"/>
                <a:gd name="T33" fmla="*/ 20 h 347"/>
                <a:gd name="T34" fmla="*/ 204 w 249"/>
                <a:gd name="T35" fmla="*/ 0 h 347"/>
                <a:gd name="T36" fmla="*/ 180 w 249"/>
                <a:gd name="T37" fmla="*/ 24 h 347"/>
                <a:gd name="T38" fmla="*/ 46 w 249"/>
                <a:gd name="T39" fmla="*/ 19 h 347"/>
                <a:gd name="T40" fmla="*/ 46 w 249"/>
                <a:gd name="T41" fmla="*/ 56 h 347"/>
                <a:gd name="T42" fmla="*/ 32 w 249"/>
                <a:gd name="T43" fmla="*/ 56 h 347"/>
                <a:gd name="T44" fmla="*/ 32 w 249"/>
                <a:gd name="T45" fmla="*/ 67 h 347"/>
                <a:gd name="T46" fmla="*/ 32 w 249"/>
                <a:gd name="T47" fmla="*/ 133 h 347"/>
                <a:gd name="T48" fmla="*/ 16 w 249"/>
                <a:gd name="T49" fmla="*/ 137 h 347"/>
                <a:gd name="T50" fmla="*/ 0 w 249"/>
                <a:gd name="T51" fmla="*/ 181 h 34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49"/>
                <a:gd name="T79" fmla="*/ 0 h 347"/>
                <a:gd name="T80" fmla="*/ 249 w 249"/>
                <a:gd name="T81" fmla="*/ 347 h 34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49" h="347">
                  <a:moveTo>
                    <a:pt x="0" y="181"/>
                  </a:moveTo>
                  <a:lnTo>
                    <a:pt x="12" y="217"/>
                  </a:lnTo>
                  <a:lnTo>
                    <a:pt x="23" y="254"/>
                  </a:lnTo>
                  <a:lnTo>
                    <a:pt x="48" y="268"/>
                  </a:lnTo>
                  <a:lnTo>
                    <a:pt x="85" y="320"/>
                  </a:lnTo>
                  <a:lnTo>
                    <a:pt x="134" y="346"/>
                  </a:lnTo>
                  <a:lnTo>
                    <a:pt x="180" y="339"/>
                  </a:lnTo>
                  <a:lnTo>
                    <a:pt x="209" y="330"/>
                  </a:lnTo>
                  <a:lnTo>
                    <a:pt x="191" y="292"/>
                  </a:lnTo>
                  <a:lnTo>
                    <a:pt x="164" y="271"/>
                  </a:lnTo>
                  <a:lnTo>
                    <a:pt x="182" y="257"/>
                  </a:lnTo>
                  <a:lnTo>
                    <a:pt x="185" y="225"/>
                  </a:lnTo>
                  <a:lnTo>
                    <a:pt x="213" y="182"/>
                  </a:lnTo>
                  <a:lnTo>
                    <a:pt x="225" y="109"/>
                  </a:lnTo>
                  <a:lnTo>
                    <a:pt x="248" y="91"/>
                  </a:lnTo>
                  <a:lnTo>
                    <a:pt x="230" y="76"/>
                  </a:lnTo>
                  <a:lnTo>
                    <a:pt x="223" y="20"/>
                  </a:lnTo>
                  <a:lnTo>
                    <a:pt x="204" y="0"/>
                  </a:lnTo>
                  <a:lnTo>
                    <a:pt x="180" y="24"/>
                  </a:lnTo>
                  <a:lnTo>
                    <a:pt x="46" y="19"/>
                  </a:lnTo>
                  <a:lnTo>
                    <a:pt x="46" y="56"/>
                  </a:lnTo>
                  <a:lnTo>
                    <a:pt x="32" y="56"/>
                  </a:lnTo>
                  <a:lnTo>
                    <a:pt x="32" y="67"/>
                  </a:lnTo>
                  <a:lnTo>
                    <a:pt x="32" y="133"/>
                  </a:lnTo>
                  <a:lnTo>
                    <a:pt x="16" y="137"/>
                  </a:lnTo>
                  <a:lnTo>
                    <a:pt x="0" y="181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5" name="Freeform 229"/>
            <p:cNvSpPr>
              <a:spLocks/>
            </p:cNvSpPr>
            <p:nvPr/>
          </p:nvSpPr>
          <p:spPr bwMode="auto">
            <a:xfrm>
              <a:off x="2959" y="2440"/>
              <a:ext cx="20" cy="29"/>
            </a:xfrm>
            <a:custGeom>
              <a:avLst/>
              <a:gdLst>
                <a:gd name="T0" fmla="*/ 0 w 20"/>
                <a:gd name="T1" fmla="*/ 15 h 29"/>
                <a:gd name="T2" fmla="*/ 10 w 20"/>
                <a:gd name="T3" fmla="*/ 28 h 29"/>
                <a:gd name="T4" fmla="*/ 19 w 20"/>
                <a:gd name="T5" fmla="*/ 17 h 29"/>
                <a:gd name="T6" fmla="*/ 17 w 20"/>
                <a:gd name="T7" fmla="*/ 0 h 29"/>
                <a:gd name="T8" fmla="*/ 0 w 20"/>
                <a:gd name="T9" fmla="*/ 15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29"/>
                <a:gd name="T17" fmla="*/ 20 w 20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29">
                  <a:moveTo>
                    <a:pt x="0" y="15"/>
                  </a:moveTo>
                  <a:lnTo>
                    <a:pt x="10" y="28"/>
                  </a:lnTo>
                  <a:lnTo>
                    <a:pt x="19" y="17"/>
                  </a:lnTo>
                  <a:lnTo>
                    <a:pt x="17" y="0"/>
                  </a:lnTo>
                  <a:lnTo>
                    <a:pt x="0" y="15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6" name="Freeform 230"/>
            <p:cNvSpPr>
              <a:spLocks/>
            </p:cNvSpPr>
            <p:nvPr/>
          </p:nvSpPr>
          <p:spPr bwMode="auto">
            <a:xfrm>
              <a:off x="2943" y="1995"/>
              <a:ext cx="162" cy="192"/>
            </a:xfrm>
            <a:custGeom>
              <a:avLst/>
              <a:gdLst>
                <a:gd name="T0" fmla="*/ 0 w 162"/>
                <a:gd name="T1" fmla="*/ 60 h 192"/>
                <a:gd name="T2" fmla="*/ 1 w 162"/>
                <a:gd name="T3" fmla="*/ 97 h 192"/>
                <a:gd name="T4" fmla="*/ 21 w 162"/>
                <a:gd name="T5" fmla="*/ 135 h 192"/>
                <a:gd name="T6" fmla="*/ 48 w 162"/>
                <a:gd name="T7" fmla="*/ 151 h 192"/>
                <a:gd name="T8" fmla="*/ 63 w 162"/>
                <a:gd name="T9" fmla="*/ 155 h 192"/>
                <a:gd name="T10" fmla="*/ 78 w 162"/>
                <a:gd name="T11" fmla="*/ 191 h 192"/>
                <a:gd name="T12" fmla="*/ 138 w 162"/>
                <a:gd name="T13" fmla="*/ 187 h 192"/>
                <a:gd name="T14" fmla="*/ 161 w 162"/>
                <a:gd name="T15" fmla="*/ 170 h 192"/>
                <a:gd name="T16" fmla="*/ 137 w 162"/>
                <a:gd name="T17" fmla="*/ 95 h 192"/>
                <a:gd name="T18" fmla="*/ 144 w 162"/>
                <a:gd name="T19" fmla="*/ 66 h 192"/>
                <a:gd name="T20" fmla="*/ 69 w 162"/>
                <a:gd name="T21" fmla="*/ 0 h 192"/>
                <a:gd name="T22" fmla="*/ 46 w 162"/>
                <a:gd name="T23" fmla="*/ 33 h 192"/>
                <a:gd name="T24" fmla="*/ 39 w 162"/>
                <a:gd name="T25" fmla="*/ 24 h 192"/>
                <a:gd name="T26" fmla="*/ 33 w 162"/>
                <a:gd name="T27" fmla="*/ 32 h 192"/>
                <a:gd name="T28" fmla="*/ 32 w 162"/>
                <a:gd name="T29" fmla="*/ 0 h 192"/>
                <a:gd name="T30" fmla="*/ 11 w 162"/>
                <a:gd name="T31" fmla="*/ 1 h 192"/>
                <a:gd name="T32" fmla="*/ 15 w 162"/>
                <a:gd name="T33" fmla="*/ 25 h 192"/>
                <a:gd name="T34" fmla="*/ 16 w 162"/>
                <a:gd name="T35" fmla="*/ 40 h 192"/>
                <a:gd name="T36" fmla="*/ 0 w 162"/>
                <a:gd name="T37" fmla="*/ 60 h 1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2"/>
                <a:gd name="T58" fmla="*/ 0 h 192"/>
                <a:gd name="T59" fmla="*/ 162 w 162"/>
                <a:gd name="T60" fmla="*/ 192 h 1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2" h="192">
                  <a:moveTo>
                    <a:pt x="0" y="60"/>
                  </a:moveTo>
                  <a:lnTo>
                    <a:pt x="1" y="97"/>
                  </a:lnTo>
                  <a:lnTo>
                    <a:pt x="21" y="135"/>
                  </a:lnTo>
                  <a:lnTo>
                    <a:pt x="48" y="151"/>
                  </a:lnTo>
                  <a:lnTo>
                    <a:pt x="63" y="155"/>
                  </a:lnTo>
                  <a:lnTo>
                    <a:pt x="78" y="191"/>
                  </a:lnTo>
                  <a:lnTo>
                    <a:pt x="138" y="187"/>
                  </a:lnTo>
                  <a:lnTo>
                    <a:pt x="161" y="170"/>
                  </a:lnTo>
                  <a:lnTo>
                    <a:pt x="137" y="95"/>
                  </a:lnTo>
                  <a:lnTo>
                    <a:pt x="144" y="66"/>
                  </a:lnTo>
                  <a:lnTo>
                    <a:pt x="69" y="0"/>
                  </a:lnTo>
                  <a:lnTo>
                    <a:pt x="46" y="33"/>
                  </a:lnTo>
                  <a:lnTo>
                    <a:pt x="39" y="24"/>
                  </a:lnTo>
                  <a:lnTo>
                    <a:pt x="33" y="32"/>
                  </a:lnTo>
                  <a:lnTo>
                    <a:pt x="32" y="0"/>
                  </a:lnTo>
                  <a:lnTo>
                    <a:pt x="11" y="1"/>
                  </a:lnTo>
                  <a:lnTo>
                    <a:pt x="15" y="25"/>
                  </a:lnTo>
                  <a:lnTo>
                    <a:pt x="16" y="40"/>
                  </a:lnTo>
                  <a:lnTo>
                    <a:pt x="0" y="6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7" name="Freeform 231"/>
            <p:cNvSpPr>
              <a:spLocks/>
            </p:cNvSpPr>
            <p:nvPr/>
          </p:nvSpPr>
          <p:spPr bwMode="auto">
            <a:xfrm>
              <a:off x="2495" y="1784"/>
              <a:ext cx="32" cy="91"/>
            </a:xfrm>
            <a:custGeom>
              <a:avLst/>
              <a:gdLst>
                <a:gd name="T0" fmla="*/ 0 w 32"/>
                <a:gd name="T1" fmla="*/ 0 h 91"/>
                <a:gd name="T2" fmla="*/ 16 w 32"/>
                <a:gd name="T3" fmla="*/ 4 h 91"/>
                <a:gd name="T4" fmla="*/ 31 w 32"/>
                <a:gd name="T5" fmla="*/ 87 h 91"/>
                <a:gd name="T6" fmla="*/ 21 w 32"/>
                <a:gd name="T7" fmla="*/ 90 h 91"/>
                <a:gd name="T8" fmla="*/ 0 w 32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1"/>
                <a:gd name="T17" fmla="*/ 32 w 32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1">
                  <a:moveTo>
                    <a:pt x="0" y="0"/>
                  </a:moveTo>
                  <a:lnTo>
                    <a:pt x="16" y="4"/>
                  </a:lnTo>
                  <a:lnTo>
                    <a:pt x="31" y="87"/>
                  </a:lnTo>
                  <a:lnTo>
                    <a:pt x="21" y="90"/>
                  </a:lnTo>
                  <a:lnTo>
                    <a:pt x="0" y="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8" name="Freeform 232"/>
            <p:cNvSpPr>
              <a:spLocks/>
            </p:cNvSpPr>
            <p:nvPr/>
          </p:nvSpPr>
          <p:spPr bwMode="auto">
            <a:xfrm>
              <a:off x="2943" y="1910"/>
              <a:ext cx="79" cy="93"/>
            </a:xfrm>
            <a:custGeom>
              <a:avLst/>
              <a:gdLst>
                <a:gd name="T0" fmla="*/ 0 w 79"/>
                <a:gd name="T1" fmla="*/ 92 h 93"/>
                <a:gd name="T2" fmla="*/ 11 w 79"/>
                <a:gd name="T3" fmla="*/ 86 h 93"/>
                <a:gd name="T4" fmla="*/ 32 w 79"/>
                <a:gd name="T5" fmla="*/ 85 h 93"/>
                <a:gd name="T6" fmla="*/ 33 w 79"/>
                <a:gd name="T7" fmla="*/ 72 h 93"/>
                <a:gd name="T8" fmla="*/ 63 w 79"/>
                <a:gd name="T9" fmla="*/ 65 h 93"/>
                <a:gd name="T10" fmla="*/ 78 w 79"/>
                <a:gd name="T11" fmla="*/ 34 h 93"/>
                <a:gd name="T12" fmla="*/ 63 w 79"/>
                <a:gd name="T13" fmla="*/ 0 h 93"/>
                <a:gd name="T14" fmla="*/ 18 w 79"/>
                <a:gd name="T15" fmla="*/ 6 h 93"/>
                <a:gd name="T16" fmla="*/ 22 w 79"/>
                <a:gd name="T17" fmla="*/ 32 h 93"/>
                <a:gd name="T18" fmla="*/ 12 w 79"/>
                <a:gd name="T19" fmla="*/ 47 h 93"/>
                <a:gd name="T20" fmla="*/ 0 w 79"/>
                <a:gd name="T21" fmla="*/ 92 h 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93"/>
                <a:gd name="T35" fmla="*/ 79 w 79"/>
                <a:gd name="T36" fmla="*/ 93 h 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93">
                  <a:moveTo>
                    <a:pt x="0" y="92"/>
                  </a:moveTo>
                  <a:lnTo>
                    <a:pt x="11" y="86"/>
                  </a:lnTo>
                  <a:lnTo>
                    <a:pt x="32" y="85"/>
                  </a:lnTo>
                  <a:lnTo>
                    <a:pt x="33" y="72"/>
                  </a:lnTo>
                  <a:lnTo>
                    <a:pt x="63" y="65"/>
                  </a:lnTo>
                  <a:lnTo>
                    <a:pt x="78" y="34"/>
                  </a:lnTo>
                  <a:lnTo>
                    <a:pt x="63" y="0"/>
                  </a:lnTo>
                  <a:lnTo>
                    <a:pt x="18" y="6"/>
                  </a:lnTo>
                  <a:lnTo>
                    <a:pt x="22" y="32"/>
                  </a:lnTo>
                  <a:lnTo>
                    <a:pt x="12" y="47"/>
                  </a:lnTo>
                  <a:lnTo>
                    <a:pt x="0" y="9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9" name="Freeform 233"/>
            <p:cNvSpPr>
              <a:spLocks/>
            </p:cNvSpPr>
            <p:nvPr/>
          </p:nvSpPr>
          <p:spPr bwMode="auto">
            <a:xfrm>
              <a:off x="2865" y="1406"/>
              <a:ext cx="169" cy="189"/>
            </a:xfrm>
            <a:custGeom>
              <a:avLst/>
              <a:gdLst>
                <a:gd name="T0" fmla="*/ 0 w 169"/>
                <a:gd name="T1" fmla="*/ 30 h 189"/>
                <a:gd name="T2" fmla="*/ 7 w 169"/>
                <a:gd name="T3" fmla="*/ 182 h 189"/>
                <a:gd name="T4" fmla="*/ 141 w 169"/>
                <a:gd name="T5" fmla="*/ 188 h 189"/>
                <a:gd name="T6" fmla="*/ 165 w 169"/>
                <a:gd name="T7" fmla="*/ 163 h 189"/>
                <a:gd name="T8" fmla="*/ 168 w 169"/>
                <a:gd name="T9" fmla="*/ 147 h 189"/>
                <a:gd name="T10" fmla="*/ 116 w 169"/>
                <a:gd name="T11" fmla="*/ 39 h 189"/>
                <a:gd name="T12" fmla="*/ 141 w 169"/>
                <a:gd name="T13" fmla="*/ 74 h 189"/>
                <a:gd name="T14" fmla="*/ 153 w 169"/>
                <a:gd name="T15" fmla="*/ 44 h 189"/>
                <a:gd name="T16" fmla="*/ 141 w 169"/>
                <a:gd name="T17" fmla="*/ 7 h 189"/>
                <a:gd name="T18" fmla="*/ 110 w 169"/>
                <a:gd name="T19" fmla="*/ 13 h 189"/>
                <a:gd name="T20" fmla="*/ 109 w 169"/>
                <a:gd name="T21" fmla="*/ 3 h 189"/>
                <a:gd name="T22" fmla="*/ 92 w 169"/>
                <a:gd name="T23" fmla="*/ 3 h 189"/>
                <a:gd name="T24" fmla="*/ 65 w 169"/>
                <a:gd name="T25" fmla="*/ 17 h 189"/>
                <a:gd name="T26" fmla="*/ 7 w 169"/>
                <a:gd name="T27" fmla="*/ 0 h 189"/>
                <a:gd name="T28" fmla="*/ 0 w 169"/>
                <a:gd name="T29" fmla="*/ 30 h 1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9"/>
                <a:gd name="T46" fmla="*/ 0 h 189"/>
                <a:gd name="T47" fmla="*/ 169 w 169"/>
                <a:gd name="T48" fmla="*/ 189 h 1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9" h="189">
                  <a:moveTo>
                    <a:pt x="0" y="30"/>
                  </a:moveTo>
                  <a:lnTo>
                    <a:pt x="7" y="182"/>
                  </a:lnTo>
                  <a:lnTo>
                    <a:pt x="141" y="188"/>
                  </a:lnTo>
                  <a:lnTo>
                    <a:pt x="165" y="163"/>
                  </a:lnTo>
                  <a:lnTo>
                    <a:pt x="168" y="147"/>
                  </a:lnTo>
                  <a:lnTo>
                    <a:pt x="116" y="39"/>
                  </a:lnTo>
                  <a:lnTo>
                    <a:pt x="141" y="74"/>
                  </a:lnTo>
                  <a:lnTo>
                    <a:pt x="153" y="44"/>
                  </a:lnTo>
                  <a:lnTo>
                    <a:pt x="141" y="7"/>
                  </a:lnTo>
                  <a:lnTo>
                    <a:pt x="110" y="13"/>
                  </a:lnTo>
                  <a:lnTo>
                    <a:pt x="109" y="3"/>
                  </a:lnTo>
                  <a:lnTo>
                    <a:pt x="92" y="3"/>
                  </a:lnTo>
                  <a:lnTo>
                    <a:pt x="65" y="17"/>
                  </a:lnTo>
                  <a:lnTo>
                    <a:pt x="7" y="0"/>
                  </a:lnTo>
                  <a:lnTo>
                    <a:pt x="0" y="3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0" name="Freeform 234"/>
            <p:cNvSpPr>
              <a:spLocks/>
            </p:cNvSpPr>
            <p:nvPr/>
          </p:nvSpPr>
          <p:spPr bwMode="auto">
            <a:xfrm>
              <a:off x="2420" y="1719"/>
              <a:ext cx="114" cy="95"/>
            </a:xfrm>
            <a:custGeom>
              <a:avLst/>
              <a:gdLst>
                <a:gd name="T0" fmla="*/ 0 w 114"/>
                <a:gd name="T1" fmla="*/ 79 h 95"/>
                <a:gd name="T2" fmla="*/ 9 w 114"/>
                <a:gd name="T3" fmla="*/ 89 h 95"/>
                <a:gd name="T4" fmla="*/ 39 w 114"/>
                <a:gd name="T5" fmla="*/ 94 h 95"/>
                <a:gd name="T6" fmla="*/ 36 w 114"/>
                <a:gd name="T7" fmla="*/ 69 h 95"/>
                <a:gd name="T8" fmla="*/ 76 w 114"/>
                <a:gd name="T9" fmla="*/ 65 h 95"/>
                <a:gd name="T10" fmla="*/ 91 w 114"/>
                <a:gd name="T11" fmla="*/ 69 h 95"/>
                <a:gd name="T12" fmla="*/ 113 w 114"/>
                <a:gd name="T13" fmla="*/ 52 h 95"/>
                <a:gd name="T14" fmla="*/ 84 w 114"/>
                <a:gd name="T15" fmla="*/ 16 h 95"/>
                <a:gd name="T16" fmla="*/ 81 w 114"/>
                <a:gd name="T17" fmla="*/ 0 h 95"/>
                <a:gd name="T18" fmla="*/ 20 w 114"/>
                <a:gd name="T19" fmla="*/ 28 h 95"/>
                <a:gd name="T20" fmla="*/ 0 w 114"/>
                <a:gd name="T21" fmla="*/ 79 h 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4"/>
                <a:gd name="T34" fmla="*/ 0 h 95"/>
                <a:gd name="T35" fmla="*/ 114 w 114"/>
                <a:gd name="T36" fmla="*/ 95 h 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4" h="95">
                  <a:moveTo>
                    <a:pt x="0" y="79"/>
                  </a:moveTo>
                  <a:lnTo>
                    <a:pt x="9" y="89"/>
                  </a:lnTo>
                  <a:lnTo>
                    <a:pt x="39" y="94"/>
                  </a:lnTo>
                  <a:lnTo>
                    <a:pt x="36" y="69"/>
                  </a:lnTo>
                  <a:lnTo>
                    <a:pt x="76" y="65"/>
                  </a:lnTo>
                  <a:lnTo>
                    <a:pt x="91" y="69"/>
                  </a:lnTo>
                  <a:lnTo>
                    <a:pt x="113" y="52"/>
                  </a:lnTo>
                  <a:lnTo>
                    <a:pt x="84" y="16"/>
                  </a:lnTo>
                  <a:lnTo>
                    <a:pt x="81" y="0"/>
                  </a:lnTo>
                  <a:lnTo>
                    <a:pt x="20" y="28"/>
                  </a:lnTo>
                  <a:lnTo>
                    <a:pt x="0" y="7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1" name="Freeform 235"/>
            <p:cNvSpPr>
              <a:spLocks/>
            </p:cNvSpPr>
            <p:nvPr/>
          </p:nvSpPr>
          <p:spPr bwMode="auto">
            <a:xfrm>
              <a:off x="2827" y="2123"/>
              <a:ext cx="177" cy="176"/>
            </a:xfrm>
            <a:custGeom>
              <a:avLst/>
              <a:gdLst>
                <a:gd name="T0" fmla="*/ 0 w 177"/>
                <a:gd name="T1" fmla="*/ 86 h 176"/>
                <a:gd name="T2" fmla="*/ 0 w 177"/>
                <a:gd name="T3" fmla="*/ 153 h 176"/>
                <a:gd name="T4" fmla="*/ 19 w 177"/>
                <a:gd name="T5" fmla="*/ 170 h 176"/>
                <a:gd name="T6" fmla="*/ 48 w 177"/>
                <a:gd name="T7" fmla="*/ 174 h 176"/>
                <a:gd name="T8" fmla="*/ 74 w 177"/>
                <a:gd name="T9" fmla="*/ 175 h 176"/>
                <a:gd name="T10" fmla="*/ 99 w 177"/>
                <a:gd name="T11" fmla="*/ 151 h 176"/>
                <a:gd name="T12" fmla="*/ 101 w 177"/>
                <a:gd name="T13" fmla="*/ 141 h 176"/>
                <a:gd name="T14" fmla="*/ 124 w 177"/>
                <a:gd name="T15" fmla="*/ 134 h 176"/>
                <a:gd name="T16" fmla="*/ 120 w 177"/>
                <a:gd name="T17" fmla="*/ 126 h 176"/>
                <a:gd name="T18" fmla="*/ 168 w 177"/>
                <a:gd name="T19" fmla="*/ 108 h 176"/>
                <a:gd name="T20" fmla="*/ 160 w 177"/>
                <a:gd name="T21" fmla="*/ 98 h 176"/>
                <a:gd name="T22" fmla="*/ 176 w 177"/>
                <a:gd name="T23" fmla="*/ 46 h 176"/>
                <a:gd name="T24" fmla="*/ 164 w 177"/>
                <a:gd name="T25" fmla="*/ 23 h 176"/>
                <a:gd name="T26" fmla="*/ 137 w 177"/>
                <a:gd name="T27" fmla="*/ 7 h 176"/>
                <a:gd name="T28" fmla="*/ 128 w 177"/>
                <a:gd name="T29" fmla="*/ 0 h 176"/>
                <a:gd name="T30" fmla="*/ 102 w 177"/>
                <a:gd name="T31" fmla="*/ 17 h 176"/>
                <a:gd name="T32" fmla="*/ 99 w 177"/>
                <a:gd name="T33" fmla="*/ 63 h 176"/>
                <a:gd name="T34" fmla="*/ 116 w 177"/>
                <a:gd name="T35" fmla="*/ 72 h 176"/>
                <a:gd name="T36" fmla="*/ 116 w 177"/>
                <a:gd name="T37" fmla="*/ 91 h 176"/>
                <a:gd name="T38" fmla="*/ 32 w 177"/>
                <a:gd name="T39" fmla="*/ 50 h 176"/>
                <a:gd name="T40" fmla="*/ 34 w 177"/>
                <a:gd name="T41" fmla="*/ 86 h 176"/>
                <a:gd name="T42" fmla="*/ 0 w 177"/>
                <a:gd name="T43" fmla="*/ 86 h 1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76"/>
                <a:gd name="T68" fmla="*/ 177 w 177"/>
                <a:gd name="T69" fmla="*/ 176 h 1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76">
                  <a:moveTo>
                    <a:pt x="0" y="86"/>
                  </a:moveTo>
                  <a:lnTo>
                    <a:pt x="0" y="153"/>
                  </a:lnTo>
                  <a:lnTo>
                    <a:pt x="19" y="170"/>
                  </a:lnTo>
                  <a:lnTo>
                    <a:pt x="48" y="174"/>
                  </a:lnTo>
                  <a:lnTo>
                    <a:pt x="74" y="175"/>
                  </a:lnTo>
                  <a:lnTo>
                    <a:pt x="99" y="151"/>
                  </a:lnTo>
                  <a:lnTo>
                    <a:pt x="101" y="141"/>
                  </a:lnTo>
                  <a:lnTo>
                    <a:pt x="124" y="134"/>
                  </a:lnTo>
                  <a:lnTo>
                    <a:pt x="120" y="126"/>
                  </a:lnTo>
                  <a:lnTo>
                    <a:pt x="168" y="108"/>
                  </a:lnTo>
                  <a:lnTo>
                    <a:pt x="160" y="98"/>
                  </a:lnTo>
                  <a:lnTo>
                    <a:pt x="176" y="46"/>
                  </a:lnTo>
                  <a:lnTo>
                    <a:pt x="164" y="23"/>
                  </a:lnTo>
                  <a:lnTo>
                    <a:pt x="137" y="7"/>
                  </a:lnTo>
                  <a:lnTo>
                    <a:pt x="128" y="0"/>
                  </a:lnTo>
                  <a:lnTo>
                    <a:pt x="102" y="17"/>
                  </a:lnTo>
                  <a:lnTo>
                    <a:pt x="99" y="63"/>
                  </a:lnTo>
                  <a:lnTo>
                    <a:pt x="116" y="72"/>
                  </a:lnTo>
                  <a:lnTo>
                    <a:pt x="116" y="91"/>
                  </a:lnTo>
                  <a:lnTo>
                    <a:pt x="32" y="50"/>
                  </a:lnTo>
                  <a:lnTo>
                    <a:pt x="34" y="86"/>
                  </a:lnTo>
                  <a:lnTo>
                    <a:pt x="0" y="86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2" name="Freeform 236"/>
            <p:cNvSpPr>
              <a:spLocks/>
            </p:cNvSpPr>
            <p:nvPr/>
          </p:nvSpPr>
          <p:spPr bwMode="auto">
            <a:xfrm>
              <a:off x="2744" y="2374"/>
              <a:ext cx="245" cy="233"/>
            </a:xfrm>
            <a:custGeom>
              <a:avLst/>
              <a:gdLst>
                <a:gd name="T0" fmla="*/ 0 w 245"/>
                <a:gd name="T1" fmla="*/ 122 h 233"/>
                <a:gd name="T2" fmla="*/ 8 w 245"/>
                <a:gd name="T3" fmla="*/ 114 h 233"/>
                <a:gd name="T4" fmla="*/ 19 w 245"/>
                <a:gd name="T5" fmla="*/ 128 h 233"/>
                <a:gd name="T6" fmla="*/ 38 w 245"/>
                <a:gd name="T7" fmla="*/ 128 h 233"/>
                <a:gd name="T8" fmla="*/ 51 w 245"/>
                <a:gd name="T9" fmla="*/ 118 h 233"/>
                <a:gd name="T10" fmla="*/ 51 w 245"/>
                <a:gd name="T11" fmla="*/ 46 h 233"/>
                <a:gd name="T12" fmla="*/ 65 w 245"/>
                <a:gd name="T13" fmla="*/ 64 h 233"/>
                <a:gd name="T14" fmla="*/ 64 w 245"/>
                <a:gd name="T15" fmla="*/ 84 h 233"/>
                <a:gd name="T16" fmla="*/ 84 w 245"/>
                <a:gd name="T17" fmla="*/ 84 h 233"/>
                <a:gd name="T18" fmla="*/ 102 w 245"/>
                <a:gd name="T19" fmla="*/ 62 h 233"/>
                <a:gd name="T20" fmla="*/ 136 w 245"/>
                <a:gd name="T21" fmla="*/ 62 h 233"/>
                <a:gd name="T22" fmla="*/ 192 w 245"/>
                <a:gd name="T23" fmla="*/ 0 h 233"/>
                <a:gd name="T24" fmla="*/ 225 w 245"/>
                <a:gd name="T25" fmla="*/ 8 h 233"/>
                <a:gd name="T26" fmla="*/ 232 w 245"/>
                <a:gd name="T27" fmla="*/ 67 h 233"/>
                <a:gd name="T28" fmla="*/ 215 w 245"/>
                <a:gd name="T29" fmla="*/ 82 h 233"/>
                <a:gd name="T30" fmla="*/ 225 w 245"/>
                <a:gd name="T31" fmla="*/ 95 h 233"/>
                <a:gd name="T32" fmla="*/ 234 w 245"/>
                <a:gd name="T33" fmla="*/ 84 h 233"/>
                <a:gd name="T34" fmla="*/ 244 w 245"/>
                <a:gd name="T35" fmla="*/ 84 h 233"/>
                <a:gd name="T36" fmla="*/ 238 w 245"/>
                <a:gd name="T37" fmla="*/ 118 h 233"/>
                <a:gd name="T38" fmla="*/ 204 w 245"/>
                <a:gd name="T39" fmla="*/ 170 h 233"/>
                <a:gd name="T40" fmla="*/ 159 w 245"/>
                <a:gd name="T41" fmla="*/ 215 h 233"/>
                <a:gd name="T42" fmla="*/ 125 w 245"/>
                <a:gd name="T43" fmla="*/ 230 h 233"/>
                <a:gd name="T44" fmla="*/ 29 w 245"/>
                <a:gd name="T45" fmla="*/ 232 h 233"/>
                <a:gd name="T46" fmla="*/ 21 w 245"/>
                <a:gd name="T47" fmla="*/ 205 h 233"/>
                <a:gd name="T48" fmla="*/ 24 w 245"/>
                <a:gd name="T49" fmla="*/ 184 h 233"/>
                <a:gd name="T50" fmla="*/ 0 w 245"/>
                <a:gd name="T51" fmla="*/ 122 h 2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45"/>
                <a:gd name="T79" fmla="*/ 0 h 233"/>
                <a:gd name="T80" fmla="*/ 245 w 245"/>
                <a:gd name="T81" fmla="*/ 233 h 2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45" h="233">
                  <a:moveTo>
                    <a:pt x="0" y="122"/>
                  </a:moveTo>
                  <a:lnTo>
                    <a:pt x="8" y="114"/>
                  </a:lnTo>
                  <a:lnTo>
                    <a:pt x="19" y="128"/>
                  </a:lnTo>
                  <a:lnTo>
                    <a:pt x="38" y="128"/>
                  </a:lnTo>
                  <a:lnTo>
                    <a:pt x="51" y="118"/>
                  </a:lnTo>
                  <a:lnTo>
                    <a:pt x="51" y="46"/>
                  </a:lnTo>
                  <a:lnTo>
                    <a:pt x="65" y="64"/>
                  </a:lnTo>
                  <a:lnTo>
                    <a:pt x="64" y="84"/>
                  </a:lnTo>
                  <a:lnTo>
                    <a:pt x="84" y="84"/>
                  </a:lnTo>
                  <a:lnTo>
                    <a:pt x="102" y="62"/>
                  </a:lnTo>
                  <a:lnTo>
                    <a:pt x="136" y="62"/>
                  </a:lnTo>
                  <a:lnTo>
                    <a:pt x="192" y="0"/>
                  </a:lnTo>
                  <a:lnTo>
                    <a:pt x="225" y="8"/>
                  </a:lnTo>
                  <a:lnTo>
                    <a:pt x="232" y="67"/>
                  </a:lnTo>
                  <a:lnTo>
                    <a:pt x="215" y="82"/>
                  </a:lnTo>
                  <a:lnTo>
                    <a:pt x="225" y="95"/>
                  </a:lnTo>
                  <a:lnTo>
                    <a:pt x="234" y="84"/>
                  </a:lnTo>
                  <a:lnTo>
                    <a:pt x="244" y="84"/>
                  </a:lnTo>
                  <a:lnTo>
                    <a:pt x="238" y="118"/>
                  </a:lnTo>
                  <a:lnTo>
                    <a:pt x="204" y="170"/>
                  </a:lnTo>
                  <a:lnTo>
                    <a:pt x="159" y="215"/>
                  </a:lnTo>
                  <a:lnTo>
                    <a:pt x="125" y="230"/>
                  </a:lnTo>
                  <a:lnTo>
                    <a:pt x="29" y="232"/>
                  </a:lnTo>
                  <a:lnTo>
                    <a:pt x="21" y="205"/>
                  </a:lnTo>
                  <a:lnTo>
                    <a:pt x="24" y="184"/>
                  </a:lnTo>
                  <a:lnTo>
                    <a:pt x="0" y="122"/>
                  </a:lnTo>
                </a:path>
              </a:pathLst>
            </a:custGeom>
            <a:grpFill/>
            <a:ln w="22225" cap="rnd" cmpd="sng">
              <a:noFill/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3" name="Freeform 237"/>
            <p:cNvSpPr>
              <a:spLocks/>
            </p:cNvSpPr>
            <p:nvPr/>
          </p:nvSpPr>
          <p:spPr bwMode="auto">
            <a:xfrm>
              <a:off x="2903" y="2498"/>
              <a:ext cx="35" cy="42"/>
            </a:xfrm>
            <a:custGeom>
              <a:avLst/>
              <a:gdLst>
                <a:gd name="T0" fmla="*/ 0 w 35"/>
                <a:gd name="T1" fmla="*/ 19 h 42"/>
                <a:gd name="T2" fmla="*/ 13 w 35"/>
                <a:gd name="T3" fmla="*/ 41 h 42"/>
                <a:gd name="T4" fmla="*/ 34 w 35"/>
                <a:gd name="T5" fmla="*/ 19 h 42"/>
                <a:gd name="T6" fmla="*/ 24 w 35"/>
                <a:gd name="T7" fmla="*/ 0 h 42"/>
                <a:gd name="T8" fmla="*/ 0 w 35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2"/>
                <a:gd name="T17" fmla="*/ 35 w 35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2">
                  <a:moveTo>
                    <a:pt x="0" y="19"/>
                  </a:moveTo>
                  <a:lnTo>
                    <a:pt x="13" y="41"/>
                  </a:lnTo>
                  <a:lnTo>
                    <a:pt x="34" y="19"/>
                  </a:lnTo>
                  <a:lnTo>
                    <a:pt x="24" y="0"/>
                  </a:lnTo>
                  <a:lnTo>
                    <a:pt x="0" y="19"/>
                  </a:lnTo>
                </a:path>
              </a:pathLst>
            </a:custGeom>
            <a:grpFill/>
            <a:ln w="3175" cap="rnd" cmpd="sng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4" name="Freeform 238"/>
            <p:cNvSpPr>
              <a:spLocks/>
            </p:cNvSpPr>
            <p:nvPr/>
          </p:nvSpPr>
          <p:spPr bwMode="auto">
            <a:xfrm>
              <a:off x="2846" y="893"/>
              <a:ext cx="119" cy="110"/>
            </a:xfrm>
            <a:custGeom>
              <a:avLst/>
              <a:gdLst>
                <a:gd name="T0" fmla="*/ 38 w 119"/>
                <a:gd name="T1" fmla="*/ 0 h 110"/>
                <a:gd name="T2" fmla="*/ 49 w 119"/>
                <a:gd name="T3" fmla="*/ 2 h 110"/>
                <a:gd name="T4" fmla="*/ 58 w 119"/>
                <a:gd name="T5" fmla="*/ 11 h 110"/>
                <a:gd name="T6" fmla="*/ 74 w 119"/>
                <a:gd name="T7" fmla="*/ 11 h 110"/>
                <a:gd name="T8" fmla="*/ 92 w 119"/>
                <a:gd name="T9" fmla="*/ 13 h 110"/>
                <a:gd name="T10" fmla="*/ 99 w 119"/>
                <a:gd name="T11" fmla="*/ 26 h 110"/>
                <a:gd name="T12" fmla="*/ 105 w 119"/>
                <a:gd name="T13" fmla="*/ 45 h 110"/>
                <a:gd name="T14" fmla="*/ 107 w 119"/>
                <a:gd name="T15" fmla="*/ 52 h 110"/>
                <a:gd name="T16" fmla="*/ 114 w 119"/>
                <a:gd name="T17" fmla="*/ 57 h 110"/>
                <a:gd name="T18" fmla="*/ 118 w 119"/>
                <a:gd name="T19" fmla="*/ 63 h 110"/>
                <a:gd name="T20" fmla="*/ 118 w 119"/>
                <a:gd name="T21" fmla="*/ 69 h 110"/>
                <a:gd name="T22" fmla="*/ 110 w 119"/>
                <a:gd name="T23" fmla="*/ 69 h 110"/>
                <a:gd name="T24" fmla="*/ 101 w 119"/>
                <a:gd name="T25" fmla="*/ 69 h 110"/>
                <a:gd name="T26" fmla="*/ 105 w 119"/>
                <a:gd name="T27" fmla="*/ 76 h 110"/>
                <a:gd name="T28" fmla="*/ 109 w 119"/>
                <a:gd name="T29" fmla="*/ 80 h 110"/>
                <a:gd name="T30" fmla="*/ 110 w 119"/>
                <a:gd name="T31" fmla="*/ 89 h 110"/>
                <a:gd name="T32" fmla="*/ 105 w 119"/>
                <a:gd name="T33" fmla="*/ 94 h 110"/>
                <a:gd name="T34" fmla="*/ 96 w 119"/>
                <a:gd name="T35" fmla="*/ 94 h 110"/>
                <a:gd name="T36" fmla="*/ 95 w 119"/>
                <a:gd name="T37" fmla="*/ 94 h 110"/>
                <a:gd name="T38" fmla="*/ 92 w 119"/>
                <a:gd name="T39" fmla="*/ 98 h 110"/>
                <a:gd name="T40" fmla="*/ 92 w 119"/>
                <a:gd name="T41" fmla="*/ 107 h 110"/>
                <a:gd name="T42" fmla="*/ 84 w 119"/>
                <a:gd name="T43" fmla="*/ 109 h 110"/>
                <a:gd name="T44" fmla="*/ 79 w 119"/>
                <a:gd name="T45" fmla="*/ 105 h 110"/>
                <a:gd name="T46" fmla="*/ 69 w 119"/>
                <a:gd name="T47" fmla="*/ 102 h 110"/>
                <a:gd name="T48" fmla="*/ 61 w 119"/>
                <a:gd name="T49" fmla="*/ 98 h 110"/>
                <a:gd name="T50" fmla="*/ 52 w 119"/>
                <a:gd name="T51" fmla="*/ 100 h 110"/>
                <a:gd name="T52" fmla="*/ 28 w 119"/>
                <a:gd name="T53" fmla="*/ 89 h 110"/>
                <a:gd name="T54" fmla="*/ 18 w 119"/>
                <a:gd name="T55" fmla="*/ 91 h 110"/>
                <a:gd name="T56" fmla="*/ 10 w 119"/>
                <a:gd name="T57" fmla="*/ 89 h 110"/>
                <a:gd name="T58" fmla="*/ 5 w 119"/>
                <a:gd name="T59" fmla="*/ 98 h 110"/>
                <a:gd name="T60" fmla="*/ 0 w 119"/>
                <a:gd name="T61" fmla="*/ 79 h 110"/>
                <a:gd name="T62" fmla="*/ 10 w 119"/>
                <a:gd name="T63" fmla="*/ 68 h 110"/>
                <a:gd name="T64" fmla="*/ 3 w 119"/>
                <a:gd name="T65" fmla="*/ 45 h 110"/>
                <a:gd name="T66" fmla="*/ 10 w 119"/>
                <a:gd name="T67" fmla="*/ 47 h 110"/>
                <a:gd name="T68" fmla="*/ 11 w 119"/>
                <a:gd name="T69" fmla="*/ 43 h 110"/>
                <a:gd name="T70" fmla="*/ 13 w 119"/>
                <a:gd name="T71" fmla="*/ 34 h 110"/>
                <a:gd name="T72" fmla="*/ 17 w 119"/>
                <a:gd name="T73" fmla="*/ 30 h 110"/>
                <a:gd name="T74" fmla="*/ 18 w 119"/>
                <a:gd name="T75" fmla="*/ 19 h 110"/>
                <a:gd name="T76" fmla="*/ 26 w 119"/>
                <a:gd name="T77" fmla="*/ 9 h 110"/>
                <a:gd name="T78" fmla="*/ 32 w 119"/>
                <a:gd name="T79" fmla="*/ 0 h 110"/>
                <a:gd name="T80" fmla="*/ 38 w 119"/>
                <a:gd name="T81" fmla="*/ 0 h 11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9"/>
                <a:gd name="T124" fmla="*/ 0 h 110"/>
                <a:gd name="T125" fmla="*/ 119 w 119"/>
                <a:gd name="T126" fmla="*/ 110 h 11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9" h="110">
                  <a:moveTo>
                    <a:pt x="38" y="0"/>
                  </a:moveTo>
                  <a:lnTo>
                    <a:pt x="49" y="2"/>
                  </a:lnTo>
                  <a:lnTo>
                    <a:pt x="58" y="11"/>
                  </a:lnTo>
                  <a:lnTo>
                    <a:pt x="74" y="11"/>
                  </a:lnTo>
                  <a:lnTo>
                    <a:pt x="92" y="13"/>
                  </a:lnTo>
                  <a:lnTo>
                    <a:pt x="99" y="26"/>
                  </a:lnTo>
                  <a:lnTo>
                    <a:pt x="105" y="45"/>
                  </a:lnTo>
                  <a:lnTo>
                    <a:pt x="107" y="52"/>
                  </a:lnTo>
                  <a:lnTo>
                    <a:pt x="114" y="57"/>
                  </a:lnTo>
                  <a:lnTo>
                    <a:pt x="118" y="63"/>
                  </a:lnTo>
                  <a:lnTo>
                    <a:pt x="118" y="69"/>
                  </a:lnTo>
                  <a:lnTo>
                    <a:pt x="110" y="69"/>
                  </a:lnTo>
                  <a:lnTo>
                    <a:pt x="101" y="69"/>
                  </a:lnTo>
                  <a:lnTo>
                    <a:pt x="105" y="76"/>
                  </a:lnTo>
                  <a:lnTo>
                    <a:pt x="109" y="80"/>
                  </a:lnTo>
                  <a:lnTo>
                    <a:pt x="110" y="89"/>
                  </a:lnTo>
                  <a:lnTo>
                    <a:pt x="105" y="94"/>
                  </a:lnTo>
                  <a:lnTo>
                    <a:pt x="96" y="94"/>
                  </a:lnTo>
                  <a:lnTo>
                    <a:pt x="95" y="94"/>
                  </a:lnTo>
                  <a:lnTo>
                    <a:pt x="92" y="98"/>
                  </a:lnTo>
                  <a:lnTo>
                    <a:pt x="92" y="107"/>
                  </a:lnTo>
                  <a:lnTo>
                    <a:pt x="84" y="109"/>
                  </a:lnTo>
                  <a:lnTo>
                    <a:pt x="79" y="105"/>
                  </a:lnTo>
                  <a:lnTo>
                    <a:pt x="69" y="102"/>
                  </a:lnTo>
                  <a:lnTo>
                    <a:pt x="61" y="98"/>
                  </a:lnTo>
                  <a:lnTo>
                    <a:pt x="52" y="100"/>
                  </a:lnTo>
                  <a:lnTo>
                    <a:pt x="28" y="89"/>
                  </a:lnTo>
                  <a:lnTo>
                    <a:pt x="18" y="91"/>
                  </a:lnTo>
                  <a:lnTo>
                    <a:pt x="10" y="89"/>
                  </a:lnTo>
                  <a:lnTo>
                    <a:pt x="5" y="98"/>
                  </a:lnTo>
                  <a:lnTo>
                    <a:pt x="0" y="79"/>
                  </a:lnTo>
                  <a:lnTo>
                    <a:pt x="10" y="68"/>
                  </a:lnTo>
                  <a:lnTo>
                    <a:pt x="3" y="45"/>
                  </a:lnTo>
                  <a:lnTo>
                    <a:pt x="10" y="47"/>
                  </a:lnTo>
                  <a:lnTo>
                    <a:pt x="11" y="43"/>
                  </a:lnTo>
                  <a:lnTo>
                    <a:pt x="13" y="34"/>
                  </a:lnTo>
                  <a:lnTo>
                    <a:pt x="17" y="30"/>
                  </a:lnTo>
                  <a:lnTo>
                    <a:pt x="18" y="19"/>
                  </a:lnTo>
                  <a:lnTo>
                    <a:pt x="26" y="9"/>
                  </a:lnTo>
                  <a:lnTo>
                    <a:pt x="32" y="0"/>
                  </a:lnTo>
                  <a:lnTo>
                    <a:pt x="38" y="0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5" name="Freeform 239"/>
            <p:cNvSpPr>
              <a:spLocks/>
            </p:cNvSpPr>
            <p:nvPr/>
          </p:nvSpPr>
          <p:spPr bwMode="auto">
            <a:xfrm>
              <a:off x="2829" y="971"/>
              <a:ext cx="263" cy="180"/>
            </a:xfrm>
            <a:custGeom>
              <a:avLst/>
              <a:gdLst>
                <a:gd name="T0" fmla="*/ 135 w 263"/>
                <a:gd name="T1" fmla="*/ 7 h 180"/>
                <a:gd name="T2" fmla="*/ 149 w 263"/>
                <a:gd name="T3" fmla="*/ 0 h 180"/>
                <a:gd name="T4" fmla="*/ 164 w 263"/>
                <a:gd name="T5" fmla="*/ 11 h 180"/>
                <a:gd name="T6" fmla="*/ 170 w 263"/>
                <a:gd name="T7" fmla="*/ 25 h 180"/>
                <a:gd name="T8" fmla="*/ 188 w 263"/>
                <a:gd name="T9" fmla="*/ 38 h 180"/>
                <a:gd name="T10" fmla="*/ 212 w 263"/>
                <a:gd name="T11" fmla="*/ 58 h 180"/>
                <a:gd name="T12" fmla="*/ 230 w 263"/>
                <a:gd name="T13" fmla="*/ 58 h 180"/>
                <a:gd name="T14" fmla="*/ 255 w 263"/>
                <a:gd name="T15" fmla="*/ 66 h 180"/>
                <a:gd name="T16" fmla="*/ 249 w 263"/>
                <a:gd name="T17" fmla="*/ 98 h 180"/>
                <a:gd name="T18" fmla="*/ 226 w 263"/>
                <a:gd name="T19" fmla="*/ 125 h 180"/>
                <a:gd name="T20" fmla="*/ 192 w 263"/>
                <a:gd name="T21" fmla="*/ 147 h 180"/>
                <a:gd name="T22" fmla="*/ 194 w 263"/>
                <a:gd name="T23" fmla="*/ 159 h 180"/>
                <a:gd name="T24" fmla="*/ 178 w 263"/>
                <a:gd name="T25" fmla="*/ 179 h 180"/>
                <a:gd name="T26" fmla="*/ 174 w 263"/>
                <a:gd name="T27" fmla="*/ 144 h 180"/>
                <a:gd name="T28" fmla="*/ 147 w 263"/>
                <a:gd name="T29" fmla="*/ 141 h 180"/>
                <a:gd name="T30" fmla="*/ 146 w 263"/>
                <a:gd name="T31" fmla="*/ 129 h 180"/>
                <a:gd name="T32" fmla="*/ 112 w 263"/>
                <a:gd name="T33" fmla="*/ 159 h 180"/>
                <a:gd name="T34" fmla="*/ 100 w 263"/>
                <a:gd name="T35" fmla="*/ 142 h 180"/>
                <a:gd name="T36" fmla="*/ 110 w 263"/>
                <a:gd name="T37" fmla="*/ 131 h 180"/>
                <a:gd name="T38" fmla="*/ 117 w 263"/>
                <a:gd name="T39" fmla="*/ 121 h 180"/>
                <a:gd name="T40" fmla="*/ 104 w 263"/>
                <a:gd name="T41" fmla="*/ 102 h 180"/>
                <a:gd name="T42" fmla="*/ 81 w 263"/>
                <a:gd name="T43" fmla="*/ 91 h 180"/>
                <a:gd name="T44" fmla="*/ 40 w 263"/>
                <a:gd name="T45" fmla="*/ 98 h 180"/>
                <a:gd name="T46" fmla="*/ 10 w 263"/>
                <a:gd name="T47" fmla="*/ 100 h 180"/>
                <a:gd name="T48" fmla="*/ 7 w 263"/>
                <a:gd name="T49" fmla="*/ 75 h 180"/>
                <a:gd name="T50" fmla="*/ 29 w 263"/>
                <a:gd name="T51" fmla="*/ 40 h 180"/>
                <a:gd name="T52" fmla="*/ 23 w 263"/>
                <a:gd name="T53" fmla="*/ 15 h 180"/>
                <a:gd name="T54" fmla="*/ 36 w 263"/>
                <a:gd name="T55" fmla="*/ 13 h 180"/>
                <a:gd name="T56" fmla="*/ 57 w 263"/>
                <a:gd name="T57" fmla="*/ 15 h 180"/>
                <a:gd name="T58" fmla="*/ 79 w 263"/>
                <a:gd name="T59" fmla="*/ 19 h 180"/>
                <a:gd name="T60" fmla="*/ 96 w 263"/>
                <a:gd name="T61" fmla="*/ 26 h 180"/>
                <a:gd name="T62" fmla="*/ 109 w 263"/>
                <a:gd name="T63" fmla="*/ 29 h 180"/>
                <a:gd name="T64" fmla="*/ 113 w 263"/>
                <a:gd name="T65" fmla="*/ 15 h 180"/>
                <a:gd name="T66" fmla="*/ 126 w 263"/>
                <a:gd name="T67" fmla="*/ 13 h 1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63"/>
                <a:gd name="T103" fmla="*/ 0 h 180"/>
                <a:gd name="T104" fmla="*/ 263 w 263"/>
                <a:gd name="T105" fmla="*/ 180 h 18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63" h="180">
                  <a:moveTo>
                    <a:pt x="130" y="9"/>
                  </a:moveTo>
                  <a:lnTo>
                    <a:pt x="135" y="7"/>
                  </a:lnTo>
                  <a:lnTo>
                    <a:pt x="142" y="2"/>
                  </a:lnTo>
                  <a:lnTo>
                    <a:pt x="149" y="0"/>
                  </a:lnTo>
                  <a:lnTo>
                    <a:pt x="158" y="2"/>
                  </a:lnTo>
                  <a:lnTo>
                    <a:pt x="164" y="11"/>
                  </a:lnTo>
                  <a:lnTo>
                    <a:pt x="167" y="22"/>
                  </a:lnTo>
                  <a:lnTo>
                    <a:pt x="170" y="25"/>
                  </a:lnTo>
                  <a:lnTo>
                    <a:pt x="176" y="23"/>
                  </a:lnTo>
                  <a:lnTo>
                    <a:pt x="188" y="38"/>
                  </a:lnTo>
                  <a:lnTo>
                    <a:pt x="195" y="49"/>
                  </a:lnTo>
                  <a:lnTo>
                    <a:pt x="212" y="58"/>
                  </a:lnTo>
                  <a:lnTo>
                    <a:pt x="225" y="60"/>
                  </a:lnTo>
                  <a:lnTo>
                    <a:pt x="230" y="58"/>
                  </a:lnTo>
                  <a:lnTo>
                    <a:pt x="240" y="64"/>
                  </a:lnTo>
                  <a:lnTo>
                    <a:pt x="255" y="66"/>
                  </a:lnTo>
                  <a:lnTo>
                    <a:pt x="262" y="93"/>
                  </a:lnTo>
                  <a:lnTo>
                    <a:pt x="249" y="98"/>
                  </a:lnTo>
                  <a:lnTo>
                    <a:pt x="246" y="111"/>
                  </a:lnTo>
                  <a:lnTo>
                    <a:pt x="226" y="125"/>
                  </a:lnTo>
                  <a:lnTo>
                    <a:pt x="196" y="134"/>
                  </a:lnTo>
                  <a:lnTo>
                    <a:pt x="192" y="147"/>
                  </a:lnTo>
                  <a:lnTo>
                    <a:pt x="181" y="142"/>
                  </a:lnTo>
                  <a:lnTo>
                    <a:pt x="194" y="159"/>
                  </a:lnTo>
                  <a:lnTo>
                    <a:pt x="212" y="161"/>
                  </a:lnTo>
                  <a:lnTo>
                    <a:pt x="178" y="179"/>
                  </a:lnTo>
                  <a:lnTo>
                    <a:pt x="156" y="159"/>
                  </a:lnTo>
                  <a:lnTo>
                    <a:pt x="174" y="144"/>
                  </a:lnTo>
                  <a:lnTo>
                    <a:pt x="156" y="141"/>
                  </a:lnTo>
                  <a:lnTo>
                    <a:pt x="147" y="141"/>
                  </a:lnTo>
                  <a:lnTo>
                    <a:pt x="150" y="127"/>
                  </a:lnTo>
                  <a:lnTo>
                    <a:pt x="146" y="129"/>
                  </a:lnTo>
                  <a:lnTo>
                    <a:pt x="121" y="136"/>
                  </a:lnTo>
                  <a:lnTo>
                    <a:pt x="112" y="159"/>
                  </a:lnTo>
                  <a:lnTo>
                    <a:pt x="96" y="158"/>
                  </a:lnTo>
                  <a:lnTo>
                    <a:pt x="100" y="142"/>
                  </a:lnTo>
                  <a:lnTo>
                    <a:pt x="101" y="134"/>
                  </a:lnTo>
                  <a:lnTo>
                    <a:pt x="110" y="131"/>
                  </a:lnTo>
                  <a:lnTo>
                    <a:pt x="115" y="125"/>
                  </a:lnTo>
                  <a:lnTo>
                    <a:pt x="117" y="121"/>
                  </a:lnTo>
                  <a:lnTo>
                    <a:pt x="110" y="119"/>
                  </a:lnTo>
                  <a:lnTo>
                    <a:pt x="104" y="102"/>
                  </a:lnTo>
                  <a:lnTo>
                    <a:pt x="94" y="91"/>
                  </a:lnTo>
                  <a:lnTo>
                    <a:pt x="81" y="91"/>
                  </a:lnTo>
                  <a:lnTo>
                    <a:pt x="64" y="96"/>
                  </a:lnTo>
                  <a:lnTo>
                    <a:pt x="40" y="98"/>
                  </a:lnTo>
                  <a:lnTo>
                    <a:pt x="28" y="100"/>
                  </a:lnTo>
                  <a:lnTo>
                    <a:pt x="10" y="100"/>
                  </a:lnTo>
                  <a:lnTo>
                    <a:pt x="0" y="90"/>
                  </a:lnTo>
                  <a:lnTo>
                    <a:pt x="7" y="75"/>
                  </a:lnTo>
                  <a:lnTo>
                    <a:pt x="17" y="57"/>
                  </a:lnTo>
                  <a:lnTo>
                    <a:pt x="29" y="40"/>
                  </a:lnTo>
                  <a:lnTo>
                    <a:pt x="22" y="19"/>
                  </a:lnTo>
                  <a:lnTo>
                    <a:pt x="23" y="15"/>
                  </a:lnTo>
                  <a:lnTo>
                    <a:pt x="28" y="11"/>
                  </a:lnTo>
                  <a:lnTo>
                    <a:pt x="36" y="13"/>
                  </a:lnTo>
                  <a:lnTo>
                    <a:pt x="46" y="11"/>
                  </a:lnTo>
                  <a:lnTo>
                    <a:pt x="57" y="15"/>
                  </a:lnTo>
                  <a:lnTo>
                    <a:pt x="70" y="22"/>
                  </a:lnTo>
                  <a:lnTo>
                    <a:pt x="79" y="19"/>
                  </a:lnTo>
                  <a:lnTo>
                    <a:pt x="87" y="24"/>
                  </a:lnTo>
                  <a:lnTo>
                    <a:pt x="96" y="26"/>
                  </a:lnTo>
                  <a:lnTo>
                    <a:pt x="102" y="31"/>
                  </a:lnTo>
                  <a:lnTo>
                    <a:pt x="109" y="29"/>
                  </a:lnTo>
                  <a:lnTo>
                    <a:pt x="109" y="20"/>
                  </a:lnTo>
                  <a:lnTo>
                    <a:pt x="113" y="15"/>
                  </a:lnTo>
                  <a:lnTo>
                    <a:pt x="123" y="15"/>
                  </a:lnTo>
                  <a:lnTo>
                    <a:pt x="126" y="13"/>
                  </a:lnTo>
                  <a:lnTo>
                    <a:pt x="130" y="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6" name="Freeform 240"/>
            <p:cNvSpPr>
              <a:spLocks/>
            </p:cNvSpPr>
            <p:nvPr/>
          </p:nvSpPr>
          <p:spPr bwMode="auto">
            <a:xfrm>
              <a:off x="2896" y="1062"/>
              <a:ext cx="50" cy="67"/>
            </a:xfrm>
            <a:custGeom>
              <a:avLst/>
              <a:gdLst>
                <a:gd name="T0" fmla="*/ 12 w 50"/>
                <a:gd name="T1" fmla="*/ 18 h 67"/>
                <a:gd name="T2" fmla="*/ 19 w 50"/>
                <a:gd name="T3" fmla="*/ 27 h 67"/>
                <a:gd name="T4" fmla="*/ 20 w 50"/>
                <a:gd name="T5" fmla="*/ 35 h 67"/>
                <a:gd name="T6" fmla="*/ 24 w 50"/>
                <a:gd name="T7" fmla="*/ 66 h 67"/>
                <a:gd name="T8" fmla="*/ 29 w 50"/>
                <a:gd name="T9" fmla="*/ 66 h 67"/>
                <a:gd name="T10" fmla="*/ 32 w 50"/>
                <a:gd name="T11" fmla="*/ 51 h 67"/>
                <a:gd name="T12" fmla="*/ 33 w 50"/>
                <a:gd name="T13" fmla="*/ 43 h 67"/>
                <a:gd name="T14" fmla="*/ 46 w 50"/>
                <a:gd name="T15" fmla="*/ 37 h 67"/>
                <a:gd name="T16" fmla="*/ 49 w 50"/>
                <a:gd name="T17" fmla="*/ 31 h 67"/>
                <a:gd name="T18" fmla="*/ 43 w 50"/>
                <a:gd name="T19" fmla="*/ 29 h 67"/>
                <a:gd name="T20" fmla="*/ 36 w 50"/>
                <a:gd name="T21" fmla="*/ 11 h 67"/>
                <a:gd name="T22" fmla="*/ 26 w 50"/>
                <a:gd name="T23" fmla="*/ 1 h 67"/>
                <a:gd name="T24" fmla="*/ 13 w 50"/>
                <a:gd name="T25" fmla="*/ 0 h 67"/>
                <a:gd name="T26" fmla="*/ 0 w 50"/>
                <a:gd name="T27" fmla="*/ 2 h 67"/>
                <a:gd name="T28" fmla="*/ 12 w 50"/>
                <a:gd name="T29" fmla="*/ 18 h 6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67"/>
                <a:gd name="T47" fmla="*/ 50 w 50"/>
                <a:gd name="T48" fmla="*/ 67 h 6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67">
                  <a:moveTo>
                    <a:pt x="12" y="18"/>
                  </a:moveTo>
                  <a:lnTo>
                    <a:pt x="19" y="27"/>
                  </a:lnTo>
                  <a:lnTo>
                    <a:pt x="20" y="35"/>
                  </a:lnTo>
                  <a:lnTo>
                    <a:pt x="24" y="66"/>
                  </a:lnTo>
                  <a:lnTo>
                    <a:pt x="29" y="66"/>
                  </a:lnTo>
                  <a:lnTo>
                    <a:pt x="32" y="51"/>
                  </a:lnTo>
                  <a:lnTo>
                    <a:pt x="33" y="43"/>
                  </a:lnTo>
                  <a:lnTo>
                    <a:pt x="46" y="37"/>
                  </a:lnTo>
                  <a:lnTo>
                    <a:pt x="49" y="31"/>
                  </a:lnTo>
                  <a:lnTo>
                    <a:pt x="43" y="29"/>
                  </a:lnTo>
                  <a:lnTo>
                    <a:pt x="36" y="11"/>
                  </a:lnTo>
                  <a:lnTo>
                    <a:pt x="26" y="1"/>
                  </a:lnTo>
                  <a:lnTo>
                    <a:pt x="13" y="0"/>
                  </a:lnTo>
                  <a:lnTo>
                    <a:pt x="0" y="2"/>
                  </a:lnTo>
                  <a:lnTo>
                    <a:pt x="12" y="18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7" name="Freeform 241"/>
            <p:cNvSpPr>
              <a:spLocks/>
            </p:cNvSpPr>
            <p:nvPr/>
          </p:nvSpPr>
          <p:spPr bwMode="auto">
            <a:xfrm>
              <a:off x="3076" y="1151"/>
              <a:ext cx="106" cy="57"/>
            </a:xfrm>
            <a:custGeom>
              <a:avLst/>
              <a:gdLst>
                <a:gd name="T0" fmla="*/ 0 w 106"/>
                <a:gd name="T1" fmla="*/ 3 h 57"/>
                <a:gd name="T2" fmla="*/ 26 w 106"/>
                <a:gd name="T3" fmla="*/ 0 h 57"/>
                <a:gd name="T4" fmla="*/ 46 w 106"/>
                <a:gd name="T5" fmla="*/ 11 h 57"/>
                <a:gd name="T6" fmla="*/ 57 w 106"/>
                <a:gd name="T7" fmla="*/ 23 h 57"/>
                <a:gd name="T8" fmla="*/ 71 w 106"/>
                <a:gd name="T9" fmla="*/ 23 h 57"/>
                <a:gd name="T10" fmla="*/ 79 w 106"/>
                <a:gd name="T11" fmla="*/ 17 h 57"/>
                <a:gd name="T12" fmla="*/ 86 w 106"/>
                <a:gd name="T13" fmla="*/ 15 h 57"/>
                <a:gd name="T14" fmla="*/ 93 w 106"/>
                <a:gd name="T15" fmla="*/ 28 h 57"/>
                <a:gd name="T16" fmla="*/ 104 w 106"/>
                <a:gd name="T17" fmla="*/ 32 h 57"/>
                <a:gd name="T18" fmla="*/ 102 w 106"/>
                <a:gd name="T19" fmla="*/ 38 h 57"/>
                <a:gd name="T20" fmla="*/ 105 w 106"/>
                <a:gd name="T21" fmla="*/ 48 h 57"/>
                <a:gd name="T22" fmla="*/ 104 w 106"/>
                <a:gd name="T23" fmla="*/ 56 h 57"/>
                <a:gd name="T24" fmla="*/ 93 w 106"/>
                <a:gd name="T25" fmla="*/ 44 h 57"/>
                <a:gd name="T26" fmla="*/ 86 w 106"/>
                <a:gd name="T27" fmla="*/ 40 h 57"/>
                <a:gd name="T28" fmla="*/ 79 w 106"/>
                <a:gd name="T29" fmla="*/ 40 h 57"/>
                <a:gd name="T30" fmla="*/ 77 w 106"/>
                <a:gd name="T31" fmla="*/ 54 h 57"/>
                <a:gd name="T32" fmla="*/ 69 w 106"/>
                <a:gd name="T33" fmla="*/ 49 h 57"/>
                <a:gd name="T34" fmla="*/ 55 w 106"/>
                <a:gd name="T35" fmla="*/ 56 h 57"/>
                <a:gd name="T36" fmla="*/ 40 w 106"/>
                <a:gd name="T37" fmla="*/ 55 h 57"/>
                <a:gd name="T38" fmla="*/ 40 w 106"/>
                <a:gd name="T39" fmla="*/ 32 h 57"/>
                <a:gd name="T40" fmla="*/ 15 w 106"/>
                <a:gd name="T41" fmla="*/ 12 h 57"/>
                <a:gd name="T42" fmla="*/ 0 w 106"/>
                <a:gd name="T43" fmla="*/ 3 h 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6"/>
                <a:gd name="T67" fmla="*/ 0 h 57"/>
                <a:gd name="T68" fmla="*/ 106 w 106"/>
                <a:gd name="T69" fmla="*/ 57 h 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6" h="57">
                  <a:moveTo>
                    <a:pt x="0" y="3"/>
                  </a:moveTo>
                  <a:lnTo>
                    <a:pt x="26" y="0"/>
                  </a:lnTo>
                  <a:lnTo>
                    <a:pt x="46" y="11"/>
                  </a:lnTo>
                  <a:lnTo>
                    <a:pt x="57" y="23"/>
                  </a:lnTo>
                  <a:lnTo>
                    <a:pt x="71" y="23"/>
                  </a:lnTo>
                  <a:lnTo>
                    <a:pt x="79" y="17"/>
                  </a:lnTo>
                  <a:lnTo>
                    <a:pt x="86" y="15"/>
                  </a:lnTo>
                  <a:lnTo>
                    <a:pt x="93" y="28"/>
                  </a:lnTo>
                  <a:lnTo>
                    <a:pt x="104" y="32"/>
                  </a:lnTo>
                  <a:lnTo>
                    <a:pt x="102" y="38"/>
                  </a:lnTo>
                  <a:lnTo>
                    <a:pt x="105" y="48"/>
                  </a:lnTo>
                  <a:lnTo>
                    <a:pt x="104" y="56"/>
                  </a:lnTo>
                  <a:lnTo>
                    <a:pt x="93" y="44"/>
                  </a:lnTo>
                  <a:lnTo>
                    <a:pt x="86" y="40"/>
                  </a:lnTo>
                  <a:lnTo>
                    <a:pt x="79" y="40"/>
                  </a:lnTo>
                  <a:lnTo>
                    <a:pt x="77" y="54"/>
                  </a:lnTo>
                  <a:lnTo>
                    <a:pt x="69" y="49"/>
                  </a:lnTo>
                  <a:lnTo>
                    <a:pt x="55" y="56"/>
                  </a:lnTo>
                  <a:lnTo>
                    <a:pt x="40" y="55"/>
                  </a:lnTo>
                  <a:lnTo>
                    <a:pt x="40" y="32"/>
                  </a:lnTo>
                  <a:lnTo>
                    <a:pt x="15" y="12"/>
                  </a:lnTo>
                  <a:lnTo>
                    <a:pt x="0" y="3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8" name="Freeform 242"/>
            <p:cNvSpPr>
              <a:spLocks/>
            </p:cNvSpPr>
            <p:nvPr/>
          </p:nvSpPr>
          <p:spPr bwMode="auto">
            <a:xfrm>
              <a:off x="3153" y="1183"/>
              <a:ext cx="92" cy="91"/>
            </a:xfrm>
            <a:custGeom>
              <a:avLst/>
              <a:gdLst>
                <a:gd name="T0" fmla="*/ 33 w 92"/>
                <a:gd name="T1" fmla="*/ 3 h 91"/>
                <a:gd name="T2" fmla="*/ 39 w 92"/>
                <a:gd name="T3" fmla="*/ 3 h 91"/>
                <a:gd name="T4" fmla="*/ 52 w 92"/>
                <a:gd name="T5" fmla="*/ 8 h 91"/>
                <a:gd name="T6" fmla="*/ 65 w 92"/>
                <a:gd name="T7" fmla="*/ 20 h 91"/>
                <a:gd name="T8" fmla="*/ 74 w 92"/>
                <a:gd name="T9" fmla="*/ 33 h 91"/>
                <a:gd name="T10" fmla="*/ 91 w 92"/>
                <a:gd name="T11" fmla="*/ 51 h 91"/>
                <a:gd name="T12" fmla="*/ 81 w 92"/>
                <a:gd name="T13" fmla="*/ 54 h 91"/>
                <a:gd name="T14" fmla="*/ 77 w 92"/>
                <a:gd name="T15" fmla="*/ 65 h 91"/>
                <a:gd name="T16" fmla="*/ 75 w 92"/>
                <a:gd name="T17" fmla="*/ 70 h 91"/>
                <a:gd name="T18" fmla="*/ 70 w 92"/>
                <a:gd name="T19" fmla="*/ 90 h 91"/>
                <a:gd name="T20" fmla="*/ 59 w 92"/>
                <a:gd name="T21" fmla="*/ 84 h 91"/>
                <a:gd name="T22" fmla="*/ 54 w 92"/>
                <a:gd name="T23" fmla="*/ 67 h 91"/>
                <a:gd name="T24" fmla="*/ 43 w 92"/>
                <a:gd name="T25" fmla="*/ 74 h 91"/>
                <a:gd name="T26" fmla="*/ 29 w 92"/>
                <a:gd name="T27" fmla="*/ 84 h 91"/>
                <a:gd name="T28" fmla="*/ 22 w 92"/>
                <a:gd name="T29" fmla="*/ 82 h 91"/>
                <a:gd name="T30" fmla="*/ 15 w 92"/>
                <a:gd name="T31" fmla="*/ 73 h 91"/>
                <a:gd name="T32" fmla="*/ 12 w 92"/>
                <a:gd name="T33" fmla="*/ 65 h 91"/>
                <a:gd name="T34" fmla="*/ 17 w 92"/>
                <a:gd name="T35" fmla="*/ 56 h 91"/>
                <a:gd name="T36" fmla="*/ 21 w 92"/>
                <a:gd name="T37" fmla="*/ 63 h 91"/>
                <a:gd name="T38" fmla="*/ 37 w 92"/>
                <a:gd name="T39" fmla="*/ 72 h 91"/>
                <a:gd name="T40" fmla="*/ 41 w 92"/>
                <a:gd name="T41" fmla="*/ 64 h 91"/>
                <a:gd name="T42" fmla="*/ 26 w 92"/>
                <a:gd name="T43" fmla="*/ 50 h 91"/>
                <a:gd name="T44" fmla="*/ 20 w 92"/>
                <a:gd name="T45" fmla="*/ 37 h 91"/>
                <a:gd name="T46" fmla="*/ 15 w 92"/>
                <a:gd name="T47" fmla="*/ 33 h 91"/>
                <a:gd name="T48" fmla="*/ 15 w 92"/>
                <a:gd name="T49" fmla="*/ 26 h 91"/>
                <a:gd name="T50" fmla="*/ 9 w 92"/>
                <a:gd name="T51" fmla="*/ 24 h 91"/>
                <a:gd name="T52" fmla="*/ 0 w 92"/>
                <a:gd name="T53" fmla="*/ 22 h 91"/>
                <a:gd name="T54" fmla="*/ 1 w 92"/>
                <a:gd name="T55" fmla="*/ 13 h 91"/>
                <a:gd name="T56" fmla="*/ 2 w 92"/>
                <a:gd name="T57" fmla="*/ 8 h 91"/>
                <a:gd name="T58" fmla="*/ 11 w 92"/>
                <a:gd name="T59" fmla="*/ 8 h 91"/>
                <a:gd name="T60" fmla="*/ 15 w 92"/>
                <a:gd name="T61" fmla="*/ 12 h 91"/>
                <a:gd name="T62" fmla="*/ 26 w 92"/>
                <a:gd name="T63" fmla="*/ 24 h 91"/>
                <a:gd name="T64" fmla="*/ 27 w 92"/>
                <a:gd name="T65" fmla="*/ 16 h 91"/>
                <a:gd name="T66" fmla="*/ 25 w 92"/>
                <a:gd name="T67" fmla="*/ 6 h 91"/>
                <a:gd name="T68" fmla="*/ 26 w 92"/>
                <a:gd name="T69" fmla="*/ 0 h 91"/>
                <a:gd name="T70" fmla="*/ 33 w 92"/>
                <a:gd name="T71" fmla="*/ 3 h 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2"/>
                <a:gd name="T109" fmla="*/ 0 h 91"/>
                <a:gd name="T110" fmla="*/ 92 w 92"/>
                <a:gd name="T111" fmla="*/ 91 h 9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2" h="91">
                  <a:moveTo>
                    <a:pt x="33" y="3"/>
                  </a:moveTo>
                  <a:lnTo>
                    <a:pt x="39" y="3"/>
                  </a:lnTo>
                  <a:lnTo>
                    <a:pt x="52" y="8"/>
                  </a:lnTo>
                  <a:lnTo>
                    <a:pt x="65" y="20"/>
                  </a:lnTo>
                  <a:lnTo>
                    <a:pt x="74" y="33"/>
                  </a:lnTo>
                  <a:lnTo>
                    <a:pt x="91" y="51"/>
                  </a:lnTo>
                  <a:lnTo>
                    <a:pt x="81" y="54"/>
                  </a:lnTo>
                  <a:lnTo>
                    <a:pt x="77" y="65"/>
                  </a:lnTo>
                  <a:lnTo>
                    <a:pt x="75" y="70"/>
                  </a:lnTo>
                  <a:lnTo>
                    <a:pt x="70" y="90"/>
                  </a:lnTo>
                  <a:lnTo>
                    <a:pt x="59" y="84"/>
                  </a:lnTo>
                  <a:lnTo>
                    <a:pt x="54" y="67"/>
                  </a:lnTo>
                  <a:lnTo>
                    <a:pt x="43" y="74"/>
                  </a:lnTo>
                  <a:lnTo>
                    <a:pt x="29" y="84"/>
                  </a:lnTo>
                  <a:lnTo>
                    <a:pt x="22" y="82"/>
                  </a:lnTo>
                  <a:lnTo>
                    <a:pt x="15" y="73"/>
                  </a:lnTo>
                  <a:lnTo>
                    <a:pt x="12" y="65"/>
                  </a:lnTo>
                  <a:lnTo>
                    <a:pt x="17" y="56"/>
                  </a:lnTo>
                  <a:lnTo>
                    <a:pt x="21" y="63"/>
                  </a:lnTo>
                  <a:lnTo>
                    <a:pt x="37" y="72"/>
                  </a:lnTo>
                  <a:lnTo>
                    <a:pt x="41" y="64"/>
                  </a:lnTo>
                  <a:lnTo>
                    <a:pt x="26" y="50"/>
                  </a:lnTo>
                  <a:lnTo>
                    <a:pt x="20" y="37"/>
                  </a:lnTo>
                  <a:lnTo>
                    <a:pt x="15" y="33"/>
                  </a:lnTo>
                  <a:lnTo>
                    <a:pt x="15" y="26"/>
                  </a:lnTo>
                  <a:lnTo>
                    <a:pt x="9" y="24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5" y="12"/>
                  </a:lnTo>
                  <a:lnTo>
                    <a:pt x="26" y="24"/>
                  </a:lnTo>
                  <a:lnTo>
                    <a:pt x="27" y="16"/>
                  </a:lnTo>
                  <a:lnTo>
                    <a:pt x="25" y="6"/>
                  </a:lnTo>
                  <a:lnTo>
                    <a:pt x="26" y="0"/>
                  </a:lnTo>
                  <a:lnTo>
                    <a:pt x="33" y="3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9" name="Freeform 243"/>
            <p:cNvSpPr>
              <a:spLocks/>
            </p:cNvSpPr>
            <p:nvPr/>
          </p:nvSpPr>
          <p:spPr bwMode="auto">
            <a:xfrm>
              <a:off x="3133" y="1201"/>
              <a:ext cx="63" cy="54"/>
            </a:xfrm>
            <a:custGeom>
              <a:avLst/>
              <a:gdLst>
                <a:gd name="T0" fmla="*/ 0 w 63"/>
                <a:gd name="T1" fmla="*/ 8 h 54"/>
                <a:gd name="T2" fmla="*/ 7 w 63"/>
                <a:gd name="T3" fmla="*/ 16 h 54"/>
                <a:gd name="T4" fmla="*/ 16 w 63"/>
                <a:gd name="T5" fmla="*/ 29 h 54"/>
                <a:gd name="T6" fmla="*/ 30 w 63"/>
                <a:gd name="T7" fmla="*/ 47 h 54"/>
                <a:gd name="T8" fmla="*/ 39 w 63"/>
                <a:gd name="T9" fmla="*/ 37 h 54"/>
                <a:gd name="T10" fmla="*/ 39 w 63"/>
                <a:gd name="T11" fmla="*/ 45 h 54"/>
                <a:gd name="T12" fmla="*/ 46 w 63"/>
                <a:gd name="T13" fmla="*/ 47 h 54"/>
                <a:gd name="T14" fmla="*/ 57 w 63"/>
                <a:gd name="T15" fmla="*/ 53 h 54"/>
                <a:gd name="T16" fmla="*/ 62 w 63"/>
                <a:gd name="T17" fmla="*/ 45 h 54"/>
                <a:gd name="T18" fmla="*/ 46 w 63"/>
                <a:gd name="T19" fmla="*/ 31 h 54"/>
                <a:gd name="T20" fmla="*/ 41 w 63"/>
                <a:gd name="T21" fmla="*/ 21 h 54"/>
                <a:gd name="T22" fmla="*/ 36 w 63"/>
                <a:gd name="T23" fmla="*/ 15 h 54"/>
                <a:gd name="T24" fmla="*/ 36 w 63"/>
                <a:gd name="T25" fmla="*/ 9 h 54"/>
                <a:gd name="T26" fmla="*/ 29 w 63"/>
                <a:gd name="T27" fmla="*/ 7 h 54"/>
                <a:gd name="T28" fmla="*/ 19 w 63"/>
                <a:gd name="T29" fmla="*/ 4 h 54"/>
                <a:gd name="T30" fmla="*/ 10 w 63"/>
                <a:gd name="T31" fmla="*/ 0 h 54"/>
                <a:gd name="T32" fmla="*/ 2 w 63"/>
                <a:gd name="T33" fmla="*/ 2 h 54"/>
                <a:gd name="T34" fmla="*/ 0 w 63"/>
                <a:gd name="T35" fmla="*/ 8 h 5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3"/>
                <a:gd name="T55" fmla="*/ 0 h 54"/>
                <a:gd name="T56" fmla="*/ 63 w 63"/>
                <a:gd name="T57" fmla="*/ 54 h 5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3" h="54">
                  <a:moveTo>
                    <a:pt x="0" y="8"/>
                  </a:moveTo>
                  <a:lnTo>
                    <a:pt x="7" y="16"/>
                  </a:lnTo>
                  <a:lnTo>
                    <a:pt x="16" y="29"/>
                  </a:lnTo>
                  <a:lnTo>
                    <a:pt x="30" y="47"/>
                  </a:lnTo>
                  <a:lnTo>
                    <a:pt x="39" y="37"/>
                  </a:lnTo>
                  <a:lnTo>
                    <a:pt x="39" y="45"/>
                  </a:lnTo>
                  <a:lnTo>
                    <a:pt x="46" y="47"/>
                  </a:lnTo>
                  <a:lnTo>
                    <a:pt x="57" y="53"/>
                  </a:lnTo>
                  <a:lnTo>
                    <a:pt x="62" y="45"/>
                  </a:lnTo>
                  <a:lnTo>
                    <a:pt x="46" y="31"/>
                  </a:lnTo>
                  <a:lnTo>
                    <a:pt x="41" y="21"/>
                  </a:lnTo>
                  <a:lnTo>
                    <a:pt x="36" y="15"/>
                  </a:lnTo>
                  <a:lnTo>
                    <a:pt x="36" y="9"/>
                  </a:lnTo>
                  <a:lnTo>
                    <a:pt x="29" y="7"/>
                  </a:lnTo>
                  <a:lnTo>
                    <a:pt x="19" y="4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8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0" name="Freeform 244"/>
            <p:cNvSpPr>
              <a:spLocks/>
            </p:cNvSpPr>
            <p:nvPr/>
          </p:nvSpPr>
          <p:spPr bwMode="auto">
            <a:xfrm>
              <a:off x="3167" y="900"/>
              <a:ext cx="627" cy="317"/>
            </a:xfrm>
            <a:custGeom>
              <a:avLst/>
              <a:gdLst>
                <a:gd name="T0" fmla="*/ 595 w 627"/>
                <a:gd name="T1" fmla="*/ 131 h 317"/>
                <a:gd name="T2" fmla="*/ 532 w 627"/>
                <a:gd name="T3" fmla="*/ 124 h 317"/>
                <a:gd name="T4" fmla="*/ 509 w 627"/>
                <a:gd name="T5" fmla="*/ 98 h 317"/>
                <a:gd name="T6" fmla="*/ 480 w 627"/>
                <a:gd name="T7" fmla="*/ 102 h 317"/>
                <a:gd name="T8" fmla="*/ 451 w 627"/>
                <a:gd name="T9" fmla="*/ 91 h 317"/>
                <a:gd name="T10" fmla="*/ 398 w 627"/>
                <a:gd name="T11" fmla="*/ 53 h 317"/>
                <a:gd name="T12" fmla="*/ 334 w 627"/>
                <a:gd name="T13" fmla="*/ 38 h 317"/>
                <a:gd name="T14" fmla="*/ 290 w 627"/>
                <a:gd name="T15" fmla="*/ 23 h 317"/>
                <a:gd name="T16" fmla="*/ 245 w 627"/>
                <a:gd name="T17" fmla="*/ 12 h 317"/>
                <a:gd name="T18" fmla="*/ 202 w 627"/>
                <a:gd name="T19" fmla="*/ 27 h 317"/>
                <a:gd name="T20" fmla="*/ 155 w 627"/>
                <a:gd name="T21" fmla="*/ 27 h 317"/>
                <a:gd name="T22" fmla="*/ 155 w 627"/>
                <a:gd name="T23" fmla="*/ 62 h 317"/>
                <a:gd name="T24" fmla="*/ 172 w 627"/>
                <a:gd name="T25" fmla="*/ 80 h 317"/>
                <a:gd name="T26" fmla="*/ 172 w 627"/>
                <a:gd name="T27" fmla="*/ 104 h 317"/>
                <a:gd name="T28" fmla="*/ 155 w 627"/>
                <a:gd name="T29" fmla="*/ 106 h 317"/>
                <a:gd name="T30" fmla="*/ 126 w 627"/>
                <a:gd name="T31" fmla="*/ 93 h 317"/>
                <a:gd name="T32" fmla="*/ 107 w 627"/>
                <a:gd name="T33" fmla="*/ 98 h 317"/>
                <a:gd name="T34" fmla="*/ 86 w 627"/>
                <a:gd name="T35" fmla="*/ 89 h 317"/>
                <a:gd name="T36" fmla="*/ 33 w 627"/>
                <a:gd name="T37" fmla="*/ 87 h 317"/>
                <a:gd name="T38" fmla="*/ 22 w 627"/>
                <a:gd name="T39" fmla="*/ 101 h 317"/>
                <a:gd name="T40" fmla="*/ 20 w 627"/>
                <a:gd name="T41" fmla="*/ 118 h 317"/>
                <a:gd name="T42" fmla="*/ 3 w 627"/>
                <a:gd name="T43" fmla="*/ 110 h 317"/>
                <a:gd name="T44" fmla="*/ 0 w 627"/>
                <a:gd name="T45" fmla="*/ 146 h 317"/>
                <a:gd name="T46" fmla="*/ 7 w 627"/>
                <a:gd name="T47" fmla="*/ 169 h 317"/>
                <a:gd name="T48" fmla="*/ 29 w 627"/>
                <a:gd name="T49" fmla="*/ 168 h 317"/>
                <a:gd name="T50" fmla="*/ 47 w 627"/>
                <a:gd name="T51" fmla="*/ 204 h 317"/>
                <a:gd name="T52" fmla="*/ 114 w 627"/>
                <a:gd name="T53" fmla="*/ 190 h 317"/>
                <a:gd name="T54" fmla="*/ 108 w 627"/>
                <a:gd name="T55" fmla="*/ 228 h 317"/>
                <a:gd name="T56" fmla="*/ 75 w 627"/>
                <a:gd name="T57" fmla="*/ 248 h 317"/>
                <a:gd name="T58" fmla="*/ 111 w 627"/>
                <a:gd name="T59" fmla="*/ 281 h 317"/>
                <a:gd name="T60" fmla="*/ 139 w 627"/>
                <a:gd name="T61" fmla="*/ 286 h 317"/>
                <a:gd name="T62" fmla="*/ 159 w 627"/>
                <a:gd name="T63" fmla="*/ 291 h 317"/>
                <a:gd name="T64" fmla="*/ 158 w 627"/>
                <a:gd name="T65" fmla="*/ 222 h 317"/>
                <a:gd name="T66" fmla="*/ 185 w 627"/>
                <a:gd name="T67" fmla="*/ 200 h 317"/>
                <a:gd name="T68" fmla="*/ 193 w 627"/>
                <a:gd name="T69" fmla="*/ 190 h 317"/>
                <a:gd name="T70" fmla="*/ 206 w 627"/>
                <a:gd name="T71" fmla="*/ 196 h 317"/>
                <a:gd name="T72" fmla="*/ 214 w 627"/>
                <a:gd name="T73" fmla="*/ 203 h 317"/>
                <a:gd name="T74" fmla="*/ 230 w 627"/>
                <a:gd name="T75" fmla="*/ 233 h 317"/>
                <a:gd name="T76" fmla="*/ 244 w 627"/>
                <a:gd name="T77" fmla="*/ 251 h 317"/>
                <a:gd name="T78" fmla="*/ 281 w 627"/>
                <a:gd name="T79" fmla="*/ 251 h 317"/>
                <a:gd name="T80" fmla="*/ 295 w 627"/>
                <a:gd name="T81" fmla="*/ 299 h 317"/>
                <a:gd name="T82" fmla="*/ 308 w 627"/>
                <a:gd name="T83" fmla="*/ 316 h 317"/>
                <a:gd name="T84" fmla="*/ 345 w 627"/>
                <a:gd name="T85" fmla="*/ 307 h 317"/>
                <a:gd name="T86" fmla="*/ 387 w 627"/>
                <a:gd name="T87" fmla="*/ 308 h 317"/>
                <a:gd name="T88" fmla="*/ 386 w 627"/>
                <a:gd name="T89" fmla="*/ 287 h 317"/>
                <a:gd name="T90" fmla="*/ 393 w 627"/>
                <a:gd name="T91" fmla="*/ 276 h 317"/>
                <a:gd name="T92" fmla="*/ 420 w 627"/>
                <a:gd name="T93" fmla="*/ 280 h 317"/>
                <a:gd name="T94" fmla="*/ 456 w 627"/>
                <a:gd name="T95" fmla="*/ 270 h 317"/>
                <a:gd name="T96" fmla="*/ 520 w 627"/>
                <a:gd name="T97" fmla="*/ 285 h 317"/>
                <a:gd name="T98" fmla="*/ 520 w 627"/>
                <a:gd name="T99" fmla="*/ 242 h 317"/>
                <a:gd name="T100" fmla="*/ 568 w 627"/>
                <a:gd name="T101" fmla="*/ 190 h 3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27"/>
                <a:gd name="T154" fmla="*/ 0 h 317"/>
                <a:gd name="T155" fmla="*/ 627 w 627"/>
                <a:gd name="T156" fmla="*/ 317 h 3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27" h="317">
                  <a:moveTo>
                    <a:pt x="611" y="162"/>
                  </a:moveTo>
                  <a:lnTo>
                    <a:pt x="626" y="156"/>
                  </a:lnTo>
                  <a:lnTo>
                    <a:pt x="595" y="131"/>
                  </a:lnTo>
                  <a:lnTo>
                    <a:pt x="575" y="142"/>
                  </a:lnTo>
                  <a:lnTo>
                    <a:pt x="546" y="132"/>
                  </a:lnTo>
                  <a:lnTo>
                    <a:pt x="532" y="124"/>
                  </a:lnTo>
                  <a:lnTo>
                    <a:pt x="520" y="124"/>
                  </a:lnTo>
                  <a:lnTo>
                    <a:pt x="514" y="107"/>
                  </a:lnTo>
                  <a:lnTo>
                    <a:pt x="509" y="98"/>
                  </a:lnTo>
                  <a:lnTo>
                    <a:pt x="499" y="98"/>
                  </a:lnTo>
                  <a:lnTo>
                    <a:pt x="488" y="98"/>
                  </a:lnTo>
                  <a:lnTo>
                    <a:pt x="480" y="102"/>
                  </a:lnTo>
                  <a:lnTo>
                    <a:pt x="465" y="84"/>
                  </a:lnTo>
                  <a:lnTo>
                    <a:pt x="458" y="87"/>
                  </a:lnTo>
                  <a:lnTo>
                    <a:pt x="451" y="91"/>
                  </a:lnTo>
                  <a:lnTo>
                    <a:pt x="444" y="94"/>
                  </a:lnTo>
                  <a:lnTo>
                    <a:pt x="430" y="81"/>
                  </a:lnTo>
                  <a:lnTo>
                    <a:pt x="398" y="53"/>
                  </a:lnTo>
                  <a:lnTo>
                    <a:pt x="375" y="36"/>
                  </a:lnTo>
                  <a:lnTo>
                    <a:pt x="360" y="19"/>
                  </a:lnTo>
                  <a:lnTo>
                    <a:pt x="334" y="38"/>
                  </a:lnTo>
                  <a:lnTo>
                    <a:pt x="329" y="25"/>
                  </a:lnTo>
                  <a:lnTo>
                    <a:pt x="294" y="23"/>
                  </a:lnTo>
                  <a:lnTo>
                    <a:pt x="290" y="23"/>
                  </a:lnTo>
                  <a:lnTo>
                    <a:pt x="274" y="0"/>
                  </a:lnTo>
                  <a:lnTo>
                    <a:pt x="256" y="3"/>
                  </a:lnTo>
                  <a:lnTo>
                    <a:pt x="245" y="12"/>
                  </a:lnTo>
                  <a:lnTo>
                    <a:pt x="222" y="17"/>
                  </a:lnTo>
                  <a:lnTo>
                    <a:pt x="214" y="13"/>
                  </a:lnTo>
                  <a:lnTo>
                    <a:pt x="202" y="27"/>
                  </a:lnTo>
                  <a:lnTo>
                    <a:pt x="193" y="25"/>
                  </a:lnTo>
                  <a:lnTo>
                    <a:pt x="160" y="28"/>
                  </a:lnTo>
                  <a:lnTo>
                    <a:pt x="155" y="27"/>
                  </a:lnTo>
                  <a:lnTo>
                    <a:pt x="150" y="29"/>
                  </a:lnTo>
                  <a:lnTo>
                    <a:pt x="163" y="47"/>
                  </a:lnTo>
                  <a:lnTo>
                    <a:pt x="155" y="62"/>
                  </a:lnTo>
                  <a:lnTo>
                    <a:pt x="156" y="74"/>
                  </a:lnTo>
                  <a:lnTo>
                    <a:pt x="156" y="80"/>
                  </a:lnTo>
                  <a:lnTo>
                    <a:pt x="172" y="80"/>
                  </a:lnTo>
                  <a:lnTo>
                    <a:pt x="178" y="91"/>
                  </a:lnTo>
                  <a:lnTo>
                    <a:pt x="178" y="102"/>
                  </a:lnTo>
                  <a:lnTo>
                    <a:pt x="172" y="104"/>
                  </a:lnTo>
                  <a:lnTo>
                    <a:pt x="166" y="98"/>
                  </a:lnTo>
                  <a:lnTo>
                    <a:pt x="158" y="102"/>
                  </a:lnTo>
                  <a:lnTo>
                    <a:pt x="155" y="106"/>
                  </a:lnTo>
                  <a:lnTo>
                    <a:pt x="141" y="98"/>
                  </a:lnTo>
                  <a:lnTo>
                    <a:pt x="138" y="89"/>
                  </a:lnTo>
                  <a:lnTo>
                    <a:pt x="126" y="93"/>
                  </a:lnTo>
                  <a:lnTo>
                    <a:pt x="126" y="96"/>
                  </a:lnTo>
                  <a:lnTo>
                    <a:pt x="118" y="89"/>
                  </a:lnTo>
                  <a:lnTo>
                    <a:pt x="107" y="98"/>
                  </a:lnTo>
                  <a:lnTo>
                    <a:pt x="95" y="102"/>
                  </a:lnTo>
                  <a:lnTo>
                    <a:pt x="90" y="98"/>
                  </a:lnTo>
                  <a:lnTo>
                    <a:pt x="86" y="89"/>
                  </a:lnTo>
                  <a:lnTo>
                    <a:pt x="68" y="87"/>
                  </a:lnTo>
                  <a:lnTo>
                    <a:pt x="40" y="84"/>
                  </a:lnTo>
                  <a:lnTo>
                    <a:pt x="33" y="87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2" y="101"/>
                  </a:lnTo>
                  <a:lnTo>
                    <a:pt x="17" y="107"/>
                  </a:lnTo>
                  <a:lnTo>
                    <a:pt x="17" y="112"/>
                  </a:lnTo>
                  <a:lnTo>
                    <a:pt x="20" y="118"/>
                  </a:lnTo>
                  <a:lnTo>
                    <a:pt x="15" y="121"/>
                  </a:lnTo>
                  <a:lnTo>
                    <a:pt x="10" y="107"/>
                  </a:lnTo>
                  <a:lnTo>
                    <a:pt x="3" y="110"/>
                  </a:lnTo>
                  <a:lnTo>
                    <a:pt x="0" y="126"/>
                  </a:lnTo>
                  <a:lnTo>
                    <a:pt x="0" y="137"/>
                  </a:lnTo>
                  <a:lnTo>
                    <a:pt x="0" y="146"/>
                  </a:lnTo>
                  <a:lnTo>
                    <a:pt x="4" y="154"/>
                  </a:lnTo>
                  <a:lnTo>
                    <a:pt x="7" y="159"/>
                  </a:lnTo>
                  <a:lnTo>
                    <a:pt x="7" y="169"/>
                  </a:lnTo>
                  <a:lnTo>
                    <a:pt x="15" y="168"/>
                  </a:lnTo>
                  <a:lnTo>
                    <a:pt x="24" y="160"/>
                  </a:lnTo>
                  <a:lnTo>
                    <a:pt x="29" y="168"/>
                  </a:lnTo>
                  <a:lnTo>
                    <a:pt x="35" y="178"/>
                  </a:lnTo>
                  <a:lnTo>
                    <a:pt x="40" y="187"/>
                  </a:lnTo>
                  <a:lnTo>
                    <a:pt x="47" y="204"/>
                  </a:lnTo>
                  <a:lnTo>
                    <a:pt x="61" y="200"/>
                  </a:lnTo>
                  <a:lnTo>
                    <a:pt x="82" y="195"/>
                  </a:lnTo>
                  <a:lnTo>
                    <a:pt x="114" y="190"/>
                  </a:lnTo>
                  <a:lnTo>
                    <a:pt x="123" y="202"/>
                  </a:lnTo>
                  <a:lnTo>
                    <a:pt x="124" y="224"/>
                  </a:lnTo>
                  <a:lnTo>
                    <a:pt x="108" y="228"/>
                  </a:lnTo>
                  <a:lnTo>
                    <a:pt x="95" y="233"/>
                  </a:lnTo>
                  <a:lnTo>
                    <a:pt x="97" y="248"/>
                  </a:lnTo>
                  <a:lnTo>
                    <a:pt x="75" y="248"/>
                  </a:lnTo>
                  <a:lnTo>
                    <a:pt x="95" y="277"/>
                  </a:lnTo>
                  <a:lnTo>
                    <a:pt x="102" y="279"/>
                  </a:lnTo>
                  <a:lnTo>
                    <a:pt x="111" y="281"/>
                  </a:lnTo>
                  <a:lnTo>
                    <a:pt x="116" y="295"/>
                  </a:lnTo>
                  <a:lnTo>
                    <a:pt x="122" y="289"/>
                  </a:lnTo>
                  <a:lnTo>
                    <a:pt x="139" y="286"/>
                  </a:lnTo>
                  <a:lnTo>
                    <a:pt x="148" y="291"/>
                  </a:lnTo>
                  <a:lnTo>
                    <a:pt x="155" y="298"/>
                  </a:lnTo>
                  <a:lnTo>
                    <a:pt x="159" y="291"/>
                  </a:lnTo>
                  <a:lnTo>
                    <a:pt x="171" y="294"/>
                  </a:lnTo>
                  <a:lnTo>
                    <a:pt x="152" y="226"/>
                  </a:lnTo>
                  <a:lnTo>
                    <a:pt x="158" y="222"/>
                  </a:lnTo>
                  <a:lnTo>
                    <a:pt x="184" y="206"/>
                  </a:lnTo>
                  <a:lnTo>
                    <a:pt x="188" y="205"/>
                  </a:lnTo>
                  <a:lnTo>
                    <a:pt x="185" y="200"/>
                  </a:lnTo>
                  <a:lnTo>
                    <a:pt x="190" y="203"/>
                  </a:lnTo>
                  <a:lnTo>
                    <a:pt x="190" y="195"/>
                  </a:lnTo>
                  <a:lnTo>
                    <a:pt x="193" y="190"/>
                  </a:lnTo>
                  <a:lnTo>
                    <a:pt x="195" y="192"/>
                  </a:lnTo>
                  <a:lnTo>
                    <a:pt x="201" y="192"/>
                  </a:lnTo>
                  <a:lnTo>
                    <a:pt x="206" y="196"/>
                  </a:lnTo>
                  <a:lnTo>
                    <a:pt x="214" y="188"/>
                  </a:lnTo>
                  <a:lnTo>
                    <a:pt x="218" y="190"/>
                  </a:lnTo>
                  <a:lnTo>
                    <a:pt x="214" y="203"/>
                  </a:lnTo>
                  <a:lnTo>
                    <a:pt x="217" y="220"/>
                  </a:lnTo>
                  <a:lnTo>
                    <a:pt x="230" y="229"/>
                  </a:lnTo>
                  <a:lnTo>
                    <a:pt x="230" y="233"/>
                  </a:lnTo>
                  <a:lnTo>
                    <a:pt x="226" y="240"/>
                  </a:lnTo>
                  <a:lnTo>
                    <a:pt x="227" y="244"/>
                  </a:lnTo>
                  <a:lnTo>
                    <a:pt x="244" y="251"/>
                  </a:lnTo>
                  <a:lnTo>
                    <a:pt x="247" y="262"/>
                  </a:lnTo>
                  <a:lnTo>
                    <a:pt x="263" y="256"/>
                  </a:lnTo>
                  <a:lnTo>
                    <a:pt x="281" y="251"/>
                  </a:lnTo>
                  <a:lnTo>
                    <a:pt x="294" y="280"/>
                  </a:lnTo>
                  <a:lnTo>
                    <a:pt x="300" y="296"/>
                  </a:lnTo>
                  <a:lnTo>
                    <a:pt x="295" y="299"/>
                  </a:lnTo>
                  <a:lnTo>
                    <a:pt x="292" y="305"/>
                  </a:lnTo>
                  <a:lnTo>
                    <a:pt x="305" y="309"/>
                  </a:lnTo>
                  <a:lnTo>
                    <a:pt x="308" y="316"/>
                  </a:lnTo>
                  <a:lnTo>
                    <a:pt x="326" y="309"/>
                  </a:lnTo>
                  <a:lnTo>
                    <a:pt x="333" y="316"/>
                  </a:lnTo>
                  <a:lnTo>
                    <a:pt x="345" y="307"/>
                  </a:lnTo>
                  <a:lnTo>
                    <a:pt x="354" y="306"/>
                  </a:lnTo>
                  <a:lnTo>
                    <a:pt x="364" y="308"/>
                  </a:lnTo>
                  <a:lnTo>
                    <a:pt x="387" y="308"/>
                  </a:lnTo>
                  <a:lnTo>
                    <a:pt x="382" y="302"/>
                  </a:lnTo>
                  <a:lnTo>
                    <a:pt x="382" y="294"/>
                  </a:lnTo>
                  <a:lnTo>
                    <a:pt x="386" y="287"/>
                  </a:lnTo>
                  <a:lnTo>
                    <a:pt x="386" y="281"/>
                  </a:lnTo>
                  <a:lnTo>
                    <a:pt x="379" y="277"/>
                  </a:lnTo>
                  <a:lnTo>
                    <a:pt x="393" y="276"/>
                  </a:lnTo>
                  <a:lnTo>
                    <a:pt x="407" y="277"/>
                  </a:lnTo>
                  <a:lnTo>
                    <a:pt x="410" y="281"/>
                  </a:lnTo>
                  <a:lnTo>
                    <a:pt x="420" y="280"/>
                  </a:lnTo>
                  <a:lnTo>
                    <a:pt x="413" y="266"/>
                  </a:lnTo>
                  <a:lnTo>
                    <a:pt x="420" y="264"/>
                  </a:lnTo>
                  <a:lnTo>
                    <a:pt x="456" y="270"/>
                  </a:lnTo>
                  <a:lnTo>
                    <a:pt x="486" y="273"/>
                  </a:lnTo>
                  <a:lnTo>
                    <a:pt x="509" y="285"/>
                  </a:lnTo>
                  <a:lnTo>
                    <a:pt x="520" y="285"/>
                  </a:lnTo>
                  <a:lnTo>
                    <a:pt x="524" y="298"/>
                  </a:lnTo>
                  <a:lnTo>
                    <a:pt x="532" y="270"/>
                  </a:lnTo>
                  <a:lnTo>
                    <a:pt x="520" y="242"/>
                  </a:lnTo>
                  <a:lnTo>
                    <a:pt x="558" y="233"/>
                  </a:lnTo>
                  <a:lnTo>
                    <a:pt x="562" y="215"/>
                  </a:lnTo>
                  <a:lnTo>
                    <a:pt x="568" y="190"/>
                  </a:lnTo>
                  <a:lnTo>
                    <a:pt x="605" y="192"/>
                  </a:lnTo>
                  <a:lnTo>
                    <a:pt x="611" y="162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1" name="Freeform 245"/>
            <p:cNvSpPr>
              <a:spLocks/>
            </p:cNvSpPr>
            <p:nvPr/>
          </p:nvSpPr>
          <p:spPr bwMode="auto">
            <a:xfrm>
              <a:off x="3319" y="1103"/>
              <a:ext cx="274" cy="196"/>
            </a:xfrm>
            <a:custGeom>
              <a:avLst/>
              <a:gdLst>
                <a:gd name="T0" fmla="*/ 25 w 274"/>
                <a:gd name="T1" fmla="*/ 87 h 196"/>
                <a:gd name="T2" fmla="*/ 31 w 274"/>
                <a:gd name="T3" fmla="*/ 73 h 196"/>
                <a:gd name="T4" fmla="*/ 37 w 274"/>
                <a:gd name="T5" fmla="*/ 66 h 196"/>
                <a:gd name="T6" fmla="*/ 48 w 274"/>
                <a:gd name="T7" fmla="*/ 68 h 196"/>
                <a:gd name="T8" fmla="*/ 62 w 274"/>
                <a:gd name="T9" fmla="*/ 73 h 196"/>
                <a:gd name="T10" fmla="*/ 66 w 274"/>
                <a:gd name="T11" fmla="*/ 77 h 196"/>
                <a:gd name="T12" fmla="*/ 74 w 274"/>
                <a:gd name="T13" fmla="*/ 87 h 196"/>
                <a:gd name="T14" fmla="*/ 80 w 274"/>
                <a:gd name="T15" fmla="*/ 109 h 196"/>
                <a:gd name="T16" fmla="*/ 90 w 274"/>
                <a:gd name="T17" fmla="*/ 107 h 196"/>
                <a:gd name="T18" fmla="*/ 106 w 274"/>
                <a:gd name="T19" fmla="*/ 109 h 196"/>
                <a:gd name="T20" fmla="*/ 128 w 274"/>
                <a:gd name="T21" fmla="*/ 137 h 196"/>
                <a:gd name="T22" fmla="*/ 151 w 274"/>
                <a:gd name="T23" fmla="*/ 153 h 196"/>
                <a:gd name="T24" fmla="*/ 172 w 274"/>
                <a:gd name="T25" fmla="*/ 169 h 196"/>
                <a:gd name="T26" fmla="*/ 179 w 274"/>
                <a:gd name="T27" fmla="*/ 195 h 196"/>
                <a:gd name="T28" fmla="*/ 194 w 274"/>
                <a:gd name="T29" fmla="*/ 175 h 196"/>
                <a:gd name="T30" fmla="*/ 195 w 274"/>
                <a:gd name="T31" fmla="*/ 154 h 196"/>
                <a:gd name="T32" fmla="*/ 188 w 274"/>
                <a:gd name="T33" fmla="*/ 125 h 196"/>
                <a:gd name="T34" fmla="*/ 205 w 274"/>
                <a:gd name="T35" fmla="*/ 118 h 196"/>
                <a:gd name="T36" fmla="*/ 229 w 274"/>
                <a:gd name="T37" fmla="*/ 124 h 196"/>
                <a:gd name="T38" fmla="*/ 266 w 274"/>
                <a:gd name="T39" fmla="*/ 121 h 196"/>
                <a:gd name="T40" fmla="*/ 266 w 274"/>
                <a:gd name="T41" fmla="*/ 103 h 196"/>
                <a:gd name="T42" fmla="*/ 221 w 274"/>
                <a:gd name="T43" fmla="*/ 103 h 196"/>
                <a:gd name="T44" fmla="*/ 199 w 274"/>
                <a:gd name="T45" fmla="*/ 101 h 196"/>
                <a:gd name="T46" fmla="*/ 179 w 274"/>
                <a:gd name="T47" fmla="*/ 109 h 196"/>
                <a:gd name="T48" fmla="*/ 166 w 274"/>
                <a:gd name="T49" fmla="*/ 107 h 196"/>
                <a:gd name="T50" fmla="*/ 155 w 274"/>
                <a:gd name="T51" fmla="*/ 109 h 196"/>
                <a:gd name="T52" fmla="*/ 144 w 274"/>
                <a:gd name="T53" fmla="*/ 101 h 196"/>
                <a:gd name="T54" fmla="*/ 143 w 274"/>
                <a:gd name="T55" fmla="*/ 95 h 196"/>
                <a:gd name="T56" fmla="*/ 141 w 274"/>
                <a:gd name="T57" fmla="*/ 72 h 196"/>
                <a:gd name="T58" fmla="*/ 97 w 274"/>
                <a:gd name="T59" fmla="*/ 56 h 196"/>
                <a:gd name="T60" fmla="*/ 75 w 274"/>
                <a:gd name="T61" fmla="*/ 39 h 196"/>
                <a:gd name="T62" fmla="*/ 49 w 274"/>
                <a:gd name="T63" fmla="*/ 48 h 196"/>
                <a:gd name="T64" fmla="*/ 32 w 274"/>
                <a:gd name="T65" fmla="*/ 22 h 196"/>
                <a:gd name="T66" fmla="*/ 32 w 274"/>
                <a:gd name="T67" fmla="*/ 0 h 196"/>
                <a:gd name="T68" fmla="*/ 19 w 274"/>
                <a:gd name="T69" fmla="*/ 89 h 1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4"/>
                <a:gd name="T106" fmla="*/ 0 h 196"/>
                <a:gd name="T107" fmla="*/ 274 w 274"/>
                <a:gd name="T108" fmla="*/ 196 h 19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4" h="196">
                  <a:moveTo>
                    <a:pt x="19" y="89"/>
                  </a:moveTo>
                  <a:lnTo>
                    <a:pt x="25" y="87"/>
                  </a:lnTo>
                  <a:lnTo>
                    <a:pt x="28" y="79"/>
                  </a:lnTo>
                  <a:lnTo>
                    <a:pt x="31" y="73"/>
                  </a:lnTo>
                  <a:lnTo>
                    <a:pt x="38" y="76"/>
                  </a:lnTo>
                  <a:lnTo>
                    <a:pt x="37" y="66"/>
                  </a:lnTo>
                  <a:lnTo>
                    <a:pt x="43" y="62"/>
                  </a:lnTo>
                  <a:lnTo>
                    <a:pt x="48" y="68"/>
                  </a:lnTo>
                  <a:lnTo>
                    <a:pt x="54" y="68"/>
                  </a:lnTo>
                  <a:lnTo>
                    <a:pt x="62" y="73"/>
                  </a:lnTo>
                  <a:lnTo>
                    <a:pt x="66" y="76"/>
                  </a:lnTo>
                  <a:lnTo>
                    <a:pt x="66" y="77"/>
                  </a:lnTo>
                  <a:lnTo>
                    <a:pt x="67" y="85"/>
                  </a:lnTo>
                  <a:lnTo>
                    <a:pt x="74" y="87"/>
                  </a:lnTo>
                  <a:lnTo>
                    <a:pt x="74" y="96"/>
                  </a:lnTo>
                  <a:lnTo>
                    <a:pt x="80" y="109"/>
                  </a:lnTo>
                  <a:lnTo>
                    <a:pt x="88" y="111"/>
                  </a:lnTo>
                  <a:lnTo>
                    <a:pt x="90" y="107"/>
                  </a:lnTo>
                  <a:lnTo>
                    <a:pt x="99" y="103"/>
                  </a:lnTo>
                  <a:lnTo>
                    <a:pt x="106" y="109"/>
                  </a:lnTo>
                  <a:lnTo>
                    <a:pt x="114" y="121"/>
                  </a:lnTo>
                  <a:lnTo>
                    <a:pt x="128" y="137"/>
                  </a:lnTo>
                  <a:lnTo>
                    <a:pt x="150" y="143"/>
                  </a:lnTo>
                  <a:lnTo>
                    <a:pt x="151" y="153"/>
                  </a:lnTo>
                  <a:lnTo>
                    <a:pt x="165" y="160"/>
                  </a:lnTo>
                  <a:lnTo>
                    <a:pt x="172" y="169"/>
                  </a:lnTo>
                  <a:lnTo>
                    <a:pt x="167" y="195"/>
                  </a:lnTo>
                  <a:lnTo>
                    <a:pt x="179" y="195"/>
                  </a:lnTo>
                  <a:lnTo>
                    <a:pt x="189" y="181"/>
                  </a:lnTo>
                  <a:lnTo>
                    <a:pt x="194" y="175"/>
                  </a:lnTo>
                  <a:lnTo>
                    <a:pt x="198" y="168"/>
                  </a:lnTo>
                  <a:lnTo>
                    <a:pt x="195" y="154"/>
                  </a:lnTo>
                  <a:lnTo>
                    <a:pt x="185" y="149"/>
                  </a:lnTo>
                  <a:lnTo>
                    <a:pt x="188" y="125"/>
                  </a:lnTo>
                  <a:lnTo>
                    <a:pt x="197" y="115"/>
                  </a:lnTo>
                  <a:lnTo>
                    <a:pt x="205" y="118"/>
                  </a:lnTo>
                  <a:lnTo>
                    <a:pt x="226" y="114"/>
                  </a:lnTo>
                  <a:lnTo>
                    <a:pt x="229" y="124"/>
                  </a:lnTo>
                  <a:lnTo>
                    <a:pt x="240" y="124"/>
                  </a:lnTo>
                  <a:lnTo>
                    <a:pt x="266" y="121"/>
                  </a:lnTo>
                  <a:lnTo>
                    <a:pt x="273" y="109"/>
                  </a:lnTo>
                  <a:lnTo>
                    <a:pt x="266" y="103"/>
                  </a:lnTo>
                  <a:lnTo>
                    <a:pt x="250" y="103"/>
                  </a:lnTo>
                  <a:lnTo>
                    <a:pt x="221" y="103"/>
                  </a:lnTo>
                  <a:lnTo>
                    <a:pt x="210" y="103"/>
                  </a:lnTo>
                  <a:lnTo>
                    <a:pt x="199" y="101"/>
                  </a:lnTo>
                  <a:lnTo>
                    <a:pt x="181" y="111"/>
                  </a:lnTo>
                  <a:lnTo>
                    <a:pt x="179" y="109"/>
                  </a:lnTo>
                  <a:lnTo>
                    <a:pt x="174" y="105"/>
                  </a:lnTo>
                  <a:lnTo>
                    <a:pt x="166" y="107"/>
                  </a:lnTo>
                  <a:lnTo>
                    <a:pt x="157" y="111"/>
                  </a:lnTo>
                  <a:lnTo>
                    <a:pt x="155" y="109"/>
                  </a:lnTo>
                  <a:lnTo>
                    <a:pt x="153" y="105"/>
                  </a:lnTo>
                  <a:lnTo>
                    <a:pt x="144" y="101"/>
                  </a:lnTo>
                  <a:lnTo>
                    <a:pt x="141" y="100"/>
                  </a:lnTo>
                  <a:lnTo>
                    <a:pt x="143" y="95"/>
                  </a:lnTo>
                  <a:lnTo>
                    <a:pt x="148" y="91"/>
                  </a:lnTo>
                  <a:lnTo>
                    <a:pt x="141" y="72"/>
                  </a:lnTo>
                  <a:lnTo>
                    <a:pt x="129" y="47"/>
                  </a:lnTo>
                  <a:lnTo>
                    <a:pt x="97" y="56"/>
                  </a:lnTo>
                  <a:lnTo>
                    <a:pt x="90" y="47"/>
                  </a:lnTo>
                  <a:lnTo>
                    <a:pt x="75" y="39"/>
                  </a:lnTo>
                  <a:lnTo>
                    <a:pt x="62" y="50"/>
                  </a:lnTo>
                  <a:lnTo>
                    <a:pt x="49" y="48"/>
                  </a:lnTo>
                  <a:lnTo>
                    <a:pt x="35" y="36"/>
                  </a:lnTo>
                  <a:lnTo>
                    <a:pt x="32" y="22"/>
                  </a:lnTo>
                  <a:lnTo>
                    <a:pt x="33" y="12"/>
                  </a:lnTo>
                  <a:lnTo>
                    <a:pt x="32" y="0"/>
                  </a:lnTo>
                  <a:lnTo>
                    <a:pt x="0" y="22"/>
                  </a:lnTo>
                  <a:lnTo>
                    <a:pt x="19" y="89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2" name="Freeform 246"/>
            <p:cNvSpPr>
              <a:spLocks/>
            </p:cNvSpPr>
            <p:nvPr/>
          </p:nvSpPr>
          <p:spPr bwMode="auto">
            <a:xfrm>
              <a:off x="3283" y="1166"/>
              <a:ext cx="210" cy="173"/>
            </a:xfrm>
            <a:custGeom>
              <a:avLst/>
              <a:gdLst>
                <a:gd name="T0" fmla="*/ 0 w 210"/>
                <a:gd name="T1" fmla="*/ 25 h 173"/>
                <a:gd name="T2" fmla="*/ 1 w 210"/>
                <a:gd name="T3" fmla="*/ 47 h 173"/>
                <a:gd name="T4" fmla="*/ 12 w 210"/>
                <a:gd name="T5" fmla="*/ 34 h 173"/>
                <a:gd name="T6" fmla="*/ 28 w 210"/>
                <a:gd name="T7" fmla="*/ 52 h 173"/>
                <a:gd name="T8" fmla="*/ 21 w 210"/>
                <a:gd name="T9" fmla="*/ 63 h 173"/>
                <a:gd name="T10" fmla="*/ 3 w 210"/>
                <a:gd name="T11" fmla="*/ 52 h 173"/>
                <a:gd name="T12" fmla="*/ 1 w 210"/>
                <a:gd name="T13" fmla="*/ 68 h 173"/>
                <a:gd name="T14" fmla="*/ 3 w 210"/>
                <a:gd name="T15" fmla="*/ 77 h 173"/>
                <a:gd name="T16" fmla="*/ 12 w 210"/>
                <a:gd name="T17" fmla="*/ 79 h 173"/>
                <a:gd name="T18" fmla="*/ 8 w 210"/>
                <a:gd name="T19" fmla="*/ 88 h 173"/>
                <a:gd name="T20" fmla="*/ 17 w 210"/>
                <a:gd name="T21" fmla="*/ 96 h 173"/>
                <a:gd name="T22" fmla="*/ 17 w 210"/>
                <a:gd name="T23" fmla="*/ 126 h 173"/>
                <a:gd name="T24" fmla="*/ 45 w 210"/>
                <a:gd name="T25" fmla="*/ 117 h 173"/>
                <a:gd name="T26" fmla="*/ 62 w 210"/>
                <a:gd name="T27" fmla="*/ 109 h 173"/>
                <a:gd name="T28" fmla="*/ 98 w 210"/>
                <a:gd name="T29" fmla="*/ 128 h 173"/>
                <a:gd name="T30" fmla="*/ 122 w 210"/>
                <a:gd name="T31" fmla="*/ 139 h 173"/>
                <a:gd name="T32" fmla="*/ 127 w 210"/>
                <a:gd name="T33" fmla="*/ 146 h 173"/>
                <a:gd name="T34" fmla="*/ 128 w 210"/>
                <a:gd name="T35" fmla="*/ 161 h 173"/>
                <a:gd name="T36" fmla="*/ 150 w 210"/>
                <a:gd name="T37" fmla="*/ 172 h 173"/>
                <a:gd name="T38" fmla="*/ 183 w 210"/>
                <a:gd name="T39" fmla="*/ 131 h 173"/>
                <a:gd name="T40" fmla="*/ 203 w 210"/>
                <a:gd name="T41" fmla="*/ 131 h 173"/>
                <a:gd name="T42" fmla="*/ 206 w 210"/>
                <a:gd name="T43" fmla="*/ 116 h 173"/>
                <a:gd name="T44" fmla="*/ 209 w 210"/>
                <a:gd name="T45" fmla="*/ 108 h 173"/>
                <a:gd name="T46" fmla="*/ 202 w 210"/>
                <a:gd name="T47" fmla="*/ 97 h 173"/>
                <a:gd name="T48" fmla="*/ 188 w 210"/>
                <a:gd name="T49" fmla="*/ 90 h 173"/>
                <a:gd name="T50" fmla="*/ 186 w 210"/>
                <a:gd name="T51" fmla="*/ 81 h 173"/>
                <a:gd name="T52" fmla="*/ 164 w 210"/>
                <a:gd name="T53" fmla="*/ 75 h 173"/>
                <a:gd name="T54" fmla="*/ 150 w 210"/>
                <a:gd name="T55" fmla="*/ 59 h 173"/>
                <a:gd name="T56" fmla="*/ 145 w 210"/>
                <a:gd name="T57" fmla="*/ 50 h 173"/>
                <a:gd name="T58" fmla="*/ 135 w 210"/>
                <a:gd name="T59" fmla="*/ 40 h 173"/>
                <a:gd name="T60" fmla="*/ 128 w 210"/>
                <a:gd name="T61" fmla="*/ 45 h 173"/>
                <a:gd name="T62" fmla="*/ 125 w 210"/>
                <a:gd name="T63" fmla="*/ 50 h 173"/>
                <a:gd name="T64" fmla="*/ 116 w 210"/>
                <a:gd name="T65" fmla="*/ 47 h 173"/>
                <a:gd name="T66" fmla="*/ 111 w 210"/>
                <a:gd name="T67" fmla="*/ 34 h 173"/>
                <a:gd name="T68" fmla="*/ 111 w 210"/>
                <a:gd name="T69" fmla="*/ 25 h 173"/>
                <a:gd name="T70" fmla="*/ 103 w 210"/>
                <a:gd name="T71" fmla="*/ 23 h 173"/>
                <a:gd name="T72" fmla="*/ 100 w 210"/>
                <a:gd name="T73" fmla="*/ 14 h 173"/>
                <a:gd name="T74" fmla="*/ 91 w 210"/>
                <a:gd name="T75" fmla="*/ 7 h 173"/>
                <a:gd name="T76" fmla="*/ 84 w 210"/>
                <a:gd name="T77" fmla="*/ 7 h 173"/>
                <a:gd name="T78" fmla="*/ 80 w 210"/>
                <a:gd name="T79" fmla="*/ 0 h 173"/>
                <a:gd name="T80" fmla="*/ 73 w 210"/>
                <a:gd name="T81" fmla="*/ 4 h 173"/>
                <a:gd name="T82" fmla="*/ 75 w 210"/>
                <a:gd name="T83" fmla="*/ 14 h 173"/>
                <a:gd name="T84" fmla="*/ 71 w 210"/>
                <a:gd name="T85" fmla="*/ 12 h 173"/>
                <a:gd name="T86" fmla="*/ 68 w 210"/>
                <a:gd name="T87" fmla="*/ 11 h 173"/>
                <a:gd name="T88" fmla="*/ 62 w 210"/>
                <a:gd name="T89" fmla="*/ 25 h 173"/>
                <a:gd name="T90" fmla="*/ 53 w 210"/>
                <a:gd name="T91" fmla="*/ 28 h 173"/>
                <a:gd name="T92" fmla="*/ 45 w 210"/>
                <a:gd name="T93" fmla="*/ 25 h 173"/>
                <a:gd name="T94" fmla="*/ 39 w 210"/>
                <a:gd name="T95" fmla="*/ 32 h 173"/>
                <a:gd name="T96" fmla="*/ 33 w 210"/>
                <a:gd name="T97" fmla="*/ 25 h 173"/>
                <a:gd name="T98" fmla="*/ 23 w 210"/>
                <a:gd name="T99" fmla="*/ 19 h 173"/>
                <a:gd name="T100" fmla="*/ 0 w 210"/>
                <a:gd name="T101" fmla="*/ 25 h 1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10"/>
                <a:gd name="T154" fmla="*/ 0 h 173"/>
                <a:gd name="T155" fmla="*/ 210 w 210"/>
                <a:gd name="T156" fmla="*/ 173 h 17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10" h="173">
                  <a:moveTo>
                    <a:pt x="0" y="25"/>
                  </a:moveTo>
                  <a:lnTo>
                    <a:pt x="1" y="47"/>
                  </a:lnTo>
                  <a:lnTo>
                    <a:pt x="12" y="34"/>
                  </a:lnTo>
                  <a:lnTo>
                    <a:pt x="28" y="52"/>
                  </a:lnTo>
                  <a:lnTo>
                    <a:pt x="21" y="63"/>
                  </a:lnTo>
                  <a:lnTo>
                    <a:pt x="3" y="52"/>
                  </a:lnTo>
                  <a:lnTo>
                    <a:pt x="1" y="68"/>
                  </a:lnTo>
                  <a:lnTo>
                    <a:pt x="3" y="77"/>
                  </a:lnTo>
                  <a:lnTo>
                    <a:pt x="12" y="79"/>
                  </a:lnTo>
                  <a:lnTo>
                    <a:pt x="8" y="88"/>
                  </a:lnTo>
                  <a:lnTo>
                    <a:pt x="17" y="96"/>
                  </a:lnTo>
                  <a:lnTo>
                    <a:pt x="17" y="126"/>
                  </a:lnTo>
                  <a:lnTo>
                    <a:pt x="45" y="117"/>
                  </a:lnTo>
                  <a:lnTo>
                    <a:pt x="62" y="109"/>
                  </a:lnTo>
                  <a:lnTo>
                    <a:pt x="98" y="128"/>
                  </a:lnTo>
                  <a:lnTo>
                    <a:pt x="122" y="139"/>
                  </a:lnTo>
                  <a:lnTo>
                    <a:pt x="127" y="146"/>
                  </a:lnTo>
                  <a:lnTo>
                    <a:pt x="128" y="161"/>
                  </a:lnTo>
                  <a:lnTo>
                    <a:pt x="150" y="172"/>
                  </a:lnTo>
                  <a:lnTo>
                    <a:pt x="183" y="131"/>
                  </a:lnTo>
                  <a:lnTo>
                    <a:pt x="203" y="131"/>
                  </a:lnTo>
                  <a:lnTo>
                    <a:pt x="206" y="116"/>
                  </a:lnTo>
                  <a:lnTo>
                    <a:pt x="209" y="108"/>
                  </a:lnTo>
                  <a:lnTo>
                    <a:pt x="202" y="97"/>
                  </a:lnTo>
                  <a:lnTo>
                    <a:pt x="188" y="90"/>
                  </a:lnTo>
                  <a:lnTo>
                    <a:pt x="186" y="81"/>
                  </a:lnTo>
                  <a:lnTo>
                    <a:pt x="164" y="75"/>
                  </a:lnTo>
                  <a:lnTo>
                    <a:pt x="150" y="59"/>
                  </a:lnTo>
                  <a:lnTo>
                    <a:pt x="145" y="50"/>
                  </a:lnTo>
                  <a:lnTo>
                    <a:pt x="135" y="40"/>
                  </a:lnTo>
                  <a:lnTo>
                    <a:pt x="128" y="45"/>
                  </a:lnTo>
                  <a:lnTo>
                    <a:pt x="125" y="50"/>
                  </a:lnTo>
                  <a:lnTo>
                    <a:pt x="116" y="47"/>
                  </a:lnTo>
                  <a:lnTo>
                    <a:pt x="111" y="34"/>
                  </a:lnTo>
                  <a:lnTo>
                    <a:pt x="111" y="25"/>
                  </a:lnTo>
                  <a:lnTo>
                    <a:pt x="103" y="23"/>
                  </a:lnTo>
                  <a:lnTo>
                    <a:pt x="100" y="14"/>
                  </a:lnTo>
                  <a:lnTo>
                    <a:pt x="91" y="7"/>
                  </a:lnTo>
                  <a:lnTo>
                    <a:pt x="84" y="7"/>
                  </a:lnTo>
                  <a:lnTo>
                    <a:pt x="80" y="0"/>
                  </a:lnTo>
                  <a:lnTo>
                    <a:pt x="73" y="4"/>
                  </a:lnTo>
                  <a:lnTo>
                    <a:pt x="75" y="14"/>
                  </a:lnTo>
                  <a:lnTo>
                    <a:pt x="71" y="12"/>
                  </a:lnTo>
                  <a:lnTo>
                    <a:pt x="68" y="11"/>
                  </a:lnTo>
                  <a:lnTo>
                    <a:pt x="62" y="25"/>
                  </a:lnTo>
                  <a:lnTo>
                    <a:pt x="53" y="28"/>
                  </a:lnTo>
                  <a:lnTo>
                    <a:pt x="45" y="25"/>
                  </a:lnTo>
                  <a:lnTo>
                    <a:pt x="39" y="32"/>
                  </a:lnTo>
                  <a:lnTo>
                    <a:pt x="33" y="25"/>
                  </a:lnTo>
                  <a:lnTo>
                    <a:pt x="23" y="19"/>
                  </a:lnTo>
                  <a:lnTo>
                    <a:pt x="0" y="25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3" name="Freeform 247"/>
            <p:cNvSpPr>
              <a:spLocks/>
            </p:cNvSpPr>
            <p:nvPr/>
          </p:nvSpPr>
          <p:spPr bwMode="auto">
            <a:xfrm>
              <a:off x="3516" y="1164"/>
              <a:ext cx="175" cy="90"/>
            </a:xfrm>
            <a:custGeom>
              <a:avLst/>
              <a:gdLst>
                <a:gd name="T0" fmla="*/ 44 w 175"/>
                <a:gd name="T1" fmla="*/ 64 h 90"/>
                <a:gd name="T2" fmla="*/ 32 w 175"/>
                <a:gd name="T3" fmla="*/ 64 h 90"/>
                <a:gd name="T4" fmla="*/ 7 w 175"/>
                <a:gd name="T5" fmla="*/ 67 h 90"/>
                <a:gd name="T6" fmla="*/ 0 w 175"/>
                <a:gd name="T7" fmla="*/ 77 h 90"/>
                <a:gd name="T8" fmla="*/ 7 w 175"/>
                <a:gd name="T9" fmla="*/ 81 h 90"/>
                <a:gd name="T10" fmla="*/ 12 w 175"/>
                <a:gd name="T11" fmla="*/ 84 h 90"/>
                <a:gd name="T12" fmla="*/ 47 w 175"/>
                <a:gd name="T13" fmla="*/ 84 h 90"/>
                <a:gd name="T14" fmla="*/ 70 w 175"/>
                <a:gd name="T15" fmla="*/ 84 h 90"/>
                <a:gd name="T16" fmla="*/ 81 w 175"/>
                <a:gd name="T17" fmla="*/ 89 h 90"/>
                <a:gd name="T18" fmla="*/ 85 w 175"/>
                <a:gd name="T19" fmla="*/ 78 h 90"/>
                <a:gd name="T20" fmla="*/ 95 w 175"/>
                <a:gd name="T21" fmla="*/ 77 h 90"/>
                <a:gd name="T22" fmla="*/ 109 w 175"/>
                <a:gd name="T23" fmla="*/ 73 h 90"/>
                <a:gd name="T24" fmla="*/ 121 w 175"/>
                <a:gd name="T25" fmla="*/ 70 h 90"/>
                <a:gd name="T26" fmla="*/ 143 w 175"/>
                <a:gd name="T27" fmla="*/ 55 h 90"/>
                <a:gd name="T28" fmla="*/ 167 w 175"/>
                <a:gd name="T29" fmla="*/ 42 h 90"/>
                <a:gd name="T30" fmla="*/ 174 w 175"/>
                <a:gd name="T31" fmla="*/ 34 h 90"/>
                <a:gd name="T32" fmla="*/ 171 w 175"/>
                <a:gd name="T33" fmla="*/ 21 h 90"/>
                <a:gd name="T34" fmla="*/ 160 w 175"/>
                <a:gd name="T35" fmla="*/ 21 h 90"/>
                <a:gd name="T36" fmla="*/ 150 w 175"/>
                <a:gd name="T37" fmla="*/ 14 h 90"/>
                <a:gd name="T38" fmla="*/ 137 w 175"/>
                <a:gd name="T39" fmla="*/ 9 h 90"/>
                <a:gd name="T40" fmla="*/ 108 w 175"/>
                <a:gd name="T41" fmla="*/ 7 h 90"/>
                <a:gd name="T42" fmla="*/ 71 w 175"/>
                <a:gd name="T43" fmla="*/ 0 h 90"/>
                <a:gd name="T44" fmla="*/ 65 w 175"/>
                <a:gd name="T45" fmla="*/ 2 h 90"/>
                <a:gd name="T46" fmla="*/ 67 w 175"/>
                <a:gd name="T47" fmla="*/ 9 h 90"/>
                <a:gd name="T48" fmla="*/ 71 w 175"/>
                <a:gd name="T49" fmla="*/ 17 h 90"/>
                <a:gd name="T50" fmla="*/ 62 w 175"/>
                <a:gd name="T51" fmla="*/ 18 h 90"/>
                <a:gd name="T52" fmla="*/ 58 w 175"/>
                <a:gd name="T53" fmla="*/ 13 h 90"/>
                <a:gd name="T54" fmla="*/ 46 w 175"/>
                <a:gd name="T55" fmla="*/ 12 h 90"/>
                <a:gd name="T56" fmla="*/ 30 w 175"/>
                <a:gd name="T57" fmla="*/ 13 h 90"/>
                <a:gd name="T58" fmla="*/ 37 w 175"/>
                <a:gd name="T59" fmla="*/ 18 h 90"/>
                <a:gd name="T60" fmla="*/ 37 w 175"/>
                <a:gd name="T61" fmla="*/ 23 h 90"/>
                <a:gd name="T62" fmla="*/ 34 w 175"/>
                <a:gd name="T63" fmla="*/ 30 h 90"/>
                <a:gd name="T64" fmla="*/ 34 w 175"/>
                <a:gd name="T65" fmla="*/ 39 h 90"/>
                <a:gd name="T66" fmla="*/ 38 w 175"/>
                <a:gd name="T67" fmla="*/ 44 h 90"/>
                <a:gd name="T68" fmla="*/ 62 w 175"/>
                <a:gd name="T69" fmla="*/ 44 h 90"/>
                <a:gd name="T70" fmla="*/ 68 w 175"/>
                <a:gd name="T71" fmla="*/ 43 h 90"/>
                <a:gd name="T72" fmla="*/ 76 w 175"/>
                <a:gd name="T73" fmla="*/ 52 h 90"/>
                <a:gd name="T74" fmla="*/ 67 w 175"/>
                <a:gd name="T75" fmla="*/ 62 h 90"/>
                <a:gd name="T76" fmla="*/ 61 w 175"/>
                <a:gd name="T77" fmla="*/ 62 h 90"/>
                <a:gd name="T78" fmla="*/ 52 w 175"/>
                <a:gd name="T79" fmla="*/ 62 h 90"/>
                <a:gd name="T80" fmla="*/ 49 w 175"/>
                <a:gd name="T81" fmla="*/ 62 h 90"/>
                <a:gd name="T82" fmla="*/ 44 w 175"/>
                <a:gd name="T83" fmla="*/ 64 h 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5"/>
                <a:gd name="T127" fmla="*/ 0 h 90"/>
                <a:gd name="T128" fmla="*/ 175 w 175"/>
                <a:gd name="T129" fmla="*/ 90 h 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5" h="90">
                  <a:moveTo>
                    <a:pt x="44" y="64"/>
                  </a:moveTo>
                  <a:lnTo>
                    <a:pt x="32" y="64"/>
                  </a:lnTo>
                  <a:lnTo>
                    <a:pt x="7" y="67"/>
                  </a:lnTo>
                  <a:lnTo>
                    <a:pt x="0" y="77"/>
                  </a:lnTo>
                  <a:lnTo>
                    <a:pt x="7" y="81"/>
                  </a:lnTo>
                  <a:lnTo>
                    <a:pt x="12" y="84"/>
                  </a:lnTo>
                  <a:lnTo>
                    <a:pt x="47" y="84"/>
                  </a:lnTo>
                  <a:lnTo>
                    <a:pt x="70" y="84"/>
                  </a:lnTo>
                  <a:lnTo>
                    <a:pt x="81" y="89"/>
                  </a:lnTo>
                  <a:lnTo>
                    <a:pt x="85" y="78"/>
                  </a:lnTo>
                  <a:lnTo>
                    <a:pt x="95" y="77"/>
                  </a:lnTo>
                  <a:lnTo>
                    <a:pt x="109" y="73"/>
                  </a:lnTo>
                  <a:lnTo>
                    <a:pt x="121" y="70"/>
                  </a:lnTo>
                  <a:lnTo>
                    <a:pt x="143" y="55"/>
                  </a:lnTo>
                  <a:lnTo>
                    <a:pt x="167" y="42"/>
                  </a:lnTo>
                  <a:lnTo>
                    <a:pt x="174" y="34"/>
                  </a:lnTo>
                  <a:lnTo>
                    <a:pt x="171" y="21"/>
                  </a:lnTo>
                  <a:lnTo>
                    <a:pt x="160" y="21"/>
                  </a:lnTo>
                  <a:lnTo>
                    <a:pt x="150" y="14"/>
                  </a:lnTo>
                  <a:lnTo>
                    <a:pt x="137" y="9"/>
                  </a:lnTo>
                  <a:lnTo>
                    <a:pt x="108" y="7"/>
                  </a:lnTo>
                  <a:lnTo>
                    <a:pt x="71" y="0"/>
                  </a:lnTo>
                  <a:lnTo>
                    <a:pt x="65" y="2"/>
                  </a:lnTo>
                  <a:lnTo>
                    <a:pt x="67" y="9"/>
                  </a:lnTo>
                  <a:lnTo>
                    <a:pt x="71" y="17"/>
                  </a:lnTo>
                  <a:lnTo>
                    <a:pt x="62" y="18"/>
                  </a:lnTo>
                  <a:lnTo>
                    <a:pt x="58" y="13"/>
                  </a:lnTo>
                  <a:lnTo>
                    <a:pt x="46" y="12"/>
                  </a:lnTo>
                  <a:lnTo>
                    <a:pt x="30" y="13"/>
                  </a:lnTo>
                  <a:lnTo>
                    <a:pt x="37" y="18"/>
                  </a:lnTo>
                  <a:lnTo>
                    <a:pt x="37" y="23"/>
                  </a:lnTo>
                  <a:lnTo>
                    <a:pt x="34" y="30"/>
                  </a:lnTo>
                  <a:lnTo>
                    <a:pt x="34" y="39"/>
                  </a:lnTo>
                  <a:lnTo>
                    <a:pt x="38" y="44"/>
                  </a:lnTo>
                  <a:lnTo>
                    <a:pt x="62" y="44"/>
                  </a:lnTo>
                  <a:lnTo>
                    <a:pt x="68" y="43"/>
                  </a:lnTo>
                  <a:lnTo>
                    <a:pt x="76" y="52"/>
                  </a:lnTo>
                  <a:lnTo>
                    <a:pt x="67" y="62"/>
                  </a:lnTo>
                  <a:lnTo>
                    <a:pt x="61" y="62"/>
                  </a:lnTo>
                  <a:lnTo>
                    <a:pt x="52" y="62"/>
                  </a:lnTo>
                  <a:lnTo>
                    <a:pt x="49" y="62"/>
                  </a:lnTo>
                  <a:lnTo>
                    <a:pt x="44" y="64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4" name="Freeform 248"/>
            <p:cNvSpPr>
              <a:spLocks/>
            </p:cNvSpPr>
            <p:nvPr/>
          </p:nvSpPr>
          <p:spPr bwMode="auto">
            <a:xfrm>
              <a:off x="3501" y="1218"/>
              <a:ext cx="112" cy="90"/>
            </a:xfrm>
            <a:custGeom>
              <a:avLst/>
              <a:gdLst>
                <a:gd name="T0" fmla="*/ 0 w 112"/>
                <a:gd name="T1" fmla="*/ 77 h 90"/>
                <a:gd name="T2" fmla="*/ 1 w 112"/>
                <a:gd name="T3" fmla="*/ 80 h 90"/>
                <a:gd name="T4" fmla="*/ 9 w 112"/>
                <a:gd name="T5" fmla="*/ 81 h 90"/>
                <a:gd name="T6" fmla="*/ 29 w 112"/>
                <a:gd name="T7" fmla="*/ 82 h 90"/>
                <a:gd name="T8" fmla="*/ 52 w 112"/>
                <a:gd name="T9" fmla="*/ 55 h 90"/>
                <a:gd name="T10" fmla="*/ 57 w 112"/>
                <a:gd name="T11" fmla="*/ 73 h 90"/>
                <a:gd name="T12" fmla="*/ 64 w 112"/>
                <a:gd name="T13" fmla="*/ 89 h 90"/>
                <a:gd name="T14" fmla="*/ 79 w 112"/>
                <a:gd name="T15" fmla="*/ 83 h 90"/>
                <a:gd name="T16" fmla="*/ 94 w 112"/>
                <a:gd name="T17" fmla="*/ 76 h 90"/>
                <a:gd name="T18" fmla="*/ 111 w 112"/>
                <a:gd name="T19" fmla="*/ 81 h 90"/>
                <a:gd name="T20" fmla="*/ 111 w 112"/>
                <a:gd name="T21" fmla="*/ 56 h 90"/>
                <a:gd name="T22" fmla="*/ 100 w 112"/>
                <a:gd name="T23" fmla="*/ 50 h 90"/>
                <a:gd name="T24" fmla="*/ 93 w 112"/>
                <a:gd name="T25" fmla="*/ 52 h 90"/>
                <a:gd name="T26" fmla="*/ 98 w 112"/>
                <a:gd name="T27" fmla="*/ 34 h 90"/>
                <a:gd name="T28" fmla="*/ 85 w 112"/>
                <a:gd name="T29" fmla="*/ 31 h 90"/>
                <a:gd name="T30" fmla="*/ 75 w 112"/>
                <a:gd name="T31" fmla="*/ 30 h 90"/>
                <a:gd name="T32" fmla="*/ 58 w 112"/>
                <a:gd name="T33" fmla="*/ 30 h 90"/>
                <a:gd name="T34" fmla="*/ 47 w 112"/>
                <a:gd name="T35" fmla="*/ 30 h 90"/>
                <a:gd name="T36" fmla="*/ 31 w 112"/>
                <a:gd name="T37" fmla="*/ 30 h 90"/>
                <a:gd name="T38" fmla="*/ 19 w 112"/>
                <a:gd name="T39" fmla="*/ 26 h 90"/>
                <a:gd name="T40" fmla="*/ 17 w 112"/>
                <a:gd name="T41" fmla="*/ 24 h 90"/>
                <a:gd name="T42" fmla="*/ 20 w 112"/>
                <a:gd name="T43" fmla="*/ 18 h 90"/>
                <a:gd name="T44" fmla="*/ 24 w 112"/>
                <a:gd name="T45" fmla="*/ 13 h 90"/>
                <a:gd name="T46" fmla="*/ 46 w 112"/>
                <a:gd name="T47" fmla="*/ 9 h 90"/>
                <a:gd name="T48" fmla="*/ 45 w 112"/>
                <a:gd name="T49" fmla="*/ 0 h 90"/>
                <a:gd name="T50" fmla="*/ 28 w 112"/>
                <a:gd name="T51" fmla="*/ 2 h 90"/>
                <a:gd name="T52" fmla="*/ 15 w 112"/>
                <a:gd name="T53" fmla="*/ 2 h 90"/>
                <a:gd name="T54" fmla="*/ 6 w 112"/>
                <a:gd name="T55" fmla="*/ 11 h 90"/>
                <a:gd name="T56" fmla="*/ 3 w 112"/>
                <a:gd name="T57" fmla="*/ 30 h 90"/>
                <a:gd name="T58" fmla="*/ 4 w 112"/>
                <a:gd name="T59" fmla="*/ 34 h 90"/>
                <a:gd name="T60" fmla="*/ 2 w 112"/>
                <a:gd name="T61" fmla="*/ 35 h 90"/>
                <a:gd name="T62" fmla="*/ 12 w 112"/>
                <a:gd name="T63" fmla="*/ 40 h 90"/>
                <a:gd name="T64" fmla="*/ 18 w 112"/>
                <a:gd name="T65" fmla="*/ 49 h 90"/>
                <a:gd name="T66" fmla="*/ 14 w 112"/>
                <a:gd name="T67" fmla="*/ 61 h 90"/>
                <a:gd name="T68" fmla="*/ 12 w 112"/>
                <a:gd name="T69" fmla="*/ 63 h 90"/>
                <a:gd name="T70" fmla="*/ 8 w 112"/>
                <a:gd name="T71" fmla="*/ 66 h 90"/>
                <a:gd name="T72" fmla="*/ 0 w 112"/>
                <a:gd name="T73" fmla="*/ 77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2"/>
                <a:gd name="T112" fmla="*/ 0 h 90"/>
                <a:gd name="T113" fmla="*/ 112 w 112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2" h="90">
                  <a:moveTo>
                    <a:pt x="0" y="77"/>
                  </a:moveTo>
                  <a:lnTo>
                    <a:pt x="1" y="80"/>
                  </a:lnTo>
                  <a:lnTo>
                    <a:pt x="9" y="81"/>
                  </a:lnTo>
                  <a:lnTo>
                    <a:pt x="29" y="82"/>
                  </a:lnTo>
                  <a:lnTo>
                    <a:pt x="52" y="55"/>
                  </a:lnTo>
                  <a:lnTo>
                    <a:pt x="57" y="73"/>
                  </a:lnTo>
                  <a:lnTo>
                    <a:pt x="64" y="89"/>
                  </a:lnTo>
                  <a:lnTo>
                    <a:pt x="79" y="83"/>
                  </a:lnTo>
                  <a:lnTo>
                    <a:pt x="94" y="76"/>
                  </a:lnTo>
                  <a:lnTo>
                    <a:pt x="111" y="81"/>
                  </a:lnTo>
                  <a:lnTo>
                    <a:pt x="111" y="56"/>
                  </a:lnTo>
                  <a:lnTo>
                    <a:pt x="100" y="50"/>
                  </a:lnTo>
                  <a:lnTo>
                    <a:pt x="93" y="52"/>
                  </a:lnTo>
                  <a:lnTo>
                    <a:pt x="98" y="34"/>
                  </a:lnTo>
                  <a:lnTo>
                    <a:pt x="85" y="31"/>
                  </a:lnTo>
                  <a:lnTo>
                    <a:pt x="75" y="30"/>
                  </a:lnTo>
                  <a:lnTo>
                    <a:pt x="58" y="30"/>
                  </a:lnTo>
                  <a:lnTo>
                    <a:pt x="47" y="30"/>
                  </a:lnTo>
                  <a:lnTo>
                    <a:pt x="31" y="30"/>
                  </a:lnTo>
                  <a:lnTo>
                    <a:pt x="19" y="26"/>
                  </a:lnTo>
                  <a:lnTo>
                    <a:pt x="17" y="24"/>
                  </a:lnTo>
                  <a:lnTo>
                    <a:pt x="20" y="18"/>
                  </a:lnTo>
                  <a:lnTo>
                    <a:pt x="24" y="13"/>
                  </a:lnTo>
                  <a:lnTo>
                    <a:pt x="46" y="9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2"/>
                  </a:lnTo>
                  <a:lnTo>
                    <a:pt x="6" y="11"/>
                  </a:lnTo>
                  <a:lnTo>
                    <a:pt x="3" y="30"/>
                  </a:lnTo>
                  <a:lnTo>
                    <a:pt x="4" y="34"/>
                  </a:lnTo>
                  <a:lnTo>
                    <a:pt x="2" y="35"/>
                  </a:lnTo>
                  <a:lnTo>
                    <a:pt x="12" y="40"/>
                  </a:lnTo>
                  <a:lnTo>
                    <a:pt x="18" y="49"/>
                  </a:lnTo>
                  <a:lnTo>
                    <a:pt x="14" y="61"/>
                  </a:lnTo>
                  <a:lnTo>
                    <a:pt x="12" y="63"/>
                  </a:lnTo>
                  <a:lnTo>
                    <a:pt x="8" y="66"/>
                  </a:lnTo>
                  <a:lnTo>
                    <a:pt x="0" y="77"/>
                  </a:lnTo>
                </a:path>
              </a:pathLst>
            </a:custGeom>
            <a:grpFill/>
            <a:ln w="63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5" name="Freeform 237"/>
            <p:cNvSpPr>
              <a:spLocks/>
            </p:cNvSpPr>
            <p:nvPr/>
          </p:nvSpPr>
          <p:spPr bwMode="auto">
            <a:xfrm>
              <a:off x="2924" y="2481"/>
              <a:ext cx="35" cy="42"/>
            </a:xfrm>
            <a:custGeom>
              <a:avLst/>
              <a:gdLst>
                <a:gd name="T0" fmla="*/ 0 w 35"/>
                <a:gd name="T1" fmla="*/ 19 h 42"/>
                <a:gd name="T2" fmla="*/ 13 w 35"/>
                <a:gd name="T3" fmla="*/ 41 h 42"/>
                <a:gd name="T4" fmla="*/ 34 w 35"/>
                <a:gd name="T5" fmla="*/ 19 h 42"/>
                <a:gd name="T6" fmla="*/ 24 w 35"/>
                <a:gd name="T7" fmla="*/ 0 h 42"/>
                <a:gd name="T8" fmla="*/ 0 w 35"/>
                <a:gd name="T9" fmla="*/ 19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2"/>
                <a:gd name="T17" fmla="*/ 35 w 35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2">
                  <a:moveTo>
                    <a:pt x="0" y="19"/>
                  </a:moveTo>
                  <a:lnTo>
                    <a:pt x="13" y="41"/>
                  </a:lnTo>
                  <a:lnTo>
                    <a:pt x="34" y="19"/>
                  </a:lnTo>
                  <a:lnTo>
                    <a:pt x="24" y="0"/>
                  </a:lnTo>
                  <a:lnTo>
                    <a:pt x="0" y="19"/>
                  </a:lnTo>
                </a:path>
              </a:pathLst>
            </a:custGeom>
            <a:grpFill/>
            <a:ln w="3175" cap="rnd" cmpd="sng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252" name="Picture 2" descr="C:\Users\sox\Desktop\glob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1" y="17006"/>
            <a:ext cx="767299" cy="76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9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jy\Documents\Análisis Py\EFTA\Comercio Potencial\Python\Gráficos\Mapeo potencial aparente MCS EF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1" y="994610"/>
            <a:ext cx="7186218" cy="539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jy\Documents\Análisis Py\EFTA\Comercio Potencial\Python\Gráficos\Mapeo potencial aparente Socios MCS EF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8" y="1347535"/>
            <a:ext cx="9244264" cy="50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7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jy\Documents\Análisis Py\EFTA\Comercio Potencial\Python\Gráficos\Mapeo potencial aparente ARG socios EF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0" y="1588166"/>
            <a:ext cx="9244800" cy="464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3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3"/>
          <p:cNvSpPr>
            <a:spLocks/>
          </p:cNvSpPr>
          <p:nvPr/>
        </p:nvSpPr>
        <p:spPr bwMode="auto">
          <a:xfrm>
            <a:off x="3197225" y="0"/>
            <a:ext cx="6702425" cy="639763"/>
          </a:xfrm>
          <a:custGeom>
            <a:avLst/>
            <a:gdLst/>
            <a:ahLst/>
            <a:cxnLst>
              <a:cxn ang="0">
                <a:pos x="0" y="423900"/>
              </a:cxn>
              <a:cxn ang="0">
                <a:pos x="7391704" y="423900"/>
              </a:cxn>
              <a:cxn ang="0">
                <a:pos x="7391704" y="0"/>
              </a:cxn>
              <a:cxn ang="0">
                <a:pos x="0" y="0"/>
              </a:cxn>
              <a:cxn ang="0">
                <a:pos x="0" y="423900"/>
              </a:cxn>
            </a:cxnLst>
            <a:rect l="0" t="0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914400"/>
            <a:endParaRPr lang="es-AR" sz="1500" dirty="0">
              <a:solidFill>
                <a:srgbClr val="002052"/>
              </a:solidFill>
              <a:cs typeface="+mn-cs"/>
            </a:endParaRPr>
          </a:p>
        </p:txBody>
      </p:sp>
      <p:sp>
        <p:nvSpPr>
          <p:cNvPr id="45" name="object 3"/>
          <p:cNvSpPr/>
          <p:nvPr/>
        </p:nvSpPr>
        <p:spPr>
          <a:xfrm>
            <a:off x="0" y="0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7392034" h="424180">
                <a:moveTo>
                  <a:pt x="0" y="423900"/>
                </a:moveTo>
                <a:lnTo>
                  <a:pt x="7391704" y="423900"/>
                </a:lnTo>
                <a:lnTo>
                  <a:pt x="7391704" y="0"/>
                </a:lnTo>
                <a:lnTo>
                  <a:pt x="0" y="0"/>
                </a:lnTo>
                <a:lnTo>
                  <a:pt x="0" y="423900"/>
                </a:lnTo>
                <a:close/>
              </a:path>
            </a:pathLst>
          </a:custGeom>
          <a:solidFill>
            <a:srgbClr val="E8E8E8"/>
          </a:solidFill>
        </p:spPr>
        <p:txBody>
          <a:bodyPr lIns="1332000" tIns="0" rIns="0" bIns="0" anchor="ctr"/>
          <a:lstStyle/>
          <a:p>
            <a:pPr marL="11516" defTabSz="914400" eaLnBrk="0" hangingPunct="0">
              <a:spcBef>
                <a:spcPts val="91"/>
              </a:spcBef>
              <a:defRPr/>
            </a:pPr>
            <a:r>
              <a:rPr lang="es-AR" sz="2600" spc="27" dirty="0" smtClean="0">
                <a:solidFill>
                  <a:srgbClr val="555555"/>
                </a:solidFill>
                <a:latin typeface="Arial"/>
                <a:cs typeface="Arial"/>
              </a:rPr>
              <a:t>ACLARACIONES</a:t>
            </a:r>
            <a:endParaRPr sz="2600" spc="27" dirty="0">
              <a:solidFill>
                <a:srgbClr val="555555"/>
              </a:solidFill>
              <a:latin typeface="Arial"/>
              <a:cs typeface="Aria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91886" y="1341438"/>
            <a:ext cx="8926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2">
                    <a:lumMod val="75000"/>
                  </a:schemeClr>
                </a:solidFill>
              </a:rPr>
              <a:t>Banco de imágenes:</a:t>
            </a:r>
          </a:p>
          <a:p>
            <a:endParaRPr lang="es-AR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bg2">
                    <a:lumMod val="75000"/>
                  </a:schemeClr>
                </a:solidFill>
                <a:hlinkClick r:id="rId2"/>
              </a:rPr>
              <a:t>https://www.flaticon.com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/</a:t>
            </a:r>
            <a:endParaRPr lang="es-AR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s-AR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bg2">
                    <a:lumMod val="75000"/>
                  </a:schemeClr>
                </a:solidFill>
                <a:hlinkClick r:id="rId3"/>
              </a:rPr>
              <a:t>http://www.freepik.com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  <a:hlinkClick r:id="rId3"/>
              </a:rPr>
              <a:t>/</a:t>
            </a:r>
            <a:endParaRPr lang="es-AR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s-AR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bg2">
                    <a:lumMod val="75000"/>
                  </a:schemeClr>
                </a:solidFill>
              </a:rPr>
              <a:t>CODIGO </a:t>
            </a:r>
            <a:r>
              <a:rPr lang="es-AR" dirty="0" smtClean="0">
                <a:solidFill>
                  <a:schemeClr val="bg2">
                    <a:lumMod val="75000"/>
                  </a:schemeClr>
                </a:solidFill>
              </a:rPr>
              <a:t>COLOR FUENTE </a:t>
            </a:r>
            <a:r>
              <a:rPr lang="es-AR" dirty="0">
                <a:solidFill>
                  <a:schemeClr val="bg2">
                    <a:lumMod val="75000"/>
                  </a:schemeClr>
                </a:solidFill>
              </a:rPr>
              <a:t>IMAGEN: 3F99D9</a:t>
            </a:r>
          </a:p>
        </p:txBody>
      </p:sp>
    </p:spTree>
    <p:extLst>
      <p:ext uri="{BB962C8B-B14F-4D97-AF65-F5344CB8AC3E}">
        <p14:creationId xmlns:p14="http://schemas.microsoft.com/office/powerpoint/2010/main" val="14683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jy\Documents\Análisis Py\EFTA\Comercio Potencial\Python\Gráficos\TAAC correlaciones 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0" y="3782663"/>
            <a:ext cx="3975318" cy="239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jy\Documents\Análisis Py\EFTA\Comercio Potencial\Python\Gráficos\TAAC correlaciones 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06" y="3670368"/>
            <a:ext cx="4029209" cy="23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jy\Documents\Análisis Py\EFTA\Comercio Potencial\Python\Gráficos\TAAC correlaciones MO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06" y="831874"/>
            <a:ext cx="3975318" cy="239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jy\Documents\Análisis Py\EFTA\Comercio Potencial\Python\Gráficos\TAAC correlaciones MO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0" y="831874"/>
            <a:ext cx="3975318" cy="239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926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54"/>
  <p:tag name="ORIGTOP" val="108"/>
  <p:tag name="ORIGHEIGHT" val="22.875"/>
  <p:tag name="ORIGWIDTH" val="22.3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228"/>
  <p:tag name="LTOP" val=" 334.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228"/>
  <p:tag name="LTOP" val=" 334.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228"/>
  <p:tag name="LTOP" val=" 334.7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228"/>
  <p:tag name="LTOP" val=" 334.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54"/>
  <p:tag name="ORIGTOP" val="108"/>
  <p:tag name="ORIGHEIGHT" val="22.875"/>
  <p:tag name="ORIGWIDTH" val="22.37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97.375"/>
  <p:tag name="LLEFT" val=" 8.7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97.375"/>
  <p:tag name="LLEFT" val=" 8.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8.75"/>
  <p:tag name="LTOP" val=" 97.3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97.375"/>
  <p:tag name="LLEFT" val=" 8.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Blank Presentation Hermes">
  <a:themeElements>
    <a:clrScheme name="Blank Presentation Hermes 11">
      <a:dk1>
        <a:srgbClr val="002052"/>
      </a:dk1>
      <a:lt1>
        <a:srgbClr val="FFFFFF"/>
      </a:lt1>
      <a:dk2>
        <a:srgbClr val="00306B"/>
      </a:dk2>
      <a:lt2>
        <a:srgbClr val="969696"/>
      </a:lt2>
      <a:accent1>
        <a:srgbClr val="DDE4FB"/>
      </a:accent1>
      <a:accent2>
        <a:srgbClr val="4AA3B8"/>
      </a:accent2>
      <a:accent3>
        <a:srgbClr val="FFFFFF"/>
      </a:accent3>
      <a:accent4>
        <a:srgbClr val="001A45"/>
      </a:accent4>
      <a:accent5>
        <a:srgbClr val="EBEFFD"/>
      </a:accent5>
      <a:accent6>
        <a:srgbClr val="4293A6"/>
      </a:accent6>
      <a:hlink>
        <a:srgbClr val="4B24DA"/>
      </a:hlink>
      <a:folHlink>
        <a:srgbClr val="006699"/>
      </a:folHlink>
    </a:clrScheme>
    <a:fontScheme name="Blank Presentation Herm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Hermes 1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FFFFF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80808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Hermes 2">
        <a:dk1>
          <a:srgbClr val="5F5F5F"/>
        </a:dk1>
        <a:lt1>
          <a:srgbClr val="FFFFFF"/>
        </a:lt1>
        <a:dk2>
          <a:srgbClr val="00264C"/>
        </a:dk2>
        <a:lt2>
          <a:srgbClr val="FFCC00"/>
        </a:lt2>
        <a:accent1>
          <a:srgbClr val="006699"/>
        </a:accent1>
        <a:accent2>
          <a:srgbClr val="006666"/>
        </a:accent2>
        <a:accent3>
          <a:srgbClr val="AAACB2"/>
        </a:accent3>
        <a:accent4>
          <a:srgbClr val="DADADA"/>
        </a:accent4>
        <a:accent5>
          <a:srgbClr val="AAB8CA"/>
        </a:accent5>
        <a:accent6>
          <a:srgbClr val="005C5C"/>
        </a:accent6>
        <a:hlink>
          <a:srgbClr val="CC00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Hermes 3">
        <a:dk1>
          <a:srgbClr val="5F5F5F"/>
        </a:dk1>
        <a:lt1>
          <a:srgbClr val="FFFFFF"/>
        </a:lt1>
        <a:dk2>
          <a:srgbClr val="000000"/>
        </a:dk2>
        <a:lt2>
          <a:srgbClr val="FFCC00"/>
        </a:lt2>
        <a:accent1>
          <a:srgbClr val="0066CC"/>
        </a:accent1>
        <a:accent2>
          <a:srgbClr val="008080"/>
        </a:accent2>
        <a:accent3>
          <a:srgbClr val="AAAAAA"/>
        </a:accent3>
        <a:accent4>
          <a:srgbClr val="DADADA"/>
        </a:accent4>
        <a:accent5>
          <a:srgbClr val="AAB8E2"/>
        </a:accent5>
        <a:accent6>
          <a:srgbClr val="007373"/>
        </a:accent6>
        <a:hlink>
          <a:srgbClr val="FF3300"/>
        </a:hlink>
        <a:folHlink>
          <a:srgbClr val="5FC6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Hermes 4">
        <a:dk1>
          <a:srgbClr val="3399FF"/>
        </a:dk1>
        <a:lt1>
          <a:srgbClr val="FFFFFF"/>
        </a:lt1>
        <a:dk2>
          <a:srgbClr val="002384"/>
        </a:dk2>
        <a:lt2>
          <a:srgbClr val="FFFF99"/>
        </a:lt2>
        <a:accent1>
          <a:srgbClr val="006699"/>
        </a:accent1>
        <a:accent2>
          <a:srgbClr val="FF6600"/>
        </a:accent2>
        <a:accent3>
          <a:srgbClr val="AAACC2"/>
        </a:accent3>
        <a:accent4>
          <a:srgbClr val="DADADA"/>
        </a:accent4>
        <a:accent5>
          <a:srgbClr val="AAB8CA"/>
        </a:accent5>
        <a:accent6>
          <a:srgbClr val="E75C00"/>
        </a:accent6>
        <a:hlink>
          <a:srgbClr val="009999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Hermes 5">
        <a:dk1>
          <a:srgbClr val="006699"/>
        </a:dk1>
        <a:lt1>
          <a:srgbClr val="FFFFFF"/>
        </a:lt1>
        <a:dk2>
          <a:srgbClr val="00004B"/>
        </a:dk2>
        <a:lt2>
          <a:srgbClr val="FFCC00"/>
        </a:lt2>
        <a:accent1>
          <a:srgbClr val="003366"/>
        </a:accent1>
        <a:accent2>
          <a:srgbClr val="007572"/>
        </a:accent2>
        <a:accent3>
          <a:srgbClr val="AAAAB1"/>
        </a:accent3>
        <a:accent4>
          <a:srgbClr val="DADADA"/>
        </a:accent4>
        <a:accent5>
          <a:srgbClr val="AAADB8"/>
        </a:accent5>
        <a:accent6>
          <a:srgbClr val="006967"/>
        </a:accent6>
        <a:hlink>
          <a:srgbClr val="CC00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Hermes 6">
        <a:dk1>
          <a:srgbClr val="006699"/>
        </a:dk1>
        <a:lt1>
          <a:srgbClr val="FFFFFF"/>
        </a:lt1>
        <a:dk2>
          <a:srgbClr val="000000"/>
        </a:dk2>
        <a:lt2>
          <a:srgbClr val="FFCC00"/>
        </a:lt2>
        <a:accent1>
          <a:srgbClr val="003366"/>
        </a:accent1>
        <a:accent2>
          <a:srgbClr val="007572"/>
        </a:accent2>
        <a:accent3>
          <a:srgbClr val="AAAAAA"/>
        </a:accent3>
        <a:accent4>
          <a:srgbClr val="DADADA"/>
        </a:accent4>
        <a:accent5>
          <a:srgbClr val="AAADB8"/>
        </a:accent5>
        <a:accent6>
          <a:srgbClr val="006967"/>
        </a:accent6>
        <a:hlink>
          <a:srgbClr val="CC00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Hermes 7">
        <a:dk1>
          <a:srgbClr val="000000"/>
        </a:dk1>
        <a:lt1>
          <a:srgbClr val="FFFFFF"/>
        </a:lt1>
        <a:dk2>
          <a:srgbClr val="000099"/>
        </a:dk2>
        <a:lt2>
          <a:srgbClr val="777777"/>
        </a:lt2>
        <a:accent1>
          <a:srgbClr val="FFFF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A8A"/>
        </a:accent6>
        <a:hlink>
          <a:srgbClr val="FF0000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Hermes 8">
        <a:dk1>
          <a:srgbClr val="000000"/>
        </a:dk1>
        <a:lt1>
          <a:srgbClr val="FFFFFF"/>
        </a:lt1>
        <a:dk2>
          <a:srgbClr val="0000CC"/>
        </a:dk2>
        <a:lt2>
          <a:srgbClr val="969696"/>
        </a:lt2>
        <a:accent1>
          <a:srgbClr val="FFFF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B9B9"/>
        </a:accent6>
        <a:hlink>
          <a:srgbClr val="0099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Hermes 9">
        <a:dk1>
          <a:srgbClr val="000000"/>
        </a:dk1>
        <a:lt1>
          <a:srgbClr val="FFFFFF"/>
        </a:lt1>
        <a:dk2>
          <a:srgbClr val="000000"/>
        </a:dk2>
        <a:lt2>
          <a:srgbClr val="0000FF"/>
        </a:lt2>
        <a:accent1>
          <a:srgbClr val="CCECFF"/>
        </a:accent1>
        <a:accent2>
          <a:srgbClr val="CC99FF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B98AE7"/>
        </a:accent6>
        <a:hlink>
          <a:srgbClr val="0000CC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Hermes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DE6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E3F0FF"/>
        </a:accent5>
        <a:accent6>
          <a:srgbClr val="B9B9E7"/>
        </a:accent6>
        <a:hlink>
          <a:srgbClr val="3333CC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Hermes 11">
        <a:dk1>
          <a:srgbClr val="002052"/>
        </a:dk1>
        <a:lt1>
          <a:srgbClr val="FFFFFF"/>
        </a:lt1>
        <a:dk2>
          <a:srgbClr val="00306B"/>
        </a:dk2>
        <a:lt2>
          <a:srgbClr val="969696"/>
        </a:lt2>
        <a:accent1>
          <a:srgbClr val="DDE4FB"/>
        </a:accent1>
        <a:accent2>
          <a:srgbClr val="4AA3B8"/>
        </a:accent2>
        <a:accent3>
          <a:srgbClr val="FFFFFF"/>
        </a:accent3>
        <a:accent4>
          <a:srgbClr val="001A45"/>
        </a:accent4>
        <a:accent5>
          <a:srgbClr val="EBEFFD"/>
        </a:accent5>
        <a:accent6>
          <a:srgbClr val="4293A6"/>
        </a:accent6>
        <a:hlink>
          <a:srgbClr val="4B24D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 Hermes">
  <a:themeElements>
    <a:clrScheme name="Blank Presentation Hermes 11">
      <a:dk1>
        <a:srgbClr val="002052"/>
      </a:dk1>
      <a:lt1>
        <a:srgbClr val="FFFFFF"/>
      </a:lt1>
      <a:dk2>
        <a:srgbClr val="00306B"/>
      </a:dk2>
      <a:lt2>
        <a:srgbClr val="969696"/>
      </a:lt2>
      <a:accent1>
        <a:srgbClr val="DDE4FB"/>
      </a:accent1>
      <a:accent2>
        <a:srgbClr val="4AA3B8"/>
      </a:accent2>
      <a:accent3>
        <a:srgbClr val="FFFFFF"/>
      </a:accent3>
      <a:accent4>
        <a:srgbClr val="001A45"/>
      </a:accent4>
      <a:accent5>
        <a:srgbClr val="EBEFFD"/>
      </a:accent5>
      <a:accent6>
        <a:srgbClr val="4293A6"/>
      </a:accent6>
      <a:hlink>
        <a:srgbClr val="4B24DA"/>
      </a:hlink>
      <a:folHlink>
        <a:srgbClr val="006699"/>
      </a:folHlink>
    </a:clrScheme>
    <a:fontScheme name="Blank Presentation Herm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Hermes 1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FFFFF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80808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Hermes 2">
        <a:dk1>
          <a:srgbClr val="5F5F5F"/>
        </a:dk1>
        <a:lt1>
          <a:srgbClr val="FFFFFF"/>
        </a:lt1>
        <a:dk2>
          <a:srgbClr val="00264C"/>
        </a:dk2>
        <a:lt2>
          <a:srgbClr val="FFCC00"/>
        </a:lt2>
        <a:accent1>
          <a:srgbClr val="006699"/>
        </a:accent1>
        <a:accent2>
          <a:srgbClr val="006666"/>
        </a:accent2>
        <a:accent3>
          <a:srgbClr val="AAACB2"/>
        </a:accent3>
        <a:accent4>
          <a:srgbClr val="DADADA"/>
        </a:accent4>
        <a:accent5>
          <a:srgbClr val="AAB8CA"/>
        </a:accent5>
        <a:accent6>
          <a:srgbClr val="005C5C"/>
        </a:accent6>
        <a:hlink>
          <a:srgbClr val="CC00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Hermes 3">
        <a:dk1>
          <a:srgbClr val="5F5F5F"/>
        </a:dk1>
        <a:lt1>
          <a:srgbClr val="FFFFFF"/>
        </a:lt1>
        <a:dk2>
          <a:srgbClr val="000000"/>
        </a:dk2>
        <a:lt2>
          <a:srgbClr val="FFCC00"/>
        </a:lt2>
        <a:accent1>
          <a:srgbClr val="0066CC"/>
        </a:accent1>
        <a:accent2>
          <a:srgbClr val="008080"/>
        </a:accent2>
        <a:accent3>
          <a:srgbClr val="AAAAAA"/>
        </a:accent3>
        <a:accent4>
          <a:srgbClr val="DADADA"/>
        </a:accent4>
        <a:accent5>
          <a:srgbClr val="AAB8E2"/>
        </a:accent5>
        <a:accent6>
          <a:srgbClr val="007373"/>
        </a:accent6>
        <a:hlink>
          <a:srgbClr val="FF3300"/>
        </a:hlink>
        <a:folHlink>
          <a:srgbClr val="5FC6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Hermes 4">
        <a:dk1>
          <a:srgbClr val="3399FF"/>
        </a:dk1>
        <a:lt1>
          <a:srgbClr val="FFFFFF"/>
        </a:lt1>
        <a:dk2>
          <a:srgbClr val="002384"/>
        </a:dk2>
        <a:lt2>
          <a:srgbClr val="FFFF99"/>
        </a:lt2>
        <a:accent1>
          <a:srgbClr val="006699"/>
        </a:accent1>
        <a:accent2>
          <a:srgbClr val="FF6600"/>
        </a:accent2>
        <a:accent3>
          <a:srgbClr val="AAACC2"/>
        </a:accent3>
        <a:accent4>
          <a:srgbClr val="DADADA"/>
        </a:accent4>
        <a:accent5>
          <a:srgbClr val="AAB8CA"/>
        </a:accent5>
        <a:accent6>
          <a:srgbClr val="E75C00"/>
        </a:accent6>
        <a:hlink>
          <a:srgbClr val="009999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Hermes 5">
        <a:dk1>
          <a:srgbClr val="006699"/>
        </a:dk1>
        <a:lt1>
          <a:srgbClr val="FFFFFF"/>
        </a:lt1>
        <a:dk2>
          <a:srgbClr val="00004B"/>
        </a:dk2>
        <a:lt2>
          <a:srgbClr val="FFCC00"/>
        </a:lt2>
        <a:accent1>
          <a:srgbClr val="003366"/>
        </a:accent1>
        <a:accent2>
          <a:srgbClr val="007572"/>
        </a:accent2>
        <a:accent3>
          <a:srgbClr val="AAAAB1"/>
        </a:accent3>
        <a:accent4>
          <a:srgbClr val="DADADA"/>
        </a:accent4>
        <a:accent5>
          <a:srgbClr val="AAADB8"/>
        </a:accent5>
        <a:accent6>
          <a:srgbClr val="006967"/>
        </a:accent6>
        <a:hlink>
          <a:srgbClr val="CC00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Hermes 6">
        <a:dk1>
          <a:srgbClr val="006699"/>
        </a:dk1>
        <a:lt1>
          <a:srgbClr val="FFFFFF"/>
        </a:lt1>
        <a:dk2>
          <a:srgbClr val="000000"/>
        </a:dk2>
        <a:lt2>
          <a:srgbClr val="FFCC00"/>
        </a:lt2>
        <a:accent1>
          <a:srgbClr val="003366"/>
        </a:accent1>
        <a:accent2>
          <a:srgbClr val="007572"/>
        </a:accent2>
        <a:accent3>
          <a:srgbClr val="AAAAAA"/>
        </a:accent3>
        <a:accent4>
          <a:srgbClr val="DADADA"/>
        </a:accent4>
        <a:accent5>
          <a:srgbClr val="AAADB8"/>
        </a:accent5>
        <a:accent6>
          <a:srgbClr val="006967"/>
        </a:accent6>
        <a:hlink>
          <a:srgbClr val="CC00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Hermes 7">
        <a:dk1>
          <a:srgbClr val="000000"/>
        </a:dk1>
        <a:lt1>
          <a:srgbClr val="FFFFFF"/>
        </a:lt1>
        <a:dk2>
          <a:srgbClr val="000099"/>
        </a:dk2>
        <a:lt2>
          <a:srgbClr val="777777"/>
        </a:lt2>
        <a:accent1>
          <a:srgbClr val="FFFF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A8A"/>
        </a:accent6>
        <a:hlink>
          <a:srgbClr val="FF0000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Hermes 8">
        <a:dk1>
          <a:srgbClr val="000000"/>
        </a:dk1>
        <a:lt1>
          <a:srgbClr val="FFFFFF"/>
        </a:lt1>
        <a:dk2>
          <a:srgbClr val="0000CC"/>
        </a:dk2>
        <a:lt2>
          <a:srgbClr val="969696"/>
        </a:lt2>
        <a:accent1>
          <a:srgbClr val="FFFF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B9B9"/>
        </a:accent6>
        <a:hlink>
          <a:srgbClr val="0099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Hermes 9">
        <a:dk1>
          <a:srgbClr val="000000"/>
        </a:dk1>
        <a:lt1>
          <a:srgbClr val="FFFFFF"/>
        </a:lt1>
        <a:dk2>
          <a:srgbClr val="000000"/>
        </a:dk2>
        <a:lt2>
          <a:srgbClr val="0000FF"/>
        </a:lt2>
        <a:accent1>
          <a:srgbClr val="CCECFF"/>
        </a:accent1>
        <a:accent2>
          <a:srgbClr val="CC99FF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B98AE7"/>
        </a:accent6>
        <a:hlink>
          <a:srgbClr val="0000CC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Hermes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DE6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E3F0FF"/>
        </a:accent5>
        <a:accent6>
          <a:srgbClr val="B9B9E7"/>
        </a:accent6>
        <a:hlink>
          <a:srgbClr val="3333CC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Hermes 11">
        <a:dk1>
          <a:srgbClr val="002052"/>
        </a:dk1>
        <a:lt1>
          <a:srgbClr val="FFFFFF"/>
        </a:lt1>
        <a:dk2>
          <a:srgbClr val="00306B"/>
        </a:dk2>
        <a:lt2>
          <a:srgbClr val="969696"/>
        </a:lt2>
        <a:accent1>
          <a:srgbClr val="DDE4FB"/>
        </a:accent1>
        <a:accent2>
          <a:srgbClr val="4AA3B8"/>
        </a:accent2>
        <a:accent3>
          <a:srgbClr val="FFFFFF"/>
        </a:accent3>
        <a:accent4>
          <a:srgbClr val="001A45"/>
        </a:accent4>
        <a:accent5>
          <a:srgbClr val="EBEFFD"/>
        </a:accent5>
        <a:accent6>
          <a:srgbClr val="4293A6"/>
        </a:accent6>
        <a:hlink>
          <a:srgbClr val="4B24D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27084</TotalTime>
  <Words>585</Words>
  <Application>Microsoft Office PowerPoint</Application>
  <PresentationFormat>A4 (210 x 297 mm)</PresentationFormat>
  <Paragraphs>499</Paragraphs>
  <Slides>42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42</vt:i4>
      </vt:variant>
    </vt:vector>
  </HeadingPairs>
  <TitlesOfParts>
    <vt:vector size="44" baseType="lpstr">
      <vt:lpstr>Blank Presentation Hermes</vt:lpstr>
      <vt:lpstr>1_Blank Presentation Hermes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VERTICAL TEXTO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 en dos líneas</dc:title>
  <dc:creator>Pablo Prieto</dc:creator>
  <cp:keywords>NOT-APPL</cp:keywords>
  <dc:description>NOT-APPL</dc:description>
  <cp:lastModifiedBy>Jaureguiberry, Camilo</cp:lastModifiedBy>
  <cp:revision>1570</cp:revision>
  <cp:lastPrinted>2017-11-23T19:34:56Z</cp:lastPrinted>
  <dcterms:created xsi:type="dcterms:W3CDTF">2015-12-29T20:40:18Z</dcterms:created>
  <dcterms:modified xsi:type="dcterms:W3CDTF">2018-09-28T21:48:12Z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