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9" r:id="rId17"/>
    <p:sldId id="280" r:id="rId18"/>
    <p:sldId id="281" r:id="rId19"/>
    <p:sldId id="282"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5f4cab1dd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g115f4cab1dd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5f4cab1dd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115f4cab1dd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02b1eb6118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g102b1eb6118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5f4cab1dd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g115f4cab1dd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43106bd5f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g1043106bd5f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2b1eb6118_0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g102b1eb6118_0_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148102a8d7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g1148102a8d7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02b1eb6118_0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g102b1eb6118_0_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2b1eb6118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g102b1eb6118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2b1eb6118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g102b1eb6118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5f4cab1dd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g115f4cab1dd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15f4cab1dd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g115f4cab1dd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15f4cab1dd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g115f4cab1dd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15f4cab1dd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g115f4cab1dd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2"/>
          <p:cNvSpPr txBox="1">
            <a:spLocks noGrp="1"/>
          </p:cNvSpPr>
          <p:nvPr>
            <p:ph type="body" idx="1"/>
          </p:nvPr>
        </p:nvSpPr>
        <p:spPr>
          <a:xfrm>
            <a:off x="838200" y="973975"/>
            <a:ext cx="10515600" cy="5202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es-CO" b="1"/>
              <a:t>Módulos o actividades a desarrollar en el SEXTO SEMESTRE</a:t>
            </a:r>
            <a:endParaRPr b="1"/>
          </a:p>
          <a:p>
            <a:pPr marL="0" lvl="0" indent="0" algn="l" rtl="0">
              <a:lnSpc>
                <a:spcPct val="90000"/>
              </a:lnSpc>
              <a:spcBef>
                <a:spcPts val="0"/>
              </a:spcBef>
              <a:spcAft>
                <a:spcPts val="0"/>
              </a:spcAft>
              <a:buClr>
                <a:schemeClr val="dk1"/>
              </a:buClr>
              <a:buSzPts val="1100"/>
              <a:buNone/>
            </a:pPr>
            <a:endParaRPr>
              <a:solidFill>
                <a:srgbClr val="888888"/>
              </a:solidFill>
            </a:endParaRPr>
          </a:p>
          <a:p>
            <a:pPr marL="457200" lvl="0" indent="-342900" algn="l" rtl="0">
              <a:lnSpc>
                <a:spcPct val="90000"/>
              </a:lnSpc>
              <a:spcBef>
                <a:spcPts val="0"/>
              </a:spcBef>
              <a:spcAft>
                <a:spcPts val="0"/>
              </a:spcAft>
              <a:buClr>
                <a:srgbClr val="434343"/>
              </a:buClr>
              <a:buSzPts val="1800"/>
              <a:buChar char="•"/>
            </a:pPr>
            <a:r>
              <a:rPr lang="es-CO">
                <a:solidFill>
                  <a:srgbClr val="434343"/>
                </a:solidFill>
              </a:rPr>
              <a:t>(CRUD) - Módulo de rutas de aprendizaje</a:t>
            </a:r>
            <a:endParaRPr>
              <a:solidFill>
                <a:srgbClr val="434343"/>
              </a:solidFill>
            </a:endParaRPr>
          </a:p>
          <a:p>
            <a:pPr marL="457200" lvl="0" indent="-342900" algn="l" rtl="0">
              <a:lnSpc>
                <a:spcPct val="90000"/>
              </a:lnSpc>
              <a:spcBef>
                <a:spcPts val="0"/>
              </a:spcBef>
              <a:spcAft>
                <a:spcPts val="0"/>
              </a:spcAft>
              <a:buClr>
                <a:srgbClr val="434343"/>
              </a:buClr>
              <a:buSzPts val="1800"/>
              <a:buChar char="•"/>
            </a:pPr>
            <a:r>
              <a:rPr lang="es-CO">
                <a:solidFill>
                  <a:srgbClr val="434343"/>
                </a:solidFill>
              </a:rPr>
              <a:t>(CRUD) - Módulo de evaluación</a:t>
            </a:r>
            <a:endParaRPr>
              <a:solidFill>
                <a:srgbClr val="434343"/>
              </a:solidFill>
            </a:endParaRPr>
          </a:p>
          <a:p>
            <a:pPr marL="457200" lvl="0" indent="-342900" algn="l" rtl="0">
              <a:lnSpc>
                <a:spcPct val="90000"/>
              </a:lnSpc>
              <a:spcBef>
                <a:spcPts val="0"/>
              </a:spcBef>
              <a:spcAft>
                <a:spcPts val="0"/>
              </a:spcAft>
              <a:buClr>
                <a:srgbClr val="434343"/>
              </a:buClr>
              <a:buSzPts val="1800"/>
              <a:buChar char="•"/>
            </a:pPr>
            <a:r>
              <a:rPr lang="es-CO">
                <a:solidFill>
                  <a:srgbClr val="434343"/>
                </a:solidFill>
              </a:rPr>
              <a:t>Módulo que permita ver el avance en las rutas de aprendizajes por colaborador</a:t>
            </a:r>
            <a:endParaRPr>
              <a:solidFill>
                <a:srgbClr val="434343"/>
              </a:solidFill>
            </a:endParaRPr>
          </a:p>
          <a:p>
            <a:pPr marL="457200" lvl="0" indent="-342900" algn="l" rtl="0">
              <a:lnSpc>
                <a:spcPct val="90000"/>
              </a:lnSpc>
              <a:spcBef>
                <a:spcPts val="0"/>
              </a:spcBef>
              <a:spcAft>
                <a:spcPts val="0"/>
              </a:spcAft>
              <a:buClr>
                <a:srgbClr val="434343"/>
              </a:buClr>
              <a:buSzPts val="1800"/>
              <a:buChar char="•"/>
            </a:pPr>
            <a:r>
              <a:rPr lang="es-CO">
                <a:solidFill>
                  <a:srgbClr val="434343"/>
                </a:solidFill>
              </a:rPr>
              <a:t>(CRUD) - Módulo de certificados</a:t>
            </a:r>
            <a:endParaRPr>
              <a:solidFill>
                <a:srgbClr val="434343"/>
              </a:solidFill>
            </a:endParaRPr>
          </a:p>
          <a:p>
            <a:pPr marL="0" lvl="0" indent="0" algn="l" rtl="0">
              <a:lnSpc>
                <a:spcPct val="90000"/>
              </a:lnSpc>
              <a:spcBef>
                <a:spcPts val="0"/>
              </a:spcBef>
              <a:spcAft>
                <a:spcPts val="0"/>
              </a:spcAft>
              <a:buClr>
                <a:schemeClr val="dk1"/>
              </a:buClr>
              <a:buSzPts val="1100"/>
              <a:buNone/>
            </a:pPr>
            <a:endParaRPr>
              <a:solidFill>
                <a:srgbClr val="888888"/>
              </a:solidFill>
            </a:endParaRPr>
          </a:p>
          <a:p>
            <a:pPr marL="0" lvl="0" indent="0" algn="l" rtl="0">
              <a:lnSpc>
                <a:spcPct val="90000"/>
              </a:lnSpc>
              <a:spcBef>
                <a:spcPts val="0"/>
              </a:spcBef>
              <a:spcAft>
                <a:spcPts val="0"/>
              </a:spcAft>
              <a:buClr>
                <a:schemeClr val="dk1"/>
              </a:buClr>
              <a:buSzPts val="1100"/>
              <a:buNone/>
            </a:pPr>
            <a:endParaRPr>
              <a:solidFill>
                <a:srgbClr val="888888"/>
              </a:solidFill>
            </a:endParaRPr>
          </a:p>
          <a:p>
            <a:pPr marL="228600" lvl="0" indent="-50800" algn="l" rtl="0">
              <a:lnSpc>
                <a:spcPct val="90000"/>
              </a:lnSpc>
              <a:spcBef>
                <a:spcPts val="0"/>
              </a:spcBef>
              <a:spcAft>
                <a:spcPts val="0"/>
              </a:spcAft>
              <a:buClr>
                <a:schemeClr val="dk1"/>
              </a:buClr>
              <a:buSzPts val="2800"/>
              <a:buNone/>
            </a:pPr>
            <a:endParaRPr>
              <a:solidFill>
                <a:srgbClr val="888888"/>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23"/>
          <p:cNvSpPr txBox="1">
            <a:spLocks noGrp="1"/>
          </p:cNvSpPr>
          <p:nvPr>
            <p:ph type="body" idx="1"/>
          </p:nvPr>
        </p:nvSpPr>
        <p:spPr>
          <a:xfrm>
            <a:off x="838200" y="893650"/>
            <a:ext cx="10515600" cy="5283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s-CO" b="1"/>
              <a:t>Módulos o actividades a desarrollar en el SÉPTIMO SEMESTRE</a:t>
            </a:r>
            <a:endParaRPr b="1"/>
          </a:p>
          <a:p>
            <a:pPr marL="0" lvl="0" indent="0" algn="l" rtl="0">
              <a:lnSpc>
                <a:spcPct val="90000"/>
              </a:lnSpc>
              <a:spcBef>
                <a:spcPts val="0"/>
              </a:spcBef>
              <a:spcAft>
                <a:spcPts val="0"/>
              </a:spcAft>
              <a:buClr>
                <a:schemeClr val="dk1"/>
              </a:buClr>
              <a:buSzPts val="1100"/>
              <a:buFont typeface="Arial"/>
              <a:buNone/>
            </a:pPr>
            <a:endParaRPr b="1">
              <a:solidFill>
                <a:srgbClr val="888888"/>
              </a:solidFill>
            </a:endParaRPr>
          </a:p>
          <a:p>
            <a:pPr marL="457200" lvl="0" indent="-342900" algn="l" rtl="0">
              <a:lnSpc>
                <a:spcPct val="90000"/>
              </a:lnSpc>
              <a:spcBef>
                <a:spcPts val="0"/>
              </a:spcBef>
              <a:spcAft>
                <a:spcPts val="0"/>
              </a:spcAft>
              <a:buClr>
                <a:srgbClr val="434343"/>
              </a:buClr>
              <a:buSzPts val="1800"/>
              <a:buChar char="•"/>
            </a:pPr>
            <a:r>
              <a:rPr lang="es-CO">
                <a:solidFill>
                  <a:srgbClr val="434343"/>
                </a:solidFill>
              </a:rPr>
              <a:t>Módulo de reportes</a:t>
            </a:r>
            <a:endParaRPr>
              <a:solidFill>
                <a:srgbClr val="434343"/>
              </a:solidFill>
            </a:endParaRPr>
          </a:p>
          <a:p>
            <a:pPr marL="457200" lvl="0" indent="-342900" algn="l" rtl="0">
              <a:lnSpc>
                <a:spcPct val="90000"/>
              </a:lnSpc>
              <a:spcBef>
                <a:spcPts val="0"/>
              </a:spcBef>
              <a:spcAft>
                <a:spcPts val="0"/>
              </a:spcAft>
              <a:buClr>
                <a:srgbClr val="434343"/>
              </a:buClr>
              <a:buSzPts val="1800"/>
              <a:buChar char="•"/>
            </a:pPr>
            <a:r>
              <a:rPr lang="es-CO">
                <a:solidFill>
                  <a:srgbClr val="434343"/>
                </a:solidFill>
              </a:rPr>
              <a:t>Reporte de avance en las rutas de aprendizajes de los colaboradores</a:t>
            </a:r>
            <a:endParaRPr>
              <a:solidFill>
                <a:srgbClr val="434343"/>
              </a:solidFill>
            </a:endParaRPr>
          </a:p>
          <a:p>
            <a:pPr marL="457200" lvl="0" indent="-342900" algn="l" rtl="0">
              <a:lnSpc>
                <a:spcPct val="90000"/>
              </a:lnSpc>
              <a:spcBef>
                <a:spcPts val="0"/>
              </a:spcBef>
              <a:spcAft>
                <a:spcPts val="0"/>
              </a:spcAft>
              <a:buClr>
                <a:srgbClr val="434343"/>
              </a:buClr>
              <a:buSzPts val="1800"/>
              <a:buChar char="•"/>
            </a:pPr>
            <a:r>
              <a:rPr lang="es-CO">
                <a:solidFill>
                  <a:srgbClr val="434343"/>
                </a:solidFill>
              </a:rPr>
              <a:t>Reporte de certificaciones por colaborador</a:t>
            </a:r>
            <a:endParaRPr>
              <a:solidFill>
                <a:srgbClr val="434343"/>
              </a:solidFill>
            </a:endParaRPr>
          </a:p>
          <a:p>
            <a:pPr marL="457200" lvl="0" indent="-342900" algn="l" rtl="0">
              <a:lnSpc>
                <a:spcPct val="90000"/>
              </a:lnSpc>
              <a:spcBef>
                <a:spcPts val="0"/>
              </a:spcBef>
              <a:spcAft>
                <a:spcPts val="0"/>
              </a:spcAft>
              <a:buClr>
                <a:srgbClr val="434343"/>
              </a:buClr>
              <a:buSzPts val="1800"/>
              <a:buChar char="•"/>
            </a:pPr>
            <a:r>
              <a:rPr lang="es-CO">
                <a:solidFill>
                  <a:srgbClr val="434343"/>
                </a:solidFill>
              </a:rPr>
              <a:t>Reporte de resultados de evaluaciones de los colaboradores</a:t>
            </a:r>
            <a:endParaRPr>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838200" y="500011"/>
            <a:ext cx="10515600" cy="56751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s-CO"/>
              <a:t>OBJETIVOS DEL PROYECTO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838200" y="500062"/>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O"/>
              <a:t>Objetivo General</a:t>
            </a:r>
            <a:endParaRPr/>
          </a:p>
        </p:txBody>
      </p:sp>
      <p:sp>
        <p:nvSpPr>
          <p:cNvPr id="145" name="Google Shape;145;p2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177800" lvl="0" indent="0" algn="l" rtl="0">
              <a:lnSpc>
                <a:spcPct val="90000"/>
              </a:lnSpc>
              <a:spcBef>
                <a:spcPts val="0"/>
              </a:spcBef>
              <a:spcAft>
                <a:spcPts val="0"/>
              </a:spcAft>
              <a:buClr>
                <a:schemeClr val="dk1"/>
              </a:buClr>
              <a:buSzPts val="2800"/>
              <a:buNone/>
            </a:pPr>
            <a:r>
              <a:rPr lang="es-CO">
                <a:solidFill>
                  <a:srgbClr val="434343"/>
                </a:solidFill>
              </a:rPr>
              <a:t>Desarrollar una aplicación web que permita gestionar el plan de carrera de los colaboradores de la compañía Doctus por medio de rutas de aprendizaje y adicionalmente que permita la evaluación de los conocimientos adquiridos por medio de estos contenidos.</a:t>
            </a:r>
            <a:endParaRPr>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838200" y="50006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O"/>
              <a:t>Objetivos Específicos</a:t>
            </a:r>
            <a:endParaRPr/>
          </a:p>
        </p:txBody>
      </p:sp>
      <p:sp>
        <p:nvSpPr>
          <p:cNvPr id="151" name="Google Shape;15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457200" lvl="0" indent="-342900" algn="l" rtl="0">
              <a:lnSpc>
                <a:spcPct val="115000"/>
              </a:lnSpc>
              <a:spcBef>
                <a:spcPts val="0"/>
              </a:spcBef>
              <a:spcAft>
                <a:spcPts val="0"/>
              </a:spcAft>
              <a:buClr>
                <a:srgbClr val="434343"/>
              </a:buClr>
              <a:buSzPts val="1800"/>
              <a:buChar char="•"/>
            </a:pPr>
            <a:r>
              <a:rPr lang="es-CO">
                <a:solidFill>
                  <a:srgbClr val="434343"/>
                </a:solidFill>
              </a:rPr>
              <a:t>Analizar de manera detallada cómo implementar un aplicativo web con módulos de gestión e ingreso de los colaboradores a la aplicación, que permita gestionar las posiciones o cargos y gestionar las habilidades técnicas y blandas de cada rol o cargo.</a:t>
            </a:r>
            <a:endParaRPr>
              <a:solidFill>
                <a:srgbClr val="434343"/>
              </a:solidFill>
            </a:endParaRPr>
          </a:p>
          <a:p>
            <a:pPr marL="457200" lvl="0" indent="0" algn="l" rtl="0">
              <a:lnSpc>
                <a:spcPct val="115000"/>
              </a:lnSpc>
              <a:spcBef>
                <a:spcPts val="0"/>
              </a:spcBef>
              <a:spcAft>
                <a:spcPts val="0"/>
              </a:spcAft>
              <a:buNone/>
            </a:pPr>
            <a:endParaRPr>
              <a:solidFill>
                <a:srgbClr val="434343"/>
              </a:solidFill>
            </a:endParaRPr>
          </a:p>
          <a:p>
            <a:pPr marL="457200" lvl="0" indent="-342900" algn="l" rtl="0">
              <a:lnSpc>
                <a:spcPct val="115000"/>
              </a:lnSpc>
              <a:spcBef>
                <a:spcPts val="0"/>
              </a:spcBef>
              <a:spcAft>
                <a:spcPts val="0"/>
              </a:spcAft>
              <a:buClr>
                <a:srgbClr val="434343"/>
              </a:buClr>
              <a:buSzPts val="1800"/>
              <a:buChar char="•"/>
            </a:pPr>
            <a:r>
              <a:rPr lang="es-CO">
                <a:solidFill>
                  <a:srgbClr val="434343"/>
                </a:solidFill>
              </a:rPr>
              <a:t>Programar una aplicación web con el complemento de base de datos relacional en SQL Server Express, lenguaje backend.net core 5.0 y lenguaje Frontend Angular 12 o superior con el fin de crear el funcionamiento del aplicativo. </a:t>
            </a:r>
            <a:endParaRPr>
              <a:solidFill>
                <a:srgbClr val="43434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838200" y="500062"/>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O"/>
              <a:t>Objetivos Específicos</a:t>
            </a:r>
            <a:endParaRPr/>
          </a:p>
        </p:txBody>
      </p:sp>
      <p:sp>
        <p:nvSpPr>
          <p:cNvPr id="157" name="Google Shape;157;p2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115000"/>
              </a:lnSpc>
              <a:spcBef>
                <a:spcPts val="0"/>
              </a:spcBef>
              <a:spcAft>
                <a:spcPts val="0"/>
              </a:spcAft>
              <a:buClr>
                <a:srgbClr val="434343"/>
              </a:buClr>
              <a:buSzPts val="1800"/>
              <a:buChar char="•"/>
            </a:pPr>
            <a:r>
              <a:rPr lang="es-CO">
                <a:solidFill>
                  <a:srgbClr val="434343"/>
                </a:solidFill>
              </a:rPr>
              <a:t>Realizar pruebas con reporte que permita visualizar el avance de cada colaborador en las rutas de aprendizajes.</a:t>
            </a:r>
            <a:endParaRPr>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6"/>
        <p:cNvGrpSpPr/>
        <p:nvPr/>
      </p:nvGrpSpPr>
      <p:grpSpPr>
        <a:xfrm>
          <a:off x="0" y="0"/>
          <a:ext cx="0" cy="0"/>
          <a:chOff x="0" y="0"/>
          <a:chExt cx="0" cy="0"/>
        </a:xfrm>
      </p:grpSpPr>
      <p:sp>
        <p:nvSpPr>
          <p:cNvPr id="207" name="Google Shape;207;p36"/>
          <p:cNvSpPr txBox="1">
            <a:spLocks noGrp="1"/>
          </p:cNvSpPr>
          <p:nvPr>
            <p:ph type="title"/>
          </p:nvPr>
        </p:nvSpPr>
        <p:spPr>
          <a:xfrm>
            <a:off x="838200" y="500014"/>
            <a:ext cx="10515600" cy="5270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1100"/>
              <a:buFont typeface="Arial"/>
              <a:buNone/>
            </a:pPr>
            <a:r>
              <a:rPr lang="es-CO"/>
              <a:t>MAPA DE NAVEGACIÓN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1"/>
        <p:cNvGrpSpPr/>
        <p:nvPr/>
      </p:nvGrpSpPr>
      <p:grpSpPr>
        <a:xfrm>
          <a:off x="0" y="0"/>
          <a:ext cx="0" cy="0"/>
          <a:chOff x="0" y="0"/>
          <a:chExt cx="0" cy="0"/>
        </a:xfrm>
      </p:grpSpPr>
      <p:pic>
        <p:nvPicPr>
          <p:cNvPr id="212" name="Google Shape;212;p37"/>
          <p:cNvPicPr preferRelativeResize="0"/>
          <p:nvPr/>
        </p:nvPicPr>
        <p:blipFill>
          <a:blip r:embed="rId4">
            <a:alphaModFix/>
          </a:blip>
          <a:stretch>
            <a:fillRect/>
          </a:stretch>
        </p:blipFill>
        <p:spPr>
          <a:xfrm>
            <a:off x="1203850" y="651275"/>
            <a:ext cx="9907100" cy="54962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6"/>
        <p:cNvGrpSpPr/>
        <p:nvPr/>
      </p:nvGrpSpPr>
      <p:grpSpPr>
        <a:xfrm>
          <a:off x="0" y="0"/>
          <a:ext cx="0" cy="0"/>
          <a:chOff x="0" y="0"/>
          <a:chExt cx="0" cy="0"/>
        </a:xfrm>
      </p:grpSpPr>
      <p:sp>
        <p:nvSpPr>
          <p:cNvPr id="217" name="Google Shape;217;p38"/>
          <p:cNvSpPr txBox="1">
            <a:spLocks noGrp="1"/>
          </p:cNvSpPr>
          <p:nvPr>
            <p:ph type="title"/>
          </p:nvPr>
        </p:nvSpPr>
        <p:spPr>
          <a:xfrm>
            <a:off x="838200" y="500062"/>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O"/>
              <a:t>Bibliografía</a:t>
            </a:r>
            <a:endParaRPr/>
          </a:p>
        </p:txBody>
      </p:sp>
      <p:sp>
        <p:nvSpPr>
          <p:cNvPr id="218" name="Google Shape;218;p38"/>
          <p:cNvSpPr txBox="1">
            <a:spLocks noGrp="1"/>
          </p:cNvSpPr>
          <p:nvPr>
            <p:ph type="body" idx="1"/>
          </p:nvPr>
        </p:nvSpPr>
        <p:spPr>
          <a:xfrm>
            <a:off x="838200" y="1578825"/>
            <a:ext cx="10515600" cy="4598100"/>
          </a:xfrm>
          <a:prstGeom prst="rect">
            <a:avLst/>
          </a:prstGeom>
          <a:noFill/>
          <a:ln>
            <a:noFill/>
          </a:ln>
        </p:spPr>
        <p:txBody>
          <a:bodyPr spcFirstLastPara="1" wrap="square" lIns="91425" tIns="45700" rIns="91425" bIns="45700" anchor="t" anchorCtr="0">
            <a:normAutofit fontScale="77500" lnSpcReduction="10000"/>
          </a:bodyPr>
          <a:lstStyle/>
          <a:p>
            <a:pPr marL="457200" lvl="0" indent="-317182" algn="l" rtl="0">
              <a:lnSpc>
                <a:spcPct val="90000"/>
              </a:lnSpc>
              <a:spcBef>
                <a:spcPts val="0"/>
              </a:spcBef>
              <a:spcAft>
                <a:spcPts val="0"/>
              </a:spcAft>
              <a:buClr>
                <a:srgbClr val="434343"/>
              </a:buClr>
              <a:buSzPct val="64285"/>
              <a:buChar char="•"/>
            </a:pPr>
            <a:r>
              <a:rPr lang="es-CO">
                <a:solidFill>
                  <a:srgbClr val="434343"/>
                </a:solidFill>
              </a:rPr>
              <a:t>Díaz, A. (10 de Octubre de 2021). (E. Serna Marulanda, Entrevistador)</a:t>
            </a:r>
            <a:endParaRPr>
              <a:solidFill>
                <a:srgbClr val="434343"/>
              </a:solidFill>
            </a:endParaRPr>
          </a:p>
          <a:p>
            <a:pPr marL="457200" lvl="0" indent="0" algn="l" rtl="0">
              <a:lnSpc>
                <a:spcPct val="90000"/>
              </a:lnSpc>
              <a:spcBef>
                <a:spcPts val="0"/>
              </a:spcBef>
              <a:spcAft>
                <a:spcPts val="0"/>
              </a:spcAft>
              <a:buNone/>
            </a:pPr>
            <a:endParaRPr>
              <a:solidFill>
                <a:srgbClr val="434343"/>
              </a:solidFill>
            </a:endParaRPr>
          </a:p>
          <a:p>
            <a:pPr marL="457200" lvl="0" indent="-317182" algn="l" rtl="0">
              <a:lnSpc>
                <a:spcPct val="90000"/>
              </a:lnSpc>
              <a:spcBef>
                <a:spcPts val="0"/>
              </a:spcBef>
              <a:spcAft>
                <a:spcPts val="0"/>
              </a:spcAft>
              <a:buClr>
                <a:srgbClr val="434343"/>
              </a:buClr>
              <a:buSzPct val="64285"/>
              <a:buChar char="•"/>
            </a:pPr>
            <a:r>
              <a:rPr lang="es-CO">
                <a:solidFill>
                  <a:srgbClr val="434343"/>
                </a:solidFill>
              </a:rPr>
              <a:t>JVIER, M. (2 de Agosto de 2018). EREDGrupo3 Wiki. Obtenido de Modelo FURPS: EREDGrupo3 Wiki: https://eredgrupo3.fandom.com/es/wiki/Modelo_FURPS</a:t>
            </a:r>
            <a:endParaRPr>
              <a:solidFill>
                <a:srgbClr val="434343"/>
              </a:solidFill>
            </a:endParaRPr>
          </a:p>
          <a:p>
            <a:pPr marL="457200" lvl="0" indent="0" algn="l" rtl="0">
              <a:lnSpc>
                <a:spcPct val="90000"/>
              </a:lnSpc>
              <a:spcBef>
                <a:spcPts val="0"/>
              </a:spcBef>
              <a:spcAft>
                <a:spcPts val="0"/>
              </a:spcAft>
              <a:buNone/>
            </a:pPr>
            <a:endParaRPr>
              <a:solidFill>
                <a:srgbClr val="434343"/>
              </a:solidFill>
            </a:endParaRPr>
          </a:p>
          <a:p>
            <a:pPr marL="457200" lvl="0" indent="-317182" algn="l" rtl="0">
              <a:lnSpc>
                <a:spcPct val="90000"/>
              </a:lnSpc>
              <a:spcBef>
                <a:spcPts val="0"/>
              </a:spcBef>
              <a:spcAft>
                <a:spcPts val="0"/>
              </a:spcAft>
              <a:buClr>
                <a:srgbClr val="434343"/>
              </a:buClr>
              <a:buSzPct val="64285"/>
              <a:buChar char="•"/>
            </a:pPr>
            <a:r>
              <a:rPr lang="es-CO">
                <a:solidFill>
                  <a:srgbClr val="434343"/>
                </a:solidFill>
              </a:rPr>
              <a:t>MODELO FURPS: Video - Estándares y modelos de calidad de software. (29 de Noviembre de 2021). Obtenido de Video - Estándares y modelos de calidad de software.</a:t>
            </a:r>
            <a:endParaRPr>
              <a:solidFill>
                <a:srgbClr val="434343"/>
              </a:solidFill>
            </a:endParaRPr>
          </a:p>
          <a:p>
            <a:pPr marL="457200" lvl="0" indent="0" algn="l" rtl="0">
              <a:lnSpc>
                <a:spcPct val="90000"/>
              </a:lnSpc>
              <a:spcBef>
                <a:spcPts val="0"/>
              </a:spcBef>
              <a:spcAft>
                <a:spcPts val="0"/>
              </a:spcAft>
              <a:buNone/>
            </a:pPr>
            <a:endParaRPr>
              <a:solidFill>
                <a:srgbClr val="434343"/>
              </a:solidFill>
            </a:endParaRPr>
          </a:p>
          <a:p>
            <a:pPr marL="457200" lvl="0" indent="-317182" algn="l" rtl="0">
              <a:lnSpc>
                <a:spcPct val="90000"/>
              </a:lnSpc>
              <a:spcBef>
                <a:spcPts val="0"/>
              </a:spcBef>
              <a:spcAft>
                <a:spcPts val="0"/>
              </a:spcAft>
              <a:buClr>
                <a:srgbClr val="434343"/>
              </a:buClr>
              <a:buSzPct val="64285"/>
              <a:buChar char="•"/>
            </a:pPr>
            <a:r>
              <a:rPr lang="es-CO">
                <a:solidFill>
                  <a:srgbClr val="434343"/>
                </a:solidFill>
              </a:rPr>
              <a:t>pmoinformatica.com. (6 de Mayo de 2015). Requerimientos no funcionales Ejemplos: PMOinformatica.com. Obtenido de PMOinformatica.com: http://www.pmoinformatica.com/2015/05/requerimientos-no-funcionales-ejemplos.html</a:t>
            </a:r>
            <a:endParaRPr>
              <a:solidFill>
                <a:srgbClr val="434343"/>
              </a:solidFill>
            </a:endParaRPr>
          </a:p>
          <a:p>
            <a:pPr marL="457200" lvl="0" indent="0" algn="l" rtl="0">
              <a:lnSpc>
                <a:spcPct val="90000"/>
              </a:lnSpc>
              <a:spcBef>
                <a:spcPts val="0"/>
              </a:spcBef>
              <a:spcAft>
                <a:spcPts val="0"/>
              </a:spcAft>
              <a:buNone/>
            </a:pPr>
            <a:endParaRPr>
              <a:solidFill>
                <a:srgbClr val="434343"/>
              </a:solidFill>
            </a:endParaRPr>
          </a:p>
          <a:p>
            <a:pPr marL="457200" lvl="0" indent="-317182" algn="l" rtl="0">
              <a:lnSpc>
                <a:spcPct val="90000"/>
              </a:lnSpc>
              <a:spcBef>
                <a:spcPts val="0"/>
              </a:spcBef>
              <a:spcAft>
                <a:spcPts val="0"/>
              </a:spcAft>
              <a:buClr>
                <a:srgbClr val="434343"/>
              </a:buClr>
              <a:buSzPct val="64285"/>
              <a:buChar char="•"/>
            </a:pPr>
            <a:r>
              <a:rPr lang="es-CO">
                <a:solidFill>
                  <a:srgbClr val="434343"/>
                </a:solidFill>
              </a:rPr>
              <a:t>Rosero Noguera, C. A., Isaza David, R. L., &amp; Bedoya Ruiz, D. P. (2014). MANUAL TÉCNICO – PPI: Tecnologia. Obtenido de https://sites.google.com/elpoli.edu.co/ppi-tyt/inicio/tecnolog%C3%ADa?authuser=1</a:t>
            </a:r>
            <a:endParaRPr>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4"/>
          <p:cNvSpPr txBox="1">
            <a:spLocks noGrp="1"/>
          </p:cNvSpPr>
          <p:nvPr>
            <p:ph type="title"/>
          </p:nvPr>
        </p:nvSpPr>
        <p:spPr>
          <a:xfrm>
            <a:off x="838200" y="500012"/>
            <a:ext cx="10515600" cy="55017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s-CO"/>
              <a:t>INTEGRANTES</a:t>
            </a:r>
            <a:endParaRPr/>
          </a:p>
          <a:p>
            <a:pPr marL="0" lvl="0" indent="0" algn="ctr" rtl="0">
              <a:lnSpc>
                <a:spcPct val="90000"/>
              </a:lnSpc>
              <a:spcBef>
                <a:spcPts val="0"/>
              </a:spcBef>
              <a:spcAft>
                <a:spcPts val="0"/>
              </a:spcAft>
              <a:buClr>
                <a:schemeClr val="dk1"/>
              </a:buClr>
              <a:buSzPts val="4400"/>
              <a:buFont typeface="Calibri"/>
              <a:buNone/>
            </a:pPr>
            <a:r>
              <a:rPr lang="es-CO">
                <a:solidFill>
                  <a:schemeClr val="lt2"/>
                </a:solidFill>
              </a:rPr>
              <a:t>------------------------------</a:t>
            </a:r>
            <a:endParaRPr>
              <a:solidFill>
                <a:schemeClr val="lt2"/>
              </a:solidFill>
            </a:endParaRPr>
          </a:p>
          <a:p>
            <a:pPr marL="0" lvl="0" indent="0" algn="ctr" rtl="0">
              <a:lnSpc>
                <a:spcPct val="115000"/>
              </a:lnSpc>
              <a:spcBef>
                <a:spcPts val="0"/>
              </a:spcBef>
              <a:spcAft>
                <a:spcPts val="0"/>
              </a:spcAft>
              <a:buClr>
                <a:schemeClr val="dk1"/>
              </a:buClr>
              <a:buSzPts val="4400"/>
              <a:buFont typeface="Calibri"/>
              <a:buNone/>
            </a:pPr>
            <a:r>
              <a:rPr lang="es-CO">
                <a:solidFill>
                  <a:srgbClr val="434343"/>
                </a:solidFill>
              </a:rPr>
              <a:t>Juan Camilo Molina Valencia</a:t>
            </a:r>
            <a:endParaRPr>
              <a:solidFill>
                <a:srgbClr val="434343"/>
              </a:solidFill>
            </a:endParaRPr>
          </a:p>
          <a:p>
            <a:pPr marL="0" lvl="0" indent="0" algn="ctr" rtl="0">
              <a:lnSpc>
                <a:spcPct val="115000"/>
              </a:lnSpc>
              <a:spcBef>
                <a:spcPts val="0"/>
              </a:spcBef>
              <a:spcAft>
                <a:spcPts val="0"/>
              </a:spcAft>
              <a:buClr>
                <a:schemeClr val="dk1"/>
              </a:buClr>
              <a:buSzPts val="4400"/>
              <a:buFont typeface="Calibri"/>
              <a:buNone/>
            </a:pPr>
            <a:r>
              <a:rPr lang="es-CO">
                <a:solidFill>
                  <a:srgbClr val="434343"/>
                </a:solidFill>
              </a:rPr>
              <a:t>Esneider Serna Marulanda</a:t>
            </a:r>
            <a:endParaRPr>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2"/>
        <p:cNvGrpSpPr/>
        <p:nvPr/>
      </p:nvGrpSpPr>
      <p:grpSpPr>
        <a:xfrm>
          <a:off x="0" y="0"/>
          <a:ext cx="0" cy="0"/>
          <a:chOff x="0" y="0"/>
          <a:chExt cx="0" cy="0"/>
        </a:xfrm>
      </p:grpSpPr>
      <p:sp>
        <p:nvSpPr>
          <p:cNvPr id="93" name="Google Shape;93;p15"/>
          <p:cNvSpPr txBox="1">
            <a:spLocks noGrp="1"/>
          </p:cNvSpPr>
          <p:nvPr>
            <p:ph type="body" idx="1"/>
          </p:nvPr>
        </p:nvSpPr>
        <p:spPr>
          <a:xfrm>
            <a:off x="838200" y="833075"/>
            <a:ext cx="10515600" cy="992700"/>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r>
              <a:rPr lang="es-CO" sz="3200"/>
              <a:t>Doctus es una empresa de desarrollo a la medida con más de 14 años de experiencia.</a:t>
            </a:r>
            <a:endParaRPr sz="3200"/>
          </a:p>
        </p:txBody>
      </p:sp>
      <p:pic>
        <p:nvPicPr>
          <p:cNvPr id="94" name="Google Shape;94;p15"/>
          <p:cNvPicPr preferRelativeResize="0"/>
          <p:nvPr/>
        </p:nvPicPr>
        <p:blipFill>
          <a:blip r:embed="rId4">
            <a:alphaModFix/>
          </a:blip>
          <a:stretch>
            <a:fillRect/>
          </a:stretch>
        </p:blipFill>
        <p:spPr>
          <a:xfrm>
            <a:off x="2349750" y="2209038"/>
            <a:ext cx="7492511" cy="3583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838200" y="500012"/>
            <a:ext cx="10515600" cy="5501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s-CO"/>
              <a:t>DESCRIPCIÓN O NECESIDAD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Google Shape;104;p17"/>
          <p:cNvSpPr txBox="1">
            <a:spLocks noGrp="1"/>
          </p:cNvSpPr>
          <p:nvPr>
            <p:ph type="body" idx="1"/>
          </p:nvPr>
        </p:nvSpPr>
        <p:spPr>
          <a:xfrm>
            <a:off x="838200" y="923775"/>
            <a:ext cx="10515600" cy="52530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None/>
            </a:pPr>
            <a:r>
              <a:rPr lang="es-CO">
                <a:solidFill>
                  <a:srgbClr val="434343"/>
                </a:solidFill>
              </a:rPr>
              <a:t>Doctus no cuenta con una herramienta para la gestión de un plan carrera que ayude a gestionar el crecimiento profesional de sus colaboradores y adicional permite dar claridad a estos de que se necesita en cuanto a conocimiento técnico o especializado, certificaciones y habilidades blandas que necesitan sus colaboradores para ir creciendo y escalando internamente en la compañía, además de no tener un sistema que ayude a la validación y evaluación de los conocimientos de un candidato a la hora de querer acceder a un cargo o posición diferente a la que hoy tiene dentro de la compañía.</a:t>
            </a:r>
            <a:endParaRPr>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838200" y="500011"/>
            <a:ext cx="10515600" cy="56751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s-CO"/>
              <a:t>Solución y Alcance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3"/>
        <p:cNvGrpSpPr/>
        <p:nvPr/>
      </p:nvGrpSpPr>
      <p:grpSpPr>
        <a:xfrm>
          <a:off x="0" y="0"/>
          <a:ext cx="0" cy="0"/>
          <a:chOff x="0" y="0"/>
          <a:chExt cx="0" cy="0"/>
        </a:xfrm>
      </p:grpSpPr>
      <p:sp>
        <p:nvSpPr>
          <p:cNvPr id="114" name="Google Shape;114;p19"/>
          <p:cNvSpPr txBox="1">
            <a:spLocks noGrp="1"/>
          </p:cNvSpPr>
          <p:nvPr>
            <p:ph type="body" idx="1"/>
          </p:nvPr>
        </p:nvSpPr>
        <p:spPr>
          <a:xfrm>
            <a:off x="838200" y="753075"/>
            <a:ext cx="10515600" cy="5423700"/>
          </a:xfrm>
          <a:prstGeom prst="rect">
            <a:avLst/>
          </a:prstGeom>
          <a:noFill/>
          <a:ln>
            <a:noFill/>
          </a:ln>
        </p:spPr>
        <p:txBody>
          <a:bodyPr spcFirstLastPara="1" wrap="square" lIns="91425" tIns="45700" rIns="91425" bIns="45700" anchor="ctr" anchorCtr="0">
            <a:normAutofit/>
          </a:bodyPr>
          <a:lstStyle/>
          <a:p>
            <a:pPr marL="228600" lvl="0" indent="-50800" algn="just" rtl="0">
              <a:lnSpc>
                <a:spcPct val="90000"/>
              </a:lnSpc>
              <a:spcBef>
                <a:spcPts val="0"/>
              </a:spcBef>
              <a:spcAft>
                <a:spcPts val="0"/>
              </a:spcAft>
              <a:buClr>
                <a:schemeClr val="dk1"/>
              </a:buClr>
              <a:buSzPts val="2800"/>
              <a:buFont typeface="Arial"/>
              <a:buNone/>
            </a:pPr>
            <a:r>
              <a:rPr lang="es-CO">
                <a:solidFill>
                  <a:srgbClr val="434343"/>
                </a:solidFill>
              </a:rPr>
              <a:t>Se realizará una aplicación web que cuente con un panel administrativo para la gestión de contenidos, rutas de aprendizaje y generación de reportes, además de una interfaz de usuario final donde los colaboradores de la compañía tendrán acceso al contenido que les permita conocer las rutas de aprendizaje para su  crecimiento profesional, además de realizar una serie de exámenes para evaluar y validar el conocimiento adquirido.</a:t>
            </a:r>
            <a:endParaRPr>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8"/>
        <p:cNvGrpSpPr/>
        <p:nvPr/>
      </p:nvGrpSpPr>
      <p:grpSpPr>
        <a:xfrm>
          <a:off x="0" y="0"/>
          <a:ext cx="0" cy="0"/>
          <a:chOff x="0" y="0"/>
          <a:chExt cx="0" cy="0"/>
        </a:xfrm>
      </p:grpSpPr>
      <p:sp>
        <p:nvSpPr>
          <p:cNvPr id="119" name="Google Shape;119;p20"/>
          <p:cNvSpPr txBox="1">
            <a:spLocks noGrp="1"/>
          </p:cNvSpPr>
          <p:nvPr>
            <p:ph type="body" idx="1"/>
          </p:nvPr>
        </p:nvSpPr>
        <p:spPr>
          <a:xfrm>
            <a:off x="838200" y="913725"/>
            <a:ext cx="10515600" cy="5263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s-CO" b="1"/>
              <a:t>No está contemplado desarrollar</a:t>
            </a:r>
            <a:endParaRPr b="1"/>
          </a:p>
          <a:p>
            <a:pPr marL="0" lvl="0" indent="0" algn="l" rtl="0">
              <a:lnSpc>
                <a:spcPct val="90000"/>
              </a:lnSpc>
              <a:spcBef>
                <a:spcPts val="0"/>
              </a:spcBef>
              <a:spcAft>
                <a:spcPts val="0"/>
              </a:spcAft>
              <a:buNone/>
            </a:pPr>
            <a:endParaRPr b="1">
              <a:solidFill>
                <a:srgbClr val="888888"/>
              </a:solidFill>
            </a:endParaRPr>
          </a:p>
          <a:p>
            <a:pPr marL="0" lvl="0" indent="0" algn="l" rtl="0">
              <a:lnSpc>
                <a:spcPct val="100000"/>
              </a:lnSpc>
              <a:spcBef>
                <a:spcPts val="0"/>
              </a:spcBef>
              <a:spcAft>
                <a:spcPts val="0"/>
              </a:spcAft>
              <a:buNone/>
            </a:pPr>
            <a:r>
              <a:rPr lang="es-CO">
                <a:solidFill>
                  <a:srgbClr val="434343"/>
                </a:solidFill>
              </a:rPr>
              <a:t>En este primer alcance no se contempla desarrollar:</a:t>
            </a:r>
            <a:endParaRPr>
              <a:solidFill>
                <a:srgbClr val="434343"/>
              </a:solidFill>
            </a:endParaRPr>
          </a:p>
          <a:p>
            <a:pPr marL="457200" lvl="0" indent="0" algn="l" rtl="0">
              <a:lnSpc>
                <a:spcPct val="100000"/>
              </a:lnSpc>
              <a:spcBef>
                <a:spcPts val="0"/>
              </a:spcBef>
              <a:spcAft>
                <a:spcPts val="0"/>
              </a:spcAft>
              <a:buNone/>
            </a:pPr>
            <a:endParaRPr>
              <a:solidFill>
                <a:srgbClr val="434343"/>
              </a:solidFill>
            </a:endParaRPr>
          </a:p>
          <a:p>
            <a:pPr marL="457200" lvl="0" indent="-342900" algn="l" rtl="0">
              <a:lnSpc>
                <a:spcPct val="100000"/>
              </a:lnSpc>
              <a:spcBef>
                <a:spcPts val="0"/>
              </a:spcBef>
              <a:spcAft>
                <a:spcPts val="0"/>
              </a:spcAft>
              <a:buClr>
                <a:srgbClr val="434343"/>
              </a:buClr>
              <a:buSzPts val="1800"/>
              <a:buChar char="•"/>
            </a:pPr>
            <a:r>
              <a:rPr lang="es-CO">
                <a:solidFill>
                  <a:srgbClr val="434343"/>
                </a:solidFill>
              </a:rPr>
              <a:t>Integraciones con otras plataformas de contenido.</a:t>
            </a:r>
            <a:endParaRPr>
              <a:solidFill>
                <a:srgbClr val="434343"/>
              </a:solidFill>
            </a:endParaRPr>
          </a:p>
          <a:p>
            <a:pPr marL="457200" lvl="0" indent="-342900" algn="l" rtl="0">
              <a:lnSpc>
                <a:spcPct val="100000"/>
              </a:lnSpc>
              <a:spcBef>
                <a:spcPts val="0"/>
              </a:spcBef>
              <a:spcAft>
                <a:spcPts val="0"/>
              </a:spcAft>
              <a:buClr>
                <a:srgbClr val="434343"/>
              </a:buClr>
              <a:buSzPts val="1800"/>
              <a:buChar char="•"/>
            </a:pPr>
            <a:r>
              <a:rPr lang="es-CO">
                <a:solidFill>
                  <a:srgbClr val="434343"/>
                </a:solidFill>
              </a:rPr>
              <a:t>Integración con el directorio activo de la compañía.</a:t>
            </a:r>
            <a:endParaRPr>
              <a:solidFill>
                <a:srgbClr val="434343"/>
              </a:solidFill>
            </a:endParaRPr>
          </a:p>
          <a:p>
            <a:pPr marL="457200" lvl="0" indent="-342900" algn="l" rtl="0">
              <a:lnSpc>
                <a:spcPct val="100000"/>
              </a:lnSpc>
              <a:spcBef>
                <a:spcPts val="0"/>
              </a:spcBef>
              <a:spcAft>
                <a:spcPts val="0"/>
              </a:spcAft>
              <a:buClr>
                <a:srgbClr val="434343"/>
              </a:buClr>
              <a:buSzPts val="1800"/>
              <a:buChar char="•"/>
            </a:pPr>
            <a:r>
              <a:rPr lang="es-CO">
                <a:solidFill>
                  <a:srgbClr val="434343"/>
                </a:solidFill>
              </a:rPr>
              <a:t>Ningún tipo de alertas como el envío de mensajes o correo electrónico.</a:t>
            </a:r>
            <a:endParaRPr>
              <a:solidFill>
                <a:srgbClr val="434343"/>
              </a:solidFill>
            </a:endParaRPr>
          </a:p>
          <a:p>
            <a:pPr marL="457200" lvl="0" indent="-342900" algn="l" rtl="0">
              <a:lnSpc>
                <a:spcPct val="100000"/>
              </a:lnSpc>
              <a:spcBef>
                <a:spcPts val="0"/>
              </a:spcBef>
              <a:spcAft>
                <a:spcPts val="0"/>
              </a:spcAft>
              <a:buClr>
                <a:srgbClr val="434343"/>
              </a:buClr>
              <a:buSzPts val="1800"/>
              <a:buChar char="•"/>
            </a:pPr>
            <a:r>
              <a:rPr lang="es-CO">
                <a:solidFill>
                  <a:srgbClr val="434343"/>
                </a:solidFill>
              </a:rPr>
              <a:t>La descarga de material o contenido por parte de los usuarios.</a:t>
            </a:r>
            <a:endParaRPr>
              <a:solidFill>
                <a:srgbClr val="434343"/>
              </a:solidFill>
            </a:endParaRPr>
          </a:p>
          <a:p>
            <a:pPr marL="457200" lvl="0" indent="-342900" algn="l" rtl="0">
              <a:lnSpc>
                <a:spcPct val="100000"/>
              </a:lnSpc>
              <a:spcBef>
                <a:spcPts val="0"/>
              </a:spcBef>
              <a:spcAft>
                <a:spcPts val="0"/>
              </a:spcAft>
              <a:buClr>
                <a:srgbClr val="434343"/>
              </a:buClr>
              <a:buSzPts val="1800"/>
              <a:buChar char="•"/>
            </a:pPr>
            <a:r>
              <a:rPr lang="es-CO">
                <a:solidFill>
                  <a:srgbClr val="434343"/>
                </a:solidFill>
              </a:rPr>
              <a:t>Desarrollar una versión o aplicación móvil del aplicativo.</a:t>
            </a:r>
            <a:endParaRPr>
              <a:solidFill>
                <a:srgbClr val="434343"/>
              </a:solidFill>
            </a:endParaRPr>
          </a:p>
          <a:p>
            <a:pPr marL="228600" lvl="0" indent="-50800" algn="l" rtl="0">
              <a:lnSpc>
                <a:spcPct val="90000"/>
              </a:lnSpc>
              <a:spcBef>
                <a:spcPts val="0"/>
              </a:spcBef>
              <a:spcAft>
                <a:spcPts val="0"/>
              </a:spcAft>
              <a:buClr>
                <a:schemeClr val="dk1"/>
              </a:buClr>
              <a:buSzPts val="2800"/>
              <a:buNone/>
            </a:pPr>
            <a:endParaRPr>
              <a:solidFill>
                <a:srgbClr val="88888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3"/>
        <p:cNvGrpSpPr/>
        <p:nvPr/>
      </p:nvGrpSpPr>
      <p:grpSpPr>
        <a:xfrm>
          <a:off x="0" y="0"/>
          <a:ext cx="0" cy="0"/>
          <a:chOff x="0" y="0"/>
          <a:chExt cx="0" cy="0"/>
        </a:xfrm>
      </p:grpSpPr>
      <p:sp>
        <p:nvSpPr>
          <p:cNvPr id="124" name="Google Shape;124;p21"/>
          <p:cNvSpPr txBox="1">
            <a:spLocks noGrp="1"/>
          </p:cNvSpPr>
          <p:nvPr>
            <p:ph type="body" idx="1"/>
          </p:nvPr>
        </p:nvSpPr>
        <p:spPr>
          <a:xfrm>
            <a:off x="838200" y="953900"/>
            <a:ext cx="10515600" cy="522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s-CO" b="1"/>
              <a:t>Módulos o actividades a desarrollar en el QUINTO SEMESTRE</a:t>
            </a:r>
            <a:endParaRPr b="1"/>
          </a:p>
          <a:p>
            <a:pPr marL="228600" lvl="0" indent="-50800" algn="l" rtl="0">
              <a:lnSpc>
                <a:spcPct val="90000"/>
              </a:lnSpc>
              <a:spcBef>
                <a:spcPts val="0"/>
              </a:spcBef>
              <a:spcAft>
                <a:spcPts val="0"/>
              </a:spcAft>
              <a:buClr>
                <a:schemeClr val="dk1"/>
              </a:buClr>
              <a:buSzPts val="1100"/>
              <a:buFont typeface="Arial"/>
              <a:buNone/>
            </a:pPr>
            <a:endParaRPr>
              <a:solidFill>
                <a:srgbClr val="888888"/>
              </a:solidFill>
            </a:endParaRPr>
          </a:p>
          <a:p>
            <a:pPr marL="457200" lvl="0" indent="-342900" algn="l" rtl="0">
              <a:lnSpc>
                <a:spcPct val="90000"/>
              </a:lnSpc>
              <a:spcBef>
                <a:spcPts val="0"/>
              </a:spcBef>
              <a:spcAft>
                <a:spcPts val="0"/>
              </a:spcAft>
              <a:buClr>
                <a:srgbClr val="434343"/>
              </a:buClr>
              <a:buSzPts val="1800"/>
              <a:buChar char="•"/>
            </a:pPr>
            <a:r>
              <a:rPr lang="es-CO">
                <a:solidFill>
                  <a:srgbClr val="434343"/>
                </a:solidFill>
              </a:rPr>
              <a:t>Definir la estructura y diseño gráfico del aplicativo</a:t>
            </a:r>
            <a:endParaRPr>
              <a:solidFill>
                <a:srgbClr val="434343"/>
              </a:solidFill>
            </a:endParaRPr>
          </a:p>
          <a:p>
            <a:pPr marL="457200" lvl="0" indent="-342900" algn="l" rtl="0">
              <a:lnSpc>
                <a:spcPct val="90000"/>
              </a:lnSpc>
              <a:spcBef>
                <a:spcPts val="0"/>
              </a:spcBef>
              <a:spcAft>
                <a:spcPts val="0"/>
              </a:spcAft>
              <a:buClr>
                <a:srgbClr val="434343"/>
              </a:buClr>
              <a:buSzPts val="1800"/>
              <a:buChar char="•"/>
            </a:pPr>
            <a:r>
              <a:rPr lang="es-CO">
                <a:solidFill>
                  <a:srgbClr val="434343"/>
                </a:solidFill>
              </a:rPr>
              <a:t>Definir arquitectura de la aplicación</a:t>
            </a:r>
            <a:endParaRPr>
              <a:solidFill>
                <a:srgbClr val="434343"/>
              </a:solidFill>
            </a:endParaRPr>
          </a:p>
          <a:p>
            <a:pPr marL="457200" lvl="0" indent="-342900" algn="l" rtl="0">
              <a:lnSpc>
                <a:spcPct val="90000"/>
              </a:lnSpc>
              <a:spcBef>
                <a:spcPts val="0"/>
              </a:spcBef>
              <a:spcAft>
                <a:spcPts val="0"/>
              </a:spcAft>
              <a:buClr>
                <a:srgbClr val="434343"/>
              </a:buClr>
              <a:buSzPts val="1800"/>
              <a:buChar char="•"/>
            </a:pPr>
            <a:r>
              <a:rPr lang="es-CO">
                <a:solidFill>
                  <a:srgbClr val="434343"/>
                </a:solidFill>
              </a:rPr>
              <a:t>(CRUD) - Módulo de colaboradores o empleados</a:t>
            </a:r>
            <a:endParaRPr>
              <a:solidFill>
                <a:srgbClr val="434343"/>
              </a:solidFill>
            </a:endParaRPr>
          </a:p>
          <a:p>
            <a:pPr marL="457200" lvl="0" indent="-342900" algn="l" rtl="0">
              <a:lnSpc>
                <a:spcPct val="90000"/>
              </a:lnSpc>
              <a:spcBef>
                <a:spcPts val="0"/>
              </a:spcBef>
              <a:spcAft>
                <a:spcPts val="0"/>
              </a:spcAft>
              <a:buClr>
                <a:srgbClr val="434343"/>
              </a:buClr>
              <a:buSzPts val="1800"/>
              <a:buChar char="•"/>
            </a:pPr>
            <a:r>
              <a:rPr lang="es-CO">
                <a:solidFill>
                  <a:srgbClr val="434343"/>
                </a:solidFill>
              </a:rPr>
              <a:t>(CRUD) - Módulo de roles o cargos</a:t>
            </a:r>
            <a:endParaRPr>
              <a:solidFill>
                <a:srgbClr val="434343"/>
              </a:solidFill>
            </a:endParaRPr>
          </a:p>
          <a:p>
            <a:pPr marL="457200" lvl="0" indent="-342900" algn="l" rtl="0">
              <a:lnSpc>
                <a:spcPct val="90000"/>
              </a:lnSpc>
              <a:spcBef>
                <a:spcPts val="0"/>
              </a:spcBef>
              <a:spcAft>
                <a:spcPts val="0"/>
              </a:spcAft>
              <a:buClr>
                <a:srgbClr val="434343"/>
              </a:buClr>
              <a:buSzPts val="1800"/>
              <a:buChar char="•"/>
            </a:pPr>
            <a:r>
              <a:rPr lang="es-CO">
                <a:solidFill>
                  <a:srgbClr val="434343"/>
                </a:solidFill>
              </a:rPr>
              <a:t>(CRUD) - Módulo de habilidades técnicas y blandas por rol o cargo</a:t>
            </a:r>
            <a:endParaRPr>
              <a:solidFill>
                <a:srgbClr val="434343"/>
              </a:solidFill>
            </a:endParaRPr>
          </a:p>
          <a:p>
            <a:pPr marL="228600" lvl="0" indent="-50800" algn="l" rtl="0">
              <a:lnSpc>
                <a:spcPct val="90000"/>
              </a:lnSpc>
              <a:spcBef>
                <a:spcPts val="0"/>
              </a:spcBef>
              <a:spcAft>
                <a:spcPts val="0"/>
              </a:spcAft>
              <a:buClr>
                <a:schemeClr val="dk1"/>
              </a:buClr>
              <a:buSzPts val="1100"/>
              <a:buFont typeface="Arial"/>
              <a:buNone/>
            </a:pPr>
            <a:endParaRPr>
              <a:solidFill>
                <a:srgbClr val="888888"/>
              </a:solidFill>
            </a:endParaRPr>
          </a:p>
          <a:p>
            <a:pPr marL="228600" lvl="0" indent="-50800" algn="l" rtl="0">
              <a:lnSpc>
                <a:spcPct val="90000"/>
              </a:lnSpc>
              <a:spcBef>
                <a:spcPts val="0"/>
              </a:spcBef>
              <a:spcAft>
                <a:spcPts val="0"/>
              </a:spcAft>
              <a:buClr>
                <a:schemeClr val="dk1"/>
              </a:buClr>
              <a:buSzPts val="2800"/>
              <a:buNone/>
            </a:pPr>
            <a:endParaRPr>
              <a:solidFill>
                <a:srgbClr val="888888"/>
              </a:solidFill>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742</Words>
  <Application>Microsoft Office PowerPoint</Application>
  <PresentationFormat>Panorámica</PresentationFormat>
  <Paragraphs>58</Paragraphs>
  <Slides>19</Slides>
  <Notes>19</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Calibri</vt:lpstr>
      <vt:lpstr>Tema de Office</vt:lpstr>
      <vt:lpstr>Presentación de PowerPoint</vt:lpstr>
      <vt:lpstr>INTEGRANTES ------------------------------ Juan Camilo Molina Valencia Esneider Serna Marulanda</vt:lpstr>
      <vt:lpstr>Presentación de PowerPoint</vt:lpstr>
      <vt:lpstr>DESCRIPCIÓN O NECESIDAD</vt:lpstr>
      <vt:lpstr>Presentación de PowerPoint</vt:lpstr>
      <vt:lpstr>Solución y Alcance</vt:lpstr>
      <vt:lpstr>Presentación de PowerPoint</vt:lpstr>
      <vt:lpstr>Presentación de PowerPoint</vt:lpstr>
      <vt:lpstr>Presentación de PowerPoint</vt:lpstr>
      <vt:lpstr>Presentación de PowerPoint</vt:lpstr>
      <vt:lpstr>Presentación de PowerPoint</vt:lpstr>
      <vt:lpstr>OBJETIVOS DEL PROYECTO</vt:lpstr>
      <vt:lpstr>Objetivo General</vt:lpstr>
      <vt:lpstr>Objetivos Específicos</vt:lpstr>
      <vt:lpstr>Objetivos Específicos</vt:lpstr>
      <vt:lpstr>MAPA DE NAVEGACIÓN</vt:lpstr>
      <vt:lpstr>Presentación de PowerPoint</vt:lpstr>
      <vt:lpstr>Bibliografía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Juan Camilo Molina Valencia</cp:lastModifiedBy>
  <cp:revision>1</cp:revision>
  <dcterms:modified xsi:type="dcterms:W3CDTF">2022-05-05T23:45:51Z</dcterms:modified>
</cp:coreProperties>
</file>