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14"/>
  </p:notesMasterIdLst>
  <p:sldIdLst>
    <p:sldId id="256" r:id="rId4"/>
    <p:sldId id="257" r:id="rId5"/>
    <p:sldId id="258" r:id="rId6"/>
    <p:sldId id="259" r:id="rId7"/>
    <p:sldId id="261" r:id="rId8"/>
    <p:sldId id="260" r:id="rId9"/>
    <p:sldId id="262" r:id="rId10"/>
    <p:sldId id="263" r:id="rId11"/>
    <p:sldId id="264" r:id="rId12"/>
    <p:sldId id="268" r:id="rId13"/>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3" autoAdjust="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23"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o Monsalve Montes" userId="d961057c-f688-4dd1-aaef-11c5cf43e059" providerId="ADAL" clId="{48DCC75D-D944-43F3-93C0-114BB96EB153}"/>
    <pc:docChg chg="undo custSel addSld delSld modSld">
      <pc:chgData name="Camilo Monsalve Montes" userId="d961057c-f688-4dd1-aaef-11c5cf43e059" providerId="ADAL" clId="{48DCC75D-D944-43F3-93C0-114BB96EB153}" dt="2021-11-10T23:18:43.139" v="9" actId="2696"/>
      <pc:docMkLst>
        <pc:docMk/>
      </pc:docMkLst>
      <pc:sldChg chg="modSp mod">
        <pc:chgData name="Camilo Monsalve Montes" userId="d961057c-f688-4dd1-aaef-11c5cf43e059" providerId="ADAL" clId="{48DCC75D-D944-43F3-93C0-114BB96EB153}" dt="2021-11-10T23:17:56.898" v="5" actId="20577"/>
        <pc:sldMkLst>
          <pc:docMk/>
          <pc:sldMk cId="0" sldId="259"/>
        </pc:sldMkLst>
        <pc:spChg chg="mod">
          <ac:chgData name="Camilo Monsalve Montes" userId="d961057c-f688-4dd1-aaef-11c5cf43e059" providerId="ADAL" clId="{48DCC75D-D944-43F3-93C0-114BB96EB153}" dt="2021-11-10T23:17:56.898" v="5" actId="20577"/>
          <ac:spMkLst>
            <pc:docMk/>
            <pc:sldMk cId="0" sldId="259"/>
            <ac:spMk id="306" creationId="{00000000-0000-0000-0000-000000000000}"/>
          </ac:spMkLst>
        </pc:spChg>
      </pc:sldChg>
      <pc:sldChg chg="add del">
        <pc:chgData name="Camilo Monsalve Montes" userId="d961057c-f688-4dd1-aaef-11c5cf43e059" providerId="ADAL" clId="{48DCC75D-D944-43F3-93C0-114BB96EB153}" dt="2021-11-10T23:18:40.286" v="8" actId="2696"/>
        <pc:sldMkLst>
          <pc:docMk/>
          <pc:sldMk cId="0" sldId="265"/>
        </pc:sldMkLst>
      </pc:sldChg>
      <pc:sldChg chg="del">
        <pc:chgData name="Camilo Monsalve Montes" userId="d961057c-f688-4dd1-aaef-11c5cf43e059" providerId="ADAL" clId="{48DCC75D-D944-43F3-93C0-114BB96EB153}" dt="2021-11-10T23:18:43.139" v="9" actId="2696"/>
        <pc:sldMkLst>
          <pc:docMk/>
          <pc:sldMk cId="0" sldId="26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Hoja1!$B$1</c:f>
              <c:strCache>
                <c:ptCount val="1"/>
                <c:pt idx="0">
                  <c:v>Peso de la Imagen (kb)</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Hoja1!$A$2:$A$9</c:f>
              <c:numCache>
                <c:formatCode>General</c:formatCode>
                <c:ptCount val="8"/>
                <c:pt idx="0">
                  <c:v>10</c:v>
                </c:pt>
                <c:pt idx="1">
                  <c:v>30</c:v>
                </c:pt>
                <c:pt idx="2">
                  <c:v>40</c:v>
                </c:pt>
                <c:pt idx="3">
                  <c:v>55</c:v>
                </c:pt>
                <c:pt idx="4">
                  <c:v>80</c:v>
                </c:pt>
                <c:pt idx="5">
                  <c:v>90</c:v>
                </c:pt>
                <c:pt idx="6">
                  <c:v>120</c:v>
                </c:pt>
                <c:pt idx="7">
                  <c:v>150</c:v>
                </c:pt>
              </c:numCache>
            </c:numRef>
          </c:xVal>
          <c:yVal>
            <c:numRef>
              <c:f>Hoja1!$B$2:$B$9</c:f>
              <c:numCache>
                <c:formatCode>General</c:formatCode>
                <c:ptCount val="8"/>
                <c:pt idx="0">
                  <c:v>25000</c:v>
                </c:pt>
                <c:pt idx="1">
                  <c:v>55000</c:v>
                </c:pt>
                <c:pt idx="2">
                  <c:v>81000</c:v>
                </c:pt>
                <c:pt idx="3">
                  <c:v>116000</c:v>
                </c:pt>
                <c:pt idx="4">
                  <c:v>148000</c:v>
                </c:pt>
                <c:pt idx="5">
                  <c:v>180000</c:v>
                </c:pt>
                <c:pt idx="6">
                  <c:v>205000</c:v>
                </c:pt>
                <c:pt idx="7">
                  <c:v>232000</c:v>
                </c:pt>
              </c:numCache>
            </c:numRef>
          </c:yVal>
          <c:smooth val="1"/>
          <c:extLst>
            <c:ext xmlns:c16="http://schemas.microsoft.com/office/drawing/2014/chart" uri="{C3380CC4-5D6E-409C-BE32-E72D297353CC}">
              <c16:uniqueId val="{00000000-3CA8-4374-8EDA-D32E9440EC68}"/>
            </c:ext>
          </c:extLst>
        </c:ser>
        <c:dLbls>
          <c:showLegendKey val="0"/>
          <c:showVal val="0"/>
          <c:showCatName val="0"/>
          <c:showSerName val="0"/>
          <c:showPercent val="0"/>
          <c:showBubbleSize val="0"/>
        </c:dLbls>
        <c:axId val="327801920"/>
        <c:axId val="327799840"/>
      </c:scatterChart>
      <c:valAx>
        <c:axId val="3278019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27799840"/>
        <c:crosses val="autoZero"/>
        <c:crossBetween val="midCat"/>
      </c:valAx>
      <c:valAx>
        <c:axId val="32779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278019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Hoja1!$J$1</c:f>
              <c:strCache>
                <c:ptCount val="1"/>
                <c:pt idx="0">
                  <c:v>Tamaño de la Imagen (MB)</c:v>
                </c:pt>
              </c:strCache>
            </c:strRef>
          </c:tx>
          <c:spPr>
            <a:solidFill>
              <a:schemeClr val="accent1"/>
            </a:solidFill>
            <a:ln>
              <a:noFill/>
            </a:ln>
            <a:effectLst/>
          </c:spPr>
          <c:invertIfNegative val="0"/>
          <c:cat>
            <c:numRef>
              <c:f>Hoja1!$I$2:$I$6</c:f>
              <c:numCache>
                <c:formatCode>General</c:formatCode>
                <c:ptCount val="5"/>
                <c:pt idx="0">
                  <c:v>16</c:v>
                </c:pt>
                <c:pt idx="1">
                  <c:v>41</c:v>
                </c:pt>
                <c:pt idx="2">
                  <c:v>69</c:v>
                </c:pt>
                <c:pt idx="3">
                  <c:v>106</c:v>
                </c:pt>
                <c:pt idx="4">
                  <c:v>130</c:v>
                </c:pt>
              </c:numCache>
            </c:numRef>
          </c:cat>
          <c:val>
            <c:numRef>
              <c:f>Hoja1!$J$2:$J$6</c:f>
              <c:numCache>
                <c:formatCode>General</c:formatCode>
                <c:ptCount val="5"/>
                <c:pt idx="0">
                  <c:v>15000</c:v>
                </c:pt>
                <c:pt idx="1">
                  <c:v>50000</c:v>
                </c:pt>
                <c:pt idx="2">
                  <c:v>74000</c:v>
                </c:pt>
                <c:pt idx="3">
                  <c:v>102000</c:v>
                </c:pt>
                <c:pt idx="4">
                  <c:v>131000</c:v>
                </c:pt>
              </c:numCache>
            </c:numRef>
          </c:val>
          <c:extLst>
            <c:ext xmlns:c16="http://schemas.microsoft.com/office/drawing/2014/chart" uri="{C3380CC4-5D6E-409C-BE32-E72D297353CC}">
              <c16:uniqueId val="{00000000-A549-4478-BD2C-0FA29B210C34}"/>
            </c:ext>
          </c:extLst>
        </c:ser>
        <c:dLbls>
          <c:showLegendKey val="0"/>
          <c:showVal val="0"/>
          <c:showCatName val="0"/>
          <c:showSerName val="0"/>
          <c:showPercent val="0"/>
          <c:showBubbleSize val="0"/>
        </c:dLbls>
        <c:gapWidth val="150"/>
        <c:axId val="507514416"/>
        <c:axId val="507509840"/>
      </c:barChart>
      <c:catAx>
        <c:axId val="507514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07509840"/>
        <c:crosses val="autoZero"/>
        <c:auto val="1"/>
        <c:lblAlgn val="ctr"/>
        <c:lblOffset val="100"/>
        <c:noMultiLvlLbl val="0"/>
      </c:catAx>
      <c:valAx>
        <c:axId val="50750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07514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mage_derivativ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aishack.in/tutorials/image-convolution-exampl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2" name="Google Shape;482;gadd317ae2b_0_1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algn="l"/>
            <a:r>
              <a:rPr lang="es-ES" b="0" i="0" dirty="0">
                <a:solidFill>
                  <a:srgbClr val="DDDDDD"/>
                </a:solidFill>
                <a:effectLst/>
                <a:latin typeface="Roboto" panose="020B0604020202020204" pitchFamily="2" charset="0"/>
              </a:rPr>
              <a:t>Entonces, ¿qué significa esto realmente? </a:t>
            </a:r>
            <a:r>
              <a:rPr lang="es-ES" b="0" i="0" dirty="0" err="1">
                <a:solidFill>
                  <a:srgbClr val="DDDDDD"/>
                </a:solidFill>
                <a:effectLst/>
                <a:latin typeface="Roboto" panose="020B0604020202020204" pitchFamily="2" charset="0"/>
              </a:rPr>
              <a:t>Ies</a:t>
            </a:r>
            <a:r>
              <a:rPr lang="es-ES" b="0" i="0" dirty="0">
                <a:solidFill>
                  <a:srgbClr val="DDDDDD"/>
                </a:solidFill>
                <a:effectLst/>
                <a:latin typeface="Roboto" panose="020B0604020202020204" pitchFamily="2" charset="0"/>
              </a:rPr>
              <a:t> la imagen, entonces lo que esta ecuación nos dice es que, para cada píxel de la imagen, para cada canal, realizamos lo siguiente:</a:t>
            </a:r>
          </a:p>
          <a:p>
            <a:pPr algn="l">
              <a:buFont typeface="Arial" panose="020B0604020202020204" pitchFamily="34" charset="0"/>
              <a:buChar char="•"/>
            </a:pPr>
            <a:r>
              <a:rPr lang="es-ES" b="0" i="0" dirty="0">
                <a:solidFill>
                  <a:srgbClr val="DDDDDD"/>
                </a:solidFill>
                <a:effectLst/>
                <a:latin typeface="Roboto" panose="020B0604020202020204" pitchFamily="2" charset="0"/>
              </a:rPr>
              <a:t>Encuentra la derivada parcial en el eje x</a:t>
            </a:r>
          </a:p>
          <a:p>
            <a:pPr algn="l">
              <a:buFont typeface="Arial" panose="020B0604020202020204" pitchFamily="34" charset="0"/>
              <a:buChar char="•"/>
            </a:pPr>
            <a:r>
              <a:rPr lang="es-ES" b="0" i="0" dirty="0">
                <a:solidFill>
                  <a:srgbClr val="DDDDDD"/>
                </a:solidFill>
                <a:effectLst/>
                <a:latin typeface="Roboto" panose="020B0604020202020204" pitchFamily="2" charset="0"/>
              </a:rPr>
              <a:t>Encuentra la derivada parcial en el eje y</a:t>
            </a:r>
          </a:p>
          <a:p>
            <a:pPr algn="l">
              <a:buFont typeface="Arial" panose="020B0604020202020204" pitchFamily="34" charset="0"/>
              <a:buChar char="•"/>
            </a:pPr>
            <a:r>
              <a:rPr lang="es-ES" b="0" i="0" dirty="0">
                <a:solidFill>
                  <a:srgbClr val="DDDDDD"/>
                </a:solidFill>
                <a:effectLst/>
                <a:latin typeface="Roboto" panose="020B0604020202020204" pitchFamily="2" charset="0"/>
              </a:rPr>
              <a:t>Suma sus valores absolutos</a:t>
            </a:r>
          </a:p>
          <a:p>
            <a:pPr algn="l"/>
            <a:r>
              <a:rPr lang="es-ES" b="0" i="0" dirty="0">
                <a:solidFill>
                  <a:srgbClr val="DDDDDD"/>
                </a:solidFill>
                <a:effectLst/>
                <a:latin typeface="Roboto" panose="020B0604020202020204" pitchFamily="2" charset="0"/>
              </a:rPr>
              <a:t>Este será el valor energético de ese píxel. Esto plantea la pregunta, "¿cómo se calcula la derivada de una imagen?". La página de </a:t>
            </a:r>
            <a:r>
              <a:rPr lang="es-ES" b="1" i="0" u="none" strike="noStrike" dirty="0">
                <a:solidFill>
                  <a:srgbClr val="69B8FD"/>
                </a:solidFill>
                <a:effectLst/>
                <a:latin typeface="Roboto" panose="020B0604020202020204" pitchFamily="2" charset="0"/>
                <a:hlinkClick r:id="rId3"/>
              </a:rPr>
              <a:t>Derivaciones de imágenes</a:t>
            </a:r>
            <a:r>
              <a:rPr lang="es-ES" b="0" i="0" dirty="0">
                <a:solidFill>
                  <a:srgbClr val="DDDDDD"/>
                </a:solidFill>
                <a:effectLst/>
                <a:latin typeface="Roboto" panose="020B0604020202020204" pitchFamily="2" charset="0"/>
              </a:rPr>
              <a:t> en Wikipedia nos indica varias formas diferentes de calcular la derivada de la imagen. Usaremos el filtro de Sobel. Este es un </a:t>
            </a:r>
            <a:r>
              <a:rPr lang="es-ES" b="1" i="0" u="none" strike="noStrike" dirty="0" err="1">
                <a:solidFill>
                  <a:srgbClr val="69B8FD"/>
                </a:solidFill>
                <a:effectLst/>
                <a:latin typeface="Roboto" panose="020B0604020202020204" pitchFamily="2" charset="0"/>
                <a:hlinkClick r:id="rId4"/>
              </a:rPr>
              <a:t>kernel</a:t>
            </a:r>
            <a:r>
              <a:rPr lang="es-ES" b="1" i="0" u="none" strike="noStrike" dirty="0">
                <a:solidFill>
                  <a:srgbClr val="69B8FD"/>
                </a:solidFill>
                <a:effectLst/>
                <a:latin typeface="Roboto" panose="020B0604020202020204" pitchFamily="2" charset="0"/>
                <a:hlinkClick r:id="rId4"/>
              </a:rPr>
              <a:t> convolucional</a:t>
            </a:r>
            <a:r>
              <a:rPr lang="es-ES" b="0" i="0" dirty="0">
                <a:solidFill>
                  <a:srgbClr val="DDDDDD"/>
                </a:solidFill>
                <a:effectLst/>
                <a:latin typeface="Roboto" panose="020B0604020202020204" pitchFamily="2" charset="0"/>
              </a:rPr>
              <a:t> que se ejecuta sobre la imagen en cada canal. Aquí está el filtro en dos direcciones diferentes de la imagen:</a:t>
            </a:r>
          </a:p>
          <a:p>
            <a:pPr marL="0" lvl="0" indent="0" algn="l" rtl="0">
              <a:lnSpc>
                <a:spcPct val="100000"/>
              </a:lnSpc>
              <a:spcBef>
                <a:spcPts val="0"/>
              </a:spcBef>
              <a:spcAft>
                <a:spcPts val="0"/>
              </a:spcAft>
              <a:buSzPts val="1100"/>
              <a:buNone/>
            </a:pPr>
            <a:endParaRPr dirty="0"/>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chart" Target="../charts/char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rgbClr val="000000"/>
              </a:buClr>
              <a:buSzPts val="3600"/>
              <a:buFont typeface="Arial"/>
              <a:buNone/>
            </a:pPr>
            <a:r>
              <a:rPr lang="es-ES" sz="3600" b="0" i="0" u="none" strike="noStrike" cap="none" dirty="0">
                <a:solidFill>
                  <a:srgbClr val="000000"/>
                </a:solidFill>
                <a:latin typeface="Arial"/>
                <a:ea typeface="Arial"/>
                <a:cs typeface="Arial"/>
                <a:sym typeface="Arial"/>
              </a:rPr>
              <a:t>Estructuras de datos para la eficiencia en la ganadería de precisión</a:t>
            </a:r>
            <a:endParaRPr sz="36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gadd317ae2b_0_117" descr="Cómo sería un mundo sin ganadería industrial? | Igualdad Animal México"/>
          <p:cNvPicPr preferRelativeResize="0"/>
          <p:nvPr/>
        </p:nvPicPr>
        <p:blipFill rotWithShape="1">
          <a:blip r:embed="rId3">
            <a:alphaModFix/>
          </a:blip>
          <a:srcRect l="39094" r="1571"/>
          <a:stretch/>
        </p:blipFill>
        <p:spPr>
          <a:xfrm>
            <a:off x="-51118" y="-8709"/>
            <a:ext cx="12254544" cy="6881854"/>
          </a:xfrm>
          <a:prstGeom prst="rect">
            <a:avLst/>
          </a:prstGeom>
          <a:noFill/>
          <a:ln>
            <a:noFill/>
          </a:ln>
        </p:spPr>
      </p:pic>
      <p:sp>
        <p:nvSpPr>
          <p:cNvPr id="485" name="Google Shape;485;gadd317ae2b_0_117"/>
          <p:cNvSpPr/>
          <p:nvPr/>
        </p:nvSpPr>
        <p:spPr>
          <a:xfrm>
            <a:off x="-53831" y="-8709"/>
            <a:ext cx="12254399"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GRACIAS!</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486" name="Google Shape;486;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dirty="0" err="1">
                <a:solidFill>
                  <a:srgbClr val="001E33"/>
                </a:solidFill>
                <a:latin typeface="Arial"/>
                <a:ea typeface="Arial"/>
                <a:cs typeface="Arial"/>
                <a:sym typeface="Arial"/>
              </a:rPr>
              <a:t>Apoyado</a:t>
            </a:r>
            <a:r>
              <a:rPr lang="en-US" sz="2000" b="1" i="0" u="none" strike="noStrike" cap="none" dirty="0">
                <a:solidFill>
                  <a:srgbClr val="001E33"/>
                </a:solidFill>
                <a:latin typeface="Arial"/>
                <a:ea typeface="Arial"/>
                <a:cs typeface="Arial"/>
                <a:sym typeface="Arial"/>
              </a:rPr>
              <a:t> por </a:t>
            </a: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err="1">
                <a:solidFill>
                  <a:srgbClr val="001E33"/>
                </a:solidFill>
                <a:latin typeface="Arial"/>
                <a:ea typeface="Arial"/>
                <a:cs typeface="Arial"/>
                <a:sym typeface="Arial"/>
              </a:rPr>
              <a:t>Todos</a:t>
            </a:r>
            <a:r>
              <a:rPr lang="en-US" sz="1400" b="0" i="0" u="none" strike="noStrike" cap="none" dirty="0">
                <a:solidFill>
                  <a:srgbClr val="001E33"/>
                </a:solidFill>
                <a:latin typeface="Arial"/>
                <a:ea typeface="Arial"/>
                <a:cs typeface="Arial"/>
                <a:sym typeface="Arial"/>
              </a:rPr>
              <a:t> los </a:t>
            </a:r>
            <a:r>
              <a:rPr lang="en-US" sz="1400" b="0" i="0" u="none" strike="noStrike" cap="none" dirty="0" err="1">
                <a:solidFill>
                  <a:srgbClr val="001E33"/>
                </a:solidFill>
                <a:latin typeface="Arial"/>
                <a:ea typeface="Arial"/>
                <a:cs typeface="Arial"/>
                <a:sym typeface="Arial"/>
              </a:rPr>
              <a:t>autores</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quieren</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agradecer</a:t>
            </a:r>
            <a:r>
              <a:rPr lang="en-US" sz="1400" b="0" i="0" u="none" strike="noStrike" cap="none" dirty="0">
                <a:solidFill>
                  <a:srgbClr val="001E33"/>
                </a:solidFill>
                <a:latin typeface="Arial"/>
                <a:ea typeface="Arial"/>
                <a:cs typeface="Arial"/>
                <a:sym typeface="Arial"/>
              </a:rPr>
              <a:t> a la </a:t>
            </a:r>
            <a:r>
              <a:rPr lang="en-US" sz="1400" b="0" i="0" u="none" strike="noStrike" cap="none" dirty="0" err="1">
                <a:solidFill>
                  <a:srgbClr val="001E33"/>
                </a:solidFill>
                <a:latin typeface="Arial"/>
                <a:ea typeface="Arial"/>
                <a:cs typeface="Arial"/>
                <a:sym typeface="Arial"/>
              </a:rPr>
              <a:t>Vicerrectoría</a:t>
            </a:r>
            <a:r>
              <a:rPr lang="en-US" sz="1400" b="0" i="0" u="none" strike="noStrike" cap="none" dirty="0">
                <a:solidFill>
                  <a:srgbClr val="001E33"/>
                </a:solidFill>
                <a:latin typeface="Arial"/>
                <a:ea typeface="Arial"/>
                <a:cs typeface="Arial"/>
                <a:sym typeface="Arial"/>
              </a:rPr>
              <a:t> de </a:t>
            </a:r>
            <a:r>
              <a:rPr lang="en-US" sz="1400" b="0" i="0" u="none" strike="noStrike" cap="none" dirty="0" err="1">
                <a:solidFill>
                  <a:srgbClr val="001E33"/>
                </a:solidFill>
                <a:latin typeface="Arial"/>
                <a:ea typeface="Arial"/>
                <a:cs typeface="Arial"/>
                <a:sym typeface="Arial"/>
              </a:rPr>
              <a:t>Descubrimiento</a:t>
            </a:r>
            <a:r>
              <a:rPr lang="en-US" sz="1400" b="0" i="0" u="none" strike="noStrike" cap="none" dirty="0">
                <a:solidFill>
                  <a:srgbClr val="001E33"/>
                </a:solidFill>
                <a:latin typeface="Arial"/>
                <a:ea typeface="Arial"/>
                <a:cs typeface="Arial"/>
                <a:sym typeface="Arial"/>
              </a:rPr>
              <a:t> y </a:t>
            </a:r>
            <a:r>
              <a:rPr lang="en-US" sz="1400" b="0" i="0" u="none" strike="noStrike" cap="none" dirty="0" err="1">
                <a:solidFill>
                  <a:srgbClr val="001E33"/>
                </a:solidFill>
                <a:latin typeface="Arial"/>
                <a:ea typeface="Arial"/>
                <a:cs typeface="Arial"/>
                <a:sym typeface="Arial"/>
              </a:rPr>
              <a:t>Creación</a:t>
            </a:r>
            <a:r>
              <a:rPr lang="en-US" sz="1400" b="0" i="0" u="none" strike="noStrike" cap="none" dirty="0">
                <a:solidFill>
                  <a:srgbClr val="001E33"/>
                </a:solidFill>
                <a:latin typeface="Arial"/>
                <a:ea typeface="Arial"/>
                <a:cs typeface="Arial"/>
                <a:sym typeface="Arial"/>
              </a:rPr>
              <a:t>, de la Universidad EAFIT, por </a:t>
            </a:r>
            <a:r>
              <a:rPr lang="en-US" sz="1400" b="0" i="0" u="none" strike="noStrike" cap="none" dirty="0" err="1">
                <a:solidFill>
                  <a:srgbClr val="001E33"/>
                </a:solidFill>
                <a:latin typeface="Arial"/>
                <a:ea typeface="Arial"/>
                <a:cs typeface="Arial"/>
                <a:sym typeface="Arial"/>
              </a:rPr>
              <a:t>su</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apoyo</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en</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esta</a:t>
            </a:r>
            <a:r>
              <a:rPr lang="en-US" sz="1400" b="0" i="0" u="none" strike="noStrike" cap="none" dirty="0">
                <a:solidFill>
                  <a:srgbClr val="001E33"/>
                </a:solidFill>
                <a:latin typeface="Arial"/>
                <a:ea typeface="Arial"/>
                <a:cs typeface="Arial"/>
                <a:sym typeface="Arial"/>
              </a:rPr>
              <a:t> </a:t>
            </a:r>
            <a:r>
              <a:rPr lang="en-US" sz="1400" b="0" i="0" u="none" strike="noStrike" cap="none" dirty="0" err="1">
                <a:solidFill>
                  <a:srgbClr val="001E33"/>
                </a:solidFill>
                <a:latin typeface="Arial"/>
                <a:ea typeface="Arial"/>
                <a:cs typeface="Arial"/>
                <a:sym typeface="Arial"/>
              </a:rPr>
              <a:t>investigación</a:t>
            </a:r>
            <a:r>
              <a:rPr lang="en-US" sz="1400" b="0" i="0" u="none" strike="noStrike" cap="none" dirty="0">
                <a:solidFill>
                  <a:srgbClr val="001E33"/>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1" name="Imagen 10" descr="Niño posando para una foto&#10;&#10;Descripción generada automáticamente con confianza media">
            <a:extLst>
              <a:ext uri="{FF2B5EF4-FFF2-40B4-BE49-F238E27FC236}">
                <a16:creationId xmlns:a16="http://schemas.microsoft.com/office/drawing/2014/main" id="{69563A06-27C7-44AD-A009-B9A23983F760}"/>
              </a:ext>
            </a:extLst>
          </p:cNvPr>
          <p:cNvPicPr>
            <a:picLocks noChangeAspect="1"/>
          </p:cNvPicPr>
          <p:nvPr/>
        </p:nvPicPr>
        <p:blipFill>
          <a:blip r:embed="rId3"/>
          <a:stretch>
            <a:fillRect/>
          </a:stretch>
        </p:blipFill>
        <p:spPr>
          <a:xfrm>
            <a:off x="589395" y="1863938"/>
            <a:ext cx="2351992" cy="2304127"/>
          </a:xfrm>
          <a:prstGeom prst="rect">
            <a:avLst/>
          </a:prstGeom>
        </p:spPr>
      </p:pic>
      <p:pic>
        <p:nvPicPr>
          <p:cNvPr id="7" name="Imagen 6" descr="Una persona parado de frente en un área abierta&#10;&#10;Descripción generada automáticamente">
            <a:extLst>
              <a:ext uri="{FF2B5EF4-FFF2-40B4-BE49-F238E27FC236}">
                <a16:creationId xmlns:a16="http://schemas.microsoft.com/office/drawing/2014/main" id="{5DA97E84-56F4-4253-B5F5-FE7FC13EBE51}"/>
              </a:ext>
            </a:extLst>
          </p:cNvPr>
          <p:cNvPicPr>
            <a:picLocks noChangeAspect="1"/>
          </p:cNvPicPr>
          <p:nvPr/>
        </p:nvPicPr>
        <p:blipFill>
          <a:blip r:embed="rId4"/>
          <a:stretch>
            <a:fillRect/>
          </a:stretch>
        </p:blipFill>
        <p:spPr>
          <a:xfrm>
            <a:off x="3085771" y="1803084"/>
            <a:ext cx="2872122" cy="2436497"/>
          </a:xfrm>
          <a:prstGeom prst="rect">
            <a:avLst/>
          </a:prstGeom>
        </p:spPr>
      </p:pic>
      <p:pic>
        <p:nvPicPr>
          <p:cNvPr id="199" name="Google Shape;199;p2"/>
          <p:cNvPicPr preferRelativeResize="0"/>
          <p:nvPr/>
        </p:nvPicPr>
        <p:blipFill rotWithShape="1">
          <a:blip r:embed="rId5">
            <a:alphaModFix/>
          </a:blip>
          <a:srcRect/>
          <a:stretch/>
        </p:blipFill>
        <p:spPr>
          <a:xfrm>
            <a:off x="-288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grpSp>
        <p:nvGrpSpPr>
          <p:cNvPr id="203" name="Google Shape;203;p2"/>
          <p:cNvGrpSpPr/>
          <p:nvPr/>
        </p:nvGrpSpPr>
        <p:grpSpPr>
          <a:xfrm>
            <a:off x="9052560" y="1645920"/>
            <a:ext cx="2833920" cy="2742480"/>
            <a:chOff x="9052560" y="1645920"/>
            <a:chExt cx="2833920" cy="2742480"/>
          </a:xfrm>
        </p:grpSpPr>
        <p:pic>
          <p:nvPicPr>
            <p:cNvPr id="204" name="Google Shape;204;p2"/>
            <p:cNvPicPr preferRelativeResize="0"/>
            <p:nvPr/>
          </p:nvPicPr>
          <p:blipFill rotWithShape="1">
            <a:blip r:embed="rId6">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Mauricio</a:t>
            </a: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Toro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CO" sz="2200" b="0" i="0" u="none" strike="noStrike" cap="none" dirty="0">
                <a:solidFill>
                  <a:srgbClr val="001E33"/>
                </a:solidFill>
                <a:latin typeface="Arial"/>
                <a:ea typeface="Arial"/>
                <a:cs typeface="Arial"/>
                <a:sym typeface="Arial"/>
              </a:rPr>
              <a:t>Camilo Monsalve M</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803880" y="4180680"/>
            <a:ext cx="202392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Manuel Arango G</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7">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985592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https://github.com/camilomonsalvem/ST0245-001/tree/master/proyecto</a:t>
            </a:r>
            <a:endParaRPr sz="2200" b="1" i="0" u="none" strike="noStrike" cap="none" dirty="0">
              <a:solidFill>
                <a:srgbClr val="001E33"/>
              </a:solidFill>
              <a:latin typeface="Arial"/>
              <a:ea typeface="Arial"/>
              <a:cs typeface="Arial"/>
              <a:sym typeface="Arial"/>
            </a:endParaRPr>
          </a:p>
        </p:txBody>
      </p:sp>
      <p:grpSp>
        <p:nvGrpSpPr>
          <p:cNvPr id="218" name="Google Shape;218;p2"/>
          <p:cNvGrpSpPr/>
          <p:nvPr/>
        </p:nvGrpSpPr>
        <p:grpSpPr>
          <a:xfrm>
            <a:off x="5895585" y="1674645"/>
            <a:ext cx="3383640" cy="2652120"/>
            <a:chOff x="1028310" y="1074420"/>
            <a:chExt cx="3383640" cy="2652120"/>
          </a:xfrm>
        </p:grpSpPr>
        <p:pic>
          <p:nvPicPr>
            <p:cNvPr id="219" name="Google Shape;219;p2"/>
            <p:cNvPicPr preferRelativeResize="0"/>
            <p:nvPr/>
          </p:nvPicPr>
          <p:blipFill rotWithShape="1">
            <a:blip r:embed="rId8">
              <a:alphaModFix/>
            </a:blip>
            <a:srcRect l="2186" t="17695" r="15575" b="26359"/>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Simón</a:t>
            </a:r>
            <a:br>
              <a:rPr lang="en-US" sz="2200" b="0" i="0" u="none" strike="noStrike" cap="none">
                <a:solidFill>
                  <a:srgbClr val="001E33"/>
                </a:solidFill>
                <a:latin typeface="Arial"/>
                <a:ea typeface="Arial"/>
                <a:cs typeface="Arial"/>
                <a:sym typeface="Arial"/>
              </a:rPr>
            </a:br>
            <a:r>
              <a:rPr lang="en-US" sz="2200" b="0" i="0" u="none" strike="noStrike" cap="none">
                <a:solidFill>
                  <a:srgbClr val="001E33"/>
                </a:solidFill>
                <a:latin typeface="Arial"/>
                <a:ea typeface="Arial"/>
                <a:cs typeface="Arial"/>
                <a:sym typeface="Arial"/>
              </a:rPr>
              <a:t>Marín</a:t>
            </a:r>
            <a:endParaRPr sz="2200" b="0"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7" name="Google Shape;220;p2">
            <a:extLst>
              <a:ext uri="{FF2B5EF4-FFF2-40B4-BE49-F238E27FC236}">
                <a16:creationId xmlns:a16="http://schemas.microsoft.com/office/drawing/2014/main" id="{ACC839A9-1EA1-4CAF-9E96-0A6009FFB927}"/>
              </a:ext>
            </a:extLst>
          </p:cNvPr>
          <p:cNvSpPr/>
          <p:nvPr/>
        </p:nvSpPr>
        <p:spPr>
          <a:xfrm>
            <a:off x="2979585" y="1630384"/>
            <a:ext cx="3383640" cy="2636976"/>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
        <p:nvSpPr>
          <p:cNvPr id="30" name="Google Shape;220;p2">
            <a:extLst>
              <a:ext uri="{FF2B5EF4-FFF2-40B4-BE49-F238E27FC236}">
                <a16:creationId xmlns:a16="http://schemas.microsoft.com/office/drawing/2014/main" id="{ECE7FCED-92DE-4A16-AEE4-C45228791722}"/>
              </a:ext>
            </a:extLst>
          </p:cNvPr>
          <p:cNvSpPr/>
          <p:nvPr/>
        </p:nvSpPr>
        <p:spPr>
          <a:xfrm>
            <a:off x="2994480" y="1579472"/>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
        <p:nvSpPr>
          <p:cNvPr id="40" name="Google Shape;220;p2">
            <a:extLst>
              <a:ext uri="{FF2B5EF4-FFF2-40B4-BE49-F238E27FC236}">
                <a16:creationId xmlns:a16="http://schemas.microsoft.com/office/drawing/2014/main" id="{A88961EF-A724-4948-96AA-FA67F19C7DCC}"/>
              </a:ext>
            </a:extLst>
          </p:cNvPr>
          <p:cNvSpPr/>
          <p:nvPr/>
        </p:nvSpPr>
        <p:spPr>
          <a:xfrm>
            <a:off x="121755" y="1602626"/>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8" y="376925"/>
            <a:ext cx="4959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entrenamiento</a:t>
            </a:r>
            <a:endParaRPr sz="2200" b="0" i="0" u="none" strike="noStrike" cap="none">
              <a:solidFill>
                <a:srgbClr val="000000"/>
              </a:solidFill>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rotWithShape="1">
            <a:blip r:embed="rId4">
              <a:alphaModFix/>
            </a:blip>
            <a:src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rotWithShape="1">
            <a:blip r:embed="rId4">
              <a:alphaModFix/>
            </a:blip>
            <a:src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rotWithShape="1">
            <a:blip r:embed="rId4">
              <a:alphaModFix/>
            </a:blip>
            <a:src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rotWithShape="1">
            <a:blip r:embed="rId5">
              <a:alphaModFix/>
            </a:blip>
            <a:src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rotWithShape="1">
            <a:blip r:embed="rId5">
              <a:alphaModFix/>
            </a:blip>
            <a:src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rotWithShape="1">
            <a:blip r:embed="rId5">
              <a:alphaModFix/>
            </a:blip>
            <a:src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Imágenes de ganado enfermo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3" name="Google Shape;243;p6"/>
          <p:cNvSpPr/>
          <p:nvPr/>
        </p:nvSpPr>
        <p:spPr>
          <a:xfrm>
            <a:off x="142587" y="5232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563C1"/>
                </a:solidFill>
                <a:latin typeface="Arial"/>
                <a:ea typeface="Arial"/>
                <a:cs typeface="Arial"/>
                <a:sym typeface="Arial"/>
              </a:rPr>
              <a:t>Imágenes del ganado sano</a:t>
            </a:r>
            <a:endParaRPr sz="2200" b="1" i="0" u="none" strike="noStrike" cap="none">
              <a:solidFill>
                <a:srgbClr val="0563C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a:solidFill>
                  <a:schemeClr val="accent4"/>
                </a:solidFill>
                <a:latin typeface="Arial"/>
                <a:ea typeface="Arial"/>
                <a:cs typeface="Arial"/>
                <a:sym typeface="Arial"/>
              </a:rPr>
              <a:t>Red neuronal conv</a:t>
            </a:r>
            <a:r>
              <a:rPr lang="en-US" sz="1700" b="1">
                <a:solidFill>
                  <a:schemeClr val="accent4"/>
                </a:solidFill>
              </a:rPr>
              <a:t>olucional</a:t>
            </a:r>
            <a:endParaRPr sz="1700" b="1" i="0" u="none" strike="noStrike" cap="none">
              <a:solidFill>
                <a:schemeClr val="accent4"/>
              </a:solidFill>
              <a:latin typeface="Arial"/>
              <a:ea typeface="Arial"/>
              <a:cs typeface="Arial"/>
              <a:sym typeface="Aria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Algoritmo de</a:t>
            </a:r>
            <a:br>
              <a:rPr lang="en-US" sz="2200" b="1" i="0" u="none" strike="noStrike" cap="none">
                <a:solidFill>
                  <a:srgbClr val="001E33"/>
                </a:solidFill>
                <a:latin typeface="Arial"/>
                <a:ea typeface="Arial"/>
                <a:cs typeface="Arial"/>
                <a:sym typeface="Arial"/>
              </a:rPr>
            </a:br>
            <a:r>
              <a:rPr lang="en-US" sz="2200" b="1" i="0" u="none" strike="noStrike" cap="none">
                <a:solidFill>
                  <a:srgbClr val="001E33"/>
                </a:solidFill>
                <a:latin typeface="Arial"/>
                <a:ea typeface="Arial"/>
                <a:cs typeface="Arial"/>
                <a:sym typeface="Aria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Modelo de</a:t>
            </a:r>
            <a:br>
              <a:rPr lang="en-US" sz="2200" b="1" i="0" u="none" strike="noStrike" cap="none">
                <a:solidFill>
                  <a:srgbClr val="001E33"/>
                </a:solidFill>
                <a:latin typeface="Arial"/>
                <a:ea typeface="Arial"/>
                <a:cs typeface="Arial"/>
                <a:sym typeface="Aria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268" name="Google Shape;268;p6"/>
          <p:cNvCxnSpPr>
            <a:stCxn id="237" idx="3"/>
          </p:cNvCxnSpPr>
          <p:nvPr/>
        </p:nvCxnSpPr>
        <p:spPr>
          <a:xfrm>
            <a:off x="2807200" y="1640689"/>
            <a:ext cx="4249500" cy="1192500"/>
          </a:xfrm>
          <a:prstGeom prst="straightConnector1">
            <a:avLst/>
          </a:prstGeom>
          <a:noFill/>
          <a:ln w="38100" cap="flat" cmpd="sng">
            <a:solidFill>
              <a:schemeClr val="accent5"/>
            </a:solidFill>
            <a:prstDash val="solid"/>
            <a:round/>
            <a:headEnd type="none" w="sm" len="sm"/>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sm" len="sm"/>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5" y="376925"/>
            <a:ext cx="34626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a:t>
            </a:r>
            <a:r>
              <a:rPr lang="en-US" sz="2200" b="1">
                <a:solidFill>
                  <a:srgbClr val="FFFFFF"/>
                </a:solidFill>
              </a:rPr>
              <a:t>validación</a:t>
            </a:r>
            <a:endParaRPr sz="2200" b="0" i="0" u="none" strike="noStrike" cap="none">
              <a:solidFill>
                <a:srgbClr val="000000"/>
              </a:solidFill>
              <a:latin typeface="Arial"/>
              <a:ea typeface="Arial"/>
              <a:cs typeface="Arial"/>
              <a:sym typeface="Arial"/>
            </a:endParaRPr>
          </a:p>
        </p:txBody>
      </p:sp>
      <p:sp>
        <p:nvSpPr>
          <p:cNvPr id="283" name="Google Shape;283;gadd317ae2b_0_271"/>
          <p:cNvSpPr/>
          <p:nvPr/>
        </p:nvSpPr>
        <p:spPr>
          <a:xfrm>
            <a:off x="-860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Imagen del ganado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84" name="Google Shape;284;gadd317ae2b_0_271"/>
          <p:cNvSpPr/>
          <p:nvPr/>
        </p:nvSpPr>
        <p:spPr>
          <a:xfrm>
            <a:off x="3728050" y="2200875"/>
            <a:ext cx="2221200" cy="17673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1800" b="1" dirty="0">
                <a:solidFill>
                  <a:srgbClr val="001E33"/>
                </a:solidFill>
              </a:rPr>
              <a:t>Imagen </a:t>
            </a:r>
            <a:r>
              <a:rPr lang="en-US" sz="1800" b="1" dirty="0" err="1">
                <a:solidFill>
                  <a:srgbClr val="001E33"/>
                </a:solidFill>
              </a:rPr>
              <a:t>comprimida</a:t>
            </a:r>
            <a:endParaRPr sz="1800" b="1" i="0" u="none" strike="noStrike" cap="none" dirty="0">
              <a:solidFill>
                <a:srgbClr val="001E33"/>
              </a:solidFill>
              <a:latin typeface="Arial"/>
              <a:ea typeface="Arial"/>
              <a:cs typeface="Arial"/>
              <a:sym typeface="Aria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06" name="Google Shape;306;gadd317ae2b_0_271"/>
          <p:cNvSpPr/>
          <p:nvPr/>
        </p:nvSpPr>
        <p:spPr>
          <a:xfrm>
            <a:off x="3606799" y="4106275"/>
            <a:ext cx="2342451"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s-CO" sz="2200" b="1" dirty="0">
                <a:solidFill>
                  <a:srgbClr val="001E33"/>
                </a:solidFill>
              </a:rPr>
              <a:t>Tallado de costura // </a:t>
            </a:r>
            <a:r>
              <a:rPr lang="es-CO" sz="2200" b="1" dirty="0" err="1">
                <a:solidFill>
                  <a:srgbClr val="001E33"/>
                </a:solidFill>
              </a:rPr>
              <a:t>Huffman</a:t>
            </a:r>
            <a:endParaRPr sz="2200" b="1"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1E33"/>
              </a:solidFill>
              <a:latin typeface="Arial"/>
              <a:ea typeface="Arial"/>
              <a:cs typeface="Arial"/>
              <a:sym typeface="Aria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Modelo de </a:t>
            </a:r>
            <a:br>
              <a:rPr lang="en-US" sz="2200" b="1">
                <a:solidFill>
                  <a:srgbClr val="001E33"/>
                </a:solidFil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08" name="Google Shape;308;gadd317ae2b_0_271"/>
          <p:cNvCxnSpPr/>
          <p:nvPr/>
        </p:nvCxnSpPr>
        <p:spPr>
          <a:xfrm>
            <a:off x="2654800" y="3164688"/>
            <a:ext cx="1027800" cy="21900"/>
          </a:xfrm>
          <a:prstGeom prst="straightConnector1">
            <a:avLst/>
          </a:prstGeom>
          <a:noFill/>
          <a:ln w="38100" cap="flat" cmpd="sng">
            <a:solidFill>
              <a:schemeClr val="accent5"/>
            </a:solidFill>
            <a:prstDash val="solid"/>
            <a:round/>
            <a:headEnd type="none" w="sm" len="sm"/>
            <a:tailEnd type="triangle" w="med" len="med"/>
          </a:ln>
        </p:spPr>
      </p:cxnSp>
      <p:cxnSp>
        <p:nvCxnSpPr>
          <p:cNvPr id="309" name="Google Shape;309;gadd317ae2b_0_271"/>
          <p:cNvCxnSpPr/>
          <p:nvPr/>
        </p:nvCxnSpPr>
        <p:spPr>
          <a:xfrm rot="10800000" flipH="1">
            <a:off x="6017350" y="3229238"/>
            <a:ext cx="834900" cy="9300"/>
          </a:xfrm>
          <a:prstGeom prst="straightConnector1">
            <a:avLst/>
          </a:prstGeom>
          <a:noFill/>
          <a:ln w="38100" cap="flat" cmpd="sng">
            <a:solidFill>
              <a:schemeClr val="accent5"/>
            </a:solidFill>
            <a:prstDash val="solid"/>
            <a:round/>
            <a:headEnd type="none" w="sm" len="sm"/>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sm" len="sm"/>
            <a:tailEnd type="triangle" w="med" len="med"/>
          </a:ln>
        </p:spPr>
      </p:cxnSp>
      <p:pic>
        <p:nvPicPr>
          <p:cNvPr id="311" name="Google Shape;311;gadd317ae2b_0_271"/>
          <p:cNvPicPr preferRelativeResize="0"/>
          <p:nvPr/>
        </p:nvPicPr>
        <p:blipFill rotWithShape="1">
          <a:blip r:embed="rId4">
            <a:alphaModFix/>
          </a:blip>
          <a:src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AADB"/>
                </a:solidFill>
                <a:latin typeface="Arial"/>
                <a:ea typeface="Arial"/>
                <a:cs typeface="Arial"/>
                <a:sym typeface="Arial"/>
              </a:rPr>
              <a:t>Está enfermo</a:t>
            </a:r>
            <a:endParaRPr sz="2100" b="1" i="0" u="none" strike="noStrike" cap="none">
              <a:solidFill>
                <a:srgbClr val="00AADB"/>
              </a:solidFill>
              <a:latin typeface="Arial"/>
              <a:ea typeface="Arial"/>
              <a:cs typeface="Arial"/>
              <a:sym typeface="Aria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Salida</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4077"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Diseño del algoritmo de compresión</a:t>
            </a:r>
            <a:endParaRPr sz="2200" b="0" i="0" u="none" strike="noStrike" cap="none">
              <a:solidFill>
                <a:srgbClr val="000000"/>
              </a:solidFill>
              <a:latin typeface="Arial"/>
              <a:ea typeface="Arial"/>
              <a:cs typeface="Arial"/>
              <a:sym typeface="Arial"/>
            </a:endParaRPr>
          </a:p>
        </p:txBody>
      </p:sp>
      <p:pic>
        <p:nvPicPr>
          <p:cNvPr id="3" name="Imagen 2" descr="Una persona con un perro&#10;&#10;Descripción generada automáticamente">
            <a:extLst>
              <a:ext uri="{FF2B5EF4-FFF2-40B4-BE49-F238E27FC236}">
                <a16:creationId xmlns:a16="http://schemas.microsoft.com/office/drawing/2014/main" id="{55867DDB-B7F4-499B-96B8-6F34F4225E25}"/>
              </a:ext>
            </a:extLst>
          </p:cNvPr>
          <p:cNvPicPr>
            <a:picLocks noChangeAspect="1"/>
          </p:cNvPicPr>
          <p:nvPr/>
        </p:nvPicPr>
        <p:blipFill>
          <a:blip r:embed="rId4"/>
          <a:stretch>
            <a:fillRect/>
          </a:stretch>
        </p:blipFill>
        <p:spPr>
          <a:xfrm>
            <a:off x="9038885" y="1603742"/>
            <a:ext cx="2491310" cy="3989300"/>
          </a:xfrm>
          <a:prstGeom prst="rect">
            <a:avLst/>
          </a:prstGeom>
        </p:spPr>
      </p:pic>
      <p:sp>
        <p:nvSpPr>
          <p:cNvPr id="10" name="Google Shape;323;p3">
            <a:extLst>
              <a:ext uri="{FF2B5EF4-FFF2-40B4-BE49-F238E27FC236}">
                <a16:creationId xmlns:a16="http://schemas.microsoft.com/office/drawing/2014/main" id="{069E9CEB-992B-4CC2-AB17-6DC2A2CEA0AA}"/>
              </a:ext>
            </a:extLst>
          </p:cNvPr>
          <p:cNvSpPr/>
          <p:nvPr/>
        </p:nvSpPr>
        <p:spPr>
          <a:xfrm>
            <a:off x="843999" y="1369674"/>
            <a:ext cx="2459936" cy="4353584"/>
          </a:xfrm>
          <a:prstGeom prst="rect">
            <a:avLst/>
          </a:prstGeom>
          <a:noFill/>
          <a:ln>
            <a:noFill/>
          </a:ln>
        </p:spPr>
        <p:txBody>
          <a:bodyPr spcFirstLastPara="1" wrap="square" lIns="90000" tIns="45000" rIns="90000" bIns="45000" anchor="t" anchorCtr="0">
            <a:spAutoFit/>
          </a:bodyPr>
          <a:lstStyle/>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comienza con la imagen </a:t>
            </a:r>
            <a:endParaRPr lang="es-CO"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calcula el peso, la densidad, energía de cada pixel (colores).</a:t>
            </a: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A partir de la energía, se hace una lista de costuras. Las costuras se clasifican por energía, siendo las costuras de baja energía las de menor importancia para el contenido de la imagen. </a:t>
            </a: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quitan las costuras de baja energía.</a:t>
            </a:r>
            <a:endParaRPr lang="es-CO"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 Se llega a la imagen final</a:t>
            </a:r>
            <a:endParaRPr lang="es-ES" b="0" i="0" u="none" strike="noStrike" cap="none" dirty="0">
              <a:solidFill>
                <a:srgbClr val="002060"/>
              </a:solidFill>
              <a:latin typeface="Arial" panose="020B0604020202020204" pitchFamily="34" charset="0"/>
              <a:cs typeface="Arial" panose="020B0604020202020204" pitchFamily="34" charset="0"/>
              <a:sym typeface="Arial"/>
            </a:endParaRPr>
          </a:p>
        </p:txBody>
      </p:sp>
      <p:sp>
        <p:nvSpPr>
          <p:cNvPr id="17" name="CuadroTexto 16">
            <a:extLst>
              <a:ext uri="{FF2B5EF4-FFF2-40B4-BE49-F238E27FC236}">
                <a16:creationId xmlns:a16="http://schemas.microsoft.com/office/drawing/2014/main" id="{9A66790A-7A71-48A1-9479-DB5557618D4F}"/>
              </a:ext>
            </a:extLst>
          </p:cNvPr>
          <p:cNvSpPr txBox="1"/>
          <p:nvPr/>
        </p:nvSpPr>
        <p:spPr>
          <a:xfrm>
            <a:off x="5319926" y="2961692"/>
            <a:ext cx="486398" cy="369332"/>
          </a:xfrm>
          <a:prstGeom prst="rect">
            <a:avLst/>
          </a:prstGeom>
          <a:noFill/>
        </p:spPr>
        <p:txBody>
          <a:bodyPr wrap="square" rtlCol="0">
            <a:spAutoFit/>
          </a:bodyPr>
          <a:lstStyle/>
          <a:p>
            <a:r>
              <a:rPr lang="en-US" sz="1800" b="1" dirty="0"/>
              <a:t>.</a:t>
            </a:r>
            <a:endParaRPr lang="es-CO" b="1" dirty="0"/>
          </a:p>
        </p:txBody>
      </p:sp>
      <p:pic>
        <p:nvPicPr>
          <p:cNvPr id="7" name="Imagen 6">
            <a:extLst>
              <a:ext uri="{FF2B5EF4-FFF2-40B4-BE49-F238E27FC236}">
                <a16:creationId xmlns:a16="http://schemas.microsoft.com/office/drawing/2014/main" id="{316ABEFA-6636-420C-9607-49068E1AC6A0}"/>
              </a:ext>
            </a:extLst>
          </p:cNvPr>
          <p:cNvPicPr>
            <a:picLocks noChangeAspect="1"/>
          </p:cNvPicPr>
          <p:nvPr/>
        </p:nvPicPr>
        <p:blipFill>
          <a:blip r:embed="rId5"/>
          <a:stretch>
            <a:fillRect/>
          </a:stretch>
        </p:blipFill>
        <p:spPr>
          <a:xfrm>
            <a:off x="4152011" y="1069005"/>
            <a:ext cx="4507374" cy="45240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22" name="Google Shape;322;p3"/>
          <p:cNvSpPr/>
          <p:nvPr/>
        </p:nvSpPr>
        <p:spPr>
          <a:xfrm>
            <a:off x="265325" y="376925"/>
            <a:ext cx="55914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err="1">
                <a:solidFill>
                  <a:srgbClr val="FFFFFF"/>
                </a:solidFill>
                <a:latin typeface="Arial"/>
                <a:ea typeface="Arial"/>
                <a:cs typeface="Arial"/>
                <a:sym typeface="Arial"/>
              </a:rPr>
              <a:t>Diseño</a:t>
            </a:r>
            <a:r>
              <a:rPr lang="en-US" sz="2200" b="1" i="0" u="none" strike="noStrike" cap="none" dirty="0">
                <a:solidFill>
                  <a:srgbClr val="FFFFFF"/>
                </a:solidFill>
                <a:latin typeface="Arial"/>
                <a:ea typeface="Arial"/>
                <a:cs typeface="Arial"/>
                <a:sym typeface="Arial"/>
              </a:rPr>
              <a:t> del </a:t>
            </a:r>
            <a:r>
              <a:rPr lang="en-US" sz="2200" b="1" i="0" u="none" strike="noStrike" cap="none" dirty="0" err="1">
                <a:solidFill>
                  <a:srgbClr val="FFFFFF"/>
                </a:solidFill>
                <a:latin typeface="Arial"/>
                <a:ea typeface="Arial"/>
                <a:cs typeface="Arial"/>
                <a:sym typeface="Arial"/>
              </a:rPr>
              <a:t>algoritmo</a:t>
            </a:r>
            <a:r>
              <a:rPr lang="en-US" sz="2200" b="1" i="0" u="none" strike="noStrike" cap="none" dirty="0">
                <a:solidFill>
                  <a:srgbClr val="FFFFFF"/>
                </a:solidFill>
                <a:latin typeface="Arial"/>
                <a:ea typeface="Arial"/>
                <a:cs typeface="Arial"/>
                <a:sym typeface="Arial"/>
              </a:rPr>
              <a:t> de </a:t>
            </a:r>
            <a:r>
              <a:rPr lang="en-US" sz="2200" b="1" i="0" u="none" strike="noStrike" cap="none" dirty="0" err="1">
                <a:solidFill>
                  <a:srgbClr val="FFFFFF"/>
                </a:solidFill>
                <a:latin typeface="Arial"/>
                <a:ea typeface="Arial"/>
                <a:cs typeface="Arial"/>
                <a:sym typeface="Arial"/>
              </a:rPr>
              <a:t>compresión</a:t>
            </a:r>
            <a:endParaRPr sz="2200" b="0" i="0" u="none" strike="noStrike" cap="none" dirty="0">
              <a:solidFill>
                <a:srgbClr val="000000"/>
              </a:solidFill>
              <a:latin typeface="Arial"/>
              <a:ea typeface="Arial"/>
              <a:cs typeface="Arial"/>
              <a:sym typeface="Arial"/>
            </a:endParaRPr>
          </a:p>
        </p:txBody>
      </p:sp>
      <p:pic>
        <p:nvPicPr>
          <p:cNvPr id="5" name="Imagen 4" descr="Una vaca en un campo de pasto seco&#10;&#10;Descripción generada automáticamente">
            <a:extLst>
              <a:ext uri="{FF2B5EF4-FFF2-40B4-BE49-F238E27FC236}">
                <a16:creationId xmlns:a16="http://schemas.microsoft.com/office/drawing/2014/main" id="{A3B0B835-BE63-4648-9884-230F44A01010}"/>
              </a:ext>
            </a:extLst>
          </p:cNvPr>
          <p:cNvPicPr>
            <a:picLocks noChangeAspect="1"/>
          </p:cNvPicPr>
          <p:nvPr/>
        </p:nvPicPr>
        <p:blipFill>
          <a:blip r:embed="rId4"/>
          <a:stretch>
            <a:fillRect/>
          </a:stretch>
        </p:blipFill>
        <p:spPr>
          <a:xfrm>
            <a:off x="8088219" y="2059442"/>
            <a:ext cx="3933780" cy="2729060"/>
          </a:xfrm>
          <a:prstGeom prst="rect">
            <a:avLst/>
          </a:prstGeom>
        </p:spPr>
      </p:pic>
      <p:pic>
        <p:nvPicPr>
          <p:cNvPr id="3" name="Imagen 2">
            <a:extLst>
              <a:ext uri="{FF2B5EF4-FFF2-40B4-BE49-F238E27FC236}">
                <a16:creationId xmlns:a16="http://schemas.microsoft.com/office/drawing/2014/main" id="{5201996A-6244-49CC-8FB2-1D6EF336D55E}"/>
              </a:ext>
            </a:extLst>
          </p:cNvPr>
          <p:cNvPicPr>
            <a:picLocks noChangeAspect="1"/>
          </p:cNvPicPr>
          <p:nvPr/>
        </p:nvPicPr>
        <p:blipFill>
          <a:blip r:embed="rId5"/>
          <a:stretch>
            <a:fillRect/>
          </a:stretch>
        </p:blipFill>
        <p:spPr>
          <a:xfrm>
            <a:off x="933773" y="1573963"/>
            <a:ext cx="5864983" cy="3115315"/>
          </a:xfrm>
          <a:prstGeom prst="rect">
            <a:avLst/>
          </a:prstGeom>
        </p:spPr>
      </p:pic>
      <p:sp>
        <p:nvSpPr>
          <p:cNvPr id="4" name="CuadroTexto 3">
            <a:extLst>
              <a:ext uri="{FF2B5EF4-FFF2-40B4-BE49-F238E27FC236}">
                <a16:creationId xmlns:a16="http://schemas.microsoft.com/office/drawing/2014/main" id="{626DDEAE-F2B6-4825-B8F8-391B26570347}"/>
              </a:ext>
            </a:extLst>
          </p:cNvPr>
          <p:cNvSpPr txBox="1"/>
          <p:nvPr/>
        </p:nvSpPr>
        <p:spPr>
          <a:xfrm>
            <a:off x="650651" y="5180163"/>
            <a:ext cx="6654019" cy="738664"/>
          </a:xfrm>
          <a:prstGeom prst="rect">
            <a:avLst/>
          </a:prstGeom>
          <a:noFill/>
        </p:spPr>
        <p:txBody>
          <a:bodyPr wrap="square" rtlCol="0">
            <a:spAutoFit/>
          </a:bodyPr>
          <a:lstStyle/>
          <a:p>
            <a:r>
              <a:rPr lang="en-US" dirty="0" err="1">
                <a:solidFill>
                  <a:schemeClr val="tx1"/>
                </a:solidFill>
              </a:rPr>
              <a:t>Algoritmo</a:t>
            </a:r>
            <a:r>
              <a:rPr lang="en-US" dirty="0">
                <a:solidFill>
                  <a:schemeClr val="tx1"/>
                </a:solidFill>
              </a:rPr>
              <a:t> de </a:t>
            </a:r>
            <a:r>
              <a:rPr lang="en-US" dirty="0" err="1">
                <a:solidFill>
                  <a:schemeClr val="tx1"/>
                </a:solidFill>
              </a:rPr>
              <a:t>tallado</a:t>
            </a:r>
            <a:r>
              <a:rPr lang="en-US" dirty="0">
                <a:solidFill>
                  <a:schemeClr val="tx1"/>
                </a:solidFill>
              </a:rPr>
              <a:t> de </a:t>
            </a:r>
            <a:r>
              <a:rPr lang="en-US" dirty="0" err="1">
                <a:solidFill>
                  <a:schemeClr val="tx1"/>
                </a:solidFill>
              </a:rPr>
              <a:t>costuras</a:t>
            </a:r>
            <a:r>
              <a:rPr lang="en-US" dirty="0">
                <a:solidFill>
                  <a:schemeClr val="tx1"/>
                </a:solidFill>
              </a:rPr>
              <a:t> (Seam carving) de </a:t>
            </a:r>
            <a:r>
              <a:rPr lang="en-US" dirty="0" err="1">
                <a:solidFill>
                  <a:schemeClr val="tx1"/>
                </a:solidFill>
              </a:rPr>
              <a:t>comprension</a:t>
            </a:r>
            <a:r>
              <a:rPr lang="en-US" dirty="0">
                <a:solidFill>
                  <a:schemeClr val="tx1"/>
                </a:solidFill>
              </a:rPr>
              <a:t> de </a:t>
            </a:r>
            <a:r>
              <a:rPr lang="en-US" dirty="0" err="1">
                <a:solidFill>
                  <a:schemeClr val="tx1"/>
                </a:solidFill>
              </a:rPr>
              <a:t>imagenes</a:t>
            </a:r>
            <a:r>
              <a:rPr lang="en-US" dirty="0">
                <a:solidFill>
                  <a:schemeClr val="tx1"/>
                </a:solidFill>
              </a:rPr>
              <a:t> con Perdida </a:t>
            </a:r>
            <a:r>
              <a:rPr lang="es-MX" dirty="0">
                <a:solidFill>
                  <a:schemeClr val="tx1"/>
                </a:solidFill>
              </a:rPr>
              <a:t> creado por: Shai </a:t>
            </a:r>
            <a:r>
              <a:rPr lang="es-MX" dirty="0" err="1">
                <a:solidFill>
                  <a:schemeClr val="tx1"/>
                </a:solidFill>
              </a:rPr>
              <a:t>Avidan</a:t>
            </a:r>
            <a:r>
              <a:rPr lang="es-MX" dirty="0">
                <a:solidFill>
                  <a:schemeClr val="tx1"/>
                </a:solidFill>
              </a:rPr>
              <a:t> , de Mitsubishi Electric </a:t>
            </a:r>
            <a:r>
              <a:rPr lang="es-MX" dirty="0" err="1">
                <a:solidFill>
                  <a:schemeClr val="tx1"/>
                </a:solidFill>
              </a:rPr>
              <a:t>Research</a:t>
            </a:r>
            <a:r>
              <a:rPr lang="es-MX" dirty="0">
                <a:solidFill>
                  <a:schemeClr val="tx1"/>
                </a:solidFill>
              </a:rPr>
              <a:t> </a:t>
            </a:r>
            <a:r>
              <a:rPr lang="es-MX" dirty="0" err="1">
                <a:solidFill>
                  <a:schemeClr val="tx1"/>
                </a:solidFill>
              </a:rPr>
              <a:t>Laboratories</a:t>
            </a:r>
            <a:r>
              <a:rPr lang="es-MX" dirty="0">
                <a:solidFill>
                  <a:schemeClr val="tx1"/>
                </a:solidFill>
              </a:rPr>
              <a:t> (MERL), y Ariel Shamir , del Centro Interdisciplinario y MERL</a:t>
            </a:r>
            <a:endParaRPr lang="es-CO"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Complejidad del algoritmo de compresión</a:t>
            </a:r>
            <a:endParaRPr sz="2200" b="0" i="0" u="none" strike="noStrike" cap="none">
              <a:solidFill>
                <a:srgbClr val="000000"/>
              </a:solidFill>
              <a:latin typeface="Arial"/>
              <a:ea typeface="Arial"/>
              <a:cs typeface="Arial"/>
              <a:sym typeface="Arial"/>
            </a:endParaRPr>
          </a:p>
        </p:txBody>
      </p:sp>
      <p:sp>
        <p:nvSpPr>
          <p:cNvPr id="364" name="Google Shape;364;p5"/>
          <p:cNvSpPr/>
          <p:nvPr/>
        </p:nvSpPr>
        <p:spPr>
          <a:xfrm>
            <a:off x="596170" y="4742424"/>
            <a:ext cx="5027400" cy="73721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CO" dirty="0"/>
              <a:t>La complejidad del tiempo y la memoria del algoritmo de </a:t>
            </a:r>
            <a:r>
              <a:rPr lang="es-CO" dirty="0" err="1"/>
              <a:t>Huffman</a:t>
            </a:r>
            <a:r>
              <a:rPr lang="es-CO" dirty="0"/>
              <a:t> esta representada por O(N*M), esto hace referencia a filas y columnas.</a:t>
            </a:r>
            <a:endParaRPr sz="1400" b="0" i="0" u="none" strike="noStrike" cap="none" dirty="0">
              <a:solidFill>
                <a:srgbClr val="000000"/>
              </a:solidFill>
              <a:latin typeface="Arial"/>
              <a:ea typeface="Arial"/>
              <a:cs typeface="Arial"/>
              <a:sym typeface="Arial"/>
            </a:endParaRPr>
          </a:p>
        </p:txBody>
      </p:sp>
      <p:graphicFrame>
        <p:nvGraphicFramePr>
          <p:cNvPr id="373" name="Google Shape;373;p5"/>
          <p:cNvGraphicFramePr/>
          <p:nvPr>
            <p:extLst>
              <p:ext uri="{D42A27DB-BD31-4B8C-83A1-F6EECF244321}">
                <p14:modId xmlns:p14="http://schemas.microsoft.com/office/powerpoint/2010/main" val="783538257"/>
              </p:ext>
            </p:extLst>
          </p:nvPr>
        </p:nvGraphicFramePr>
        <p:xfrm>
          <a:off x="547920" y="1956240"/>
          <a:ext cx="5075650" cy="2549170"/>
        </p:xfrm>
        <a:graphic>
          <a:graphicData uri="http://schemas.openxmlformats.org/drawingml/2006/table">
            <a:tbl>
              <a:tblPr>
                <a:noFill/>
                <a:tableStyleId>{AC289BA7-0477-4DA3-BF64-564EF7BB6FF7}</a:tableStyleId>
              </a:tblPr>
              <a:tblGrid>
                <a:gridCol w="1837575">
                  <a:extLst>
                    <a:ext uri="{9D8B030D-6E8A-4147-A177-3AD203B41FA5}">
                      <a16:colId xmlns:a16="http://schemas.microsoft.com/office/drawing/2014/main" val="20000"/>
                    </a:ext>
                  </a:extLst>
                </a:gridCol>
                <a:gridCol w="1545725">
                  <a:extLst>
                    <a:ext uri="{9D8B030D-6E8A-4147-A177-3AD203B41FA5}">
                      <a16:colId xmlns:a16="http://schemas.microsoft.com/office/drawing/2014/main" val="20001"/>
                    </a:ext>
                  </a:extLst>
                </a:gridCol>
                <a:gridCol w="1692350">
                  <a:extLst>
                    <a:ext uri="{9D8B030D-6E8A-4147-A177-3AD203B41FA5}">
                      <a16:colId xmlns:a16="http://schemas.microsoft.com/office/drawing/2014/main" val="20002"/>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2"/>
                          </a:solidFill>
                          <a:latin typeface="Arial"/>
                          <a:ea typeface="Arial"/>
                          <a:cs typeface="Arial"/>
                          <a:sym typeface="Arial"/>
                        </a:rPr>
                        <a:t>La complejidad del tiempo</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4"/>
                          </a:solidFill>
                          <a:latin typeface="Arial"/>
                          <a:ea typeface="Arial"/>
                          <a:cs typeface="Arial"/>
                          <a:sym typeface="Arial"/>
                        </a:rPr>
                        <a:t>Complejidad de la memoria</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err="1">
                          <a:solidFill>
                            <a:srgbClr val="FFFFFF"/>
                          </a:solidFill>
                        </a:rPr>
                        <a:t>Algoritmo</a:t>
                      </a:r>
                      <a:r>
                        <a:rPr lang="en-US" sz="1800" dirty="0">
                          <a:solidFill>
                            <a:srgbClr val="FFFFFF"/>
                          </a:solidFill>
                        </a:rPr>
                        <a:t> de </a:t>
                      </a:r>
                      <a:r>
                        <a:rPr lang="en-US" sz="1800" dirty="0" err="1">
                          <a:solidFill>
                            <a:srgbClr val="FFFFFF"/>
                          </a:solidFill>
                        </a:rPr>
                        <a:t>tallado</a:t>
                      </a:r>
                      <a:r>
                        <a:rPr lang="en-US" sz="1800" dirty="0">
                          <a:solidFill>
                            <a:srgbClr val="FFFFFF"/>
                          </a:solidFill>
                        </a:rPr>
                        <a:t> de </a:t>
                      </a:r>
                      <a:r>
                        <a:rPr lang="en-US" sz="1800" dirty="0" err="1">
                          <a:solidFill>
                            <a:srgbClr val="FFFFFF"/>
                          </a:solidFill>
                        </a:rPr>
                        <a:t>costuras</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FFFFFF"/>
                          </a:solidFill>
                          <a:latin typeface="Arial"/>
                          <a:ea typeface="Arial"/>
                          <a:cs typeface="Arial"/>
                          <a:sym typeface="Arial"/>
                        </a:rPr>
                        <a:t>O(N*M)</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FFFFFF"/>
                          </a:solidFill>
                          <a:latin typeface="Arial"/>
                          <a:ea typeface="Arial"/>
                          <a:cs typeface="Arial"/>
                          <a:sym typeface="Arial"/>
                        </a:rPr>
                        <a:t>O(N)</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err="1">
                          <a:solidFill>
                            <a:srgbClr val="FFFFFF"/>
                          </a:solidFill>
                        </a:rPr>
                        <a:t>Algoritmo</a:t>
                      </a:r>
                      <a:r>
                        <a:rPr lang="en-US" sz="1800" dirty="0">
                          <a:solidFill>
                            <a:srgbClr val="FFFFFF"/>
                          </a:solidFill>
                        </a:rPr>
                        <a:t> de</a:t>
                      </a:r>
                      <a:br>
                        <a:rPr lang="en-US" sz="1800" dirty="0">
                          <a:solidFill>
                            <a:srgbClr val="FFFFFF"/>
                          </a:solidFill>
                        </a:rPr>
                      </a:br>
                      <a:r>
                        <a:rPr lang="en-US" sz="1800" dirty="0">
                          <a:solidFill>
                            <a:srgbClr val="FFFFFF"/>
                          </a:solidFill>
                        </a:rPr>
                        <a:t>Huffman</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FFFFFF"/>
                          </a:solidFill>
                          <a:latin typeface="Arial"/>
                          <a:ea typeface="Arial"/>
                          <a:cs typeface="Arial"/>
                          <a:sym typeface="Arial"/>
                        </a:rPr>
                        <a:t>O(N*M)</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FFFFFF"/>
                          </a:solidFill>
                          <a:latin typeface="Arial"/>
                          <a:ea typeface="Arial"/>
                          <a:cs typeface="Arial"/>
                          <a:sym typeface="Arial"/>
                        </a:rPr>
                        <a:t>O(N*M)</a:t>
                      </a:r>
                      <a:endParaRPr sz="18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bl>
          </a:graphicData>
        </a:graphic>
      </p:graphicFrame>
      <p:pic>
        <p:nvPicPr>
          <p:cNvPr id="375" name="Google Shape;375;p5"/>
          <p:cNvPicPr preferRelativeResize="0"/>
          <p:nvPr/>
        </p:nvPicPr>
        <p:blipFill rotWithShape="1">
          <a:blip r:embed="rId4">
            <a:alphaModFix/>
          </a:blip>
          <a:srcRect/>
          <a:stretch/>
        </p:blipFill>
        <p:spPr>
          <a:xfrm>
            <a:off x="6724550" y="1723472"/>
            <a:ext cx="4662476" cy="30189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Consumo de tiempo y memoria</a:t>
            </a:r>
            <a:endParaRPr sz="2200" b="0" i="0" u="none" strike="noStrike" cap="none">
              <a:solidFill>
                <a:srgbClr val="000000"/>
              </a:solidFill>
              <a:latin typeface="Arial"/>
              <a:ea typeface="Arial"/>
              <a:cs typeface="Arial"/>
              <a:sym typeface="Arial"/>
            </a:endParaRPr>
          </a:p>
        </p:txBody>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tiempo </a:t>
            </a:r>
            <a:endParaRPr sz="2200" b="0" i="0" u="none" strike="noStrike" cap="none">
              <a:solidFill>
                <a:srgbClr val="000000"/>
              </a:solidFill>
              <a:latin typeface="Arial"/>
              <a:ea typeface="Arial"/>
              <a:cs typeface="Arial"/>
              <a:sym typeface="Arial"/>
            </a:endParaRPr>
          </a:p>
        </p:txBody>
      </p:sp>
      <p:sp>
        <p:nvSpPr>
          <p:cNvPr id="390" name="Google Shape;390;p9"/>
          <p:cNvSpPr/>
          <p:nvPr/>
        </p:nvSpPr>
        <p:spPr>
          <a:xfrm>
            <a:off x="8539920" y="5117760"/>
            <a:ext cx="3403264"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err="1">
                <a:solidFill>
                  <a:srgbClr val="001E33"/>
                </a:solidFill>
                <a:latin typeface="Arial"/>
                <a:ea typeface="Arial"/>
                <a:cs typeface="Arial"/>
                <a:sym typeface="Arial"/>
              </a:rPr>
              <a:t>Consumo</a:t>
            </a:r>
            <a:r>
              <a:rPr lang="en-US" sz="2200" b="0" i="0" u="none" strike="noStrike" cap="none" dirty="0">
                <a:solidFill>
                  <a:srgbClr val="001E33"/>
                </a:solidFill>
                <a:latin typeface="Arial"/>
                <a:ea typeface="Arial"/>
                <a:cs typeface="Arial"/>
                <a:sym typeface="Arial"/>
              </a:rPr>
              <a:t> de </a:t>
            </a:r>
            <a:r>
              <a:rPr lang="en-US" sz="2200" b="0" i="0" u="none" strike="noStrike" cap="none" dirty="0" err="1">
                <a:solidFill>
                  <a:srgbClr val="001E33"/>
                </a:solidFill>
                <a:latin typeface="Arial"/>
                <a:ea typeface="Arial"/>
                <a:cs typeface="Arial"/>
                <a:sym typeface="Arial"/>
              </a:rPr>
              <a:t>memoria</a:t>
            </a:r>
            <a:endParaRPr sz="2200" b="0" i="0" u="none" strike="noStrike" cap="none" dirty="0">
              <a:solidFill>
                <a:srgbClr val="000000"/>
              </a:solidFill>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graphicFrame>
        <p:nvGraphicFramePr>
          <p:cNvPr id="18" name="Gráfico 17">
            <a:extLst>
              <a:ext uri="{FF2B5EF4-FFF2-40B4-BE49-F238E27FC236}">
                <a16:creationId xmlns:a16="http://schemas.microsoft.com/office/drawing/2014/main" id="{827F7AC9-A2A9-4A18-9556-13061CC53C00}"/>
              </a:ext>
            </a:extLst>
          </p:cNvPr>
          <p:cNvGraphicFramePr>
            <a:graphicFrameLocks/>
          </p:cNvGraphicFramePr>
          <p:nvPr>
            <p:extLst>
              <p:ext uri="{D42A27DB-BD31-4B8C-83A1-F6EECF244321}">
                <p14:modId xmlns:p14="http://schemas.microsoft.com/office/powerpoint/2010/main" val="942708659"/>
              </p:ext>
            </p:extLst>
          </p:nvPr>
        </p:nvGraphicFramePr>
        <p:xfrm>
          <a:off x="541987" y="1837353"/>
          <a:ext cx="5244354" cy="270459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Gráfico 18">
            <a:extLst>
              <a:ext uri="{FF2B5EF4-FFF2-40B4-BE49-F238E27FC236}">
                <a16:creationId xmlns:a16="http://schemas.microsoft.com/office/drawing/2014/main" id="{DFA67D1C-98B2-47D7-B016-717D818FB2B6}"/>
              </a:ext>
            </a:extLst>
          </p:cNvPr>
          <p:cNvGraphicFramePr>
            <a:graphicFrameLocks/>
          </p:cNvGraphicFramePr>
          <p:nvPr>
            <p:extLst>
              <p:ext uri="{D42A27DB-BD31-4B8C-83A1-F6EECF244321}">
                <p14:modId xmlns:p14="http://schemas.microsoft.com/office/powerpoint/2010/main" val="2688813299"/>
              </p:ext>
            </p:extLst>
          </p:nvPr>
        </p:nvGraphicFramePr>
        <p:xfrm>
          <a:off x="6518729" y="1880035"/>
          <a:ext cx="5067300" cy="276225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Tasa de compresión </a:t>
            </a:r>
            <a:r>
              <a:rPr lang="en-US" sz="2200" b="1">
                <a:solidFill>
                  <a:srgbClr val="FFFFFF"/>
                </a:solidFill>
              </a:rPr>
              <a:t>promedio</a:t>
            </a:r>
            <a:endParaRPr sz="2200" b="0" i="0" u="none" strike="noStrike" cap="none">
              <a:solidFill>
                <a:srgbClr val="000000"/>
              </a:solidFill>
              <a:latin typeface="Arial"/>
              <a:ea typeface="Arial"/>
              <a:cs typeface="Arial"/>
              <a:sym typeface="Arial"/>
            </a:endParaRPr>
          </a:p>
        </p:txBody>
      </p:sp>
      <p:sp>
        <p:nvSpPr>
          <p:cNvPr id="405" name="Google Shape;405;gadd317ae2b_0_201"/>
          <p:cNvSpPr/>
          <p:nvPr/>
        </p:nvSpPr>
        <p:spPr>
          <a:xfrm>
            <a:off x="1041840" y="4096920"/>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rgbClr val="001E33"/>
                </a:solidFill>
              </a:rPr>
              <a:t>Tasa</a:t>
            </a:r>
            <a:r>
              <a:rPr lang="en-US" sz="1400" b="0" i="0" u="none" strike="noStrike" cap="none">
                <a:solidFill>
                  <a:srgbClr val="001E33"/>
                </a:solidFill>
                <a:latin typeface="Arial"/>
                <a:ea typeface="Arial"/>
                <a:cs typeface="Arial"/>
                <a:sym typeface="Arial"/>
              </a:rPr>
              <a:t> de compresión </a:t>
            </a:r>
            <a:r>
              <a:rPr lang="en-US">
                <a:solidFill>
                  <a:srgbClr val="001E33"/>
                </a:solidFill>
              </a:rPr>
              <a:t>promedio</a:t>
            </a:r>
            <a:r>
              <a:rPr lang="en-US" sz="1400" b="0" i="0" u="none" strike="noStrike" cap="none">
                <a:solidFill>
                  <a:srgbClr val="001E33"/>
                </a:solidFill>
                <a:latin typeface="Arial"/>
                <a:ea typeface="Arial"/>
                <a:cs typeface="Arial"/>
                <a:sym typeface="Arial"/>
              </a:rPr>
              <a:t> para el ganado </a:t>
            </a:r>
            <a:br>
              <a:rPr lang="en-US" sz="1400" b="0" i="0" u="none" strike="noStrike" cap="none">
                <a:solidFill>
                  <a:srgbClr val="001E33"/>
                </a:solidFill>
                <a:latin typeface="Arial"/>
                <a:ea typeface="Arial"/>
                <a:cs typeface="Arial"/>
                <a:sym typeface="Arial"/>
              </a:rPr>
            </a:br>
            <a:r>
              <a:rPr lang="en-US" sz="1400" b="0" i="0" u="none" strike="noStrike" cap="none">
                <a:solidFill>
                  <a:srgbClr val="001E33"/>
                </a:solidFill>
                <a:latin typeface="Arial"/>
                <a:ea typeface="Arial"/>
                <a:cs typeface="Arial"/>
                <a:sym typeface="Arial"/>
              </a:rPr>
              <a:t>sano y el ganado enfermo. </a:t>
            </a:r>
            <a:endParaRPr sz="1400" b="0" i="0" u="none" strike="noStrike" cap="none">
              <a:solidFill>
                <a:srgbClr val="000000"/>
              </a:solidFill>
              <a:latin typeface="Arial"/>
              <a:ea typeface="Arial"/>
              <a:cs typeface="Arial"/>
              <a:sym typeface="Arial"/>
            </a:endParaRPr>
          </a:p>
        </p:txBody>
      </p:sp>
      <p:graphicFrame>
        <p:nvGraphicFramePr>
          <p:cNvPr id="413" name="Google Shape;413;gadd317ae2b_0_201"/>
          <p:cNvGraphicFramePr/>
          <p:nvPr>
            <p:extLst>
              <p:ext uri="{D42A27DB-BD31-4B8C-83A1-F6EECF244321}">
                <p14:modId xmlns:p14="http://schemas.microsoft.com/office/powerpoint/2010/main" val="1991364328"/>
              </p:ext>
            </p:extLst>
          </p:nvPr>
        </p:nvGraphicFramePr>
        <p:xfrm>
          <a:off x="1081320" y="1880040"/>
          <a:ext cx="3752125" cy="2159650"/>
        </p:xfrm>
        <a:graphic>
          <a:graphicData uri="http://schemas.openxmlformats.org/drawingml/2006/table">
            <a:tbl>
              <a:tblPr>
                <a:noFill/>
                <a:tableStyleId>{AC289BA7-0477-4DA3-BF64-564EF7BB6FF7}</a:tableStyleId>
              </a:tblPr>
              <a:tblGrid>
                <a:gridCol w="2037900">
                  <a:extLst>
                    <a:ext uri="{9D8B030D-6E8A-4147-A177-3AD203B41FA5}">
                      <a16:colId xmlns:a16="http://schemas.microsoft.com/office/drawing/2014/main" val="20000"/>
                    </a:ext>
                  </a:extLst>
                </a:gridCol>
                <a:gridCol w="1714225">
                  <a:extLst>
                    <a:ext uri="{9D8B030D-6E8A-4147-A177-3AD203B41FA5}">
                      <a16:colId xmlns:a16="http://schemas.microsoft.com/office/drawing/2014/main" val="20001"/>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solidFill>
                            <a:srgbClr val="001E33"/>
                          </a:solidFill>
                        </a:rPr>
                        <a:t>Tasa</a:t>
                      </a:r>
                      <a:r>
                        <a:rPr lang="en-US" sz="1800" b="1" u="none" strike="noStrike" cap="none" dirty="0">
                          <a:solidFill>
                            <a:srgbClr val="001E33"/>
                          </a:solidFill>
                        </a:rPr>
                        <a:t> de </a:t>
                      </a:r>
                      <a:r>
                        <a:rPr lang="en-US" sz="1800" b="1" u="none" strike="noStrike" cap="none" dirty="0" err="1">
                          <a:solidFill>
                            <a:srgbClr val="001E33"/>
                          </a:solidFill>
                        </a:rPr>
                        <a:t>compresión</a:t>
                      </a:r>
                      <a:endParaRPr sz="18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Ganado sano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rgbClr val="001E33"/>
                          </a:solidFill>
                        </a:rPr>
                        <a:t>3 : 1</a:t>
                      </a:r>
                      <a:endParaRPr sz="18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El ganado enfermo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rgbClr val="001E33"/>
                          </a:solidFill>
                        </a:rPr>
                        <a:t>3 : 1</a:t>
                      </a:r>
                      <a:endParaRPr sz="18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pic>
        <p:nvPicPr>
          <p:cNvPr id="415" name="Google Shape;415;gadd317ae2b_0_201"/>
          <p:cNvPicPr preferRelativeResize="0"/>
          <p:nvPr/>
        </p:nvPicPr>
        <p:blipFill rotWithShape="1">
          <a:blip r:embed="rId4">
            <a:alphaModFix/>
          </a:blip>
          <a:srcRect/>
          <a:stretch/>
        </p:blipFill>
        <p:spPr>
          <a:xfrm>
            <a:off x="6388650" y="1596071"/>
            <a:ext cx="5291826" cy="351410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482</Words>
  <Application>Microsoft Office PowerPoint</Application>
  <PresentationFormat>Panorámica</PresentationFormat>
  <Paragraphs>58</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10</vt:i4>
      </vt:variant>
    </vt:vector>
  </HeadingPairs>
  <TitlesOfParts>
    <vt:vector size="17" baseType="lpstr">
      <vt:lpstr>Arial</vt:lpstr>
      <vt:lpstr>Calibri</vt:lpstr>
      <vt:lpstr>Roboto</vt:lpstr>
      <vt:lpstr>Times New Roman</vt:lpstr>
      <vt:lpstr>Office Theme</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Camilo Monsalve Montes</cp:lastModifiedBy>
  <cp:revision>10</cp:revision>
  <dcterms:created xsi:type="dcterms:W3CDTF">2020-06-26T14:36:07Z</dcterms:created>
  <dcterms:modified xsi:type="dcterms:W3CDTF">2021-11-17T01:45:41Z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