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4D8FD-B840-4BCC-B1D2-0658F1D15623}" v="3" dt="2021-10-10T22:53:10.081"/>
  </p1510:revLst>
</p1510:revInfo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Monsalve Montes" userId="d961057c-f688-4dd1-aaef-11c5cf43e059" providerId="ADAL" clId="{6EB4D8FD-B840-4BCC-B1D2-0658F1D15623}"/>
    <pc:docChg chg="undo custSel modSld">
      <pc:chgData name="Camilo Monsalve Montes" userId="d961057c-f688-4dd1-aaef-11c5cf43e059" providerId="ADAL" clId="{6EB4D8FD-B840-4BCC-B1D2-0658F1D15623}" dt="2021-10-10T22:55:01.867" v="150" actId="1076"/>
      <pc:docMkLst>
        <pc:docMk/>
      </pc:docMkLst>
      <pc:sldChg chg="modSp mod">
        <pc:chgData name="Camilo Monsalve Montes" userId="d961057c-f688-4dd1-aaef-11c5cf43e059" providerId="ADAL" clId="{6EB4D8FD-B840-4BCC-B1D2-0658F1D15623}" dt="2021-10-10T22:55:01.867" v="150" actId="1076"/>
        <pc:sldMkLst>
          <pc:docMk/>
          <pc:sldMk cId="0" sldId="260"/>
        </pc:sldMkLst>
        <pc:spChg chg="mod">
          <ac:chgData name="Camilo Monsalve Montes" userId="d961057c-f688-4dd1-aaef-11c5cf43e059" providerId="ADAL" clId="{6EB4D8FD-B840-4BCC-B1D2-0658F1D15623}" dt="2021-10-10T22:55:01.867" v="150" actId="1076"/>
          <ac:spMkLst>
            <pc:docMk/>
            <pc:sldMk cId="0" sldId="260"/>
            <ac:spMk id="323" creationId="{00000000-0000-0000-0000-000000000000}"/>
          </ac:spMkLst>
        </pc:spChg>
        <pc:picChg chg="mod">
          <ac:chgData name="Camilo Monsalve Montes" userId="d961057c-f688-4dd1-aaef-11c5cf43e059" providerId="ADAL" clId="{6EB4D8FD-B840-4BCC-B1D2-0658F1D15623}" dt="2021-10-10T22:54:58.207" v="149" actId="1076"/>
          <ac:picMkLst>
            <pc:docMk/>
            <pc:sldMk cId="0" sldId="260"/>
            <ac:picMk id="7" creationId="{1E60B4F8-A031-44F0-9E1E-E6E25C18493D}"/>
          </ac:picMkLst>
        </pc:picChg>
      </pc:sldChg>
      <pc:sldChg chg="addSp delSp modSp mod">
        <pc:chgData name="Camilo Monsalve Montes" userId="d961057c-f688-4dd1-aaef-11c5cf43e059" providerId="ADAL" clId="{6EB4D8FD-B840-4BCC-B1D2-0658F1D15623}" dt="2021-10-10T22:54:49.018" v="147" actId="2711"/>
        <pc:sldMkLst>
          <pc:docMk/>
          <pc:sldMk cId="0" sldId="261"/>
        </pc:sldMkLst>
        <pc:spChg chg="add mod">
          <ac:chgData name="Camilo Monsalve Montes" userId="d961057c-f688-4dd1-aaef-11c5cf43e059" providerId="ADAL" clId="{6EB4D8FD-B840-4BCC-B1D2-0658F1D15623}" dt="2021-10-10T22:54:49.018" v="147" actId="2711"/>
          <ac:spMkLst>
            <pc:docMk/>
            <pc:sldMk cId="0" sldId="261"/>
            <ac:spMk id="10" creationId="{069E9CEB-992B-4CC2-AB17-6DC2A2CEA0AA}"/>
          </ac:spMkLst>
        </pc:spChg>
        <pc:picChg chg="add mod">
          <ac:chgData name="Camilo Monsalve Montes" userId="d961057c-f688-4dd1-aaef-11c5cf43e059" providerId="ADAL" clId="{6EB4D8FD-B840-4BCC-B1D2-0658F1D15623}" dt="2021-10-10T22:54:13.182" v="145" actId="1076"/>
          <ac:picMkLst>
            <pc:docMk/>
            <pc:sldMk cId="0" sldId="261"/>
            <ac:picMk id="4" creationId="{BE2DED18-B06A-4F9B-97DB-E81D26DC183D}"/>
          </ac:picMkLst>
        </pc:picChg>
        <pc:picChg chg="add mod">
          <ac:chgData name="Camilo Monsalve Montes" userId="d961057c-f688-4dd1-aaef-11c5cf43e059" providerId="ADAL" clId="{6EB4D8FD-B840-4BCC-B1D2-0658F1D15623}" dt="2021-10-10T22:54:14.935" v="146" actId="1076"/>
          <ac:picMkLst>
            <pc:docMk/>
            <pc:sldMk cId="0" sldId="261"/>
            <ac:picMk id="6" creationId="{22F77C09-999A-4CB8-B0D2-20F872787B76}"/>
          </ac:picMkLst>
        </pc:picChg>
        <pc:picChg chg="del">
          <ac:chgData name="Camilo Monsalve Montes" userId="d961057c-f688-4dd1-aaef-11c5cf43e059" providerId="ADAL" clId="{6EB4D8FD-B840-4BCC-B1D2-0658F1D15623}" dt="2021-10-10T22:48:51.466" v="121" actId="478"/>
          <ac:picMkLst>
            <pc:docMk/>
            <pc:sldMk cId="0" sldId="261"/>
            <ac:picMk id="35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2" name="Google Shape;4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2" name="Google Shape;482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Estructuras de datos para la eficiencia en la ganadería de precisión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Usar figuras vectorizadas para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explicar el algoritmo las métricas de evaluación, para que no se pixelen como las </a:t>
            </a:r>
            <a:r>
              <a:rPr lang="en-US" i="1">
                <a:solidFill>
                  <a:schemeClr val="accent2"/>
                </a:solidFill>
              </a:rPr>
              <a:t>mías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 precisión también...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un gráfico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usandola notación propuesta</a:t>
            </a:r>
            <a:b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 es posible, evitar las ecuaciones para conceptos simples que pueden ser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explicados a través de diagramas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 estos...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Colores para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Sus cifras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1744320" y="600612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Traducir todas 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estas gráficas 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español, por favor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2538101" y="52618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8"/>
          <p:cNvSpPr/>
          <p:nvPr/>
        </p:nvSpPr>
        <p:spPr>
          <a:xfrm>
            <a:off x="265325" y="376925"/>
            <a:ext cx="628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Métricas de evaluación de la clasificación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7" name="Google Shape;447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1681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8"/>
          <p:cNvGraphicFramePr/>
          <p:nvPr/>
        </p:nvGraphicFramePr>
        <p:xfrm>
          <a:off x="395520" y="1575240"/>
          <a:ext cx="6152450" cy="334908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5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Prueba del 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conjunto de datos (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</a:rPr>
                        <a:t>imágenes originales)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Prueba del conjunto de datos (imágenes comprimidas)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Exactitud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Precisión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Sensibilidad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8"/>
          <p:cNvSpPr/>
          <p:nvPr/>
        </p:nvSpPr>
        <p:spPr>
          <a:xfrm>
            <a:off x="957375" y="49696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Métricas de evaluación usando un conjunto de datos de </a:t>
            </a:r>
            <a:r>
              <a:rPr lang="en-US">
                <a:solidFill>
                  <a:srgbClr val="001E33"/>
                </a:solidFill>
              </a:rPr>
              <a:t>validación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imágenes de ?? ganado sano y ?? ganado enfermo. Las imágenes comprimidas se obtuvieron con el algoritmo ??? (Por favor, complete con su algoritmo)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3916671" y="60198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4" name="Google Shape;454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7" name="Google Shape;457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/>
          <p:nvPr/>
        </p:nvSpPr>
        <p:spPr>
          <a:xfrm rot="10800000" flipH="1">
            <a:off x="4397725" y="10952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Informe aceptado en arXiv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6" name="Google Shape;466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la cita del informe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 arXiv y link. Alternativamente,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9" name="Google Shape;469;p10"/>
          <p:cNvSpPr/>
          <p:nvPr/>
        </p:nvSpPr>
        <p:spPr>
          <a:xfrm>
            <a:off x="418325" y="3107875"/>
            <a:ext cx="6427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 y M. Toro. </a:t>
            </a:r>
            <a:r>
              <a:rPr lang="en-US" sz="1800">
                <a:solidFill>
                  <a:srgbClr val="001E33"/>
                </a:solidFill>
              </a:rPr>
              <a:t>Planning system for deliveries in Medellín</a:t>
            </a: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ArXiv e-prints, noviembre de 2016. Disponible en: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71" name="Google Shape;471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5" name="Google Shape;475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Incluya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</a:t>
            </a:r>
            <a:r>
              <a:rPr lang="en-US" i="1">
                <a:solidFill>
                  <a:schemeClr val="accent2"/>
                </a:solidFill>
              </a:rPr>
              <a:t>a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captura de pantalla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9" name="Google Shape;479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Incluya al profesor y al </a:t>
            </a:r>
            <a:r>
              <a:rPr lang="en-US" i="1">
                <a:solidFill>
                  <a:schemeClr val="accent2"/>
                </a:solidFill>
              </a:rPr>
              <a:t>monitor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1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GRACIAS!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Apoyado por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 dos primeros autores son apoyados por una beca Sapiencia financiada por el municipio de Medellín. Todos los autores quieren agradecer a la Vicerrectoría de Descubrimiento y Creación, de la Universidad EAFIT, por su apoyo en esta investigación.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no olvide los reconocimientos a su beca (si tiene una)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9" name="Google Shape;489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Niño posando para una foto&#10;&#10;Descripción generada automáticamente con confianza media">
            <a:extLst>
              <a:ext uri="{FF2B5EF4-FFF2-40B4-BE49-F238E27FC236}">
                <a16:creationId xmlns:a16="http://schemas.microsoft.com/office/drawing/2014/main" id="{69563A06-27C7-44AD-A009-B9A23983F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95" y="1863938"/>
            <a:ext cx="2351992" cy="2304127"/>
          </a:xfrm>
          <a:prstGeom prst="rect">
            <a:avLst/>
          </a:prstGeom>
        </p:spPr>
      </p:pic>
      <p:pic>
        <p:nvPicPr>
          <p:cNvPr id="7" name="Imagen 6" descr="Una persona parado de frente en un área abierta&#10;&#10;Descripción generada automáticamente">
            <a:extLst>
              <a:ext uri="{FF2B5EF4-FFF2-40B4-BE49-F238E27FC236}">
                <a16:creationId xmlns:a16="http://schemas.microsoft.com/office/drawing/2014/main" id="{5DA97E84-56F4-4253-B5F5-FE7FC13EB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771" y="1803084"/>
            <a:ext cx="2872122" cy="2436497"/>
          </a:xfrm>
          <a:prstGeom prst="rect">
            <a:avLst/>
          </a:prstGeom>
        </p:spPr>
      </p:pic>
      <p:pic>
        <p:nvPicPr>
          <p:cNvPr id="199" name="Google Shape;19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equipo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2"/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204" name="Google Shape;204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"/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CO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Camilo Monsalve M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803880" y="4180680"/>
            <a:ext cx="202392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Manuel Arango G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15039" y="6160680"/>
            <a:ext cx="985592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https://github.com/camilomonsalvem/ST0245-001/tree/master/proyecto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"/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219" name="Google Shape;219;p2"/>
            <p:cNvPicPr preferRelativeResize="0"/>
            <p:nvPr/>
          </p:nvPicPr>
          <p:blipFill rotWithShape="1">
            <a:blip r:embed="rId8">
              <a:alphaModFix/>
            </a:blip>
            <a:srcRect l="2186" t="17695" r="15575" b="26359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"/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21" name="Google Shape;221;p2"/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Simón</a:t>
            </a:r>
            <a:b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Marín</a:t>
            </a: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20;p2">
            <a:extLst>
              <a:ext uri="{FF2B5EF4-FFF2-40B4-BE49-F238E27FC236}">
                <a16:creationId xmlns:a16="http://schemas.microsoft.com/office/drawing/2014/main" id="{ACC839A9-1EA1-4CAF-9E96-0A6009FFB927}"/>
              </a:ext>
            </a:extLst>
          </p:cNvPr>
          <p:cNvSpPr/>
          <p:nvPr/>
        </p:nvSpPr>
        <p:spPr>
          <a:xfrm>
            <a:off x="2979585" y="1630384"/>
            <a:ext cx="3383640" cy="2636976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" name="Google Shape;220;p2">
            <a:extLst>
              <a:ext uri="{FF2B5EF4-FFF2-40B4-BE49-F238E27FC236}">
                <a16:creationId xmlns:a16="http://schemas.microsoft.com/office/drawing/2014/main" id="{ECE7FCED-92DE-4A16-AEE4-C45228791722}"/>
              </a:ext>
            </a:extLst>
          </p:cNvPr>
          <p:cNvSpPr/>
          <p:nvPr/>
        </p:nvSpPr>
        <p:spPr>
          <a:xfrm>
            <a:off x="2994480" y="1579472"/>
            <a:ext cx="3383640" cy="26521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220;p2">
            <a:extLst>
              <a:ext uri="{FF2B5EF4-FFF2-40B4-BE49-F238E27FC236}">
                <a16:creationId xmlns:a16="http://schemas.microsoft.com/office/drawing/2014/main" id="{A88961EF-A724-4948-96AA-FA67F19C7DCC}"/>
              </a:ext>
            </a:extLst>
          </p:cNvPr>
          <p:cNvSpPr/>
          <p:nvPr/>
        </p:nvSpPr>
        <p:spPr>
          <a:xfrm>
            <a:off x="121755" y="1602626"/>
            <a:ext cx="3383640" cy="2652120"/>
          </a:xfrm>
          <a:custGeom>
            <a:avLst/>
            <a:gdLst/>
            <a:ahLst/>
            <a:cxnLst/>
            <a:rect l="l" t="t" r="r" b="b"/>
            <a:pathLst>
              <a:path w="9399" h="7367" extrusionOk="0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8" y="376925"/>
            <a:ext cx="4959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entrenamiento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Imágenes de ganado enfermo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232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Imágenes del ganado sano</a:t>
            </a:r>
            <a:endParaRPr sz="2200" b="1" i="0" u="none" strike="noStrike" cap="none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 neuronal conv</a:t>
            </a:r>
            <a:r>
              <a:rPr lang="en-US" sz="1700" b="1">
                <a:solidFill>
                  <a:schemeClr val="accent4"/>
                </a:solidFill>
              </a:rPr>
              <a:t>olucional</a:t>
            </a:r>
            <a:endParaRPr sz="17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Modelo de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9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5" y="376925"/>
            <a:ext cx="34626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</a:t>
            </a:r>
            <a:r>
              <a:rPr lang="en-US" sz="2200" b="1">
                <a:solidFill>
                  <a:srgbClr val="FFFFFF"/>
                </a:solidFill>
              </a:rPr>
              <a:t>validación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860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Imagen del ganado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dirty="0">
                <a:solidFill>
                  <a:srgbClr val="001E33"/>
                </a:solidFill>
              </a:rPr>
              <a:t>Escalamiento de imagenes</a:t>
            </a:r>
            <a:endParaRPr sz="18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 err="1">
                <a:solidFill>
                  <a:srgbClr val="001E33"/>
                </a:solidFill>
              </a:rPr>
              <a:t>Algoritmo</a:t>
            </a:r>
            <a:r>
              <a:rPr lang="en-US" sz="2200" b="1" dirty="0">
                <a:solidFill>
                  <a:srgbClr val="001E33"/>
                </a:solidFill>
              </a:rPr>
              <a:t> de</a:t>
            </a:r>
            <a:b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dirty="0" err="1">
                <a:solidFill>
                  <a:srgbClr val="001E33"/>
                </a:solidFill>
              </a:rPr>
              <a:t>Compresión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Modelo de 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Clasificación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Está enfermo</a:t>
            </a:r>
            <a:endParaRPr sz="2100" b="1" i="0" u="none" strike="noStrike" cap="non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5" y="376925"/>
            <a:ext cx="5591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398438" y="4825270"/>
            <a:ext cx="6470154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dirty="0">
                <a:solidFill>
                  <a:srgbClr val="001E33"/>
                </a:solidFill>
              </a:rPr>
              <a:t>El algoritmo de </a:t>
            </a:r>
            <a:r>
              <a:rPr lang="es-ES" sz="14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interpolación del vecino más cercano se basa en reemplazar cada píxel con el píxel más cercano en la salida; para aumentar la escala. Esto puede preservar los detalles nítidos en el arte de píxeles, pero también introducir irregularidades.</a:t>
            </a:r>
            <a:endParaRPr lang="es-E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 descr="Una vaca en un campo de pasto seco&#10;&#10;Descripción generada automáticamente">
            <a:extLst>
              <a:ext uri="{FF2B5EF4-FFF2-40B4-BE49-F238E27FC236}">
                <a16:creationId xmlns:a16="http://schemas.microsoft.com/office/drawing/2014/main" id="{A3B0B835-BE63-4648-9884-230F44A01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766" y="2096210"/>
            <a:ext cx="3933780" cy="2729060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1E60B4F8-A031-44F0-9E1E-E6E25C184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306" y="1178650"/>
            <a:ext cx="4446419" cy="34702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Una persona con un perro&#10;&#10;Descripción generada automáticamente">
            <a:extLst>
              <a:ext uri="{FF2B5EF4-FFF2-40B4-BE49-F238E27FC236}">
                <a16:creationId xmlns:a16="http://schemas.microsoft.com/office/drawing/2014/main" id="{55867DDB-B7F4-499B-96B8-6F34F4225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675" y="1491000"/>
            <a:ext cx="2491310" cy="3989300"/>
          </a:xfrm>
          <a:prstGeom prst="rect">
            <a:avLst/>
          </a:prstGeom>
        </p:spPr>
      </p:pic>
      <p:pic>
        <p:nvPicPr>
          <p:cNvPr id="4" name="Imagen 3" descr="Imagen que contiene Forma&#10;&#10;Descripción generada automáticamente">
            <a:extLst>
              <a:ext uri="{FF2B5EF4-FFF2-40B4-BE49-F238E27FC236}">
                <a16:creationId xmlns:a16="http://schemas.microsoft.com/office/drawing/2014/main" id="{BE2DED18-B06A-4F9B-97DB-E81D26DC1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09" y="1687639"/>
            <a:ext cx="2912682" cy="1515117"/>
          </a:xfrm>
          <a:prstGeom prst="rect">
            <a:avLst/>
          </a:prstGeom>
        </p:spPr>
      </p:pic>
      <p:pic>
        <p:nvPicPr>
          <p:cNvPr id="6" name="Imagen 5" descr="Imagen que contiene computadora, tabla, iluminado&#10;&#10;Descripción generada automáticamente">
            <a:extLst>
              <a:ext uri="{FF2B5EF4-FFF2-40B4-BE49-F238E27FC236}">
                <a16:creationId xmlns:a16="http://schemas.microsoft.com/office/drawing/2014/main" id="{22F77C09-999A-4CB8-B0D2-20F872787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4180" y="2726579"/>
            <a:ext cx="3250794" cy="1625397"/>
          </a:xfrm>
          <a:prstGeom prst="rect">
            <a:avLst/>
          </a:prstGeom>
        </p:spPr>
      </p:pic>
      <p:sp>
        <p:nvSpPr>
          <p:cNvPr id="10" name="Google Shape;323;p3">
            <a:extLst>
              <a:ext uri="{FF2B5EF4-FFF2-40B4-BE49-F238E27FC236}">
                <a16:creationId xmlns:a16="http://schemas.microsoft.com/office/drawing/2014/main" id="{069E9CEB-992B-4CC2-AB17-6DC2A2CEA0AA}"/>
              </a:ext>
            </a:extLst>
          </p:cNvPr>
          <p:cNvSpPr/>
          <p:nvPr/>
        </p:nvSpPr>
        <p:spPr>
          <a:xfrm>
            <a:off x="579309" y="4721233"/>
            <a:ext cx="6470154" cy="952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b="0" i="0" dirty="0">
                <a:solidFill>
                  <a:srgbClr val="002060"/>
                </a:solidFill>
                <a:effectLst/>
                <a:latin typeface="+mj-lt"/>
              </a:rPr>
              <a:t>Al escalar una imagen de gráficos de mapa de bits, se debe generar una nueva imagen con un número mayor o menor de píxeles. En el caso de disminuir el número de píxeles, esto generalmente da como resultado una pérdida de calidad visible.</a:t>
            </a:r>
            <a:endParaRPr lang="es-ES" sz="1400" b="0" i="0" u="none" strike="noStrike" cap="none" dirty="0">
              <a:solidFill>
                <a:srgbClr val="00206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Complejidad del algoritmo de compresión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3255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complejidad del tiempo y la memoria del algoritmo (En este semestre, uno podría ser LZS, LZ77, LZ78, Huffman... por favor, elija). Por favor, explique qué significan N y M en este problema. POR FAVOR HÁGALO!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3614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570849" y="5371477"/>
            <a:ext cx="736992" cy="5160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49930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35441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complejidad del tiempo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Complejidad de la memoria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 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O(N2*M*2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Algoritmo de</a:t>
                      </a:r>
                      <a:br>
                        <a:rPr lang="en-US" sz="1800">
                          <a:solidFill>
                            <a:srgbClr val="FFFFFF"/>
                          </a:solidFill>
                        </a:rPr>
                      </a:b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decompresión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Usa superíndices para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representar los exponentes.</a:t>
            </a:r>
            <a:br>
              <a:rPr lang="en-US" i="1">
                <a:solidFill>
                  <a:schemeClr val="accent2"/>
                </a:solidFill>
              </a:rPr>
            </a:br>
            <a:r>
              <a:rPr lang="en-US" i="1">
                <a:solidFill>
                  <a:schemeClr val="accent2"/>
                </a:solidFill>
              </a:rPr>
              <a:t>NO uses el símbolo ^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468412" y="52642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Consumo de tiempo y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 las gráficas en Excel.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tiempo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Consumo de memoria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6" name="Google Shape;396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Por favor, incluye unidades de medida en ambos ejes X e Y, por ejemplo, MB, sg, KB, minutos...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750" y="1823663"/>
            <a:ext cx="57721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1725" y="1809750"/>
            <a:ext cx="57721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Tasa de compresión </a:t>
            </a:r>
            <a:r>
              <a:rPr lang="en-US" sz="2200" b="1">
                <a:solidFill>
                  <a:srgbClr val="FFFFFF"/>
                </a:solidFill>
              </a:rPr>
              <a:t>promedio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Tasa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compresión </a:t>
            </a:r>
            <a:r>
              <a:rPr lang="en-US">
                <a:solidFill>
                  <a:srgbClr val="001E33"/>
                </a:solidFill>
              </a:rPr>
              <a:t>promedio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para el ganado </a:t>
            </a:r>
            <a:b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sano y el ganado enfermo.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Conserva este título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Crear la tabla en Powerpoint. No copie las capturas de pantalla pixeladas del informe técnico, por favor.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Explica las tablas en tu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propias palabras...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0692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Incluir una imagen en HD relacionada con el problema de la salud animal en la </a:t>
            </a:r>
            <a:r>
              <a:rPr lang="en-US" i="1">
                <a:solidFill>
                  <a:schemeClr val="accent2"/>
                </a:solidFill>
              </a:rPr>
              <a:t>ganadería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precisión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752125" cy="2159650"/>
        </p:xfrm>
        <a:graphic>
          <a:graphicData uri="http://schemas.openxmlformats.org/drawingml/2006/table">
            <a:tbl>
              <a:tblPr>
                <a:noFill/>
                <a:tableStyleId>{AC289BA7-0477-4DA3-BF64-564EF7BB6FF7}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Tasa</a:t>
                      </a:r>
                      <a:r>
                        <a:rPr lang="en-US" sz="1800" b="1" u="none" strike="noStrike" cap="none">
                          <a:solidFill>
                            <a:srgbClr val="001E33"/>
                          </a:solidFill>
                        </a:rPr>
                        <a:t> de compresión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Ganado sano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El ganado enfermo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Completa esta diapositiva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el tercer entregable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use el color rojo en las diapositivas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917</Words>
  <Application>Microsoft Office PowerPoint</Application>
  <PresentationFormat>Panorámica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Camilo Monsalve Montes</cp:lastModifiedBy>
  <cp:revision>6</cp:revision>
  <dcterms:created xsi:type="dcterms:W3CDTF">2020-06-26T14:36:07Z</dcterms:created>
  <dcterms:modified xsi:type="dcterms:W3CDTF">2021-10-10T22:55:13Z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