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 id="2147483674" r:id="rId3"/>
  </p:sldMasterIdLst>
  <p:notesMasterIdLst>
    <p:notesMasterId r:id="rId1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HzTg+goWcQk8fO5It0l+0ng5K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B4D8FD-B840-4BCC-B1D2-0658F1D15623}" v="3" dt="2021-10-10T22:53:10.081"/>
  </p1510:revLst>
</p1510:revInfo>
</file>

<file path=ppt/tableStyles.xml><?xml version="1.0" encoding="utf-8"?>
<a:tblStyleLst xmlns:a="http://schemas.openxmlformats.org/drawingml/2006/main" def="{AC289BA7-0477-4DA3-BF64-564EF7BB6FF7}">
  <a:tblStyle styleId="{AC289BA7-0477-4DA3-BF64-564EF7BB6F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26" Type="http://schemas.microsoft.com/office/2015/10/relationships/revisionInfo" Target="revisionInfo.xml"/><Relationship Id="rId3" Type="http://schemas.openxmlformats.org/officeDocument/2006/relationships/slideMaster" Target="slideMasters/slideMaster3.xml"/><Relationship Id="rId21" Type="http://customschemas.google.com/relationships/presentationmetadata" Target="meta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7: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0" name="Google Shape;420;p7: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8: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2" name="Google Shape;442;p8: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10: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1" name="Google Shape;461;p10: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add317ae2b_0_117:notes"/>
          <p:cNvSpPr txBox="1">
            <a:spLocks noGrp="1"/>
          </p:cNvSpPr>
          <p:nvPr>
            <p:ph type="body" idx="1"/>
          </p:nvPr>
        </p:nvSpPr>
        <p:spPr>
          <a:xfrm>
            <a:off x="777240" y="4777740"/>
            <a:ext cx="6217800" cy="4526400"/>
          </a:xfrm>
          <a:prstGeom prst="rect">
            <a:avLst/>
          </a:prstGeom>
          <a:noFill/>
          <a:ln>
            <a:noFill/>
          </a:ln>
        </p:spPr>
        <p:txBody>
          <a:bodyPr spcFirstLastPara="1" wrap="square" lIns="102600" tIns="102600" rIns="102600" bIns="102600" anchor="t" anchorCtr="0">
            <a:noAutofit/>
          </a:bodyPr>
          <a:lstStyle/>
          <a:p>
            <a:pPr marL="0" lvl="0" indent="0" algn="l" rtl="0">
              <a:lnSpc>
                <a:spcPct val="100000"/>
              </a:lnSpc>
              <a:spcBef>
                <a:spcPts val="0"/>
              </a:spcBef>
              <a:spcAft>
                <a:spcPts val="0"/>
              </a:spcAft>
              <a:buSzPts val="1200"/>
              <a:buNone/>
            </a:pPr>
            <a:endParaRPr/>
          </a:p>
        </p:txBody>
      </p:sp>
      <p:sp>
        <p:nvSpPr>
          <p:cNvPr id="482" name="Google Shape;482;gadd317ae2b_0_117:notes"/>
          <p:cNvSpPr>
            <a:spLocks noGrp="1" noRot="1" noChangeAspect="1"/>
          </p:cNvSpPr>
          <p:nvPr>
            <p:ph type="sldImg" idx="2"/>
          </p:nvPr>
        </p:nvSpPr>
        <p:spPr>
          <a:xfrm>
            <a:off x="1295655" y="754380"/>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6: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add317ae2b_0_27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6" name="Google Shape;276;gadd317ae2b_0_27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9" name="Google Shape;319;p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dd317ae2b_0_1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0" name="Google Shape;340;gadd317ae2b_0_1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5: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0" name="Google Shape;360;p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9: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1" name="Google Shape;381;p9: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add317ae2b_0_20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1" name="Google Shape;401;gadd317ae2b_0_20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3"/>
        <p:cNvGrpSpPr/>
        <p:nvPr/>
      </p:nvGrpSpPr>
      <p:grpSpPr>
        <a:xfrm>
          <a:off x="0" y="0"/>
          <a:ext cx="0" cy="0"/>
          <a:chOff x="0" y="0"/>
          <a:chExt cx="0" cy="0"/>
        </a:xfrm>
      </p:grpSpPr>
      <p:sp>
        <p:nvSpPr>
          <p:cNvPr id="64" name="Google Shape;64;p3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6"/>
        <p:cNvGrpSpPr/>
        <p:nvPr/>
      </p:nvGrpSpPr>
      <p:grpSpPr>
        <a:xfrm>
          <a:off x="0" y="0"/>
          <a:ext cx="0" cy="0"/>
          <a:chOff x="0" y="0"/>
          <a:chExt cx="0" cy="0"/>
        </a:xfrm>
      </p:grpSpPr>
      <p:sp>
        <p:nvSpPr>
          <p:cNvPr id="67" name="Google Shape;67;p3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6"/>
        <p:cNvGrpSpPr/>
        <p:nvPr/>
      </p:nvGrpSpPr>
      <p:grpSpPr>
        <a:xfrm>
          <a:off x="0" y="0"/>
          <a:ext cx="0" cy="0"/>
          <a:chOff x="0" y="0"/>
          <a:chExt cx="0" cy="0"/>
        </a:xfrm>
      </p:grpSpPr>
      <p:sp>
        <p:nvSpPr>
          <p:cNvPr id="117" name="Google Shape;117;gadd317ae2b_0_13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gadd317ae2b_0_13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gadd317ae2b_0_13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gadd317ae2b_0_1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gadd317ae2b_0_1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22"/>
        <p:cNvGrpSpPr/>
        <p:nvPr/>
      </p:nvGrpSpPr>
      <p:grpSpPr>
        <a:xfrm>
          <a:off x="0" y="0"/>
          <a:ext cx="0" cy="0"/>
          <a:chOff x="0" y="0"/>
          <a:chExt cx="0" cy="0"/>
        </a:xfrm>
      </p:grpSpPr>
      <p:sp>
        <p:nvSpPr>
          <p:cNvPr id="123" name="Google Shape;123;gadd317ae2b_0_12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gadd317ae2b_0_12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25" name="Google Shape;125;gadd317ae2b_0_1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gadd317ae2b_0_1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gadd317ae2b_0_1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28"/>
        <p:cNvGrpSpPr/>
        <p:nvPr/>
      </p:nvGrpSpPr>
      <p:grpSpPr>
        <a:xfrm>
          <a:off x="0" y="0"/>
          <a:ext cx="0" cy="0"/>
          <a:chOff x="0" y="0"/>
          <a:chExt cx="0" cy="0"/>
        </a:xfrm>
      </p:grpSpPr>
      <p:sp>
        <p:nvSpPr>
          <p:cNvPr id="129" name="Google Shape;129;gadd317ae2b_0_14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gadd317ae2b_0_14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1" name="Google Shape;131;gadd317ae2b_0_1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gadd317ae2b_0_1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gadd317ae2b_0_1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34"/>
        <p:cNvGrpSpPr/>
        <p:nvPr/>
      </p:nvGrpSpPr>
      <p:grpSpPr>
        <a:xfrm>
          <a:off x="0" y="0"/>
          <a:ext cx="0" cy="0"/>
          <a:chOff x="0" y="0"/>
          <a:chExt cx="0" cy="0"/>
        </a:xfrm>
      </p:grpSpPr>
      <p:sp>
        <p:nvSpPr>
          <p:cNvPr id="135" name="Google Shape;135;gadd317ae2b_0_14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gadd317ae2b_0_14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gadd317ae2b_0_14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gadd317ae2b_0_14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gadd317ae2b_0_14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gadd317ae2b_0_14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41"/>
        <p:cNvGrpSpPr/>
        <p:nvPr/>
      </p:nvGrpSpPr>
      <p:grpSpPr>
        <a:xfrm>
          <a:off x="0" y="0"/>
          <a:ext cx="0" cy="0"/>
          <a:chOff x="0" y="0"/>
          <a:chExt cx="0" cy="0"/>
        </a:xfrm>
      </p:grpSpPr>
      <p:sp>
        <p:nvSpPr>
          <p:cNvPr id="142" name="Google Shape;142;gadd317ae2b_0_15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gadd317ae2b_0_15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4" name="Google Shape;144;gadd317ae2b_0_15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gadd317ae2b_0_15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6" name="Google Shape;146;gadd317ae2b_0_15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gadd317ae2b_0_15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gadd317ae2b_0_1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gadd317ae2b_0_1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50"/>
        <p:cNvGrpSpPr/>
        <p:nvPr/>
      </p:nvGrpSpPr>
      <p:grpSpPr>
        <a:xfrm>
          <a:off x="0" y="0"/>
          <a:ext cx="0" cy="0"/>
          <a:chOff x="0" y="0"/>
          <a:chExt cx="0" cy="0"/>
        </a:xfrm>
      </p:grpSpPr>
      <p:sp>
        <p:nvSpPr>
          <p:cNvPr id="151" name="Google Shape;151;gadd317ae2b_0_1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gadd317ae2b_0_16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gadd317ae2b_0_16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gadd317ae2b_0_16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5"/>
        <p:cNvGrpSpPr/>
        <p:nvPr/>
      </p:nvGrpSpPr>
      <p:grpSpPr>
        <a:xfrm>
          <a:off x="0" y="0"/>
          <a:ext cx="0" cy="0"/>
          <a:chOff x="0" y="0"/>
          <a:chExt cx="0" cy="0"/>
        </a:xfrm>
      </p:grpSpPr>
      <p:sp>
        <p:nvSpPr>
          <p:cNvPr id="156" name="Google Shape;156;gadd317ae2b_0_16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gadd317ae2b_0_16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gadd317ae2b_0_16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59"/>
        <p:cNvGrpSpPr/>
        <p:nvPr/>
      </p:nvGrpSpPr>
      <p:grpSpPr>
        <a:xfrm>
          <a:off x="0" y="0"/>
          <a:ext cx="0" cy="0"/>
          <a:chOff x="0" y="0"/>
          <a:chExt cx="0" cy="0"/>
        </a:xfrm>
      </p:grpSpPr>
      <p:sp>
        <p:nvSpPr>
          <p:cNvPr id="160" name="Google Shape;160;gadd317ae2b_0_17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gadd317ae2b_0_17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62" name="Google Shape;162;gadd317ae2b_0_17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gadd317ae2b_0_17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gadd317ae2b_0_17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gadd317ae2b_0_17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66"/>
        <p:cNvGrpSpPr/>
        <p:nvPr/>
      </p:nvGrpSpPr>
      <p:grpSpPr>
        <a:xfrm>
          <a:off x="0" y="0"/>
          <a:ext cx="0" cy="0"/>
          <a:chOff x="0" y="0"/>
          <a:chExt cx="0" cy="0"/>
        </a:xfrm>
      </p:grpSpPr>
      <p:sp>
        <p:nvSpPr>
          <p:cNvPr id="167" name="Google Shape;167;gadd317ae2b_0_17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gadd317ae2b_0_179"/>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9" name="Google Shape;169;gadd317ae2b_0_17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0" name="Google Shape;170;gadd317ae2b_0_17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gadd317ae2b_0_17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gadd317ae2b_0_17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73"/>
        <p:cNvGrpSpPr/>
        <p:nvPr/>
      </p:nvGrpSpPr>
      <p:grpSpPr>
        <a:xfrm>
          <a:off x="0" y="0"/>
          <a:ext cx="0" cy="0"/>
          <a:chOff x="0" y="0"/>
          <a:chExt cx="0" cy="0"/>
        </a:xfrm>
      </p:grpSpPr>
      <p:sp>
        <p:nvSpPr>
          <p:cNvPr id="174" name="Google Shape;174;gadd317ae2b_0_18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gadd317ae2b_0_18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gadd317ae2b_0_18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gadd317ae2b_0_18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gadd317ae2b_0_18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79"/>
        <p:cNvGrpSpPr/>
        <p:nvPr/>
      </p:nvGrpSpPr>
      <p:grpSpPr>
        <a:xfrm>
          <a:off x="0" y="0"/>
          <a:ext cx="0" cy="0"/>
          <a:chOff x="0" y="0"/>
          <a:chExt cx="0" cy="0"/>
        </a:xfrm>
      </p:grpSpPr>
      <p:sp>
        <p:nvSpPr>
          <p:cNvPr id="180" name="Google Shape;180;gadd317ae2b_0_19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gadd317ae2b_0_19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gadd317ae2b_0_19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gadd317ae2b_0_19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gadd317ae2b_0_19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gadd317ae2b_0_1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2" name="Google Shape;112;gadd317ae2b_0_12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gadd317ae2b_0_1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gadd317ae2b_0_1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gadd317ae2b_0_1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3.jp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hyperlink" Target="https://l.facebook.com/l.php?u=https://arxiv.org/abs/1611.04156&amp;h=IAQFlqjZK"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0.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611000" y="-237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192" name="Google Shape;192;p1"/>
          <p:cNvSpPr txBox="1"/>
          <p:nvPr/>
        </p:nvSpPr>
        <p:spPr>
          <a:xfrm>
            <a:off x="5556600" y="2250000"/>
            <a:ext cx="6145920" cy="163368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rgbClr val="000000"/>
              </a:buClr>
              <a:buSzPts val="3600"/>
              <a:buFont typeface="Arial"/>
              <a:buNone/>
            </a:pPr>
            <a:r>
              <a:rPr lang="es-ES" sz="3600" b="0" i="0" u="none" strike="noStrike" cap="none" dirty="0">
                <a:solidFill>
                  <a:srgbClr val="000000"/>
                </a:solidFill>
                <a:latin typeface="Arial"/>
                <a:ea typeface="Arial"/>
                <a:cs typeface="Arial"/>
                <a:sym typeface="Arial"/>
              </a:rPr>
              <a:t>Estructuras de datos para la eficiencia en la ganadería de precisión</a:t>
            </a:r>
            <a:endParaRPr sz="36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422" name="Google Shape;422;p7"/>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423" name="Google Shape;423;p7"/>
          <p:cNvSpPr/>
          <p:nvPr/>
        </p:nvSpPr>
        <p:spPr>
          <a:xfrm>
            <a:off x="265329" y="376925"/>
            <a:ext cx="49029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Métricas de evaluación de la clasificación</a:t>
            </a:r>
            <a:endParaRPr sz="2200" b="0" i="0" u="none" strike="noStrike" cap="none">
              <a:solidFill>
                <a:srgbClr val="000000"/>
              </a:solidFill>
              <a:latin typeface="Arial"/>
              <a:ea typeface="Arial"/>
              <a:cs typeface="Arial"/>
              <a:sym typeface="Arial"/>
            </a:endParaRPr>
          </a:p>
        </p:txBody>
      </p:sp>
      <p:sp>
        <p:nvSpPr>
          <p:cNvPr id="424" name="Google Shape;424;p7"/>
          <p:cNvSpPr/>
          <p:nvPr/>
        </p:nvSpPr>
        <p:spPr>
          <a:xfrm rot="10800000" flipH="1">
            <a:off x="3363000" y="242350"/>
            <a:ext cx="929340" cy="3159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25" name="Google Shape;425;p7"/>
          <p:cNvSpPr/>
          <p:nvPr/>
        </p:nvSpPr>
        <p:spPr>
          <a:xfrm>
            <a:off x="3813480" y="10800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Conserva este título</a:t>
            </a:r>
            <a:endParaRPr sz="1400" b="0" i="0" u="none" strike="noStrike" cap="none">
              <a:solidFill>
                <a:schemeClr val="accent2"/>
              </a:solidFill>
              <a:latin typeface="Arial"/>
              <a:ea typeface="Arial"/>
              <a:cs typeface="Arial"/>
              <a:sym typeface="Arial"/>
            </a:endParaRPr>
          </a:p>
        </p:txBody>
      </p:sp>
      <p:sp>
        <p:nvSpPr>
          <p:cNvPr id="426" name="Google Shape;426;p7"/>
          <p:cNvSpPr/>
          <p:nvPr/>
        </p:nvSpPr>
        <p:spPr>
          <a:xfrm>
            <a:off x="5168149" y="914400"/>
            <a:ext cx="38016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Usar figuras vectorizadas para </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explicar el algoritmo las métricas de evaluación, para que no se pixelen como las </a:t>
            </a:r>
            <a:r>
              <a:rPr lang="en-US" i="1">
                <a:solidFill>
                  <a:schemeClr val="accent2"/>
                </a:solidFill>
              </a:rPr>
              <a:t>mías</a:t>
            </a:r>
            <a:endParaRPr sz="1400" b="0" i="0" u="none" strike="noStrike" cap="none">
              <a:solidFill>
                <a:schemeClr val="accent2"/>
              </a:solidFill>
              <a:latin typeface="Arial"/>
              <a:ea typeface="Arial"/>
              <a:cs typeface="Arial"/>
              <a:sym typeface="Arial"/>
            </a:endParaRPr>
          </a:p>
        </p:txBody>
      </p:sp>
      <p:sp>
        <p:nvSpPr>
          <p:cNvPr id="427" name="Google Shape;427;p7"/>
          <p:cNvSpPr/>
          <p:nvPr/>
        </p:nvSpPr>
        <p:spPr>
          <a:xfrm rot="10800000" flipH="1">
            <a:off x="4251800" y="1171444"/>
            <a:ext cx="914220" cy="75384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pic>
        <p:nvPicPr>
          <p:cNvPr id="428" name="Google Shape;428;p7"/>
          <p:cNvPicPr preferRelativeResize="0"/>
          <p:nvPr/>
        </p:nvPicPr>
        <p:blipFill rotWithShape="1">
          <a:blip r:embed="rId4">
            <a:alphaModFix/>
          </a:blip>
          <a:srcRect b="32939"/>
          <a:stretch/>
        </p:blipFill>
        <p:spPr>
          <a:xfrm>
            <a:off x="507240" y="1517040"/>
            <a:ext cx="3331440" cy="4059000"/>
          </a:xfrm>
          <a:prstGeom prst="rect">
            <a:avLst/>
          </a:prstGeom>
          <a:noFill/>
          <a:ln>
            <a:noFill/>
          </a:ln>
        </p:spPr>
      </p:pic>
      <p:pic>
        <p:nvPicPr>
          <p:cNvPr id="429" name="Google Shape;429;p7"/>
          <p:cNvPicPr preferRelativeResize="0"/>
          <p:nvPr/>
        </p:nvPicPr>
        <p:blipFill rotWithShape="1">
          <a:blip r:embed="rId4">
            <a:alphaModFix/>
          </a:blip>
          <a:srcRect t="66366"/>
          <a:stretch/>
        </p:blipFill>
        <p:spPr>
          <a:xfrm>
            <a:off x="4480560" y="2263320"/>
            <a:ext cx="3331440" cy="2032560"/>
          </a:xfrm>
          <a:prstGeom prst="rect">
            <a:avLst/>
          </a:prstGeom>
          <a:noFill/>
          <a:ln>
            <a:noFill/>
          </a:ln>
        </p:spPr>
      </p:pic>
      <p:sp>
        <p:nvSpPr>
          <p:cNvPr id="430" name="Google Shape;430;p7"/>
          <p:cNvSpPr/>
          <p:nvPr/>
        </p:nvSpPr>
        <p:spPr>
          <a:xfrm>
            <a:off x="8888615" y="3407925"/>
            <a:ext cx="2284200" cy="516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accent2"/>
                </a:solidFill>
                <a:latin typeface="Arial"/>
                <a:ea typeface="Arial"/>
                <a:cs typeface="Arial"/>
                <a:sym typeface="Arial"/>
              </a:rPr>
              <a:t>Explica la precisión también...</a:t>
            </a:r>
            <a:endParaRPr sz="1400" b="0" i="0" u="none" strike="noStrike" cap="none">
              <a:solidFill>
                <a:schemeClr val="accent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accent2"/>
                </a:solidFill>
                <a:latin typeface="Arial"/>
                <a:ea typeface="Arial"/>
                <a:cs typeface="Arial"/>
                <a:sym typeface="Arial"/>
              </a:rPr>
              <a:t>Crear un gráfico</a:t>
            </a:r>
            <a:br>
              <a:rPr lang="en-US" sz="1400" b="0" i="0" u="none" strike="noStrike" cap="none">
                <a:solidFill>
                  <a:schemeClr val="accent2"/>
                </a:solidFill>
                <a:latin typeface="Arial"/>
                <a:ea typeface="Arial"/>
                <a:cs typeface="Arial"/>
                <a:sym typeface="Arial"/>
              </a:rPr>
            </a:br>
            <a:r>
              <a:rPr lang="en-US" sz="1400" b="0" i="0" u="none" strike="noStrike" cap="none">
                <a:solidFill>
                  <a:schemeClr val="accent2"/>
                </a:solidFill>
                <a:latin typeface="Arial"/>
                <a:ea typeface="Arial"/>
                <a:cs typeface="Arial"/>
                <a:sym typeface="Arial"/>
              </a:rPr>
              <a:t>usandola notación propuesta</a:t>
            </a:r>
            <a:br>
              <a:rPr lang="en-US" sz="1400" b="0" i="0" u="none" strike="noStrike" cap="none">
                <a:solidFill>
                  <a:schemeClr val="accent2"/>
                </a:solidFill>
                <a:latin typeface="Arial"/>
                <a:ea typeface="Arial"/>
                <a:cs typeface="Arial"/>
                <a:sym typeface="Arial"/>
              </a:rPr>
            </a:br>
            <a:r>
              <a:rPr lang="en-US" sz="1400" b="0" i="0" u="none" strike="noStrike" cap="none">
                <a:solidFill>
                  <a:schemeClr val="accent2"/>
                </a:solidFill>
                <a:latin typeface="Arial"/>
                <a:ea typeface="Arial"/>
                <a:cs typeface="Arial"/>
                <a:sym typeface="Arial"/>
              </a:rPr>
              <a:t>en esta diapositiva</a:t>
            </a:r>
            <a:endParaRPr sz="1400" b="0" i="0" u="none" strike="noStrike" cap="none">
              <a:solidFill>
                <a:schemeClr val="accent2"/>
              </a:solidFill>
              <a:latin typeface="Arial"/>
              <a:ea typeface="Arial"/>
              <a:cs typeface="Arial"/>
              <a:sym typeface="Arial"/>
            </a:endParaRPr>
          </a:p>
        </p:txBody>
      </p:sp>
      <p:sp>
        <p:nvSpPr>
          <p:cNvPr id="431" name="Google Shape;431;p7"/>
          <p:cNvSpPr/>
          <p:nvPr/>
        </p:nvSpPr>
        <p:spPr>
          <a:xfrm>
            <a:off x="5020920" y="4786920"/>
            <a:ext cx="293256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Si es posible, evitar las ecuaciones para conceptos simples que pueden ser</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explicados a través de diagramas</a:t>
            </a:r>
            <a:endParaRPr sz="1400" b="0" i="0" u="none" strike="noStrike" cap="none">
              <a:solidFill>
                <a:schemeClr val="accent2"/>
              </a:solidFill>
              <a:latin typeface="Arial"/>
              <a:ea typeface="Arial"/>
              <a:cs typeface="Arial"/>
              <a:sym typeface="Arial"/>
            </a:endParaRPr>
          </a:p>
        </p:txBody>
      </p:sp>
      <p:sp>
        <p:nvSpPr>
          <p:cNvPr id="432" name="Google Shape;432;p7"/>
          <p:cNvSpPr/>
          <p:nvPr/>
        </p:nvSpPr>
        <p:spPr>
          <a:xfrm>
            <a:off x="4900301" y="4195047"/>
            <a:ext cx="541836" cy="58860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33" name="Google Shape;433;p7"/>
          <p:cNvSpPr/>
          <p:nvPr/>
        </p:nvSpPr>
        <p:spPr>
          <a:xfrm flipH="1">
            <a:off x="11588105" y="852350"/>
            <a:ext cx="306396" cy="75384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34" name="Google Shape;434;p7"/>
          <p:cNvSpPr/>
          <p:nvPr/>
        </p:nvSpPr>
        <p:spPr>
          <a:xfrm>
            <a:off x="9326880" y="1191240"/>
            <a:ext cx="34254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Usa estos...</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Colores para</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Sus cifras</a:t>
            </a:r>
            <a:endParaRPr sz="1400" b="0" i="0" u="none" strike="noStrike" cap="none">
              <a:solidFill>
                <a:schemeClr val="accent2"/>
              </a:solidFill>
              <a:latin typeface="Arial"/>
              <a:ea typeface="Arial"/>
              <a:cs typeface="Arial"/>
              <a:sym typeface="Arial"/>
            </a:endParaRPr>
          </a:p>
        </p:txBody>
      </p:sp>
      <p:sp>
        <p:nvSpPr>
          <p:cNvPr id="435" name="Google Shape;435;p7"/>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Completa esta diapositiva</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Para el tercer entregable</a:t>
            </a:r>
            <a:endParaRPr sz="1400" b="0" i="0" u="none" strike="noStrike" cap="none">
              <a:solidFill>
                <a:schemeClr val="accent2"/>
              </a:solidFill>
              <a:latin typeface="Arial"/>
              <a:ea typeface="Arial"/>
              <a:cs typeface="Arial"/>
              <a:sym typeface="Arial"/>
            </a:endParaRPr>
          </a:p>
        </p:txBody>
      </p:sp>
      <p:sp>
        <p:nvSpPr>
          <p:cNvPr id="436" name="Google Shape;436;p7"/>
          <p:cNvSpPr/>
          <p:nvPr/>
        </p:nvSpPr>
        <p:spPr>
          <a:xfrm>
            <a:off x="7594848" y="2920850"/>
            <a:ext cx="1293786" cy="58860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37" name="Google Shape;437;p7"/>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NO use el color rojo en las diapositivas</a:t>
            </a:r>
            <a:endParaRPr sz="1400" b="0" i="0" u="none" strike="noStrike" cap="none">
              <a:solidFill>
                <a:schemeClr val="accent2"/>
              </a:solidFill>
              <a:latin typeface="Arial"/>
              <a:ea typeface="Arial"/>
              <a:cs typeface="Arial"/>
              <a:sym typeface="Arial"/>
            </a:endParaRPr>
          </a:p>
        </p:txBody>
      </p:sp>
      <p:sp>
        <p:nvSpPr>
          <p:cNvPr id="438" name="Google Shape;438;p7"/>
          <p:cNvSpPr/>
          <p:nvPr/>
        </p:nvSpPr>
        <p:spPr>
          <a:xfrm>
            <a:off x="1744320" y="6006120"/>
            <a:ext cx="29325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Traducir todas </a:t>
            </a:r>
            <a:br>
              <a:rPr lang="en-US" i="1">
                <a:solidFill>
                  <a:schemeClr val="accent2"/>
                </a:solidFill>
              </a:rPr>
            </a:br>
            <a:r>
              <a:rPr lang="en-US" i="1">
                <a:solidFill>
                  <a:schemeClr val="accent2"/>
                </a:solidFill>
              </a:rPr>
              <a:t>estas gráficas a</a:t>
            </a:r>
            <a:br>
              <a:rPr lang="en-US" i="1">
                <a:solidFill>
                  <a:schemeClr val="accent2"/>
                </a:solidFill>
              </a:rPr>
            </a:br>
            <a:r>
              <a:rPr lang="en-US" i="1">
                <a:solidFill>
                  <a:schemeClr val="accent2"/>
                </a:solidFill>
              </a:rPr>
              <a:t>español, por favor</a:t>
            </a:r>
            <a:endParaRPr sz="1400" b="0" i="0" u="none" strike="noStrike" cap="none">
              <a:solidFill>
                <a:schemeClr val="accent2"/>
              </a:solidFill>
              <a:latin typeface="Arial"/>
              <a:ea typeface="Arial"/>
              <a:cs typeface="Arial"/>
              <a:sym typeface="Arial"/>
            </a:endParaRPr>
          </a:p>
        </p:txBody>
      </p:sp>
      <p:sp>
        <p:nvSpPr>
          <p:cNvPr id="439" name="Google Shape;439;p7"/>
          <p:cNvSpPr/>
          <p:nvPr/>
        </p:nvSpPr>
        <p:spPr>
          <a:xfrm>
            <a:off x="2538101" y="5261847"/>
            <a:ext cx="541836" cy="58860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pic>
        <p:nvPicPr>
          <p:cNvPr id="444" name="Google Shape;444;p8"/>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445" name="Google Shape;445;p8"/>
          <p:cNvSpPr/>
          <p:nvPr/>
        </p:nvSpPr>
        <p:spPr>
          <a:xfrm>
            <a:off x="265325" y="376925"/>
            <a:ext cx="62826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Métricas de evaluación de la clasificación</a:t>
            </a:r>
            <a:endParaRPr sz="2200" b="0" i="0" u="none" strike="noStrike" cap="none">
              <a:solidFill>
                <a:srgbClr val="000000"/>
              </a:solidFill>
              <a:latin typeface="Arial"/>
              <a:ea typeface="Arial"/>
              <a:cs typeface="Arial"/>
              <a:sym typeface="Arial"/>
            </a:endParaRPr>
          </a:p>
        </p:txBody>
      </p:sp>
      <p:sp>
        <p:nvSpPr>
          <p:cNvPr id="446" name="Google Shape;446;p8"/>
          <p:cNvSpPr/>
          <p:nvPr/>
        </p:nvSpPr>
        <p:spPr>
          <a:xfrm rot="10800000" flipH="1">
            <a:off x="4000675" y="226522"/>
            <a:ext cx="768258" cy="9369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47" name="Google Shape;447;p8"/>
          <p:cNvSpPr/>
          <p:nvPr/>
        </p:nvSpPr>
        <p:spPr>
          <a:xfrm>
            <a:off x="4297680" y="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Conserva este título</a:t>
            </a:r>
            <a:endParaRPr sz="1400" b="0" i="0" u="none" strike="noStrike" cap="none">
              <a:solidFill>
                <a:schemeClr val="accent2"/>
              </a:solidFill>
              <a:latin typeface="Arial"/>
              <a:ea typeface="Arial"/>
              <a:cs typeface="Arial"/>
              <a:sym typeface="Arial"/>
            </a:endParaRPr>
          </a:p>
        </p:txBody>
      </p:sp>
      <p:sp>
        <p:nvSpPr>
          <p:cNvPr id="448" name="Google Shape;448;p8"/>
          <p:cNvSpPr/>
          <p:nvPr/>
        </p:nvSpPr>
        <p:spPr>
          <a:xfrm>
            <a:off x="5168160" y="838200"/>
            <a:ext cx="34254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Crear la tabla en Powerpoint. No copie las capturas de pantalla pixeladas del informe técnico, por favor.</a:t>
            </a:r>
            <a:endParaRPr sz="1400" b="0" i="0" u="none" strike="noStrike" cap="none">
              <a:solidFill>
                <a:schemeClr val="accent2"/>
              </a:solidFill>
              <a:latin typeface="Arial"/>
              <a:ea typeface="Arial"/>
              <a:cs typeface="Arial"/>
              <a:sym typeface="Arial"/>
            </a:endParaRPr>
          </a:p>
        </p:txBody>
      </p:sp>
      <p:sp>
        <p:nvSpPr>
          <p:cNvPr id="449" name="Google Shape;449;p8"/>
          <p:cNvSpPr/>
          <p:nvPr/>
        </p:nvSpPr>
        <p:spPr>
          <a:xfrm>
            <a:off x="8034840" y="5069280"/>
            <a:ext cx="29325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n-US" sz="1400" b="0" i="1" u="none" strike="noStrike" cap="none">
                <a:solidFill>
                  <a:schemeClr val="accent2"/>
                </a:solidFill>
                <a:latin typeface="Arial"/>
                <a:ea typeface="Arial"/>
                <a:cs typeface="Arial"/>
                <a:sym typeface="Arial"/>
              </a:rPr>
              <a:t>Incluir una imagen en HD relacionada con el problema de la salud animal en la </a:t>
            </a:r>
            <a:r>
              <a:rPr lang="en-US" i="1">
                <a:solidFill>
                  <a:schemeClr val="accent2"/>
                </a:solidFill>
              </a:rPr>
              <a:t>ganadería</a:t>
            </a:r>
            <a:r>
              <a:rPr lang="en-US" sz="1400" b="0" i="1" u="none" strike="noStrike" cap="none">
                <a:solidFill>
                  <a:schemeClr val="accent2"/>
                </a:solidFill>
                <a:latin typeface="Arial"/>
                <a:ea typeface="Arial"/>
                <a:cs typeface="Arial"/>
                <a:sym typeface="Arial"/>
              </a:rPr>
              <a:t> de precisión</a:t>
            </a:r>
            <a:endParaRPr sz="1400" b="0" i="0" u="none" strike="noStrike" cap="none">
              <a:solidFill>
                <a:srgbClr val="000000"/>
              </a:solidFill>
              <a:latin typeface="Arial"/>
              <a:ea typeface="Arial"/>
              <a:cs typeface="Arial"/>
              <a:sym typeface="Arial"/>
            </a:endParaRPr>
          </a:p>
        </p:txBody>
      </p:sp>
      <p:graphicFrame>
        <p:nvGraphicFramePr>
          <p:cNvPr id="450" name="Google Shape;450;p8"/>
          <p:cNvGraphicFramePr/>
          <p:nvPr/>
        </p:nvGraphicFramePr>
        <p:xfrm>
          <a:off x="395520" y="1575240"/>
          <a:ext cx="6152450" cy="3349080"/>
        </p:xfrm>
        <a:graphic>
          <a:graphicData uri="http://schemas.openxmlformats.org/drawingml/2006/table">
            <a:tbl>
              <a:tblPr>
                <a:noFill/>
                <a:tableStyleId>{AC289BA7-0477-4DA3-BF64-564EF7BB6FF7}</a:tableStyleId>
              </a:tblPr>
              <a:tblGrid>
                <a:gridCol w="2050525">
                  <a:extLst>
                    <a:ext uri="{9D8B030D-6E8A-4147-A177-3AD203B41FA5}">
                      <a16:colId xmlns:a16="http://schemas.microsoft.com/office/drawing/2014/main" val="20000"/>
                    </a:ext>
                  </a:extLst>
                </a:gridCol>
                <a:gridCol w="2094675">
                  <a:extLst>
                    <a:ext uri="{9D8B030D-6E8A-4147-A177-3AD203B41FA5}">
                      <a16:colId xmlns:a16="http://schemas.microsoft.com/office/drawing/2014/main" val="20001"/>
                    </a:ext>
                  </a:extLst>
                </a:gridCol>
                <a:gridCol w="2007250">
                  <a:extLst>
                    <a:ext uri="{9D8B030D-6E8A-4147-A177-3AD203B41FA5}">
                      <a16:colId xmlns:a16="http://schemas.microsoft.com/office/drawing/2014/main" val="20002"/>
                    </a:ext>
                  </a:extLst>
                </a:gridCol>
              </a:tblGrid>
              <a:tr h="719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accent2"/>
                          </a:solidFill>
                        </a:rPr>
                        <a:t>Prueba del </a:t>
                      </a:r>
                      <a:r>
                        <a:rPr lang="en-US" sz="1800" b="1" u="none" strike="noStrike" cap="none">
                          <a:solidFill>
                            <a:schemeClr val="accent2"/>
                          </a:solidFill>
                          <a:latin typeface="Arial"/>
                          <a:ea typeface="Arial"/>
                          <a:cs typeface="Arial"/>
                          <a:sym typeface="Arial"/>
                        </a:rPr>
                        <a:t>conjunto de datos (</a:t>
                      </a:r>
                      <a:r>
                        <a:rPr lang="en-US" sz="1800" b="1" u="none" strike="noStrike" cap="none">
                          <a:solidFill>
                            <a:schemeClr val="accent2"/>
                          </a:solidFill>
                        </a:rPr>
                        <a:t>imágenes originales)</a:t>
                      </a:r>
                      <a:endParaRPr sz="1800" b="0" u="none" strike="noStrike" cap="none">
                        <a:solidFill>
                          <a:schemeClr val="accent2"/>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accent4"/>
                          </a:solidFill>
                          <a:latin typeface="Arial"/>
                          <a:ea typeface="Arial"/>
                          <a:cs typeface="Arial"/>
                          <a:sym typeface="Arial"/>
                        </a:rPr>
                        <a:t>Prueba del conjunto de datos (imágenes comprimidas)</a:t>
                      </a:r>
                      <a:endParaRPr sz="1800" b="0" u="none" strike="noStrike" cap="none">
                        <a:solidFill>
                          <a:schemeClr val="accent4"/>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Clr>
                          <a:srgbClr val="000000"/>
                        </a:buClr>
                        <a:buSzPts val="1800"/>
                        <a:buFont typeface="Arial"/>
                        <a:buNone/>
                      </a:pPr>
                      <a:r>
                        <a:rPr lang="en-US" sz="1800" b="1">
                          <a:solidFill>
                            <a:srgbClr val="FFFFFF"/>
                          </a:solidFill>
                        </a:rPr>
                        <a:t>Exactitud</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0.</a:t>
                      </a:r>
                      <a:r>
                        <a:rPr lang="en-US" sz="1800" u="none" strike="noStrike" cap="none">
                          <a:solidFill>
                            <a:srgbClr val="FFFFFF"/>
                          </a:solidFill>
                        </a:rPr>
                        <a:t>3</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0.</a:t>
                      </a:r>
                      <a:r>
                        <a:rPr lang="en-US" sz="1800" u="none" strike="noStrike" cap="none">
                          <a:solidFill>
                            <a:srgbClr val="FFFFFF"/>
                          </a:solidFill>
                        </a:rPr>
                        <a:t>2</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solidFill>
                            <a:srgbClr val="FFFFFF"/>
                          </a:solidFill>
                          <a:latin typeface="Arial"/>
                          <a:ea typeface="Arial"/>
                          <a:cs typeface="Arial"/>
                          <a:sym typeface="Arial"/>
                        </a:rPr>
                        <a:t>Precisión</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0.</a:t>
                      </a:r>
                      <a:r>
                        <a:rPr lang="en-US" sz="1800" u="none" strike="noStrike" cap="none">
                          <a:solidFill>
                            <a:srgbClr val="FFFFFF"/>
                          </a:solidFill>
                        </a:rPr>
                        <a:t>25</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0.</a:t>
                      </a:r>
                      <a:r>
                        <a:rPr lang="en-US" sz="1800" u="none" strike="noStrike" cap="none">
                          <a:solidFill>
                            <a:srgbClr val="FFFFFF"/>
                          </a:solidFill>
                        </a:rPr>
                        <a:t>21</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extLst>
                  <a:ext uri="{0D108BD9-81ED-4DB2-BD59-A6C34878D82A}">
                    <a16:rowId xmlns:a16="http://schemas.microsoft.com/office/drawing/2014/main" val="10002"/>
                  </a:ext>
                </a:extLst>
              </a:tr>
              <a:tr h="720350">
                <a:tc>
                  <a:txBody>
                    <a:bodyPr/>
                    <a:lstStyle/>
                    <a:p>
                      <a:pPr marL="0" marR="0" lvl="0" indent="0" algn="l" rtl="0">
                        <a:lnSpc>
                          <a:spcPct val="100000"/>
                        </a:lnSpc>
                        <a:spcBef>
                          <a:spcPts val="0"/>
                        </a:spcBef>
                        <a:spcAft>
                          <a:spcPts val="0"/>
                        </a:spcAft>
                        <a:buClr>
                          <a:srgbClr val="000000"/>
                        </a:buClr>
                        <a:buSzPts val="1800"/>
                        <a:buFont typeface="Arial"/>
                        <a:buNone/>
                      </a:pPr>
                      <a:r>
                        <a:rPr lang="en-US" sz="1800" b="1">
                          <a:solidFill>
                            <a:srgbClr val="FFFFFF"/>
                          </a:solidFill>
                        </a:rPr>
                        <a:t>Sensibilidad</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0.</a:t>
                      </a:r>
                      <a:r>
                        <a:rPr lang="en-US" sz="1800" u="none" strike="noStrike" cap="none">
                          <a:solidFill>
                            <a:srgbClr val="FFFFFF"/>
                          </a:solidFill>
                        </a:rPr>
                        <a:t>12</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0.11</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extLst>
                  <a:ext uri="{0D108BD9-81ED-4DB2-BD59-A6C34878D82A}">
                    <a16:rowId xmlns:a16="http://schemas.microsoft.com/office/drawing/2014/main" val="10003"/>
                  </a:ext>
                </a:extLst>
              </a:tr>
            </a:tbl>
          </a:graphicData>
        </a:graphic>
      </p:graphicFrame>
      <p:sp>
        <p:nvSpPr>
          <p:cNvPr id="451" name="Google Shape;451;p8"/>
          <p:cNvSpPr/>
          <p:nvPr/>
        </p:nvSpPr>
        <p:spPr>
          <a:xfrm>
            <a:off x="957375" y="4969675"/>
            <a:ext cx="5182200" cy="516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1E33"/>
                </a:solidFill>
                <a:latin typeface="Arial"/>
                <a:ea typeface="Arial"/>
                <a:cs typeface="Arial"/>
                <a:sym typeface="Arial"/>
              </a:rPr>
              <a:t>Métricas de evaluación usando un conjunto de datos de </a:t>
            </a:r>
            <a:r>
              <a:rPr lang="en-US">
                <a:solidFill>
                  <a:srgbClr val="001E33"/>
                </a:solidFill>
              </a:rPr>
              <a:t>validación</a:t>
            </a:r>
            <a:r>
              <a:rPr lang="en-US" sz="1400" b="0" i="0" u="none" strike="noStrike" cap="none">
                <a:solidFill>
                  <a:srgbClr val="001E33"/>
                </a:solidFill>
                <a:latin typeface="Arial"/>
                <a:ea typeface="Arial"/>
                <a:cs typeface="Arial"/>
                <a:sym typeface="Arial"/>
              </a:rPr>
              <a:t> de imágenes de ?? ganado sano y ?? ganado enfermo. Las imágenes comprimidas se obtuvieron con el algoritmo ??? (Por favor, complete con su algoritmo)</a:t>
            </a:r>
            <a:endParaRPr sz="1400" b="0" i="0" u="none" strike="noStrike" cap="none">
              <a:solidFill>
                <a:srgbClr val="000000"/>
              </a:solidFill>
              <a:latin typeface="Arial"/>
              <a:ea typeface="Arial"/>
              <a:cs typeface="Arial"/>
              <a:sym typeface="Arial"/>
            </a:endParaRPr>
          </a:p>
        </p:txBody>
      </p:sp>
      <p:sp>
        <p:nvSpPr>
          <p:cNvPr id="452" name="Google Shape;452;p8"/>
          <p:cNvSpPr/>
          <p:nvPr/>
        </p:nvSpPr>
        <p:spPr>
          <a:xfrm>
            <a:off x="4221480" y="6142080"/>
            <a:ext cx="2932500" cy="516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Explica las tablas en tu</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propias palabras...</a:t>
            </a:r>
            <a:endParaRPr sz="1400" b="0" i="0" u="none" strike="noStrike" cap="none">
              <a:solidFill>
                <a:schemeClr val="accent2"/>
              </a:solidFill>
              <a:latin typeface="Arial"/>
              <a:ea typeface="Arial"/>
              <a:cs typeface="Arial"/>
              <a:sym typeface="Arial"/>
            </a:endParaRPr>
          </a:p>
        </p:txBody>
      </p:sp>
      <p:sp>
        <p:nvSpPr>
          <p:cNvPr id="453" name="Google Shape;453;p8"/>
          <p:cNvSpPr/>
          <p:nvPr/>
        </p:nvSpPr>
        <p:spPr>
          <a:xfrm>
            <a:off x="3916671" y="6019800"/>
            <a:ext cx="763560" cy="42481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54" name="Google Shape;454;p8"/>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Completa esta diapositiva</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Para el tercer entregable</a:t>
            </a:r>
            <a:endParaRPr sz="1400" b="0" i="0" u="none" strike="noStrike" cap="none">
              <a:solidFill>
                <a:schemeClr val="accent2"/>
              </a:solidFill>
              <a:latin typeface="Arial"/>
              <a:ea typeface="Arial"/>
              <a:cs typeface="Arial"/>
              <a:sym typeface="Arial"/>
            </a:endParaRPr>
          </a:p>
        </p:txBody>
      </p:sp>
      <p:pic>
        <p:nvPicPr>
          <p:cNvPr id="455" name="Google Shape;455;p8"/>
          <p:cNvPicPr preferRelativeResize="0"/>
          <p:nvPr/>
        </p:nvPicPr>
        <p:blipFill rotWithShape="1">
          <a:blip r:embed="rId4">
            <a:alphaModFix/>
          </a:blip>
          <a:srcRect/>
          <a:stretch/>
        </p:blipFill>
        <p:spPr>
          <a:xfrm>
            <a:off x="6741900" y="1946350"/>
            <a:ext cx="4726200" cy="3145875"/>
          </a:xfrm>
          <a:prstGeom prst="rect">
            <a:avLst/>
          </a:prstGeom>
          <a:noFill/>
          <a:ln>
            <a:noFill/>
          </a:ln>
        </p:spPr>
      </p:pic>
      <p:sp>
        <p:nvSpPr>
          <p:cNvPr id="456" name="Google Shape;456;p8"/>
          <p:cNvSpPr/>
          <p:nvPr/>
        </p:nvSpPr>
        <p:spPr>
          <a:xfrm>
            <a:off x="7685653" y="4729675"/>
            <a:ext cx="298296" cy="64033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57" name="Google Shape;457;p8"/>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NO use el color rojo en las diapositivas</a:t>
            </a:r>
            <a:endParaRPr sz="1400" b="0" i="0" u="none" strike="noStrike" cap="none">
              <a:solidFill>
                <a:schemeClr val="accent2"/>
              </a:solidFill>
              <a:latin typeface="Arial"/>
              <a:ea typeface="Arial"/>
              <a:cs typeface="Arial"/>
              <a:sym typeface="Arial"/>
            </a:endParaRPr>
          </a:p>
        </p:txBody>
      </p:sp>
      <p:sp>
        <p:nvSpPr>
          <p:cNvPr id="458" name="Google Shape;458;p8"/>
          <p:cNvSpPr/>
          <p:nvPr/>
        </p:nvSpPr>
        <p:spPr>
          <a:xfrm rot="10800000" flipH="1">
            <a:off x="4397725" y="1095250"/>
            <a:ext cx="768258" cy="64033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pic>
        <p:nvPicPr>
          <p:cNvPr id="463" name="Google Shape;463;p10"/>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464" name="Google Shape;464;p10"/>
          <p:cNvSpPr/>
          <p:nvPr/>
        </p:nvSpPr>
        <p:spPr>
          <a:xfrm>
            <a:off x="265320" y="376920"/>
            <a:ext cx="54021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Informe aceptado en arXiv</a:t>
            </a:r>
            <a:endParaRPr sz="2200" b="0" i="0" u="none" strike="noStrike" cap="none">
              <a:solidFill>
                <a:srgbClr val="000000"/>
              </a:solidFill>
              <a:latin typeface="Arial"/>
              <a:ea typeface="Arial"/>
              <a:cs typeface="Arial"/>
              <a:sym typeface="Arial"/>
            </a:endParaRPr>
          </a:p>
        </p:txBody>
      </p:sp>
      <p:sp>
        <p:nvSpPr>
          <p:cNvPr id="465" name="Google Shape;465;p10"/>
          <p:cNvSpPr/>
          <p:nvPr/>
        </p:nvSpPr>
        <p:spPr>
          <a:xfrm rot="10800000" flipH="1">
            <a:off x="4321521" y="468155"/>
            <a:ext cx="945756" cy="83916"/>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66" name="Google Shape;466;p10"/>
          <p:cNvSpPr/>
          <p:nvPr/>
        </p:nvSpPr>
        <p:spPr>
          <a:xfrm>
            <a:off x="4819320" y="33660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Conserva este título</a:t>
            </a:r>
            <a:endParaRPr sz="1400" b="0" i="0" u="none" strike="noStrike" cap="none">
              <a:solidFill>
                <a:schemeClr val="accent2"/>
              </a:solidFill>
              <a:latin typeface="Arial"/>
              <a:ea typeface="Arial"/>
              <a:cs typeface="Arial"/>
              <a:sym typeface="Arial"/>
            </a:endParaRPr>
          </a:p>
        </p:txBody>
      </p:sp>
      <p:sp>
        <p:nvSpPr>
          <p:cNvPr id="467" name="Google Shape;467;p10"/>
          <p:cNvSpPr/>
          <p:nvPr/>
        </p:nvSpPr>
        <p:spPr>
          <a:xfrm>
            <a:off x="2623800" y="2393280"/>
            <a:ext cx="3425400" cy="516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Incluya la cita del informe</a:t>
            </a:r>
            <a:br>
              <a:rPr lang="en-US" sz="1800" b="0" i="0" u="none" strike="noStrike" cap="none">
                <a:solidFill>
                  <a:schemeClr val="accent2"/>
                </a:solidFill>
                <a:latin typeface="Arial"/>
                <a:ea typeface="Arial"/>
                <a:cs typeface="Arial"/>
                <a:sym typeface="Arial"/>
              </a:rPr>
            </a:br>
            <a:r>
              <a:rPr lang="en-US" sz="1400" b="0" i="1" u="none" strike="noStrike" cap="none">
                <a:solidFill>
                  <a:schemeClr val="accent2"/>
                </a:solidFill>
                <a:latin typeface="Arial"/>
                <a:ea typeface="Arial"/>
                <a:cs typeface="Arial"/>
                <a:sym typeface="Arial"/>
              </a:rPr>
              <a:t>en arXiv y link. Alternativamente, use OSF</a:t>
            </a:r>
            <a:endParaRPr sz="1400" b="0" i="0" u="none" strike="noStrike" cap="none">
              <a:solidFill>
                <a:schemeClr val="accent2"/>
              </a:solidFill>
              <a:latin typeface="Arial"/>
              <a:ea typeface="Arial"/>
              <a:cs typeface="Arial"/>
              <a:sym typeface="Arial"/>
            </a:endParaRPr>
          </a:p>
        </p:txBody>
      </p:sp>
      <p:sp>
        <p:nvSpPr>
          <p:cNvPr id="468" name="Google Shape;468;p10"/>
          <p:cNvSpPr/>
          <p:nvPr/>
        </p:nvSpPr>
        <p:spPr>
          <a:xfrm rot="10800000" flipH="1">
            <a:off x="2011673" y="2541343"/>
            <a:ext cx="618840" cy="48951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69" name="Google Shape;469;p10"/>
          <p:cNvSpPr/>
          <p:nvPr/>
        </p:nvSpPr>
        <p:spPr>
          <a:xfrm>
            <a:off x="418325" y="3107875"/>
            <a:ext cx="6427500" cy="9126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1E33"/>
                </a:solidFill>
                <a:latin typeface="Arial"/>
                <a:ea typeface="Arial"/>
                <a:cs typeface="Arial"/>
                <a:sym typeface="Arial"/>
              </a:rPr>
              <a:t>C. Patiño-Forero, M. Agudelo-Toro y M. Toro. </a:t>
            </a:r>
            <a:r>
              <a:rPr lang="en-US" sz="1800">
                <a:solidFill>
                  <a:srgbClr val="001E33"/>
                </a:solidFill>
              </a:rPr>
              <a:t>Planning system for deliveries in Medellín</a:t>
            </a:r>
            <a:r>
              <a:rPr lang="en-US" sz="1800" b="0" i="0" u="none" strike="noStrike" cap="none">
                <a:solidFill>
                  <a:srgbClr val="001E33"/>
                </a:solidFill>
                <a:latin typeface="Arial"/>
                <a:ea typeface="Arial"/>
                <a:cs typeface="Arial"/>
                <a:sym typeface="Arial"/>
              </a:rPr>
              <a:t>. ArXiv e-prints, noviembre de 2016. Disponible en: </a:t>
            </a:r>
            <a:r>
              <a:rPr lang="en-US" sz="1800" b="0" i="0" u="sng" strike="noStrike" cap="none">
                <a:solidFill>
                  <a:srgbClr val="001E33"/>
                </a:solidFill>
                <a:latin typeface="Arial"/>
                <a:ea typeface="Arial"/>
                <a:cs typeface="Arial"/>
                <a:sym typeface="Arial"/>
                <a:hlinkClick r:id="rId4">
                  <a:extLst>
                    <a:ext uri="{A12FA001-AC4F-418D-AE19-62706E023703}">
                      <ahyp:hlinkClr xmlns:ahyp="http://schemas.microsoft.com/office/drawing/2018/hyperlinkcolor" val="tx"/>
                    </a:ext>
                  </a:extLst>
                </a:hlinkClick>
              </a:rPr>
              <a:t>https://arxiv.org/abs/1611.04156</a:t>
            </a:r>
            <a:endParaRPr sz="1800" b="0" i="0" u="none" strike="noStrike" cap="none">
              <a:solidFill>
                <a:srgbClr val="001E33"/>
              </a:solidFill>
              <a:latin typeface="Arial"/>
              <a:ea typeface="Arial"/>
              <a:cs typeface="Arial"/>
              <a:sym typeface="Arial"/>
            </a:endParaRPr>
          </a:p>
        </p:txBody>
      </p:sp>
      <p:grpSp>
        <p:nvGrpSpPr>
          <p:cNvPr id="470" name="Google Shape;470;p10"/>
          <p:cNvGrpSpPr/>
          <p:nvPr/>
        </p:nvGrpSpPr>
        <p:grpSpPr>
          <a:xfrm>
            <a:off x="7021800" y="894960"/>
            <a:ext cx="4570560" cy="4965480"/>
            <a:chOff x="7021800" y="894960"/>
            <a:chExt cx="4570560" cy="4965480"/>
          </a:xfrm>
        </p:grpSpPr>
        <p:pic>
          <p:nvPicPr>
            <p:cNvPr id="471" name="Google Shape;471;p10"/>
            <p:cNvPicPr preferRelativeResize="0"/>
            <p:nvPr/>
          </p:nvPicPr>
          <p:blipFill rotWithShape="1">
            <a:blip r:embed="rId5">
              <a:alphaModFix/>
            </a:blip>
            <a:srcRect l="2991" t="4621" r="11001" b="22951"/>
            <a:stretch/>
          </p:blipFill>
          <p:spPr>
            <a:xfrm>
              <a:off x="7021800" y="894960"/>
              <a:ext cx="4553640" cy="4965480"/>
            </a:xfrm>
            <a:prstGeom prst="rect">
              <a:avLst/>
            </a:prstGeom>
            <a:noFill/>
            <a:ln>
              <a:noFill/>
            </a:ln>
          </p:spPr>
        </p:pic>
        <p:sp>
          <p:nvSpPr>
            <p:cNvPr id="472" name="Google Shape;472;p10"/>
            <p:cNvSpPr/>
            <p:nvPr/>
          </p:nvSpPr>
          <p:spPr>
            <a:xfrm>
              <a:off x="10022400" y="1443600"/>
              <a:ext cx="1569960" cy="456120"/>
            </a:xfrm>
            <a:prstGeom prst="rect">
              <a:avLst/>
            </a:prstGeom>
            <a:solidFill>
              <a:srgbClr val="B31B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0"/>
            <p:cNvSpPr/>
            <p:nvPr/>
          </p:nvSpPr>
          <p:spPr>
            <a:xfrm>
              <a:off x="10022400" y="950400"/>
              <a:ext cx="1569960" cy="400680"/>
            </a:xfrm>
            <a:prstGeom prst="rect">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4" name="Google Shape;474;p10"/>
          <p:cNvSpPr/>
          <p:nvPr/>
        </p:nvSpPr>
        <p:spPr>
          <a:xfrm flipH="1">
            <a:off x="6491136" y="4195057"/>
            <a:ext cx="530658" cy="83305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75" name="Google Shape;475;p10"/>
          <p:cNvSpPr/>
          <p:nvPr/>
        </p:nvSpPr>
        <p:spPr>
          <a:xfrm>
            <a:off x="4747320" y="5061960"/>
            <a:ext cx="293256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Incluya</a:t>
            </a:r>
            <a:r>
              <a:rPr lang="en-US" sz="1400" b="0" i="1" u="none" strike="noStrike" cap="none">
                <a:solidFill>
                  <a:schemeClr val="accent2"/>
                </a:solidFill>
                <a:latin typeface="Arial"/>
                <a:ea typeface="Arial"/>
                <a:cs typeface="Arial"/>
                <a:sym typeface="Arial"/>
              </a:rPr>
              <a:t> un</a:t>
            </a:r>
            <a:r>
              <a:rPr lang="en-US" i="1">
                <a:solidFill>
                  <a:schemeClr val="accent2"/>
                </a:solidFill>
              </a:rPr>
              <a:t>a</a:t>
            </a:r>
            <a:br>
              <a:rPr lang="en-US" sz="1800" b="0" i="0" u="none" strike="noStrike" cap="none">
                <a:solidFill>
                  <a:schemeClr val="accent2"/>
                </a:solidFill>
                <a:latin typeface="Arial"/>
                <a:ea typeface="Arial"/>
                <a:cs typeface="Arial"/>
                <a:sym typeface="Arial"/>
              </a:rPr>
            </a:br>
            <a:r>
              <a:rPr lang="en-US" sz="1400" b="0" i="1" u="none" strike="noStrike" cap="none">
                <a:solidFill>
                  <a:schemeClr val="accent2"/>
                </a:solidFill>
                <a:latin typeface="Arial"/>
                <a:ea typeface="Arial"/>
                <a:cs typeface="Arial"/>
                <a:sym typeface="Arial"/>
              </a:rPr>
              <a:t>captura de pantalla</a:t>
            </a:r>
            <a:endParaRPr sz="1400" b="0" i="0" u="none" strike="noStrike" cap="none">
              <a:solidFill>
                <a:schemeClr val="accent2"/>
              </a:solidFill>
              <a:latin typeface="Arial"/>
              <a:ea typeface="Arial"/>
              <a:cs typeface="Arial"/>
              <a:sym typeface="Arial"/>
            </a:endParaRPr>
          </a:p>
        </p:txBody>
      </p:sp>
      <p:sp>
        <p:nvSpPr>
          <p:cNvPr id="476" name="Google Shape;476;p10"/>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Completa esta diapositiva</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Para el tercer entregable</a:t>
            </a:r>
            <a:endParaRPr sz="1400" b="0" i="0" u="none" strike="noStrike" cap="none">
              <a:solidFill>
                <a:schemeClr val="accent2"/>
              </a:solidFill>
              <a:latin typeface="Arial"/>
              <a:ea typeface="Arial"/>
              <a:cs typeface="Arial"/>
              <a:sym typeface="Arial"/>
            </a:endParaRPr>
          </a:p>
        </p:txBody>
      </p:sp>
      <p:sp>
        <p:nvSpPr>
          <p:cNvPr id="477" name="Google Shape;477;p10"/>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NO use el color rojo en las diapositivas</a:t>
            </a:r>
            <a:endParaRPr sz="1400" b="0" i="0" u="none" strike="noStrike" cap="none">
              <a:solidFill>
                <a:schemeClr val="accent2"/>
              </a:solidFill>
              <a:latin typeface="Arial"/>
              <a:ea typeface="Arial"/>
              <a:cs typeface="Arial"/>
              <a:sym typeface="Arial"/>
            </a:endParaRPr>
          </a:p>
        </p:txBody>
      </p:sp>
      <p:sp>
        <p:nvSpPr>
          <p:cNvPr id="478" name="Google Shape;478;p10"/>
          <p:cNvSpPr/>
          <p:nvPr/>
        </p:nvSpPr>
        <p:spPr>
          <a:xfrm flipH="1">
            <a:off x="7253136" y="5414257"/>
            <a:ext cx="530658" cy="83305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79" name="Google Shape;479;p10"/>
          <p:cNvSpPr/>
          <p:nvPr/>
        </p:nvSpPr>
        <p:spPr>
          <a:xfrm>
            <a:off x="5509320" y="628116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Incluya al profesor y al </a:t>
            </a:r>
            <a:r>
              <a:rPr lang="en-US" i="1">
                <a:solidFill>
                  <a:schemeClr val="accent2"/>
                </a:solidFill>
              </a:rPr>
              <a:t>monitor</a:t>
            </a:r>
            <a:r>
              <a:rPr lang="en-US" sz="1400" b="0" i="1" u="none" strike="noStrike" cap="none">
                <a:solidFill>
                  <a:schemeClr val="accent2"/>
                </a:solidFill>
                <a:latin typeface="Arial"/>
                <a:ea typeface="Arial"/>
                <a:cs typeface="Arial"/>
                <a:sym typeface="Arial"/>
              </a:rPr>
              <a:t>, por favor.</a:t>
            </a:r>
            <a:endParaRPr sz="1400" b="0" i="0" u="none" strike="noStrike" cap="none">
              <a:solidFill>
                <a:schemeClr val="accent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pic>
        <p:nvPicPr>
          <p:cNvPr id="484" name="Google Shape;484;gadd317ae2b_0_117" descr="Cómo sería un mundo sin ganadería industrial? | Igualdad Animal México"/>
          <p:cNvPicPr preferRelativeResize="0"/>
          <p:nvPr/>
        </p:nvPicPr>
        <p:blipFill rotWithShape="1">
          <a:blip r:embed="rId3">
            <a:alphaModFix/>
          </a:blip>
          <a:srcRect l="39094" r="1571"/>
          <a:stretch/>
        </p:blipFill>
        <p:spPr>
          <a:xfrm>
            <a:off x="-51118" y="-8709"/>
            <a:ext cx="12254544" cy="6881854"/>
          </a:xfrm>
          <a:prstGeom prst="rect">
            <a:avLst/>
          </a:prstGeom>
          <a:noFill/>
          <a:ln>
            <a:noFill/>
          </a:ln>
        </p:spPr>
      </p:pic>
      <p:sp>
        <p:nvSpPr>
          <p:cNvPr id="485" name="Google Shape;485;gadd317ae2b_0_117"/>
          <p:cNvSpPr/>
          <p:nvPr/>
        </p:nvSpPr>
        <p:spPr>
          <a:xfrm>
            <a:off x="-53831" y="-8709"/>
            <a:ext cx="12254399" cy="6866700"/>
          </a:xfrm>
          <a:prstGeom prst="rect">
            <a:avLst/>
          </a:prstGeom>
          <a:gradFill>
            <a:gsLst>
              <a:gs pos="0">
                <a:srgbClr val="FFFFFF">
                  <a:alpha val="0"/>
                </a:srgbClr>
              </a:gs>
              <a:gs pos="35000">
                <a:schemeClr val="lt1"/>
              </a:gs>
              <a:gs pos="100000">
                <a:schemeClr val="lt1"/>
              </a:gs>
            </a:gsLst>
            <a:lin ang="0" scaled="0"/>
          </a:gra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6000"/>
              <a:buFont typeface="Arial"/>
              <a:buNone/>
            </a:pPr>
            <a:r>
              <a:rPr lang="en-US" sz="6000" b="0" i="0" u="none" strike="noStrike" cap="none">
                <a:solidFill>
                  <a:srgbClr val="001E33"/>
                </a:solidFill>
                <a:latin typeface="Arial"/>
                <a:ea typeface="Arial"/>
                <a:cs typeface="Arial"/>
                <a:sym typeface="Arial"/>
              </a:rPr>
              <a:t>GRACIAS!</a:t>
            </a:r>
            <a:r>
              <a:rPr lang="en-US" sz="6000" b="0" i="0" u="none" strike="noStrike" cap="none">
                <a:solidFill>
                  <a:schemeClr val="lt1"/>
                </a:solidFill>
                <a:latin typeface="Arial"/>
                <a:ea typeface="Arial"/>
                <a:cs typeface="Arial"/>
                <a:sym typeface="Arial"/>
              </a:rPr>
              <a:t>.</a:t>
            </a:r>
            <a:endParaRPr sz="6000" b="0" i="0" u="none" strike="noStrike" cap="none">
              <a:solidFill>
                <a:schemeClr val="lt1"/>
              </a:solidFill>
              <a:latin typeface="Arial"/>
              <a:ea typeface="Arial"/>
              <a:cs typeface="Arial"/>
              <a:sym typeface="Arial"/>
            </a:endParaRPr>
          </a:p>
        </p:txBody>
      </p:sp>
      <p:sp>
        <p:nvSpPr>
          <p:cNvPr id="486" name="Google Shape;486;gadd317ae2b_0_117"/>
          <p:cNvSpPr txBox="1"/>
          <p:nvPr/>
        </p:nvSpPr>
        <p:spPr>
          <a:xfrm>
            <a:off x="5046225" y="4020625"/>
            <a:ext cx="6945600" cy="1261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1" i="0" u="none" strike="noStrike" cap="none">
                <a:solidFill>
                  <a:srgbClr val="001E33"/>
                </a:solidFill>
                <a:latin typeface="Arial"/>
                <a:ea typeface="Arial"/>
                <a:cs typeface="Arial"/>
                <a:sym typeface="Arial"/>
              </a:rPr>
              <a:t>Apoyado por </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rgbClr val="001E33"/>
                </a:solidFill>
                <a:latin typeface="Arial"/>
                <a:ea typeface="Arial"/>
                <a:cs typeface="Arial"/>
                <a:sym typeface="Arial"/>
              </a:rPr>
              <a:t>Los dos primeros autores son apoyados por una beca Sapiencia financiada por el municipio de Medellín. Todos los autores quieren agradecer a la Vicerrectoría de Descubrimiento y Creación, de la Universidad EAFIT, por su apoyo en esta investigación.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7" name="Google Shape;487;gadd317ae2b_0_117"/>
          <p:cNvSpPr/>
          <p:nvPr/>
        </p:nvSpPr>
        <p:spPr>
          <a:xfrm>
            <a:off x="3546885" y="2762675"/>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Por favor, no olvide los reconocimientos a su beca (si tiene una)</a:t>
            </a:r>
            <a:endParaRPr sz="1400" b="0" i="0" u="none" strike="noStrike" cap="none">
              <a:solidFill>
                <a:schemeClr val="accent2"/>
              </a:solidFill>
              <a:latin typeface="Arial"/>
              <a:ea typeface="Arial"/>
              <a:cs typeface="Arial"/>
              <a:sym typeface="Arial"/>
            </a:endParaRPr>
          </a:p>
        </p:txBody>
      </p:sp>
      <p:sp>
        <p:nvSpPr>
          <p:cNvPr id="488" name="Google Shape;488;gadd317ae2b_0_117"/>
          <p:cNvSpPr/>
          <p:nvPr/>
        </p:nvSpPr>
        <p:spPr>
          <a:xfrm rot="10800000">
            <a:off x="6002780" y="3403875"/>
            <a:ext cx="324270" cy="84304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89" name="Google Shape;489;gadd317ae2b_0_117"/>
          <p:cNvSpPr/>
          <p:nvPr/>
        </p:nvSpPr>
        <p:spPr>
          <a:xfrm>
            <a:off x="5249940" y="102434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NO use el color rojo en las diapositivas</a:t>
            </a:r>
            <a:endParaRPr sz="1400" b="0" i="0" u="none" strike="noStrike" cap="none">
              <a:solidFill>
                <a:schemeClr val="accen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1" name="Imagen 10" descr="Niño posando para una foto&#10;&#10;Descripción generada automáticamente con confianza media">
            <a:extLst>
              <a:ext uri="{FF2B5EF4-FFF2-40B4-BE49-F238E27FC236}">
                <a16:creationId xmlns:a16="http://schemas.microsoft.com/office/drawing/2014/main" id="{69563A06-27C7-44AD-A009-B9A23983F760}"/>
              </a:ext>
            </a:extLst>
          </p:cNvPr>
          <p:cNvPicPr>
            <a:picLocks noChangeAspect="1"/>
          </p:cNvPicPr>
          <p:nvPr/>
        </p:nvPicPr>
        <p:blipFill>
          <a:blip r:embed="rId3"/>
          <a:stretch>
            <a:fillRect/>
          </a:stretch>
        </p:blipFill>
        <p:spPr>
          <a:xfrm>
            <a:off x="589395" y="1863938"/>
            <a:ext cx="2351992" cy="2304127"/>
          </a:xfrm>
          <a:prstGeom prst="rect">
            <a:avLst/>
          </a:prstGeom>
        </p:spPr>
      </p:pic>
      <p:pic>
        <p:nvPicPr>
          <p:cNvPr id="7" name="Imagen 6" descr="Una persona parado de frente en un área abierta&#10;&#10;Descripción generada automáticamente">
            <a:extLst>
              <a:ext uri="{FF2B5EF4-FFF2-40B4-BE49-F238E27FC236}">
                <a16:creationId xmlns:a16="http://schemas.microsoft.com/office/drawing/2014/main" id="{5DA97E84-56F4-4253-B5F5-FE7FC13EBE51}"/>
              </a:ext>
            </a:extLst>
          </p:cNvPr>
          <p:cNvPicPr>
            <a:picLocks noChangeAspect="1"/>
          </p:cNvPicPr>
          <p:nvPr/>
        </p:nvPicPr>
        <p:blipFill>
          <a:blip r:embed="rId4"/>
          <a:stretch>
            <a:fillRect/>
          </a:stretch>
        </p:blipFill>
        <p:spPr>
          <a:xfrm>
            <a:off x="3085771" y="1803084"/>
            <a:ext cx="2872122" cy="2436497"/>
          </a:xfrm>
          <a:prstGeom prst="rect">
            <a:avLst/>
          </a:prstGeom>
        </p:spPr>
      </p:pic>
      <p:pic>
        <p:nvPicPr>
          <p:cNvPr id="199" name="Google Shape;199;p2"/>
          <p:cNvPicPr preferRelativeResize="0"/>
          <p:nvPr/>
        </p:nvPicPr>
        <p:blipFill rotWithShape="1">
          <a:blip r:embed="rId5">
            <a:alphaModFix/>
          </a:blip>
          <a:srcRect/>
          <a:stretch/>
        </p:blipFill>
        <p:spPr>
          <a:xfrm>
            <a:off x="-2880" y="0"/>
            <a:ext cx="12196080" cy="6855840"/>
          </a:xfrm>
          <a:prstGeom prst="rect">
            <a:avLst/>
          </a:prstGeom>
          <a:noFill/>
          <a:ln>
            <a:noFill/>
          </a:ln>
        </p:spPr>
      </p:pic>
      <p:sp>
        <p:nvSpPr>
          <p:cNvPr id="200" name="Google Shape;200;p2"/>
          <p:cNvSpPr/>
          <p:nvPr/>
        </p:nvSpPr>
        <p:spPr>
          <a:xfrm>
            <a:off x="265328" y="376925"/>
            <a:ext cx="43758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Presentación del equipo</a:t>
            </a:r>
            <a:endParaRPr sz="2200" b="0" i="0" u="none" strike="noStrike" cap="none">
              <a:solidFill>
                <a:srgbClr val="000000"/>
              </a:solidFill>
              <a:latin typeface="Arial"/>
              <a:ea typeface="Arial"/>
              <a:cs typeface="Arial"/>
              <a:sym typeface="Arial"/>
            </a:endParaRPr>
          </a:p>
        </p:txBody>
      </p:sp>
      <p:grpSp>
        <p:nvGrpSpPr>
          <p:cNvPr id="203" name="Google Shape;203;p2"/>
          <p:cNvGrpSpPr/>
          <p:nvPr/>
        </p:nvGrpSpPr>
        <p:grpSpPr>
          <a:xfrm>
            <a:off x="9052560" y="1645920"/>
            <a:ext cx="2833920" cy="2742480"/>
            <a:chOff x="9052560" y="1645920"/>
            <a:chExt cx="2833920" cy="2742480"/>
          </a:xfrm>
        </p:grpSpPr>
        <p:pic>
          <p:nvPicPr>
            <p:cNvPr id="204" name="Google Shape;204;p2"/>
            <p:cNvPicPr preferRelativeResize="0"/>
            <p:nvPr/>
          </p:nvPicPr>
          <p:blipFill rotWithShape="1">
            <a:blip r:embed="rId6">
              <a:alphaModFix/>
            </a:blip>
            <a:srcRect/>
            <a:stretch/>
          </p:blipFill>
          <p:spPr>
            <a:xfrm>
              <a:off x="9219240" y="1757160"/>
              <a:ext cx="2507760" cy="2486880"/>
            </a:xfrm>
            <a:prstGeom prst="rect">
              <a:avLst/>
            </a:prstGeom>
            <a:noFill/>
            <a:ln>
              <a:noFill/>
            </a:ln>
          </p:spPr>
        </p:pic>
        <p:sp>
          <p:nvSpPr>
            <p:cNvPr id="205" name="Google Shape;205;p2"/>
            <p:cNvSpPr/>
            <p:nvPr/>
          </p:nvSpPr>
          <p:spPr>
            <a:xfrm>
              <a:off x="9052560" y="1645920"/>
              <a:ext cx="2833920" cy="2742480"/>
            </a:xfrm>
            <a:custGeom>
              <a:avLst/>
              <a:gdLst/>
              <a:ahLst/>
              <a:cxnLst/>
              <a:rect l="l" t="t" r="r" b="b"/>
              <a:pathLst>
                <a:path w="7875" h="7621" extrusionOk="0">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8" name="Google Shape;208;p2"/>
          <p:cNvSpPr/>
          <p:nvPr/>
        </p:nvSpPr>
        <p:spPr>
          <a:xfrm>
            <a:off x="9419040" y="4180680"/>
            <a:ext cx="2192760" cy="7599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Mauricio</a:t>
            </a:r>
            <a:endParaRPr sz="2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Toro</a:t>
            </a:r>
            <a:endParaRPr sz="2200" b="0" i="0" u="none" strike="noStrike" cap="none">
              <a:solidFill>
                <a:srgbClr val="000000"/>
              </a:solidFill>
              <a:latin typeface="Arial"/>
              <a:ea typeface="Arial"/>
              <a:cs typeface="Arial"/>
              <a:sym typeface="Arial"/>
            </a:endParaRPr>
          </a:p>
        </p:txBody>
      </p:sp>
      <p:sp>
        <p:nvSpPr>
          <p:cNvPr id="209" name="Google Shape;209;p2"/>
          <p:cNvSpPr/>
          <p:nvPr/>
        </p:nvSpPr>
        <p:spPr>
          <a:xfrm>
            <a:off x="3551040" y="4180680"/>
            <a:ext cx="2192760" cy="110654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s-CO" sz="2200" b="0" i="0" u="none" strike="noStrike" cap="none" dirty="0">
                <a:solidFill>
                  <a:srgbClr val="001E33"/>
                </a:solidFill>
                <a:latin typeface="Arial"/>
                <a:ea typeface="Arial"/>
                <a:cs typeface="Arial"/>
                <a:sym typeface="Arial"/>
              </a:rPr>
              <a:t>Camilo Monsalve M</a:t>
            </a:r>
            <a:endParaRPr sz="22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0000"/>
              </a:solidFill>
              <a:latin typeface="Arial"/>
              <a:ea typeface="Arial"/>
              <a:cs typeface="Arial"/>
              <a:sym typeface="Arial"/>
            </a:endParaRPr>
          </a:p>
        </p:txBody>
      </p:sp>
      <p:sp>
        <p:nvSpPr>
          <p:cNvPr id="210" name="Google Shape;210;p2"/>
          <p:cNvSpPr/>
          <p:nvPr/>
        </p:nvSpPr>
        <p:spPr>
          <a:xfrm>
            <a:off x="803880" y="4180680"/>
            <a:ext cx="2023920" cy="76798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001E33"/>
                </a:solidFill>
                <a:latin typeface="Arial"/>
                <a:ea typeface="Arial"/>
                <a:cs typeface="Arial"/>
                <a:sym typeface="Arial"/>
              </a:rPr>
              <a:t>Manuel Arango G</a:t>
            </a:r>
            <a:endParaRPr sz="2200" b="0" i="0" u="none" strike="noStrike" cap="none" dirty="0">
              <a:solidFill>
                <a:srgbClr val="000000"/>
              </a:solidFill>
              <a:latin typeface="Arial"/>
              <a:ea typeface="Arial"/>
              <a:cs typeface="Arial"/>
              <a:sym typeface="Arial"/>
            </a:endParaRPr>
          </a:p>
        </p:txBody>
      </p:sp>
      <p:pic>
        <p:nvPicPr>
          <p:cNvPr id="216" name="Google Shape;216;p2"/>
          <p:cNvPicPr preferRelativeResize="0"/>
          <p:nvPr/>
        </p:nvPicPr>
        <p:blipFill rotWithShape="1">
          <a:blip r:embed="rId7">
            <a:alphaModFix/>
          </a:blip>
          <a:srcRect/>
          <a:stretch/>
        </p:blipFill>
        <p:spPr>
          <a:xfrm>
            <a:off x="182880" y="6089760"/>
            <a:ext cx="621000" cy="621000"/>
          </a:xfrm>
          <a:prstGeom prst="rect">
            <a:avLst/>
          </a:prstGeom>
          <a:noFill/>
          <a:ln>
            <a:noFill/>
          </a:ln>
        </p:spPr>
      </p:pic>
      <p:sp>
        <p:nvSpPr>
          <p:cNvPr id="217" name="Google Shape;217;p2"/>
          <p:cNvSpPr/>
          <p:nvPr/>
        </p:nvSpPr>
        <p:spPr>
          <a:xfrm>
            <a:off x="815039" y="6160680"/>
            <a:ext cx="985592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https://github.com/camilomonsalvem/ST0245-001/tree/master/proyecto</a:t>
            </a:r>
            <a:endParaRPr sz="2200" b="1" i="0" u="none" strike="noStrike" cap="none" dirty="0">
              <a:solidFill>
                <a:srgbClr val="001E33"/>
              </a:solidFill>
              <a:latin typeface="Arial"/>
              <a:ea typeface="Arial"/>
              <a:cs typeface="Arial"/>
              <a:sym typeface="Arial"/>
            </a:endParaRPr>
          </a:p>
        </p:txBody>
      </p:sp>
      <p:grpSp>
        <p:nvGrpSpPr>
          <p:cNvPr id="218" name="Google Shape;218;p2"/>
          <p:cNvGrpSpPr/>
          <p:nvPr/>
        </p:nvGrpSpPr>
        <p:grpSpPr>
          <a:xfrm>
            <a:off x="5895585" y="1674645"/>
            <a:ext cx="3383640" cy="2652120"/>
            <a:chOff x="1028310" y="1074420"/>
            <a:chExt cx="3383640" cy="2652120"/>
          </a:xfrm>
        </p:grpSpPr>
        <p:pic>
          <p:nvPicPr>
            <p:cNvPr id="219" name="Google Shape;219;p2"/>
            <p:cNvPicPr preferRelativeResize="0"/>
            <p:nvPr/>
          </p:nvPicPr>
          <p:blipFill rotWithShape="1">
            <a:blip r:embed="rId8">
              <a:alphaModFix/>
            </a:blip>
            <a:srcRect l="2186" t="17695" r="15575" b="26359"/>
            <a:stretch/>
          </p:blipFill>
          <p:spPr>
            <a:xfrm>
              <a:off x="1294925" y="1200950"/>
              <a:ext cx="2686053" cy="2436497"/>
            </a:xfrm>
            <a:prstGeom prst="rect">
              <a:avLst/>
            </a:prstGeom>
            <a:noFill/>
            <a:ln>
              <a:noFill/>
            </a:ln>
          </p:spPr>
        </p:pic>
        <p:sp>
          <p:nvSpPr>
            <p:cNvPr id="220" name="Google Shape;220;p2"/>
            <p:cNvSpPr/>
            <p:nvPr/>
          </p:nvSpPr>
          <p:spPr>
            <a:xfrm>
              <a:off x="1028310" y="1074420"/>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grpSp>
      <p:sp>
        <p:nvSpPr>
          <p:cNvPr id="221" name="Google Shape;221;p2"/>
          <p:cNvSpPr/>
          <p:nvPr/>
        </p:nvSpPr>
        <p:spPr>
          <a:xfrm>
            <a:off x="6446651" y="4180675"/>
            <a:ext cx="24111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Simón</a:t>
            </a:r>
            <a:br>
              <a:rPr lang="en-US" sz="2200" b="0" i="0" u="none" strike="noStrike" cap="none">
                <a:solidFill>
                  <a:srgbClr val="001E33"/>
                </a:solidFill>
                <a:latin typeface="Arial"/>
                <a:ea typeface="Arial"/>
                <a:cs typeface="Arial"/>
                <a:sym typeface="Arial"/>
              </a:rPr>
            </a:br>
            <a:r>
              <a:rPr lang="en-US" sz="2200" b="0" i="0" u="none" strike="noStrike" cap="none">
                <a:solidFill>
                  <a:srgbClr val="001E33"/>
                </a:solidFill>
                <a:latin typeface="Arial"/>
                <a:ea typeface="Arial"/>
                <a:cs typeface="Arial"/>
                <a:sym typeface="Arial"/>
              </a:rPr>
              <a:t>Marín</a:t>
            </a:r>
            <a:endParaRPr sz="2200" b="0"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7" name="Google Shape;220;p2">
            <a:extLst>
              <a:ext uri="{FF2B5EF4-FFF2-40B4-BE49-F238E27FC236}">
                <a16:creationId xmlns:a16="http://schemas.microsoft.com/office/drawing/2014/main" id="{ACC839A9-1EA1-4CAF-9E96-0A6009FFB927}"/>
              </a:ext>
            </a:extLst>
          </p:cNvPr>
          <p:cNvSpPr/>
          <p:nvPr/>
        </p:nvSpPr>
        <p:spPr>
          <a:xfrm>
            <a:off x="2979585" y="1630384"/>
            <a:ext cx="3383640" cy="2636976"/>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sp>
        <p:nvSpPr>
          <p:cNvPr id="30" name="Google Shape;220;p2">
            <a:extLst>
              <a:ext uri="{FF2B5EF4-FFF2-40B4-BE49-F238E27FC236}">
                <a16:creationId xmlns:a16="http://schemas.microsoft.com/office/drawing/2014/main" id="{ECE7FCED-92DE-4A16-AEE4-C45228791722}"/>
              </a:ext>
            </a:extLst>
          </p:cNvPr>
          <p:cNvSpPr/>
          <p:nvPr/>
        </p:nvSpPr>
        <p:spPr>
          <a:xfrm>
            <a:off x="2994480" y="1579472"/>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sp>
        <p:nvSpPr>
          <p:cNvPr id="40" name="Google Shape;220;p2">
            <a:extLst>
              <a:ext uri="{FF2B5EF4-FFF2-40B4-BE49-F238E27FC236}">
                <a16:creationId xmlns:a16="http://schemas.microsoft.com/office/drawing/2014/main" id="{A88961EF-A724-4948-96AA-FA67F19C7DCC}"/>
              </a:ext>
            </a:extLst>
          </p:cNvPr>
          <p:cNvSpPr/>
          <p:nvPr/>
        </p:nvSpPr>
        <p:spPr>
          <a:xfrm>
            <a:off x="121755" y="1602626"/>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6"/>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230" name="Google Shape;230;p6"/>
          <p:cNvSpPr/>
          <p:nvPr/>
        </p:nvSpPr>
        <p:spPr>
          <a:xfrm>
            <a:off x="265328" y="376925"/>
            <a:ext cx="49593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Proceso de entrenamiento</a:t>
            </a:r>
            <a:endParaRPr sz="2200" b="0" i="0" u="none" strike="noStrike" cap="none">
              <a:solidFill>
                <a:srgbClr val="000000"/>
              </a:solidFill>
              <a:latin typeface="Arial"/>
              <a:ea typeface="Arial"/>
              <a:cs typeface="Arial"/>
              <a:sym typeface="Arial"/>
            </a:endParaRPr>
          </a:p>
        </p:txBody>
      </p:sp>
      <p:grpSp>
        <p:nvGrpSpPr>
          <p:cNvPr id="234" name="Google Shape;234;p6"/>
          <p:cNvGrpSpPr/>
          <p:nvPr/>
        </p:nvGrpSpPr>
        <p:grpSpPr>
          <a:xfrm>
            <a:off x="742075" y="1105249"/>
            <a:ext cx="2065125" cy="1375679"/>
            <a:chOff x="589675" y="1105249"/>
            <a:chExt cx="2065125" cy="1375679"/>
          </a:xfrm>
        </p:grpSpPr>
        <p:pic>
          <p:nvPicPr>
            <p:cNvPr id="235" name="Google Shape;235;p6"/>
            <p:cNvPicPr preferRelativeResize="0"/>
            <p:nvPr/>
          </p:nvPicPr>
          <p:blipFill rotWithShape="1">
            <a:blip r:embed="rId4">
              <a:alphaModFix/>
            </a:blip>
            <a:srcRect/>
            <a:stretch/>
          </p:blipFill>
          <p:spPr>
            <a:xfrm>
              <a:off x="589675" y="1410049"/>
              <a:ext cx="1607925" cy="1070879"/>
            </a:xfrm>
            <a:prstGeom prst="rect">
              <a:avLst/>
            </a:prstGeom>
            <a:noFill/>
            <a:ln w="28575" cap="flat" cmpd="sng">
              <a:solidFill>
                <a:srgbClr val="001E33"/>
              </a:solidFill>
              <a:prstDash val="solid"/>
              <a:round/>
              <a:headEnd type="none" w="sm" len="sm"/>
              <a:tailEnd type="none" w="sm" len="sm"/>
            </a:ln>
          </p:spPr>
        </p:pic>
        <p:pic>
          <p:nvPicPr>
            <p:cNvPr id="236" name="Google Shape;236;p6"/>
            <p:cNvPicPr preferRelativeResize="0"/>
            <p:nvPr/>
          </p:nvPicPr>
          <p:blipFill rotWithShape="1">
            <a:blip r:embed="rId4">
              <a:alphaModFix/>
            </a:blip>
            <a:srcRect/>
            <a:stretch/>
          </p:blipFill>
          <p:spPr>
            <a:xfrm>
              <a:off x="818275" y="1257649"/>
              <a:ext cx="1607925" cy="1070879"/>
            </a:xfrm>
            <a:prstGeom prst="rect">
              <a:avLst/>
            </a:prstGeom>
            <a:noFill/>
            <a:ln w="28575" cap="flat" cmpd="sng">
              <a:solidFill>
                <a:srgbClr val="001E33"/>
              </a:solidFill>
              <a:prstDash val="solid"/>
              <a:round/>
              <a:headEnd type="none" w="sm" len="sm"/>
              <a:tailEnd type="none" w="sm" len="sm"/>
            </a:ln>
          </p:spPr>
        </p:pic>
        <p:pic>
          <p:nvPicPr>
            <p:cNvPr id="237" name="Google Shape;237;p6"/>
            <p:cNvPicPr preferRelativeResize="0"/>
            <p:nvPr/>
          </p:nvPicPr>
          <p:blipFill rotWithShape="1">
            <a:blip r:embed="rId4">
              <a:alphaModFix/>
            </a:blip>
            <a:srcRect/>
            <a:stretch/>
          </p:blipFill>
          <p:spPr>
            <a:xfrm>
              <a:off x="1046875" y="1105249"/>
              <a:ext cx="1607925" cy="1070879"/>
            </a:xfrm>
            <a:prstGeom prst="rect">
              <a:avLst/>
            </a:prstGeom>
            <a:noFill/>
            <a:ln w="28575" cap="flat" cmpd="sng">
              <a:solidFill>
                <a:srgbClr val="001E33"/>
              </a:solidFill>
              <a:prstDash val="solid"/>
              <a:round/>
              <a:headEnd type="none" w="sm" len="sm"/>
              <a:tailEnd type="none" w="sm" len="sm"/>
            </a:ln>
          </p:spPr>
        </p:pic>
      </p:grpSp>
      <p:grpSp>
        <p:nvGrpSpPr>
          <p:cNvPr id="238" name="Google Shape;238;p6"/>
          <p:cNvGrpSpPr/>
          <p:nvPr/>
        </p:nvGrpSpPr>
        <p:grpSpPr>
          <a:xfrm>
            <a:off x="789425" y="3608150"/>
            <a:ext cx="2093976" cy="1600200"/>
            <a:chOff x="484625" y="3608150"/>
            <a:chExt cx="2093976" cy="1600200"/>
          </a:xfrm>
        </p:grpSpPr>
        <p:pic>
          <p:nvPicPr>
            <p:cNvPr id="239" name="Google Shape;239;p6"/>
            <p:cNvPicPr preferRelativeResize="0"/>
            <p:nvPr/>
          </p:nvPicPr>
          <p:blipFill rotWithShape="1">
            <a:blip r:embed="rId5">
              <a:alphaModFix/>
            </a:blip>
            <a:srcRect/>
            <a:stretch/>
          </p:blipFill>
          <p:spPr>
            <a:xfrm>
              <a:off x="484625" y="4065350"/>
              <a:ext cx="1712976" cy="1143000"/>
            </a:xfrm>
            <a:prstGeom prst="rect">
              <a:avLst/>
            </a:prstGeom>
            <a:noFill/>
            <a:ln w="28575" cap="flat" cmpd="sng">
              <a:solidFill>
                <a:srgbClr val="0563C1"/>
              </a:solidFill>
              <a:prstDash val="solid"/>
              <a:round/>
              <a:headEnd type="none" w="sm" len="sm"/>
              <a:tailEnd type="none" w="sm" len="sm"/>
            </a:ln>
          </p:spPr>
        </p:pic>
        <p:pic>
          <p:nvPicPr>
            <p:cNvPr id="240" name="Google Shape;240;p6"/>
            <p:cNvPicPr preferRelativeResize="0"/>
            <p:nvPr/>
          </p:nvPicPr>
          <p:blipFill rotWithShape="1">
            <a:blip r:embed="rId5">
              <a:alphaModFix/>
            </a:blip>
            <a:srcRect/>
            <a:stretch/>
          </p:blipFill>
          <p:spPr>
            <a:xfrm>
              <a:off x="637025" y="3836750"/>
              <a:ext cx="1712976" cy="1143000"/>
            </a:xfrm>
            <a:prstGeom prst="rect">
              <a:avLst/>
            </a:prstGeom>
            <a:noFill/>
            <a:ln w="28575" cap="flat" cmpd="sng">
              <a:solidFill>
                <a:srgbClr val="0563C1"/>
              </a:solidFill>
              <a:prstDash val="solid"/>
              <a:round/>
              <a:headEnd type="none" w="sm" len="sm"/>
              <a:tailEnd type="none" w="sm" len="sm"/>
            </a:ln>
          </p:spPr>
        </p:pic>
        <p:pic>
          <p:nvPicPr>
            <p:cNvPr id="241" name="Google Shape;241;p6"/>
            <p:cNvPicPr preferRelativeResize="0"/>
            <p:nvPr/>
          </p:nvPicPr>
          <p:blipFill rotWithShape="1">
            <a:blip r:embed="rId5">
              <a:alphaModFix/>
            </a:blip>
            <a:srcRect/>
            <a:stretch/>
          </p:blipFill>
          <p:spPr>
            <a:xfrm>
              <a:off x="865625" y="3608150"/>
              <a:ext cx="1712976" cy="1143000"/>
            </a:xfrm>
            <a:prstGeom prst="rect">
              <a:avLst/>
            </a:prstGeom>
            <a:noFill/>
            <a:ln w="28575" cap="flat" cmpd="sng">
              <a:solidFill>
                <a:srgbClr val="0563C1"/>
              </a:solidFill>
              <a:prstDash val="solid"/>
              <a:round/>
              <a:headEnd type="none" w="sm" len="sm"/>
              <a:tailEnd type="none" w="sm" len="sm"/>
            </a:ln>
          </p:spPr>
        </p:pic>
      </p:grpSp>
      <p:sp>
        <p:nvSpPr>
          <p:cNvPr id="242" name="Google Shape;242;p6"/>
          <p:cNvSpPr/>
          <p:nvPr/>
        </p:nvSpPr>
        <p:spPr>
          <a:xfrm>
            <a:off x="-9813" y="25658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Imágenes de ganado enfermo</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43" name="Google Shape;243;p6"/>
          <p:cNvSpPr/>
          <p:nvPr/>
        </p:nvSpPr>
        <p:spPr>
          <a:xfrm>
            <a:off x="142587" y="52328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563C1"/>
                </a:solidFill>
                <a:latin typeface="Arial"/>
                <a:ea typeface="Arial"/>
                <a:cs typeface="Arial"/>
                <a:sym typeface="Arial"/>
              </a:rPr>
              <a:t>Imágenes del ganado sano</a:t>
            </a:r>
            <a:endParaRPr sz="2200" b="1" i="0" u="none" strike="noStrike" cap="none">
              <a:solidFill>
                <a:srgbClr val="0563C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44" name="Google Shape;244;p6"/>
          <p:cNvSpPr/>
          <p:nvPr/>
        </p:nvSpPr>
        <p:spPr>
          <a:xfrm>
            <a:off x="7080850" y="2124675"/>
            <a:ext cx="2221200" cy="1767300"/>
          </a:xfrm>
          <a:prstGeom prst="cube">
            <a:avLst>
              <a:gd name="adj" fmla="val 25000"/>
            </a:avLst>
          </a:prstGeom>
          <a:solidFill>
            <a:srgbClr val="001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1700" b="1" i="0" u="none" strike="noStrike" cap="none">
                <a:solidFill>
                  <a:schemeClr val="accent4"/>
                </a:solidFill>
                <a:latin typeface="Arial"/>
                <a:ea typeface="Arial"/>
                <a:cs typeface="Arial"/>
                <a:sym typeface="Arial"/>
              </a:rPr>
              <a:t>Red neuronal conv</a:t>
            </a:r>
            <a:r>
              <a:rPr lang="en-US" sz="1700" b="1">
                <a:solidFill>
                  <a:schemeClr val="accent4"/>
                </a:solidFill>
              </a:rPr>
              <a:t>olucional</a:t>
            </a:r>
            <a:endParaRPr sz="1700" b="1" i="0" u="none" strike="noStrike" cap="none">
              <a:solidFill>
                <a:schemeClr val="accent4"/>
              </a:solidFill>
              <a:latin typeface="Arial"/>
              <a:ea typeface="Arial"/>
              <a:cs typeface="Arial"/>
              <a:sym typeface="Arial"/>
            </a:endParaRPr>
          </a:p>
        </p:txBody>
      </p:sp>
      <p:grpSp>
        <p:nvGrpSpPr>
          <p:cNvPr id="245" name="Google Shape;245;p6"/>
          <p:cNvGrpSpPr/>
          <p:nvPr/>
        </p:nvGrpSpPr>
        <p:grpSpPr>
          <a:xfrm>
            <a:off x="10128850" y="2018775"/>
            <a:ext cx="1337625" cy="2131500"/>
            <a:chOff x="10299150" y="1494000"/>
            <a:chExt cx="1337625" cy="2131500"/>
          </a:xfrm>
        </p:grpSpPr>
        <p:sp>
          <p:nvSpPr>
            <p:cNvPr id="246" name="Google Shape;246;p6"/>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6"/>
            <p:cNvSpPr/>
            <p:nvPr/>
          </p:nvSpPr>
          <p:spPr>
            <a:xfrm>
              <a:off x="10299150" y="21036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6"/>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6"/>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6"/>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6"/>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6"/>
            <p:cNvSpPr/>
            <p:nvPr/>
          </p:nvSpPr>
          <p:spPr>
            <a:xfrm>
              <a:off x="11361075" y="2718275"/>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6"/>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6"/>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55" name="Google Shape;255;p6"/>
            <p:cNvCxnSpPr>
              <a:stCxn id="246" idx="5"/>
              <a:endCxn id="251"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56" name="Google Shape;256;p6"/>
            <p:cNvCxnSpPr>
              <a:stCxn id="247" idx="6"/>
              <a:endCxn id="249" idx="1"/>
            </p:cNvCxnSpPr>
            <p:nvPr/>
          </p:nvCxnSpPr>
          <p:spPr>
            <a:xfrm>
              <a:off x="10574850" y="2254950"/>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57" name="Google Shape;257;p6"/>
            <p:cNvCxnSpPr>
              <a:stCxn id="248" idx="6"/>
              <a:endCxn id="250"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258" name="Google Shape;258;p6"/>
            <p:cNvCxnSpPr>
              <a:stCxn id="254" idx="7"/>
              <a:endCxn id="250"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259" name="Google Shape;259;p6"/>
            <p:cNvCxnSpPr>
              <a:stCxn id="248" idx="7"/>
              <a:endCxn id="249"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60" name="Google Shape;260;p6"/>
            <p:cNvCxnSpPr>
              <a:stCxn id="247" idx="7"/>
              <a:endCxn id="251"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261" name="Google Shape;261;p6"/>
            <p:cNvCxnSpPr>
              <a:stCxn id="249" idx="7"/>
              <a:endCxn id="253"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262" name="Google Shape;262;p6"/>
            <p:cNvCxnSpPr>
              <a:stCxn id="251" idx="5"/>
              <a:endCxn id="252"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263" name="Google Shape;263;p6"/>
            <p:cNvCxnSpPr>
              <a:stCxn id="250" idx="6"/>
              <a:endCxn id="252"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264" name="Google Shape;264;p6"/>
            <p:cNvCxnSpPr>
              <a:stCxn id="249" idx="6"/>
              <a:endCxn id="252"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265" name="Google Shape;265;p6"/>
            <p:cNvCxnSpPr>
              <a:stCxn id="250" idx="7"/>
              <a:endCxn id="253"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sp>
        <p:nvSpPr>
          <p:cNvPr id="266" name="Google Shape;266;p6"/>
          <p:cNvSpPr/>
          <p:nvPr/>
        </p:nvSpPr>
        <p:spPr>
          <a:xfrm>
            <a:off x="6201687" y="41824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Algoritmo de</a:t>
            </a:r>
            <a:br>
              <a:rPr lang="en-US" sz="2200" b="1" i="0" u="none" strike="noStrike" cap="none">
                <a:solidFill>
                  <a:srgbClr val="001E33"/>
                </a:solidFill>
                <a:latin typeface="Arial"/>
                <a:ea typeface="Arial"/>
                <a:cs typeface="Arial"/>
                <a:sym typeface="Arial"/>
              </a:rPr>
            </a:br>
            <a:r>
              <a:rPr lang="en-US" sz="2200" b="1" i="0" u="none" strike="noStrike" cap="none">
                <a:solidFill>
                  <a:srgbClr val="001E33"/>
                </a:solidFill>
                <a:latin typeface="Arial"/>
                <a:ea typeface="Arial"/>
                <a:cs typeface="Arial"/>
                <a:sym typeface="Arial"/>
              </a:rPr>
              <a:t>Clasificación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67" name="Google Shape;267;p6"/>
          <p:cNvSpPr/>
          <p:nvPr/>
        </p:nvSpPr>
        <p:spPr>
          <a:xfrm>
            <a:off x="8944887" y="41824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Modelo de</a:t>
            </a:r>
            <a:br>
              <a:rPr lang="en-US" sz="2200" b="1" i="0" u="none" strike="noStrike" cap="none">
                <a:solidFill>
                  <a:srgbClr val="001E33"/>
                </a:solidFill>
                <a:latin typeface="Arial"/>
                <a:ea typeface="Arial"/>
                <a:cs typeface="Arial"/>
                <a:sym typeface="Arial"/>
              </a:rPr>
            </a:br>
            <a:r>
              <a:rPr lang="en-US" sz="2200" b="1">
                <a:solidFill>
                  <a:srgbClr val="001E33"/>
                </a:solidFill>
              </a:rPr>
              <a:t>Clasificación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cxnSp>
        <p:nvCxnSpPr>
          <p:cNvPr id="268" name="Google Shape;268;p6"/>
          <p:cNvCxnSpPr>
            <a:stCxn id="237" idx="3"/>
          </p:cNvCxnSpPr>
          <p:nvPr/>
        </p:nvCxnSpPr>
        <p:spPr>
          <a:xfrm>
            <a:off x="2807200" y="1640689"/>
            <a:ext cx="4249500" cy="1192500"/>
          </a:xfrm>
          <a:prstGeom prst="straightConnector1">
            <a:avLst/>
          </a:prstGeom>
          <a:noFill/>
          <a:ln w="38100" cap="flat" cmpd="sng">
            <a:solidFill>
              <a:schemeClr val="accent5"/>
            </a:solidFill>
            <a:prstDash val="solid"/>
            <a:round/>
            <a:headEnd type="none" w="sm" len="sm"/>
            <a:tailEnd type="triangle" w="med" len="med"/>
          </a:ln>
        </p:spPr>
      </p:cxnSp>
      <p:cxnSp>
        <p:nvCxnSpPr>
          <p:cNvPr id="269" name="Google Shape;269;p6"/>
          <p:cNvCxnSpPr/>
          <p:nvPr/>
        </p:nvCxnSpPr>
        <p:spPr>
          <a:xfrm rot="10800000" flipH="1">
            <a:off x="2883550" y="3627638"/>
            <a:ext cx="4140600" cy="552000"/>
          </a:xfrm>
          <a:prstGeom prst="straightConnector1">
            <a:avLst/>
          </a:prstGeom>
          <a:noFill/>
          <a:ln w="38100" cap="flat" cmpd="sng">
            <a:solidFill>
              <a:schemeClr val="accent5"/>
            </a:solidFill>
            <a:prstDash val="solid"/>
            <a:round/>
            <a:headEnd type="none" w="sm" len="sm"/>
            <a:tailEnd type="triangle" w="med" len="med"/>
          </a:ln>
        </p:spPr>
      </p:cxnSp>
      <p:cxnSp>
        <p:nvCxnSpPr>
          <p:cNvPr id="270" name="Google Shape;270;p6"/>
          <p:cNvCxnSpPr/>
          <p:nvPr/>
        </p:nvCxnSpPr>
        <p:spPr>
          <a:xfrm rot="10800000" flipH="1">
            <a:off x="9293975" y="3229200"/>
            <a:ext cx="834900" cy="9300"/>
          </a:xfrm>
          <a:prstGeom prst="straightConnector1">
            <a:avLst/>
          </a:prstGeom>
          <a:noFill/>
          <a:ln w="38100" cap="flat" cmpd="sng">
            <a:solidFill>
              <a:schemeClr val="accent5"/>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gadd317ae2b_0_27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279" name="Google Shape;279;gadd317ae2b_0_271"/>
          <p:cNvSpPr/>
          <p:nvPr/>
        </p:nvSpPr>
        <p:spPr>
          <a:xfrm>
            <a:off x="265325" y="376925"/>
            <a:ext cx="34626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Proceso de </a:t>
            </a:r>
            <a:r>
              <a:rPr lang="en-US" sz="2200" b="1">
                <a:solidFill>
                  <a:srgbClr val="FFFFFF"/>
                </a:solidFill>
              </a:rPr>
              <a:t>validación</a:t>
            </a:r>
            <a:endParaRPr sz="2200" b="0" i="0" u="none" strike="noStrike" cap="none">
              <a:solidFill>
                <a:srgbClr val="000000"/>
              </a:solidFill>
              <a:latin typeface="Arial"/>
              <a:ea typeface="Arial"/>
              <a:cs typeface="Arial"/>
              <a:sym typeface="Arial"/>
            </a:endParaRPr>
          </a:p>
        </p:txBody>
      </p:sp>
      <p:sp>
        <p:nvSpPr>
          <p:cNvPr id="283" name="Google Shape;283;gadd317ae2b_0_271"/>
          <p:cNvSpPr/>
          <p:nvPr/>
        </p:nvSpPr>
        <p:spPr>
          <a:xfrm>
            <a:off x="-86013" y="41660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Imagen del ganado</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84" name="Google Shape;284;gadd317ae2b_0_271"/>
          <p:cNvSpPr/>
          <p:nvPr/>
        </p:nvSpPr>
        <p:spPr>
          <a:xfrm>
            <a:off x="3728050" y="2200875"/>
            <a:ext cx="2221200" cy="1767300"/>
          </a:xfrm>
          <a:prstGeom prst="cube">
            <a:avLst>
              <a:gd name="adj"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1800" b="1" dirty="0" err="1">
                <a:solidFill>
                  <a:srgbClr val="001E33"/>
                </a:solidFill>
              </a:rPr>
              <a:t>Tallado</a:t>
            </a:r>
            <a:r>
              <a:rPr lang="en-US" sz="1800" b="1" dirty="0">
                <a:solidFill>
                  <a:srgbClr val="001E33"/>
                </a:solidFill>
              </a:rPr>
              <a:t> de </a:t>
            </a:r>
            <a:r>
              <a:rPr lang="en-US" sz="1800" b="1" dirty="0" err="1">
                <a:solidFill>
                  <a:srgbClr val="001E33"/>
                </a:solidFill>
              </a:rPr>
              <a:t>imagenes</a:t>
            </a:r>
            <a:endParaRPr sz="1800" b="1" i="0" u="none" strike="noStrike" cap="none" dirty="0">
              <a:solidFill>
                <a:srgbClr val="001E33"/>
              </a:solidFill>
              <a:latin typeface="Arial"/>
              <a:ea typeface="Arial"/>
              <a:cs typeface="Arial"/>
              <a:sym typeface="Arial"/>
            </a:endParaRPr>
          </a:p>
        </p:txBody>
      </p:sp>
      <p:grpSp>
        <p:nvGrpSpPr>
          <p:cNvPr id="285" name="Google Shape;285;gadd317ae2b_0_271"/>
          <p:cNvGrpSpPr/>
          <p:nvPr/>
        </p:nvGrpSpPr>
        <p:grpSpPr>
          <a:xfrm>
            <a:off x="7004650" y="2094975"/>
            <a:ext cx="1337625" cy="2131500"/>
            <a:chOff x="10299150" y="1494000"/>
            <a:chExt cx="1337625" cy="2131500"/>
          </a:xfrm>
        </p:grpSpPr>
        <p:sp>
          <p:nvSpPr>
            <p:cNvPr id="286" name="Google Shape;286;gadd317ae2b_0_271"/>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gadd317ae2b_0_271"/>
            <p:cNvSpPr/>
            <p:nvPr/>
          </p:nvSpPr>
          <p:spPr>
            <a:xfrm>
              <a:off x="10299150" y="21036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gadd317ae2b_0_271"/>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gadd317ae2b_0_271"/>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gadd317ae2b_0_271"/>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gadd317ae2b_0_271"/>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gadd317ae2b_0_271"/>
            <p:cNvSpPr/>
            <p:nvPr/>
          </p:nvSpPr>
          <p:spPr>
            <a:xfrm>
              <a:off x="11361075" y="2718275"/>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gadd317ae2b_0_271"/>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gadd317ae2b_0_271"/>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95" name="Google Shape;295;gadd317ae2b_0_271"/>
            <p:cNvCxnSpPr>
              <a:stCxn id="286" idx="5"/>
              <a:endCxn id="291"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96" name="Google Shape;296;gadd317ae2b_0_271"/>
            <p:cNvCxnSpPr>
              <a:stCxn id="287" idx="6"/>
              <a:endCxn id="289" idx="1"/>
            </p:cNvCxnSpPr>
            <p:nvPr/>
          </p:nvCxnSpPr>
          <p:spPr>
            <a:xfrm>
              <a:off x="10574850" y="2254950"/>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97" name="Google Shape;297;gadd317ae2b_0_271"/>
            <p:cNvCxnSpPr>
              <a:stCxn id="288" idx="6"/>
              <a:endCxn id="290"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298" name="Google Shape;298;gadd317ae2b_0_271"/>
            <p:cNvCxnSpPr>
              <a:stCxn id="294" idx="7"/>
              <a:endCxn id="290"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299" name="Google Shape;299;gadd317ae2b_0_271"/>
            <p:cNvCxnSpPr>
              <a:stCxn id="288" idx="7"/>
              <a:endCxn id="289"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00" name="Google Shape;300;gadd317ae2b_0_271"/>
            <p:cNvCxnSpPr>
              <a:stCxn id="287" idx="7"/>
              <a:endCxn id="291"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301" name="Google Shape;301;gadd317ae2b_0_271"/>
            <p:cNvCxnSpPr>
              <a:stCxn id="289" idx="7"/>
              <a:endCxn id="293"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302" name="Google Shape;302;gadd317ae2b_0_271"/>
            <p:cNvCxnSpPr>
              <a:stCxn id="291" idx="5"/>
              <a:endCxn id="292"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303" name="Google Shape;303;gadd317ae2b_0_271"/>
            <p:cNvCxnSpPr>
              <a:stCxn id="290" idx="6"/>
              <a:endCxn id="292"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304" name="Google Shape;304;gadd317ae2b_0_271"/>
            <p:cNvCxnSpPr>
              <a:stCxn id="289" idx="6"/>
              <a:endCxn id="292"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305" name="Google Shape;305;gadd317ae2b_0_271"/>
            <p:cNvCxnSpPr>
              <a:stCxn id="290" idx="7"/>
              <a:endCxn id="293"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sp>
        <p:nvSpPr>
          <p:cNvPr id="306" name="Google Shape;306;gadd317ae2b_0_271"/>
          <p:cNvSpPr/>
          <p:nvPr/>
        </p:nvSpPr>
        <p:spPr>
          <a:xfrm>
            <a:off x="2925087" y="41062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dirty="0" err="1">
                <a:solidFill>
                  <a:srgbClr val="001E33"/>
                </a:solidFill>
              </a:rPr>
              <a:t>Algoritmo</a:t>
            </a:r>
            <a:r>
              <a:rPr lang="en-US" sz="2200" b="1" dirty="0">
                <a:solidFill>
                  <a:srgbClr val="001E33"/>
                </a:solidFill>
              </a:rPr>
              <a:t> de</a:t>
            </a:r>
            <a:br>
              <a:rPr lang="en-US" sz="2200" b="1" i="0" u="none" strike="noStrike" cap="none" dirty="0">
                <a:solidFill>
                  <a:srgbClr val="001E33"/>
                </a:solidFill>
                <a:latin typeface="Arial"/>
                <a:ea typeface="Arial"/>
                <a:cs typeface="Arial"/>
                <a:sym typeface="Arial"/>
              </a:rPr>
            </a:br>
            <a:r>
              <a:rPr lang="en-US" sz="2200" b="1" dirty="0" err="1">
                <a:solidFill>
                  <a:srgbClr val="001E33"/>
                </a:solidFill>
              </a:rPr>
              <a:t>Compresión</a:t>
            </a:r>
            <a:endParaRPr sz="2200" b="1" i="0" u="none" strike="noStrike" cap="none" dirty="0">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1E33"/>
              </a:solidFill>
              <a:latin typeface="Arial"/>
              <a:ea typeface="Arial"/>
              <a:cs typeface="Arial"/>
              <a:sym typeface="Arial"/>
            </a:endParaRPr>
          </a:p>
        </p:txBody>
      </p:sp>
      <p:sp>
        <p:nvSpPr>
          <p:cNvPr id="307" name="Google Shape;307;gadd317ae2b_0_271"/>
          <p:cNvSpPr/>
          <p:nvPr/>
        </p:nvSpPr>
        <p:spPr>
          <a:xfrm>
            <a:off x="5820687" y="42586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Modelo de </a:t>
            </a:r>
            <a:br>
              <a:rPr lang="en-US" sz="2200" b="1">
                <a:solidFill>
                  <a:srgbClr val="001E33"/>
                </a:solidFill>
              </a:rPr>
            </a:br>
            <a:r>
              <a:rPr lang="en-US" sz="2200" b="1">
                <a:solidFill>
                  <a:srgbClr val="001E33"/>
                </a:solidFill>
              </a:rPr>
              <a:t>Clasificación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cxnSp>
        <p:nvCxnSpPr>
          <p:cNvPr id="308" name="Google Shape;308;gadd317ae2b_0_271"/>
          <p:cNvCxnSpPr/>
          <p:nvPr/>
        </p:nvCxnSpPr>
        <p:spPr>
          <a:xfrm>
            <a:off x="2654800" y="3164688"/>
            <a:ext cx="1027800" cy="21900"/>
          </a:xfrm>
          <a:prstGeom prst="straightConnector1">
            <a:avLst/>
          </a:prstGeom>
          <a:noFill/>
          <a:ln w="38100" cap="flat" cmpd="sng">
            <a:solidFill>
              <a:schemeClr val="accent5"/>
            </a:solidFill>
            <a:prstDash val="solid"/>
            <a:round/>
            <a:headEnd type="none" w="sm" len="sm"/>
            <a:tailEnd type="triangle" w="med" len="med"/>
          </a:ln>
        </p:spPr>
      </p:cxnSp>
      <p:cxnSp>
        <p:nvCxnSpPr>
          <p:cNvPr id="309" name="Google Shape;309;gadd317ae2b_0_271"/>
          <p:cNvCxnSpPr/>
          <p:nvPr/>
        </p:nvCxnSpPr>
        <p:spPr>
          <a:xfrm rot="10800000" flipH="1">
            <a:off x="6017350" y="3229238"/>
            <a:ext cx="834900" cy="9300"/>
          </a:xfrm>
          <a:prstGeom prst="straightConnector1">
            <a:avLst/>
          </a:prstGeom>
          <a:noFill/>
          <a:ln w="38100" cap="flat" cmpd="sng">
            <a:solidFill>
              <a:schemeClr val="accent5"/>
            </a:solidFill>
            <a:prstDash val="solid"/>
            <a:round/>
            <a:headEnd type="none" w="sm" len="sm"/>
            <a:tailEnd type="triangle" w="med" len="med"/>
          </a:ln>
        </p:spPr>
      </p:cxnSp>
      <p:cxnSp>
        <p:nvCxnSpPr>
          <p:cNvPr id="310" name="Google Shape;310;gadd317ae2b_0_271"/>
          <p:cNvCxnSpPr/>
          <p:nvPr/>
        </p:nvCxnSpPr>
        <p:spPr>
          <a:xfrm rot="10800000" flipH="1">
            <a:off x="8493075" y="3229250"/>
            <a:ext cx="834900" cy="9300"/>
          </a:xfrm>
          <a:prstGeom prst="straightConnector1">
            <a:avLst/>
          </a:prstGeom>
          <a:noFill/>
          <a:ln w="38100" cap="flat" cmpd="sng">
            <a:solidFill>
              <a:schemeClr val="accent5"/>
            </a:solidFill>
            <a:prstDash val="solid"/>
            <a:round/>
            <a:headEnd type="none" w="sm" len="sm"/>
            <a:tailEnd type="triangle" w="med" len="med"/>
          </a:ln>
        </p:spPr>
      </p:cxnSp>
      <p:pic>
        <p:nvPicPr>
          <p:cNvPr id="311" name="Google Shape;311;gadd317ae2b_0_271"/>
          <p:cNvPicPr preferRelativeResize="0"/>
          <p:nvPr/>
        </p:nvPicPr>
        <p:blipFill rotWithShape="1">
          <a:blip r:embed="rId4">
            <a:alphaModFix/>
          </a:blip>
          <a:srcRect/>
          <a:stretch/>
        </p:blipFill>
        <p:spPr>
          <a:xfrm>
            <a:off x="553100" y="2455703"/>
            <a:ext cx="2114699" cy="1407598"/>
          </a:xfrm>
          <a:prstGeom prst="rect">
            <a:avLst/>
          </a:prstGeom>
          <a:noFill/>
          <a:ln w="38100" cap="flat" cmpd="sng">
            <a:solidFill>
              <a:srgbClr val="001E33"/>
            </a:solidFill>
            <a:prstDash val="solid"/>
            <a:round/>
            <a:headEnd type="none" w="sm" len="sm"/>
            <a:tailEnd type="none" w="sm" len="sm"/>
          </a:ln>
        </p:spPr>
      </p:pic>
      <p:sp>
        <p:nvSpPr>
          <p:cNvPr id="312" name="Google Shape;312;gadd317ae2b_0_271"/>
          <p:cNvSpPr/>
          <p:nvPr/>
        </p:nvSpPr>
        <p:spPr>
          <a:xfrm>
            <a:off x="9297200" y="2262500"/>
            <a:ext cx="2480700" cy="1702200"/>
          </a:xfrm>
          <a:prstGeom prst="wedgeEllipseCallout">
            <a:avLst>
              <a:gd name="adj1" fmla="val -20833"/>
              <a:gd name="adj2" fmla="val 62500"/>
            </a:avLst>
          </a:prstGeom>
          <a:solidFill>
            <a:srgbClr val="001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AADB"/>
                </a:solidFill>
                <a:latin typeface="Arial"/>
                <a:ea typeface="Arial"/>
                <a:cs typeface="Arial"/>
                <a:sym typeface="Arial"/>
              </a:rPr>
              <a:t>Está enfermo</a:t>
            </a:r>
            <a:endParaRPr sz="2100" b="1" i="0" u="none" strike="noStrike" cap="none">
              <a:solidFill>
                <a:srgbClr val="00AADB"/>
              </a:solidFill>
              <a:latin typeface="Arial"/>
              <a:ea typeface="Arial"/>
              <a:cs typeface="Arial"/>
              <a:sym typeface="Arial"/>
            </a:endParaRPr>
          </a:p>
        </p:txBody>
      </p:sp>
      <p:sp>
        <p:nvSpPr>
          <p:cNvPr id="313" name="Google Shape;313;gadd317ae2b_0_271"/>
          <p:cNvSpPr/>
          <p:nvPr/>
        </p:nvSpPr>
        <p:spPr>
          <a:xfrm>
            <a:off x="8411487" y="42586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Salida</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3"/>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22" name="Google Shape;322;p3"/>
          <p:cNvSpPr/>
          <p:nvPr/>
        </p:nvSpPr>
        <p:spPr>
          <a:xfrm>
            <a:off x="265325" y="376925"/>
            <a:ext cx="55914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err="1">
                <a:solidFill>
                  <a:srgbClr val="FFFFFF"/>
                </a:solidFill>
                <a:latin typeface="Arial"/>
                <a:ea typeface="Arial"/>
                <a:cs typeface="Arial"/>
                <a:sym typeface="Arial"/>
              </a:rPr>
              <a:t>Diseño</a:t>
            </a:r>
            <a:r>
              <a:rPr lang="en-US" sz="2200" b="1" i="0" u="none" strike="noStrike" cap="none" dirty="0">
                <a:solidFill>
                  <a:srgbClr val="FFFFFF"/>
                </a:solidFill>
                <a:latin typeface="Arial"/>
                <a:ea typeface="Arial"/>
                <a:cs typeface="Arial"/>
                <a:sym typeface="Arial"/>
              </a:rPr>
              <a:t> del </a:t>
            </a:r>
            <a:r>
              <a:rPr lang="en-US" sz="2200" b="1" i="0" u="none" strike="noStrike" cap="none" dirty="0" err="1">
                <a:solidFill>
                  <a:srgbClr val="FFFFFF"/>
                </a:solidFill>
                <a:latin typeface="Arial"/>
                <a:ea typeface="Arial"/>
                <a:cs typeface="Arial"/>
                <a:sym typeface="Arial"/>
              </a:rPr>
              <a:t>algoritmo</a:t>
            </a:r>
            <a:r>
              <a:rPr lang="en-US" sz="2200" b="1" i="0" u="none" strike="noStrike" cap="none" dirty="0">
                <a:solidFill>
                  <a:srgbClr val="FFFFFF"/>
                </a:solidFill>
                <a:latin typeface="Arial"/>
                <a:ea typeface="Arial"/>
                <a:cs typeface="Arial"/>
                <a:sym typeface="Arial"/>
              </a:rPr>
              <a:t> de </a:t>
            </a:r>
            <a:r>
              <a:rPr lang="en-US" sz="2200" b="1" i="0" u="none" strike="noStrike" cap="none" dirty="0" err="1">
                <a:solidFill>
                  <a:srgbClr val="FFFFFF"/>
                </a:solidFill>
                <a:latin typeface="Arial"/>
                <a:ea typeface="Arial"/>
                <a:cs typeface="Arial"/>
                <a:sym typeface="Arial"/>
              </a:rPr>
              <a:t>compresión</a:t>
            </a:r>
            <a:endParaRPr sz="2200" b="0" i="0" u="none" strike="noStrike" cap="none" dirty="0">
              <a:solidFill>
                <a:srgbClr val="000000"/>
              </a:solidFill>
              <a:latin typeface="Arial"/>
              <a:ea typeface="Arial"/>
              <a:cs typeface="Arial"/>
              <a:sym typeface="Arial"/>
            </a:endParaRPr>
          </a:p>
        </p:txBody>
      </p:sp>
      <p:pic>
        <p:nvPicPr>
          <p:cNvPr id="5" name="Imagen 4" descr="Una vaca en un campo de pasto seco&#10;&#10;Descripción generada automáticamente">
            <a:extLst>
              <a:ext uri="{FF2B5EF4-FFF2-40B4-BE49-F238E27FC236}">
                <a16:creationId xmlns:a16="http://schemas.microsoft.com/office/drawing/2014/main" id="{A3B0B835-BE63-4648-9884-230F44A01010}"/>
              </a:ext>
            </a:extLst>
          </p:cNvPr>
          <p:cNvPicPr>
            <a:picLocks noChangeAspect="1"/>
          </p:cNvPicPr>
          <p:nvPr/>
        </p:nvPicPr>
        <p:blipFill>
          <a:blip r:embed="rId4"/>
          <a:stretch>
            <a:fillRect/>
          </a:stretch>
        </p:blipFill>
        <p:spPr>
          <a:xfrm>
            <a:off x="8088219" y="2059442"/>
            <a:ext cx="3933780" cy="2729060"/>
          </a:xfrm>
          <a:prstGeom prst="rect">
            <a:avLst/>
          </a:prstGeom>
        </p:spPr>
      </p:pic>
      <p:pic>
        <p:nvPicPr>
          <p:cNvPr id="3" name="Imagen 2">
            <a:extLst>
              <a:ext uri="{FF2B5EF4-FFF2-40B4-BE49-F238E27FC236}">
                <a16:creationId xmlns:a16="http://schemas.microsoft.com/office/drawing/2014/main" id="{5201996A-6244-49CC-8FB2-1D6EF336D55E}"/>
              </a:ext>
            </a:extLst>
          </p:cNvPr>
          <p:cNvPicPr>
            <a:picLocks noChangeAspect="1"/>
          </p:cNvPicPr>
          <p:nvPr/>
        </p:nvPicPr>
        <p:blipFill>
          <a:blip r:embed="rId5"/>
          <a:stretch>
            <a:fillRect/>
          </a:stretch>
        </p:blipFill>
        <p:spPr>
          <a:xfrm>
            <a:off x="933773" y="1573963"/>
            <a:ext cx="5864983" cy="3115315"/>
          </a:xfrm>
          <a:prstGeom prst="rect">
            <a:avLst/>
          </a:prstGeom>
        </p:spPr>
      </p:pic>
      <p:sp>
        <p:nvSpPr>
          <p:cNvPr id="4" name="CuadroTexto 3">
            <a:extLst>
              <a:ext uri="{FF2B5EF4-FFF2-40B4-BE49-F238E27FC236}">
                <a16:creationId xmlns:a16="http://schemas.microsoft.com/office/drawing/2014/main" id="{626DDEAE-F2B6-4825-B8F8-391B26570347}"/>
              </a:ext>
            </a:extLst>
          </p:cNvPr>
          <p:cNvSpPr txBox="1"/>
          <p:nvPr/>
        </p:nvSpPr>
        <p:spPr>
          <a:xfrm>
            <a:off x="650651" y="5180163"/>
            <a:ext cx="6654019" cy="738664"/>
          </a:xfrm>
          <a:prstGeom prst="rect">
            <a:avLst/>
          </a:prstGeom>
          <a:noFill/>
        </p:spPr>
        <p:txBody>
          <a:bodyPr wrap="square" rtlCol="0">
            <a:spAutoFit/>
          </a:bodyPr>
          <a:lstStyle/>
          <a:p>
            <a:r>
              <a:rPr lang="en-US" dirty="0" err="1">
                <a:solidFill>
                  <a:schemeClr val="tx1"/>
                </a:solidFill>
              </a:rPr>
              <a:t>Algoritmo</a:t>
            </a:r>
            <a:r>
              <a:rPr lang="en-US" dirty="0">
                <a:solidFill>
                  <a:schemeClr val="tx1"/>
                </a:solidFill>
              </a:rPr>
              <a:t> de </a:t>
            </a:r>
            <a:r>
              <a:rPr lang="en-US" dirty="0" err="1">
                <a:solidFill>
                  <a:schemeClr val="tx1"/>
                </a:solidFill>
              </a:rPr>
              <a:t>tallado</a:t>
            </a:r>
            <a:r>
              <a:rPr lang="en-US" dirty="0">
                <a:solidFill>
                  <a:schemeClr val="tx1"/>
                </a:solidFill>
              </a:rPr>
              <a:t> de </a:t>
            </a:r>
            <a:r>
              <a:rPr lang="en-US" dirty="0" err="1">
                <a:solidFill>
                  <a:schemeClr val="tx1"/>
                </a:solidFill>
              </a:rPr>
              <a:t>costuras</a:t>
            </a:r>
            <a:r>
              <a:rPr lang="en-US" dirty="0">
                <a:solidFill>
                  <a:schemeClr val="tx1"/>
                </a:solidFill>
              </a:rPr>
              <a:t> (Seam carving) de </a:t>
            </a:r>
            <a:r>
              <a:rPr lang="en-US" dirty="0" err="1">
                <a:solidFill>
                  <a:schemeClr val="tx1"/>
                </a:solidFill>
              </a:rPr>
              <a:t>comprension</a:t>
            </a:r>
            <a:r>
              <a:rPr lang="en-US" dirty="0">
                <a:solidFill>
                  <a:schemeClr val="tx1"/>
                </a:solidFill>
              </a:rPr>
              <a:t> de </a:t>
            </a:r>
            <a:r>
              <a:rPr lang="en-US" dirty="0" err="1">
                <a:solidFill>
                  <a:schemeClr val="tx1"/>
                </a:solidFill>
              </a:rPr>
              <a:t>imagenes</a:t>
            </a:r>
            <a:r>
              <a:rPr lang="en-US" dirty="0">
                <a:solidFill>
                  <a:schemeClr val="tx1"/>
                </a:solidFill>
              </a:rPr>
              <a:t> con Perdida </a:t>
            </a:r>
            <a:r>
              <a:rPr lang="es-MX" dirty="0">
                <a:solidFill>
                  <a:schemeClr val="tx1"/>
                </a:solidFill>
              </a:rPr>
              <a:t> creado por: Shai </a:t>
            </a:r>
            <a:r>
              <a:rPr lang="es-MX" dirty="0" err="1">
                <a:solidFill>
                  <a:schemeClr val="tx1"/>
                </a:solidFill>
              </a:rPr>
              <a:t>Avidan</a:t>
            </a:r>
            <a:r>
              <a:rPr lang="es-MX" dirty="0">
                <a:solidFill>
                  <a:schemeClr val="tx1"/>
                </a:solidFill>
              </a:rPr>
              <a:t> , de Mitsubishi Electric </a:t>
            </a:r>
            <a:r>
              <a:rPr lang="es-MX" dirty="0" err="1">
                <a:solidFill>
                  <a:schemeClr val="tx1"/>
                </a:solidFill>
              </a:rPr>
              <a:t>Research</a:t>
            </a:r>
            <a:r>
              <a:rPr lang="es-MX" dirty="0">
                <a:solidFill>
                  <a:schemeClr val="tx1"/>
                </a:solidFill>
              </a:rPr>
              <a:t> </a:t>
            </a:r>
            <a:r>
              <a:rPr lang="es-MX" dirty="0" err="1">
                <a:solidFill>
                  <a:schemeClr val="tx1"/>
                </a:solidFill>
              </a:rPr>
              <a:t>Laboratories</a:t>
            </a:r>
            <a:r>
              <a:rPr lang="es-MX" dirty="0">
                <a:solidFill>
                  <a:schemeClr val="tx1"/>
                </a:solidFill>
              </a:rPr>
              <a:t> (MERL), y Ariel Shamir , del Centro Interdisciplinario y MERL</a:t>
            </a:r>
            <a:endParaRPr lang="es-CO"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gadd317ae2b_0_11"/>
          <p:cNvPicPr preferRelativeResize="0"/>
          <p:nvPr/>
        </p:nvPicPr>
        <p:blipFill rotWithShape="1">
          <a:blip r:embed="rId3">
            <a:alphaModFix/>
          </a:blip>
          <a:srcRect/>
          <a:stretch/>
        </p:blipFill>
        <p:spPr>
          <a:xfrm>
            <a:off x="-4077" y="0"/>
            <a:ext cx="12196077" cy="6855841"/>
          </a:xfrm>
          <a:prstGeom prst="rect">
            <a:avLst/>
          </a:prstGeom>
          <a:noFill/>
          <a:ln>
            <a:noFill/>
          </a:ln>
        </p:spPr>
      </p:pic>
      <p:sp>
        <p:nvSpPr>
          <p:cNvPr id="343" name="Google Shape;343;gadd317ae2b_0_11"/>
          <p:cNvSpPr/>
          <p:nvPr/>
        </p:nvSpPr>
        <p:spPr>
          <a:xfrm>
            <a:off x="265329" y="376925"/>
            <a:ext cx="50565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Diseño del algoritmo de compresión</a:t>
            </a:r>
            <a:endParaRPr sz="2200" b="0" i="0" u="none" strike="noStrike" cap="none">
              <a:solidFill>
                <a:srgbClr val="000000"/>
              </a:solidFill>
              <a:latin typeface="Arial"/>
              <a:ea typeface="Arial"/>
              <a:cs typeface="Arial"/>
              <a:sym typeface="Arial"/>
            </a:endParaRPr>
          </a:p>
        </p:txBody>
      </p:sp>
      <p:pic>
        <p:nvPicPr>
          <p:cNvPr id="3" name="Imagen 2" descr="Una persona con un perro&#10;&#10;Descripción generada automáticamente">
            <a:extLst>
              <a:ext uri="{FF2B5EF4-FFF2-40B4-BE49-F238E27FC236}">
                <a16:creationId xmlns:a16="http://schemas.microsoft.com/office/drawing/2014/main" id="{55867DDB-B7F4-499B-96B8-6F34F4225E25}"/>
              </a:ext>
            </a:extLst>
          </p:cNvPr>
          <p:cNvPicPr>
            <a:picLocks noChangeAspect="1"/>
          </p:cNvPicPr>
          <p:nvPr/>
        </p:nvPicPr>
        <p:blipFill>
          <a:blip r:embed="rId4"/>
          <a:stretch>
            <a:fillRect/>
          </a:stretch>
        </p:blipFill>
        <p:spPr>
          <a:xfrm>
            <a:off x="9038885" y="1603742"/>
            <a:ext cx="2491310" cy="3989300"/>
          </a:xfrm>
          <a:prstGeom prst="rect">
            <a:avLst/>
          </a:prstGeom>
        </p:spPr>
      </p:pic>
      <p:sp>
        <p:nvSpPr>
          <p:cNvPr id="10" name="Google Shape;323;p3">
            <a:extLst>
              <a:ext uri="{FF2B5EF4-FFF2-40B4-BE49-F238E27FC236}">
                <a16:creationId xmlns:a16="http://schemas.microsoft.com/office/drawing/2014/main" id="{069E9CEB-992B-4CC2-AB17-6DC2A2CEA0AA}"/>
              </a:ext>
            </a:extLst>
          </p:cNvPr>
          <p:cNvSpPr/>
          <p:nvPr/>
        </p:nvSpPr>
        <p:spPr>
          <a:xfrm>
            <a:off x="843999" y="1369674"/>
            <a:ext cx="2459936" cy="4353584"/>
          </a:xfrm>
          <a:prstGeom prst="rect">
            <a:avLst/>
          </a:prstGeom>
          <a:noFill/>
          <a:ln>
            <a:noFill/>
          </a:ln>
        </p:spPr>
        <p:txBody>
          <a:bodyPr spcFirstLastPara="1" wrap="square" lIns="90000" tIns="45000" rIns="90000" bIns="45000" anchor="t" anchorCtr="0">
            <a:spAutoFit/>
          </a:bodyPr>
          <a:lstStyle/>
          <a:p>
            <a:pPr marL="342900" marR="0" lvl="0" indent="-342900" algn="just">
              <a:spcBef>
                <a:spcPts val="0"/>
              </a:spcBef>
              <a:spcAft>
                <a:spcPts val="600"/>
              </a:spcAft>
              <a:buFont typeface="+mj-lt"/>
              <a:buAutoNum type="arabicPeriod"/>
            </a:pPr>
            <a:r>
              <a:rPr lang="es-CO" kern="100" dirty="0">
                <a:effectLst/>
                <a:latin typeface="Arial" panose="020B0604020202020204" pitchFamily="34" charset="0"/>
                <a:ea typeface="Times New Roman" panose="02020603050405020304" pitchFamily="18" charset="0"/>
                <a:cs typeface="Arial" panose="020B0604020202020204" pitchFamily="34" charset="0"/>
              </a:rPr>
              <a:t>Se comienza con la imagen </a:t>
            </a:r>
            <a:endParaRPr lang="es-CO"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600"/>
              </a:spcAft>
              <a:buFont typeface="+mj-lt"/>
              <a:buAutoNum type="arabicPeriod"/>
            </a:pPr>
            <a:r>
              <a:rPr lang="es-CO" kern="100" dirty="0">
                <a:effectLst/>
                <a:latin typeface="Arial" panose="020B0604020202020204" pitchFamily="34" charset="0"/>
                <a:ea typeface="Times New Roman" panose="02020603050405020304" pitchFamily="18" charset="0"/>
                <a:cs typeface="Arial" panose="020B0604020202020204" pitchFamily="34" charset="0"/>
              </a:rPr>
              <a:t>Se calcula el peso, la densidad, energía de cada pixel (colores).</a:t>
            </a:r>
          </a:p>
          <a:p>
            <a:pPr marL="342900" marR="0" lvl="0" indent="-342900" algn="just">
              <a:spcBef>
                <a:spcPts val="0"/>
              </a:spcBef>
              <a:spcAft>
                <a:spcPts val="600"/>
              </a:spcAft>
              <a:buFont typeface="+mj-lt"/>
              <a:buAutoNum type="arabicPeriod"/>
            </a:pPr>
            <a:r>
              <a:rPr lang="es-CO" kern="100" dirty="0">
                <a:effectLst/>
                <a:latin typeface="Arial" panose="020B0604020202020204" pitchFamily="34" charset="0"/>
                <a:ea typeface="Times New Roman" panose="02020603050405020304" pitchFamily="18" charset="0"/>
                <a:cs typeface="Arial" panose="020B0604020202020204" pitchFamily="34" charset="0"/>
              </a:rPr>
              <a:t>A partir de la energía, se hace una lista de costuras. Las costuras se clasifican por energía, siendo las costuras de baja energía las de menor importancia para el contenido de la imagen. </a:t>
            </a:r>
          </a:p>
          <a:p>
            <a:pPr marL="342900" marR="0" lvl="0" indent="-342900" algn="just">
              <a:spcBef>
                <a:spcPts val="0"/>
              </a:spcBef>
              <a:spcAft>
                <a:spcPts val="600"/>
              </a:spcAft>
              <a:buFont typeface="+mj-lt"/>
              <a:buAutoNum type="arabicPeriod"/>
            </a:pPr>
            <a:r>
              <a:rPr lang="es-CO" kern="100" dirty="0">
                <a:effectLst/>
                <a:latin typeface="Arial" panose="020B0604020202020204" pitchFamily="34" charset="0"/>
                <a:ea typeface="Times New Roman" panose="02020603050405020304" pitchFamily="18" charset="0"/>
                <a:cs typeface="Arial" panose="020B0604020202020204" pitchFamily="34" charset="0"/>
              </a:rPr>
              <a:t>Se quitan las costuras de baja energía.</a:t>
            </a:r>
            <a:endParaRPr lang="es-CO"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600"/>
              </a:spcAft>
              <a:buFont typeface="+mj-lt"/>
              <a:buAutoNum type="arabicPeriod"/>
            </a:pPr>
            <a:r>
              <a:rPr lang="es-CO" kern="100" dirty="0">
                <a:effectLst/>
                <a:latin typeface="Arial" panose="020B0604020202020204" pitchFamily="34" charset="0"/>
                <a:ea typeface="Times New Roman" panose="02020603050405020304" pitchFamily="18" charset="0"/>
                <a:cs typeface="Arial" panose="020B0604020202020204" pitchFamily="34" charset="0"/>
              </a:rPr>
              <a:t> Se llega a la imagen final</a:t>
            </a:r>
            <a:endParaRPr lang="es-ES" b="0" i="0" u="none" strike="noStrike" cap="none" dirty="0">
              <a:solidFill>
                <a:srgbClr val="002060"/>
              </a:solidFill>
              <a:latin typeface="Arial" panose="020B0604020202020204" pitchFamily="34" charset="0"/>
              <a:cs typeface="Arial" panose="020B0604020202020204" pitchFamily="34" charset="0"/>
              <a:sym typeface="Arial"/>
            </a:endParaRPr>
          </a:p>
        </p:txBody>
      </p:sp>
      <p:sp>
        <p:nvSpPr>
          <p:cNvPr id="17" name="CuadroTexto 16">
            <a:extLst>
              <a:ext uri="{FF2B5EF4-FFF2-40B4-BE49-F238E27FC236}">
                <a16:creationId xmlns:a16="http://schemas.microsoft.com/office/drawing/2014/main" id="{9A66790A-7A71-48A1-9479-DB5557618D4F}"/>
              </a:ext>
            </a:extLst>
          </p:cNvPr>
          <p:cNvSpPr txBox="1"/>
          <p:nvPr/>
        </p:nvSpPr>
        <p:spPr>
          <a:xfrm>
            <a:off x="5319926" y="2961692"/>
            <a:ext cx="486398" cy="369332"/>
          </a:xfrm>
          <a:prstGeom prst="rect">
            <a:avLst/>
          </a:prstGeom>
          <a:noFill/>
        </p:spPr>
        <p:txBody>
          <a:bodyPr wrap="square" rtlCol="0">
            <a:spAutoFit/>
          </a:bodyPr>
          <a:lstStyle/>
          <a:p>
            <a:r>
              <a:rPr lang="en-US" sz="1800" b="1" dirty="0"/>
              <a:t>.</a:t>
            </a:r>
            <a:endParaRPr lang="es-CO" b="1" dirty="0"/>
          </a:p>
        </p:txBody>
      </p:sp>
      <p:pic>
        <p:nvPicPr>
          <p:cNvPr id="7" name="Imagen 6">
            <a:extLst>
              <a:ext uri="{FF2B5EF4-FFF2-40B4-BE49-F238E27FC236}">
                <a16:creationId xmlns:a16="http://schemas.microsoft.com/office/drawing/2014/main" id="{316ABEFA-6636-420C-9607-49068E1AC6A0}"/>
              </a:ext>
            </a:extLst>
          </p:cNvPr>
          <p:cNvPicPr>
            <a:picLocks noChangeAspect="1"/>
          </p:cNvPicPr>
          <p:nvPr/>
        </p:nvPicPr>
        <p:blipFill>
          <a:blip r:embed="rId5"/>
          <a:stretch>
            <a:fillRect/>
          </a:stretch>
        </p:blipFill>
        <p:spPr>
          <a:xfrm>
            <a:off x="4152011" y="1069005"/>
            <a:ext cx="4507374" cy="452403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pic>
        <p:nvPicPr>
          <p:cNvPr id="362" name="Google Shape;362;p5"/>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63" name="Google Shape;363;p5"/>
          <p:cNvSpPr/>
          <p:nvPr/>
        </p:nvSpPr>
        <p:spPr>
          <a:xfrm>
            <a:off x="265329" y="376925"/>
            <a:ext cx="58833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Complejidad del algoritmo de compresión</a:t>
            </a:r>
            <a:endParaRPr sz="2200" b="0" i="0" u="none" strike="noStrike" cap="none">
              <a:solidFill>
                <a:srgbClr val="000000"/>
              </a:solidFill>
              <a:latin typeface="Arial"/>
              <a:ea typeface="Arial"/>
              <a:cs typeface="Arial"/>
              <a:sym typeface="Arial"/>
            </a:endParaRPr>
          </a:p>
        </p:txBody>
      </p:sp>
      <p:sp>
        <p:nvSpPr>
          <p:cNvPr id="364" name="Google Shape;364;p5"/>
          <p:cNvSpPr/>
          <p:nvPr/>
        </p:nvSpPr>
        <p:spPr>
          <a:xfrm>
            <a:off x="584640" y="4325520"/>
            <a:ext cx="5027400" cy="942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1E33"/>
                </a:solidFill>
                <a:latin typeface="Arial"/>
                <a:ea typeface="Arial"/>
                <a:cs typeface="Arial"/>
                <a:sym typeface="Arial"/>
              </a:rPr>
              <a:t>La complejidad del tiempo y la memoria del algoritmo (En este semestre, uno podría ser LZS, LZ77, LZ78, Huffman... por favor, elija). Por favor, explique qué significan N y M en este problema. POR FAVOR HÁGALO!</a:t>
            </a:r>
            <a:endParaRPr sz="1400" b="0" i="0" u="none" strike="noStrike" cap="none">
              <a:solidFill>
                <a:srgbClr val="000000"/>
              </a:solidFill>
              <a:latin typeface="Arial"/>
              <a:ea typeface="Arial"/>
              <a:cs typeface="Arial"/>
              <a:sym typeface="Arial"/>
            </a:endParaRPr>
          </a:p>
        </p:txBody>
      </p:sp>
      <p:sp>
        <p:nvSpPr>
          <p:cNvPr id="365" name="Google Shape;365;p5"/>
          <p:cNvSpPr/>
          <p:nvPr/>
        </p:nvSpPr>
        <p:spPr>
          <a:xfrm rot="10800000" flipH="1">
            <a:off x="3356267" y="269947"/>
            <a:ext cx="1300860" cy="6199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66" name="Google Shape;366;p5"/>
          <p:cNvSpPr/>
          <p:nvPr/>
        </p:nvSpPr>
        <p:spPr>
          <a:xfrm>
            <a:off x="4149080" y="7020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Conserva este título</a:t>
            </a:r>
            <a:endParaRPr sz="1400" b="0" i="0" u="none" strike="noStrike" cap="none">
              <a:solidFill>
                <a:schemeClr val="accent2"/>
              </a:solidFill>
              <a:latin typeface="Arial"/>
              <a:ea typeface="Arial"/>
              <a:cs typeface="Arial"/>
              <a:sym typeface="Arial"/>
            </a:endParaRPr>
          </a:p>
        </p:txBody>
      </p:sp>
      <p:sp>
        <p:nvSpPr>
          <p:cNvPr id="367" name="Google Shape;367;p5"/>
          <p:cNvSpPr/>
          <p:nvPr/>
        </p:nvSpPr>
        <p:spPr>
          <a:xfrm>
            <a:off x="5168160" y="914400"/>
            <a:ext cx="34254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Crear la tabla en Powerpoint. No copie las capturas de pantalla pixeladas del informe técnico, por favor.</a:t>
            </a:r>
            <a:endParaRPr sz="1400" b="0" i="0" u="none" strike="noStrike" cap="none">
              <a:solidFill>
                <a:schemeClr val="accent2"/>
              </a:solidFill>
              <a:latin typeface="Arial"/>
              <a:ea typeface="Arial"/>
              <a:cs typeface="Arial"/>
              <a:sym typeface="Arial"/>
            </a:endParaRPr>
          </a:p>
        </p:txBody>
      </p:sp>
      <p:sp>
        <p:nvSpPr>
          <p:cNvPr id="368" name="Google Shape;368;p5"/>
          <p:cNvSpPr/>
          <p:nvPr/>
        </p:nvSpPr>
        <p:spPr>
          <a:xfrm rot="10800000" flipH="1">
            <a:off x="4567200" y="1174620"/>
            <a:ext cx="602262" cy="46072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69" name="Google Shape;369;p5"/>
          <p:cNvSpPr/>
          <p:nvPr/>
        </p:nvSpPr>
        <p:spPr>
          <a:xfrm>
            <a:off x="3361440" y="6046680"/>
            <a:ext cx="2932500" cy="516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Explica las tablas en tu</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propias palabras...</a:t>
            </a:r>
            <a:endParaRPr sz="1400" b="0" i="0" u="none" strike="noStrike" cap="none">
              <a:solidFill>
                <a:schemeClr val="accent2"/>
              </a:solidFill>
              <a:latin typeface="Arial"/>
              <a:ea typeface="Arial"/>
              <a:cs typeface="Arial"/>
              <a:sym typeface="Arial"/>
            </a:endParaRPr>
          </a:p>
        </p:txBody>
      </p:sp>
      <p:sp>
        <p:nvSpPr>
          <p:cNvPr id="370" name="Google Shape;370;p5"/>
          <p:cNvSpPr/>
          <p:nvPr/>
        </p:nvSpPr>
        <p:spPr>
          <a:xfrm>
            <a:off x="3570849" y="5371477"/>
            <a:ext cx="736992" cy="516024"/>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71" name="Google Shape;371;p5"/>
          <p:cNvSpPr/>
          <p:nvPr/>
        </p:nvSpPr>
        <p:spPr>
          <a:xfrm>
            <a:off x="8034840" y="4993080"/>
            <a:ext cx="29325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n-US" sz="1400" b="0" i="1" u="none" strike="noStrike" cap="none">
                <a:solidFill>
                  <a:schemeClr val="accent2"/>
                </a:solidFill>
                <a:latin typeface="Arial"/>
                <a:ea typeface="Arial"/>
                <a:cs typeface="Arial"/>
                <a:sym typeface="Arial"/>
              </a:rPr>
              <a:t>Incluir una imagen en HD relacionada con el problema de la salud animal en la </a:t>
            </a:r>
            <a:r>
              <a:rPr lang="en-US" i="1">
                <a:solidFill>
                  <a:schemeClr val="accent2"/>
                </a:solidFill>
              </a:rPr>
              <a:t>ganadería</a:t>
            </a:r>
            <a:r>
              <a:rPr lang="en-US" sz="1400" b="0" i="1" u="none" strike="noStrike" cap="none">
                <a:solidFill>
                  <a:schemeClr val="accent2"/>
                </a:solidFill>
                <a:latin typeface="Arial"/>
                <a:ea typeface="Arial"/>
                <a:cs typeface="Arial"/>
                <a:sym typeface="Arial"/>
              </a:rPr>
              <a:t> de precisión</a:t>
            </a:r>
            <a:endParaRPr sz="1400" b="0" i="0" u="none" strike="noStrike" cap="none">
              <a:solidFill>
                <a:srgbClr val="000000"/>
              </a:solidFill>
              <a:latin typeface="Arial"/>
              <a:ea typeface="Arial"/>
              <a:cs typeface="Arial"/>
              <a:sym typeface="Arial"/>
            </a:endParaRPr>
          </a:p>
        </p:txBody>
      </p:sp>
      <p:sp>
        <p:nvSpPr>
          <p:cNvPr id="372" name="Google Shape;372;p5"/>
          <p:cNvSpPr/>
          <p:nvPr/>
        </p:nvSpPr>
        <p:spPr>
          <a:xfrm>
            <a:off x="7257944" y="4937746"/>
            <a:ext cx="602262" cy="51586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graphicFrame>
        <p:nvGraphicFramePr>
          <p:cNvPr id="373" name="Google Shape;373;p5"/>
          <p:cNvGraphicFramePr/>
          <p:nvPr/>
        </p:nvGraphicFramePr>
        <p:xfrm>
          <a:off x="547920" y="1956240"/>
          <a:ext cx="5075650" cy="2354410"/>
        </p:xfrm>
        <a:graphic>
          <a:graphicData uri="http://schemas.openxmlformats.org/drawingml/2006/table">
            <a:tbl>
              <a:tblPr>
                <a:noFill/>
                <a:tableStyleId>{AC289BA7-0477-4DA3-BF64-564EF7BB6FF7}</a:tableStyleId>
              </a:tblPr>
              <a:tblGrid>
                <a:gridCol w="1837575">
                  <a:extLst>
                    <a:ext uri="{9D8B030D-6E8A-4147-A177-3AD203B41FA5}">
                      <a16:colId xmlns:a16="http://schemas.microsoft.com/office/drawing/2014/main" val="20000"/>
                    </a:ext>
                  </a:extLst>
                </a:gridCol>
                <a:gridCol w="1545725">
                  <a:extLst>
                    <a:ext uri="{9D8B030D-6E8A-4147-A177-3AD203B41FA5}">
                      <a16:colId xmlns:a16="http://schemas.microsoft.com/office/drawing/2014/main" val="20001"/>
                    </a:ext>
                  </a:extLst>
                </a:gridCol>
                <a:gridCol w="1692350">
                  <a:extLst>
                    <a:ext uri="{9D8B030D-6E8A-4147-A177-3AD203B41FA5}">
                      <a16:colId xmlns:a16="http://schemas.microsoft.com/office/drawing/2014/main" val="20002"/>
                    </a:ext>
                  </a:extLst>
                </a:gridCol>
              </a:tblGrid>
              <a:tr h="719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accent2"/>
                          </a:solidFill>
                          <a:latin typeface="Arial"/>
                          <a:ea typeface="Arial"/>
                          <a:cs typeface="Arial"/>
                          <a:sym typeface="Arial"/>
                        </a:rPr>
                        <a:t>La complejidad del tiempo</a:t>
                      </a:r>
                      <a:endParaRPr sz="1800" b="0" u="none" strike="noStrike" cap="none">
                        <a:solidFill>
                          <a:schemeClr val="accent2"/>
                        </a:solidFill>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accent4"/>
                          </a:solidFill>
                          <a:latin typeface="Arial"/>
                          <a:ea typeface="Arial"/>
                          <a:cs typeface="Arial"/>
                          <a:sym typeface="Arial"/>
                        </a:rPr>
                        <a:t>Complejidad de la memoria</a:t>
                      </a:r>
                      <a:endParaRPr sz="1800" b="0" u="none" strike="noStrike" cap="none">
                        <a:solidFill>
                          <a:schemeClr val="accent4"/>
                        </a:solidFill>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FFFFFF"/>
                          </a:solidFill>
                        </a:rPr>
                        <a:t>Algoritmo de compresión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O(N2*M*2</a:t>
                      </a:r>
                      <a:r>
                        <a:rPr lang="en-US" sz="1800" b="0" u="none" strike="noStrike" cap="none" baseline="30000">
                          <a:solidFill>
                            <a:srgbClr val="FFFFFF"/>
                          </a:solidFill>
                          <a:latin typeface="Arial"/>
                          <a:ea typeface="Arial"/>
                          <a:cs typeface="Arial"/>
                          <a:sym typeface="Arial"/>
                        </a:rPr>
                        <a:t>M</a:t>
                      </a:r>
                      <a:r>
                        <a:rPr lang="en-US" sz="1800" b="0" u="none" strike="noStrike" cap="none">
                          <a:solidFill>
                            <a:srgbClr val="FFFFFF"/>
                          </a:solidFill>
                          <a:latin typeface="Arial"/>
                          <a:ea typeface="Arial"/>
                          <a:cs typeface="Arial"/>
                          <a:sym typeface="Arial"/>
                        </a:rPr>
                        <a: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O(N*M*2</a:t>
                      </a:r>
                      <a:r>
                        <a:rPr lang="en-US" sz="1800" b="0" u="none" strike="noStrike" cap="none" baseline="30000">
                          <a:solidFill>
                            <a:srgbClr val="FFFFFF"/>
                          </a:solidFill>
                          <a:latin typeface="Arial"/>
                          <a:ea typeface="Arial"/>
                          <a:cs typeface="Arial"/>
                          <a:sym typeface="Arial"/>
                        </a:rPr>
                        <a:t>M</a:t>
                      </a:r>
                      <a:r>
                        <a:rPr lang="en-US" sz="1800" b="0" u="none" strike="noStrike" cap="none">
                          <a:solidFill>
                            <a:srgbClr val="FFFFFF"/>
                          </a:solidFill>
                          <a:latin typeface="Arial"/>
                          <a:ea typeface="Arial"/>
                          <a:cs typeface="Arial"/>
                          <a:sym typeface="Arial"/>
                        </a:rPr>
                        <a: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FFFFFF"/>
                          </a:solidFill>
                        </a:rPr>
                        <a:t>Algoritmo de</a:t>
                      </a:r>
                      <a:br>
                        <a:rPr lang="en-US" sz="1800">
                          <a:solidFill>
                            <a:srgbClr val="FFFFFF"/>
                          </a:solidFill>
                        </a:rPr>
                      </a:br>
                      <a:r>
                        <a:rPr lang="en-US" sz="1800">
                          <a:solidFill>
                            <a:srgbClr val="FFFFFF"/>
                          </a:solidFill>
                        </a:rPr>
                        <a:t>decompresión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O(N*M)</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O(1)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2"/>
                  </a:ext>
                </a:extLst>
              </a:tr>
            </a:tbl>
          </a:graphicData>
        </a:graphic>
      </p:graphicFrame>
      <p:sp>
        <p:nvSpPr>
          <p:cNvPr id="374" name="Google Shape;374;p5"/>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Completa esta diapositiva</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Para el tercer entregable</a:t>
            </a:r>
            <a:endParaRPr sz="1400" b="0" i="0" u="none" strike="noStrike" cap="none">
              <a:solidFill>
                <a:schemeClr val="accent2"/>
              </a:solidFill>
              <a:latin typeface="Arial"/>
              <a:ea typeface="Arial"/>
              <a:cs typeface="Arial"/>
              <a:sym typeface="Arial"/>
            </a:endParaRPr>
          </a:p>
        </p:txBody>
      </p:sp>
      <p:pic>
        <p:nvPicPr>
          <p:cNvPr id="375" name="Google Shape;375;p5"/>
          <p:cNvPicPr preferRelativeResize="0"/>
          <p:nvPr/>
        </p:nvPicPr>
        <p:blipFill rotWithShape="1">
          <a:blip r:embed="rId4">
            <a:alphaModFix/>
          </a:blip>
          <a:srcRect/>
          <a:stretch/>
        </p:blipFill>
        <p:spPr>
          <a:xfrm>
            <a:off x="6724550" y="1723472"/>
            <a:ext cx="4662476" cy="3018952"/>
          </a:xfrm>
          <a:prstGeom prst="rect">
            <a:avLst/>
          </a:prstGeom>
          <a:noFill/>
          <a:ln>
            <a:noFill/>
          </a:ln>
        </p:spPr>
      </p:pic>
      <p:sp>
        <p:nvSpPr>
          <p:cNvPr id="376" name="Google Shape;376;p5"/>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NO use el color rojo en las diapositivas</a:t>
            </a:r>
            <a:endParaRPr sz="1400" b="0" i="0" u="none" strike="noStrike" cap="none">
              <a:solidFill>
                <a:schemeClr val="accent2"/>
              </a:solidFill>
              <a:latin typeface="Arial"/>
              <a:ea typeface="Arial"/>
              <a:cs typeface="Arial"/>
              <a:sym typeface="Arial"/>
            </a:endParaRPr>
          </a:p>
        </p:txBody>
      </p:sp>
      <p:sp>
        <p:nvSpPr>
          <p:cNvPr id="377" name="Google Shape;377;p5"/>
          <p:cNvSpPr/>
          <p:nvPr/>
        </p:nvSpPr>
        <p:spPr>
          <a:xfrm>
            <a:off x="542040" y="604668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Usa superíndices para</a:t>
            </a:r>
            <a:br>
              <a:rPr lang="en-US" i="1">
                <a:solidFill>
                  <a:schemeClr val="accent2"/>
                </a:solidFill>
              </a:rPr>
            </a:br>
            <a:r>
              <a:rPr lang="en-US" i="1">
                <a:solidFill>
                  <a:schemeClr val="accent2"/>
                </a:solidFill>
              </a:rPr>
              <a:t>representar los exponentes.</a:t>
            </a:r>
            <a:br>
              <a:rPr lang="en-US" i="1">
                <a:solidFill>
                  <a:schemeClr val="accent2"/>
                </a:solidFill>
              </a:rPr>
            </a:br>
            <a:r>
              <a:rPr lang="en-US" i="1">
                <a:solidFill>
                  <a:schemeClr val="accent2"/>
                </a:solidFill>
              </a:rPr>
              <a:t>NO uses el símbolo ^</a:t>
            </a:r>
            <a:endParaRPr sz="1400" b="0" i="0" u="none" strike="noStrike" cap="none">
              <a:solidFill>
                <a:schemeClr val="accent2"/>
              </a:solidFill>
              <a:latin typeface="Arial"/>
              <a:ea typeface="Arial"/>
              <a:cs typeface="Arial"/>
              <a:sym typeface="Arial"/>
            </a:endParaRPr>
          </a:p>
        </p:txBody>
      </p:sp>
      <p:sp>
        <p:nvSpPr>
          <p:cNvPr id="378" name="Google Shape;378;p5"/>
          <p:cNvSpPr/>
          <p:nvPr/>
        </p:nvSpPr>
        <p:spPr>
          <a:xfrm flipH="1">
            <a:off x="2468412" y="5264224"/>
            <a:ext cx="518778" cy="65529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9"/>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84" name="Google Shape;384;p9"/>
          <p:cNvSpPr/>
          <p:nvPr/>
        </p:nvSpPr>
        <p:spPr>
          <a:xfrm>
            <a:off x="265320" y="376920"/>
            <a:ext cx="54021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Consumo de tiempo y memoria</a:t>
            </a:r>
            <a:endParaRPr sz="2200" b="0" i="0" u="none" strike="noStrike" cap="none">
              <a:solidFill>
                <a:srgbClr val="000000"/>
              </a:solidFill>
              <a:latin typeface="Arial"/>
              <a:ea typeface="Arial"/>
              <a:cs typeface="Arial"/>
              <a:sym typeface="Arial"/>
            </a:endParaRPr>
          </a:p>
        </p:txBody>
      </p:sp>
      <p:sp>
        <p:nvSpPr>
          <p:cNvPr id="385" name="Google Shape;385;p9"/>
          <p:cNvSpPr/>
          <p:nvPr/>
        </p:nvSpPr>
        <p:spPr>
          <a:xfrm rot="10800000" flipH="1">
            <a:off x="4819328" y="514742"/>
            <a:ext cx="826794" cy="4579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86" name="Google Shape;386;p9"/>
          <p:cNvSpPr/>
          <p:nvPr/>
        </p:nvSpPr>
        <p:spPr>
          <a:xfrm>
            <a:off x="5276520" y="33660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Conserva este título</a:t>
            </a:r>
            <a:endParaRPr sz="1400" b="0" i="0" u="none" strike="noStrike" cap="none">
              <a:solidFill>
                <a:schemeClr val="accent2"/>
              </a:solidFill>
              <a:latin typeface="Arial"/>
              <a:ea typeface="Arial"/>
              <a:cs typeface="Arial"/>
              <a:sym typeface="Arial"/>
            </a:endParaRPr>
          </a:p>
        </p:txBody>
      </p:sp>
      <p:sp>
        <p:nvSpPr>
          <p:cNvPr id="387" name="Google Shape;387;p9"/>
          <p:cNvSpPr/>
          <p:nvPr/>
        </p:nvSpPr>
        <p:spPr>
          <a:xfrm>
            <a:off x="5168160" y="914400"/>
            <a:ext cx="34254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Crea las gráficas en Excel. No copie las capturas de pantalla pixeladas del informe técnico, por favor.</a:t>
            </a:r>
            <a:endParaRPr sz="1400" b="0" i="0" u="none" strike="noStrike" cap="none">
              <a:solidFill>
                <a:schemeClr val="accent2"/>
              </a:solidFill>
              <a:latin typeface="Arial"/>
              <a:ea typeface="Arial"/>
              <a:cs typeface="Arial"/>
              <a:sym typeface="Arial"/>
            </a:endParaRPr>
          </a:p>
        </p:txBody>
      </p:sp>
      <p:sp>
        <p:nvSpPr>
          <p:cNvPr id="388" name="Google Shape;388;p9"/>
          <p:cNvSpPr/>
          <p:nvPr/>
        </p:nvSpPr>
        <p:spPr>
          <a:xfrm rot="10800000" flipH="1">
            <a:off x="4413925" y="1171478"/>
            <a:ext cx="752058" cy="60787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89" name="Google Shape;389;p9"/>
          <p:cNvSpPr/>
          <p:nvPr/>
        </p:nvSpPr>
        <p:spPr>
          <a:xfrm>
            <a:off x="2249280" y="5117760"/>
            <a:ext cx="594252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Consumo de tiempo </a:t>
            </a:r>
            <a:endParaRPr sz="2200" b="0" i="0" u="none" strike="noStrike" cap="none">
              <a:solidFill>
                <a:srgbClr val="000000"/>
              </a:solidFill>
              <a:latin typeface="Arial"/>
              <a:ea typeface="Arial"/>
              <a:cs typeface="Arial"/>
              <a:sym typeface="Arial"/>
            </a:endParaRPr>
          </a:p>
        </p:txBody>
      </p:sp>
      <p:sp>
        <p:nvSpPr>
          <p:cNvPr id="390" name="Google Shape;390;p9"/>
          <p:cNvSpPr/>
          <p:nvPr/>
        </p:nvSpPr>
        <p:spPr>
          <a:xfrm>
            <a:off x="8539920" y="5117760"/>
            <a:ext cx="594252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Consumo de memoria</a:t>
            </a:r>
            <a:endParaRPr sz="2200" b="0" i="0" u="none" strike="noStrike" cap="none">
              <a:solidFill>
                <a:srgbClr val="000000"/>
              </a:solidFill>
              <a:latin typeface="Arial"/>
              <a:ea typeface="Arial"/>
              <a:cs typeface="Arial"/>
              <a:sym typeface="Arial"/>
            </a:endParaRPr>
          </a:p>
        </p:txBody>
      </p:sp>
      <p:pic>
        <p:nvPicPr>
          <p:cNvPr id="391" name="Google Shape;391;p9"/>
          <p:cNvPicPr preferRelativeResize="0"/>
          <p:nvPr/>
        </p:nvPicPr>
        <p:blipFill rotWithShape="1">
          <a:blip r:embed="rId4">
            <a:alphaModFix/>
          </a:blip>
          <a:srcRect/>
          <a:stretch/>
        </p:blipFill>
        <p:spPr>
          <a:xfrm>
            <a:off x="1648800" y="5105520"/>
            <a:ext cx="526680" cy="526680"/>
          </a:xfrm>
          <a:prstGeom prst="rect">
            <a:avLst/>
          </a:prstGeom>
          <a:noFill/>
          <a:ln>
            <a:noFill/>
          </a:ln>
        </p:spPr>
      </p:pic>
      <p:pic>
        <p:nvPicPr>
          <p:cNvPr id="392" name="Google Shape;392;p9"/>
          <p:cNvPicPr preferRelativeResize="0"/>
          <p:nvPr/>
        </p:nvPicPr>
        <p:blipFill rotWithShape="1">
          <a:blip r:embed="rId5">
            <a:alphaModFix/>
          </a:blip>
          <a:srcRect l="28222" t="24850" r="28724" b="25399"/>
          <a:stretch/>
        </p:blipFill>
        <p:spPr>
          <a:xfrm>
            <a:off x="7827120" y="5117760"/>
            <a:ext cx="711720" cy="547200"/>
          </a:xfrm>
          <a:prstGeom prst="rect">
            <a:avLst/>
          </a:prstGeom>
          <a:noFill/>
          <a:ln>
            <a:noFill/>
          </a:ln>
        </p:spPr>
      </p:pic>
      <p:sp>
        <p:nvSpPr>
          <p:cNvPr id="393" name="Google Shape;393;p9"/>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Completa esta diapositiva</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Para el tercer entregable</a:t>
            </a:r>
            <a:endParaRPr sz="1400" b="0" i="0" u="none" strike="noStrike" cap="none">
              <a:solidFill>
                <a:schemeClr val="accent2"/>
              </a:solidFill>
              <a:latin typeface="Arial"/>
              <a:ea typeface="Arial"/>
              <a:cs typeface="Arial"/>
              <a:sym typeface="Arial"/>
            </a:endParaRPr>
          </a:p>
        </p:txBody>
      </p:sp>
      <p:sp>
        <p:nvSpPr>
          <p:cNvPr id="394" name="Google Shape;394;p9"/>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NO use el color rojo en las diapositivas</a:t>
            </a:r>
            <a:endParaRPr sz="1400" b="0" i="0" u="none" strike="noStrike" cap="none">
              <a:solidFill>
                <a:schemeClr val="accent2"/>
              </a:solidFill>
              <a:latin typeface="Arial"/>
              <a:ea typeface="Arial"/>
              <a:cs typeface="Arial"/>
              <a:sym typeface="Arial"/>
            </a:endParaRPr>
          </a:p>
        </p:txBody>
      </p:sp>
      <p:sp>
        <p:nvSpPr>
          <p:cNvPr id="395" name="Google Shape;395;p9"/>
          <p:cNvSpPr/>
          <p:nvPr/>
        </p:nvSpPr>
        <p:spPr>
          <a:xfrm>
            <a:off x="5276525" y="5542562"/>
            <a:ext cx="920808" cy="64665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96" name="Google Shape;396;p9"/>
          <p:cNvSpPr/>
          <p:nvPr/>
        </p:nvSpPr>
        <p:spPr>
          <a:xfrm>
            <a:off x="6470298" y="5995475"/>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Por favor, incluye unidades de medida en ambos ejes X e Y, por ejemplo, MB, sg, KB, minutos...</a:t>
            </a:r>
            <a:endParaRPr sz="1400" b="0" i="0" u="none" strike="noStrike" cap="none">
              <a:solidFill>
                <a:schemeClr val="accent2"/>
              </a:solidFill>
              <a:latin typeface="Arial"/>
              <a:ea typeface="Arial"/>
              <a:cs typeface="Arial"/>
              <a:sym typeface="Arial"/>
            </a:endParaRPr>
          </a:p>
        </p:txBody>
      </p:sp>
      <p:pic>
        <p:nvPicPr>
          <p:cNvPr id="397" name="Google Shape;397;p9"/>
          <p:cNvPicPr preferRelativeResize="0"/>
          <p:nvPr/>
        </p:nvPicPr>
        <p:blipFill>
          <a:blip r:embed="rId6">
            <a:alphaModFix/>
          </a:blip>
          <a:stretch>
            <a:fillRect/>
          </a:stretch>
        </p:blipFill>
        <p:spPr>
          <a:xfrm>
            <a:off x="346750" y="1823663"/>
            <a:ext cx="5772150" cy="3238500"/>
          </a:xfrm>
          <a:prstGeom prst="rect">
            <a:avLst/>
          </a:prstGeom>
          <a:noFill/>
          <a:ln>
            <a:noFill/>
          </a:ln>
        </p:spPr>
      </p:pic>
      <p:pic>
        <p:nvPicPr>
          <p:cNvPr id="398" name="Google Shape;398;p9"/>
          <p:cNvPicPr preferRelativeResize="0"/>
          <p:nvPr/>
        </p:nvPicPr>
        <p:blipFill>
          <a:blip r:embed="rId7">
            <a:alphaModFix/>
          </a:blip>
          <a:stretch>
            <a:fillRect/>
          </a:stretch>
        </p:blipFill>
        <p:spPr>
          <a:xfrm>
            <a:off x="6181725" y="1809750"/>
            <a:ext cx="5772150" cy="323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gadd317ae2b_0_20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404" name="Google Shape;404;gadd317ae2b_0_201"/>
          <p:cNvSpPr/>
          <p:nvPr/>
        </p:nvSpPr>
        <p:spPr>
          <a:xfrm>
            <a:off x="265329" y="376925"/>
            <a:ext cx="58833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Tasa de compresión </a:t>
            </a:r>
            <a:r>
              <a:rPr lang="en-US" sz="2200" b="1">
                <a:solidFill>
                  <a:srgbClr val="FFFFFF"/>
                </a:solidFill>
              </a:rPr>
              <a:t>promedio</a:t>
            </a:r>
            <a:endParaRPr sz="2200" b="0" i="0" u="none" strike="noStrike" cap="none">
              <a:solidFill>
                <a:srgbClr val="000000"/>
              </a:solidFill>
              <a:latin typeface="Arial"/>
              <a:ea typeface="Arial"/>
              <a:cs typeface="Arial"/>
              <a:sym typeface="Arial"/>
            </a:endParaRPr>
          </a:p>
        </p:txBody>
      </p:sp>
      <p:sp>
        <p:nvSpPr>
          <p:cNvPr id="405" name="Google Shape;405;gadd317ae2b_0_201"/>
          <p:cNvSpPr/>
          <p:nvPr/>
        </p:nvSpPr>
        <p:spPr>
          <a:xfrm>
            <a:off x="1041840" y="4096920"/>
            <a:ext cx="5027400" cy="942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solidFill>
                  <a:srgbClr val="001E33"/>
                </a:solidFill>
              </a:rPr>
              <a:t>Tasa</a:t>
            </a:r>
            <a:r>
              <a:rPr lang="en-US" sz="1400" b="0" i="0" u="none" strike="noStrike" cap="none">
                <a:solidFill>
                  <a:srgbClr val="001E33"/>
                </a:solidFill>
                <a:latin typeface="Arial"/>
                <a:ea typeface="Arial"/>
                <a:cs typeface="Arial"/>
                <a:sym typeface="Arial"/>
              </a:rPr>
              <a:t> de compresión </a:t>
            </a:r>
            <a:r>
              <a:rPr lang="en-US">
                <a:solidFill>
                  <a:srgbClr val="001E33"/>
                </a:solidFill>
              </a:rPr>
              <a:t>promedio</a:t>
            </a:r>
            <a:r>
              <a:rPr lang="en-US" sz="1400" b="0" i="0" u="none" strike="noStrike" cap="none">
                <a:solidFill>
                  <a:srgbClr val="001E33"/>
                </a:solidFill>
                <a:latin typeface="Arial"/>
                <a:ea typeface="Arial"/>
                <a:cs typeface="Arial"/>
                <a:sym typeface="Arial"/>
              </a:rPr>
              <a:t> para el ganado </a:t>
            </a:r>
            <a:br>
              <a:rPr lang="en-US" sz="1400" b="0" i="0" u="none" strike="noStrike" cap="none">
                <a:solidFill>
                  <a:srgbClr val="001E33"/>
                </a:solidFill>
                <a:latin typeface="Arial"/>
                <a:ea typeface="Arial"/>
                <a:cs typeface="Arial"/>
                <a:sym typeface="Arial"/>
              </a:rPr>
            </a:br>
            <a:r>
              <a:rPr lang="en-US" sz="1400" b="0" i="0" u="none" strike="noStrike" cap="none">
                <a:solidFill>
                  <a:srgbClr val="001E33"/>
                </a:solidFill>
                <a:latin typeface="Arial"/>
                <a:ea typeface="Arial"/>
                <a:cs typeface="Arial"/>
                <a:sym typeface="Arial"/>
              </a:rPr>
              <a:t>sano y el ganado enfermo. </a:t>
            </a:r>
            <a:endParaRPr sz="1400" b="0" i="0" u="none" strike="noStrike" cap="none">
              <a:solidFill>
                <a:srgbClr val="000000"/>
              </a:solidFill>
              <a:latin typeface="Arial"/>
              <a:ea typeface="Arial"/>
              <a:cs typeface="Arial"/>
              <a:sym typeface="Arial"/>
            </a:endParaRPr>
          </a:p>
        </p:txBody>
      </p:sp>
      <p:sp>
        <p:nvSpPr>
          <p:cNvPr id="406" name="Google Shape;406;gadd317ae2b_0_201"/>
          <p:cNvSpPr/>
          <p:nvPr/>
        </p:nvSpPr>
        <p:spPr>
          <a:xfrm rot="10800000" flipH="1">
            <a:off x="3356267" y="269947"/>
            <a:ext cx="1300860" cy="6199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07" name="Google Shape;407;gadd317ae2b_0_201"/>
          <p:cNvSpPr/>
          <p:nvPr/>
        </p:nvSpPr>
        <p:spPr>
          <a:xfrm>
            <a:off x="4149080" y="70200"/>
            <a:ext cx="24027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Conserva este título</a:t>
            </a:r>
            <a:endParaRPr sz="1400" b="0" i="0" u="none" strike="noStrike" cap="none">
              <a:solidFill>
                <a:schemeClr val="accent2"/>
              </a:solidFill>
              <a:latin typeface="Arial"/>
              <a:ea typeface="Arial"/>
              <a:cs typeface="Arial"/>
              <a:sym typeface="Arial"/>
            </a:endParaRPr>
          </a:p>
        </p:txBody>
      </p:sp>
      <p:sp>
        <p:nvSpPr>
          <p:cNvPr id="408" name="Google Shape;408;gadd317ae2b_0_201"/>
          <p:cNvSpPr/>
          <p:nvPr/>
        </p:nvSpPr>
        <p:spPr>
          <a:xfrm>
            <a:off x="5015760" y="838200"/>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Crear la tabla en Powerpoint. No copie las capturas de pantalla pixeladas del informe técnico, por favor.</a:t>
            </a:r>
            <a:endParaRPr sz="1400" b="0" i="0" u="none" strike="noStrike" cap="none">
              <a:solidFill>
                <a:schemeClr val="accent2"/>
              </a:solidFill>
              <a:latin typeface="Arial"/>
              <a:ea typeface="Arial"/>
              <a:cs typeface="Arial"/>
              <a:sym typeface="Arial"/>
            </a:endParaRPr>
          </a:p>
        </p:txBody>
      </p:sp>
      <p:sp>
        <p:nvSpPr>
          <p:cNvPr id="409" name="Google Shape;409;gadd317ae2b_0_201"/>
          <p:cNvSpPr/>
          <p:nvPr/>
        </p:nvSpPr>
        <p:spPr>
          <a:xfrm rot="10800000" flipH="1">
            <a:off x="4491000" y="1250820"/>
            <a:ext cx="602262" cy="46072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10" name="Google Shape;410;gadd317ae2b_0_201"/>
          <p:cNvSpPr/>
          <p:nvPr/>
        </p:nvSpPr>
        <p:spPr>
          <a:xfrm>
            <a:off x="3437640" y="520848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Explica las tablas en tu</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propias palabras...</a:t>
            </a:r>
            <a:endParaRPr sz="1400" b="0" i="0" u="none" strike="noStrike" cap="none">
              <a:solidFill>
                <a:schemeClr val="accent2"/>
              </a:solidFill>
              <a:latin typeface="Arial"/>
              <a:ea typeface="Arial"/>
              <a:cs typeface="Arial"/>
              <a:sym typeface="Arial"/>
            </a:endParaRPr>
          </a:p>
        </p:txBody>
      </p:sp>
      <p:sp>
        <p:nvSpPr>
          <p:cNvPr id="411" name="Google Shape;411;gadd317ae2b_0_201"/>
          <p:cNvSpPr/>
          <p:nvPr/>
        </p:nvSpPr>
        <p:spPr>
          <a:xfrm>
            <a:off x="3356273" y="4733323"/>
            <a:ext cx="455058" cy="72900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12" name="Google Shape;412;gadd317ae2b_0_201"/>
          <p:cNvSpPr/>
          <p:nvPr/>
        </p:nvSpPr>
        <p:spPr>
          <a:xfrm>
            <a:off x="8034840" y="5069280"/>
            <a:ext cx="29325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Incluir una imagen en HD relacionada con el problema de la salud animal en la </a:t>
            </a:r>
            <a:r>
              <a:rPr lang="en-US" i="1">
                <a:solidFill>
                  <a:schemeClr val="accent2"/>
                </a:solidFill>
              </a:rPr>
              <a:t>ganadería</a:t>
            </a:r>
            <a:r>
              <a:rPr lang="en-US" sz="1400" b="0" i="1" u="none" strike="noStrike" cap="none">
                <a:solidFill>
                  <a:schemeClr val="accent2"/>
                </a:solidFill>
                <a:latin typeface="Arial"/>
                <a:ea typeface="Arial"/>
                <a:cs typeface="Arial"/>
                <a:sym typeface="Arial"/>
              </a:rPr>
              <a:t> de precisión</a:t>
            </a:r>
            <a:endParaRPr sz="1400" b="0" i="0" u="none" strike="noStrike" cap="none">
              <a:solidFill>
                <a:srgbClr val="000000"/>
              </a:solidFill>
              <a:latin typeface="Arial"/>
              <a:ea typeface="Arial"/>
              <a:cs typeface="Arial"/>
              <a:sym typeface="Arial"/>
            </a:endParaRPr>
          </a:p>
        </p:txBody>
      </p:sp>
      <p:graphicFrame>
        <p:nvGraphicFramePr>
          <p:cNvPr id="413" name="Google Shape;413;gadd317ae2b_0_201"/>
          <p:cNvGraphicFramePr/>
          <p:nvPr/>
        </p:nvGraphicFramePr>
        <p:xfrm>
          <a:off x="1081320" y="1880040"/>
          <a:ext cx="3752125" cy="2159650"/>
        </p:xfrm>
        <a:graphic>
          <a:graphicData uri="http://schemas.openxmlformats.org/drawingml/2006/table">
            <a:tbl>
              <a:tblPr>
                <a:noFill/>
                <a:tableStyleId>{AC289BA7-0477-4DA3-BF64-564EF7BB6FF7}</a:tableStyleId>
              </a:tblPr>
              <a:tblGrid>
                <a:gridCol w="2037900">
                  <a:extLst>
                    <a:ext uri="{9D8B030D-6E8A-4147-A177-3AD203B41FA5}">
                      <a16:colId xmlns:a16="http://schemas.microsoft.com/office/drawing/2014/main" val="20000"/>
                    </a:ext>
                  </a:extLst>
                </a:gridCol>
                <a:gridCol w="1714225">
                  <a:extLst>
                    <a:ext uri="{9D8B030D-6E8A-4147-A177-3AD203B41FA5}">
                      <a16:colId xmlns:a16="http://schemas.microsoft.com/office/drawing/2014/main" val="20001"/>
                    </a:ext>
                  </a:extLst>
                </a:gridCol>
              </a:tblGrid>
              <a:tr h="719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a:solidFill>
                            <a:srgbClr val="001E33"/>
                          </a:solidFill>
                        </a:rPr>
                        <a:t>Tasa</a:t>
                      </a:r>
                      <a:r>
                        <a:rPr lang="en-US" sz="1800" b="1" u="none" strike="noStrike" cap="none">
                          <a:solidFill>
                            <a:srgbClr val="001E33"/>
                          </a:solidFill>
                        </a:rPr>
                        <a:t> de compresión</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001E33"/>
                          </a:solidFill>
                        </a:rPr>
                        <a:t>Ganado sano</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001E33"/>
                          </a:solidFill>
                        </a:rPr>
                        <a:t>100 : 1</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001E33"/>
                          </a:solidFill>
                        </a:rPr>
                        <a:t>El ganado enfermo</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001E33"/>
                          </a:solidFill>
                        </a:rPr>
                        <a:t>98 : 1</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bl>
          </a:graphicData>
        </a:graphic>
      </p:graphicFrame>
      <p:sp>
        <p:nvSpPr>
          <p:cNvPr id="414" name="Google Shape;414;gadd317ae2b_0_201"/>
          <p:cNvSpPr/>
          <p:nvPr/>
        </p:nvSpPr>
        <p:spPr>
          <a:xfrm>
            <a:off x="8229600" y="124200"/>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Completa esta diapositiva</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Para el tercer entregable</a:t>
            </a:r>
            <a:endParaRPr sz="1400" b="0" i="0" u="none" strike="noStrike" cap="none">
              <a:solidFill>
                <a:schemeClr val="accent2"/>
              </a:solidFill>
              <a:latin typeface="Arial"/>
              <a:ea typeface="Arial"/>
              <a:cs typeface="Arial"/>
              <a:sym typeface="Arial"/>
            </a:endParaRPr>
          </a:p>
        </p:txBody>
      </p:sp>
      <p:pic>
        <p:nvPicPr>
          <p:cNvPr id="415" name="Google Shape;415;gadd317ae2b_0_201"/>
          <p:cNvPicPr preferRelativeResize="0"/>
          <p:nvPr/>
        </p:nvPicPr>
        <p:blipFill rotWithShape="1">
          <a:blip r:embed="rId4">
            <a:alphaModFix/>
          </a:blip>
          <a:srcRect/>
          <a:stretch/>
        </p:blipFill>
        <p:spPr>
          <a:xfrm>
            <a:off x="6388650" y="1596071"/>
            <a:ext cx="5291826" cy="3514103"/>
          </a:xfrm>
          <a:prstGeom prst="rect">
            <a:avLst/>
          </a:prstGeom>
          <a:noFill/>
          <a:ln>
            <a:noFill/>
          </a:ln>
        </p:spPr>
      </p:pic>
      <p:sp>
        <p:nvSpPr>
          <p:cNvPr id="416" name="Google Shape;416;gadd317ae2b_0_201"/>
          <p:cNvSpPr/>
          <p:nvPr/>
        </p:nvSpPr>
        <p:spPr>
          <a:xfrm>
            <a:off x="7257944" y="4937746"/>
            <a:ext cx="602262" cy="51586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17" name="Google Shape;417;gadd317ae2b_0_201"/>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NO use el color rojo en las diapositivas</a:t>
            </a:r>
            <a:endParaRPr sz="1400" b="0" i="0" u="none" strike="noStrike" cap="none">
              <a:solidFill>
                <a:schemeClr val="accent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936</Words>
  <Application>Microsoft Office PowerPoint</Application>
  <PresentationFormat>Panorámica</PresentationFormat>
  <Paragraphs>124</Paragraphs>
  <Slides>13</Slides>
  <Notes>13</Notes>
  <HiddenSlides>0</HiddenSlides>
  <MMClips>0</MMClips>
  <ScaleCrop>false</ScaleCrop>
  <HeadingPairs>
    <vt:vector size="6" baseType="variant">
      <vt:variant>
        <vt:lpstr>Fuentes usadas</vt:lpstr>
      </vt:variant>
      <vt:variant>
        <vt:i4>3</vt:i4>
      </vt:variant>
      <vt:variant>
        <vt:lpstr>Tema</vt:lpstr>
      </vt:variant>
      <vt:variant>
        <vt:i4>3</vt:i4>
      </vt:variant>
      <vt:variant>
        <vt:lpstr>Títulos de diapositiva</vt:lpstr>
      </vt:variant>
      <vt:variant>
        <vt:i4>13</vt:i4>
      </vt:variant>
    </vt:vector>
  </HeadingPairs>
  <TitlesOfParts>
    <vt:vector size="19" baseType="lpstr">
      <vt:lpstr>Arial</vt:lpstr>
      <vt:lpstr>Calibri</vt:lpstr>
      <vt:lpstr>Times New Roman</vt:lpstr>
      <vt:lpstr>Office Theme</vt:lpstr>
      <vt:lpstr>Office Theme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DeepL Translator</dc:creator>
  <cp:lastModifiedBy>Manuel Arango Gomez</cp:lastModifiedBy>
  <cp:revision>7</cp:revision>
  <dcterms:created xsi:type="dcterms:W3CDTF">2020-06-26T14:36:07Z</dcterms:created>
  <dcterms:modified xsi:type="dcterms:W3CDTF">2021-10-12T02:53:36Z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