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 id="2147483674" r:id="rId3"/>
  </p:sldMasterIdLst>
  <p:notesMasterIdLst>
    <p:notesMasterId r:id="rId15"/>
  </p:notesMasterIdLst>
  <p:sldIdLst>
    <p:sldId id="256" r:id="rId4"/>
    <p:sldId id="257" r:id="rId5"/>
    <p:sldId id="258" r:id="rId6"/>
    <p:sldId id="259" r:id="rId7"/>
    <p:sldId id="260" r:id="rId8"/>
    <p:sldId id="261" r:id="rId9"/>
    <p:sldId id="262" r:id="rId10"/>
    <p:sldId id="263" r:id="rId11"/>
    <p:sldId id="264" r:id="rId12"/>
    <p:sldId id="267" r:id="rId13"/>
    <p:sldId id="268" r:id="rId14"/>
  </p:sldIdLst>
  <p:sldSz cx="12192000" cy="685800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jHzTg+goWcQk8fO5It0l+0ng5K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289BA7-0477-4DA3-BF64-564EF7BB6FF7}">
  <a:tblStyle styleId="{AC289BA7-0477-4DA3-BF64-564EF7BB6FF7}"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23" autoAdjust="0"/>
  </p:normalViewPr>
  <p:slideViewPr>
    <p:cSldViewPr snapToGrid="0">
      <p:cViewPr varScale="1">
        <p:scale>
          <a:sx n="113" d="100"/>
          <a:sy n="113"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26" Type="http://schemas.microsoft.com/office/2016/11/relationships/changesInfo" Target="changesInfos/changesInfo1.xml"/><Relationship Id="rId3" Type="http://schemas.openxmlformats.org/officeDocument/2006/relationships/slideMaster" Target="slideMasters/slideMaster3.xml"/><Relationship Id="rId21" Type="http://customschemas.google.com/relationships/presentationmetadata" Target="metadata"/><Relationship Id="rId7" Type="http://schemas.openxmlformats.org/officeDocument/2006/relationships/slide" Target="slides/slide4.xml"/><Relationship Id="rId12" Type="http://schemas.openxmlformats.org/officeDocument/2006/relationships/slide" Target="slides/slide9.xml"/><Relationship Id="rId25"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milo Monsalve Montes" userId="d961057c-f688-4dd1-aaef-11c5cf43e059" providerId="ADAL" clId="{48DCC75D-D944-43F3-93C0-114BB96EB153}"/>
    <pc:docChg chg="undo custSel addSld delSld modSld">
      <pc:chgData name="Camilo Monsalve Montes" userId="d961057c-f688-4dd1-aaef-11c5cf43e059" providerId="ADAL" clId="{48DCC75D-D944-43F3-93C0-114BB96EB153}" dt="2021-11-10T23:18:43.139" v="9" actId="2696"/>
      <pc:docMkLst>
        <pc:docMk/>
      </pc:docMkLst>
      <pc:sldChg chg="modSp mod">
        <pc:chgData name="Camilo Monsalve Montes" userId="d961057c-f688-4dd1-aaef-11c5cf43e059" providerId="ADAL" clId="{48DCC75D-D944-43F3-93C0-114BB96EB153}" dt="2021-11-10T23:17:56.898" v="5" actId="20577"/>
        <pc:sldMkLst>
          <pc:docMk/>
          <pc:sldMk cId="0" sldId="259"/>
        </pc:sldMkLst>
        <pc:spChg chg="mod">
          <ac:chgData name="Camilo Monsalve Montes" userId="d961057c-f688-4dd1-aaef-11c5cf43e059" providerId="ADAL" clId="{48DCC75D-D944-43F3-93C0-114BB96EB153}" dt="2021-11-10T23:17:56.898" v="5" actId="20577"/>
          <ac:spMkLst>
            <pc:docMk/>
            <pc:sldMk cId="0" sldId="259"/>
            <ac:spMk id="306" creationId="{00000000-0000-0000-0000-000000000000}"/>
          </ac:spMkLst>
        </pc:spChg>
      </pc:sldChg>
      <pc:sldChg chg="add del">
        <pc:chgData name="Camilo Monsalve Montes" userId="d961057c-f688-4dd1-aaef-11c5cf43e059" providerId="ADAL" clId="{48DCC75D-D944-43F3-93C0-114BB96EB153}" dt="2021-11-10T23:18:40.286" v="8" actId="2696"/>
        <pc:sldMkLst>
          <pc:docMk/>
          <pc:sldMk cId="0" sldId="265"/>
        </pc:sldMkLst>
      </pc:sldChg>
      <pc:sldChg chg="del">
        <pc:chgData name="Camilo Monsalve Montes" userId="d961057c-f688-4dd1-aaef-11c5cf43e059" providerId="ADAL" clId="{48DCC75D-D944-43F3-93C0-114BB96EB153}" dt="2021-11-10T23:18:43.139" v="9" actId="2696"/>
        <pc:sldMkLst>
          <pc:docMk/>
          <pc:sldMk cId="0" sldId="2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Image_derivatives"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aishack.in/tutorials/image-convolution-example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p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10: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1" name="Google Shape;461;p10: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add317ae2b_0_117:notes"/>
          <p:cNvSpPr txBox="1">
            <a:spLocks noGrp="1"/>
          </p:cNvSpPr>
          <p:nvPr>
            <p:ph type="body" idx="1"/>
          </p:nvPr>
        </p:nvSpPr>
        <p:spPr>
          <a:xfrm>
            <a:off x="777240" y="4777740"/>
            <a:ext cx="6217800" cy="4526400"/>
          </a:xfrm>
          <a:prstGeom prst="rect">
            <a:avLst/>
          </a:prstGeom>
          <a:noFill/>
          <a:ln>
            <a:noFill/>
          </a:ln>
        </p:spPr>
        <p:txBody>
          <a:bodyPr spcFirstLastPara="1" wrap="square" lIns="102600" tIns="102600" rIns="102600" bIns="102600" anchor="t" anchorCtr="0">
            <a:noAutofit/>
          </a:bodyPr>
          <a:lstStyle/>
          <a:p>
            <a:pPr marL="0" lvl="0" indent="0" algn="l" rtl="0">
              <a:lnSpc>
                <a:spcPct val="100000"/>
              </a:lnSpc>
              <a:spcBef>
                <a:spcPts val="0"/>
              </a:spcBef>
              <a:spcAft>
                <a:spcPts val="0"/>
              </a:spcAft>
              <a:buSzPts val="1200"/>
              <a:buNone/>
            </a:pPr>
            <a:endParaRPr/>
          </a:p>
        </p:txBody>
      </p:sp>
      <p:sp>
        <p:nvSpPr>
          <p:cNvPr id="482" name="Google Shape;482;gadd317ae2b_0_117:notes"/>
          <p:cNvSpPr>
            <a:spLocks noGrp="1" noRot="1" noChangeAspect="1"/>
          </p:cNvSpPr>
          <p:nvPr>
            <p:ph type="sldImg" idx="2"/>
          </p:nvPr>
        </p:nvSpPr>
        <p:spPr>
          <a:xfrm>
            <a:off x="1295655" y="754380"/>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6: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7" name="Google Shape;227;p6: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add317ae2b_0_271: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6" name="Google Shape;276;gadd317ae2b_0_27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algn="l"/>
            <a:r>
              <a:rPr lang="es-ES" b="0" i="0" dirty="0">
                <a:solidFill>
                  <a:srgbClr val="DDDDDD"/>
                </a:solidFill>
                <a:effectLst/>
                <a:latin typeface="Roboto" panose="020B0604020202020204" pitchFamily="2" charset="0"/>
              </a:rPr>
              <a:t>Entonces, ¿qué significa esto realmente? </a:t>
            </a:r>
            <a:r>
              <a:rPr lang="es-ES" b="0" i="0" dirty="0" err="1">
                <a:solidFill>
                  <a:srgbClr val="DDDDDD"/>
                </a:solidFill>
                <a:effectLst/>
                <a:latin typeface="Roboto" panose="020B0604020202020204" pitchFamily="2" charset="0"/>
              </a:rPr>
              <a:t>Ies</a:t>
            </a:r>
            <a:r>
              <a:rPr lang="es-ES" b="0" i="0" dirty="0">
                <a:solidFill>
                  <a:srgbClr val="DDDDDD"/>
                </a:solidFill>
                <a:effectLst/>
                <a:latin typeface="Roboto" panose="020B0604020202020204" pitchFamily="2" charset="0"/>
              </a:rPr>
              <a:t> la imagen, entonces lo que esta ecuación nos dice es que, para cada píxel de la imagen, para cada canal, realizamos lo siguiente:</a:t>
            </a:r>
          </a:p>
          <a:p>
            <a:pPr algn="l">
              <a:buFont typeface="Arial" panose="020B0604020202020204" pitchFamily="34" charset="0"/>
              <a:buChar char="•"/>
            </a:pPr>
            <a:r>
              <a:rPr lang="es-ES" b="0" i="0" dirty="0">
                <a:solidFill>
                  <a:srgbClr val="DDDDDD"/>
                </a:solidFill>
                <a:effectLst/>
                <a:latin typeface="Roboto" panose="020B0604020202020204" pitchFamily="2" charset="0"/>
              </a:rPr>
              <a:t>Encuentra la derivada parcial en el eje x</a:t>
            </a:r>
          </a:p>
          <a:p>
            <a:pPr algn="l">
              <a:buFont typeface="Arial" panose="020B0604020202020204" pitchFamily="34" charset="0"/>
              <a:buChar char="•"/>
            </a:pPr>
            <a:r>
              <a:rPr lang="es-ES" b="0" i="0" dirty="0">
                <a:solidFill>
                  <a:srgbClr val="DDDDDD"/>
                </a:solidFill>
                <a:effectLst/>
                <a:latin typeface="Roboto" panose="020B0604020202020204" pitchFamily="2" charset="0"/>
              </a:rPr>
              <a:t>Encuentra la derivada parcial en el eje y</a:t>
            </a:r>
          </a:p>
          <a:p>
            <a:pPr algn="l">
              <a:buFont typeface="Arial" panose="020B0604020202020204" pitchFamily="34" charset="0"/>
              <a:buChar char="•"/>
            </a:pPr>
            <a:r>
              <a:rPr lang="es-ES" b="0" i="0" dirty="0">
                <a:solidFill>
                  <a:srgbClr val="DDDDDD"/>
                </a:solidFill>
                <a:effectLst/>
                <a:latin typeface="Roboto" panose="020B0604020202020204" pitchFamily="2" charset="0"/>
              </a:rPr>
              <a:t>Suma sus valores absolutos</a:t>
            </a:r>
          </a:p>
          <a:p>
            <a:pPr algn="l"/>
            <a:r>
              <a:rPr lang="es-ES" b="0" i="0" dirty="0">
                <a:solidFill>
                  <a:srgbClr val="DDDDDD"/>
                </a:solidFill>
                <a:effectLst/>
                <a:latin typeface="Roboto" panose="020B0604020202020204" pitchFamily="2" charset="0"/>
              </a:rPr>
              <a:t>Este será el valor energético de ese píxel. Esto plantea la pregunta, "¿cómo se calcula la derivada de una imagen?". La página de </a:t>
            </a:r>
            <a:r>
              <a:rPr lang="es-ES" b="1" i="0" u="none" strike="noStrike" dirty="0">
                <a:solidFill>
                  <a:srgbClr val="69B8FD"/>
                </a:solidFill>
                <a:effectLst/>
                <a:latin typeface="Roboto" panose="020B0604020202020204" pitchFamily="2" charset="0"/>
                <a:hlinkClick r:id="rId3"/>
              </a:rPr>
              <a:t>Derivaciones de imágenes</a:t>
            </a:r>
            <a:r>
              <a:rPr lang="es-ES" b="0" i="0" dirty="0">
                <a:solidFill>
                  <a:srgbClr val="DDDDDD"/>
                </a:solidFill>
                <a:effectLst/>
                <a:latin typeface="Roboto" panose="020B0604020202020204" pitchFamily="2" charset="0"/>
              </a:rPr>
              <a:t> en Wikipedia nos indica varias formas diferentes de calcular la derivada de la imagen. Usaremos el filtro de Sobel. Este es un </a:t>
            </a:r>
            <a:r>
              <a:rPr lang="es-ES" b="1" i="0" u="none" strike="noStrike" dirty="0" err="1">
                <a:solidFill>
                  <a:srgbClr val="69B8FD"/>
                </a:solidFill>
                <a:effectLst/>
                <a:latin typeface="Roboto" panose="020B0604020202020204" pitchFamily="2" charset="0"/>
                <a:hlinkClick r:id="rId4"/>
              </a:rPr>
              <a:t>kernel</a:t>
            </a:r>
            <a:r>
              <a:rPr lang="es-ES" b="1" i="0" u="none" strike="noStrike" dirty="0">
                <a:solidFill>
                  <a:srgbClr val="69B8FD"/>
                </a:solidFill>
                <a:effectLst/>
                <a:latin typeface="Roboto" panose="020B0604020202020204" pitchFamily="2" charset="0"/>
                <a:hlinkClick r:id="rId4"/>
              </a:rPr>
              <a:t> convolucional</a:t>
            </a:r>
            <a:r>
              <a:rPr lang="es-ES" b="0" i="0" dirty="0">
                <a:solidFill>
                  <a:srgbClr val="DDDDDD"/>
                </a:solidFill>
                <a:effectLst/>
                <a:latin typeface="Roboto" panose="020B0604020202020204" pitchFamily="2" charset="0"/>
              </a:rPr>
              <a:t> que se ejecuta sobre la imagen en cada canal. Aquí está el filtro en dos direcciones diferentes de la imagen:</a:t>
            </a:r>
          </a:p>
          <a:p>
            <a:pPr marL="0" lvl="0" indent="0" algn="l" rtl="0">
              <a:lnSpc>
                <a:spcPct val="100000"/>
              </a:lnSpc>
              <a:spcBef>
                <a:spcPts val="0"/>
              </a:spcBef>
              <a:spcAft>
                <a:spcPts val="0"/>
              </a:spcAft>
              <a:buSzPts val="1100"/>
              <a:buNone/>
            </a:pPr>
            <a:endParaRPr dirty="0"/>
          </a:p>
        </p:txBody>
      </p:sp>
      <p:sp>
        <p:nvSpPr>
          <p:cNvPr id="319" name="Google Shape;319;p3: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add317ae2b_0_11: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340" name="Google Shape;340;gadd317ae2b_0_1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5: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0" name="Google Shape;360;p5: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9: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1" name="Google Shape;381;p9: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add317ae2b_0_201: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1" name="Google Shape;401;gadd317ae2b_0_20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
        <p:cNvGrpSpPr/>
        <p:nvPr/>
      </p:nvGrpSpPr>
      <p:grpSpPr>
        <a:xfrm>
          <a:off x="0" y="0"/>
          <a:ext cx="0" cy="0"/>
          <a:chOff x="0" y="0"/>
          <a:chExt cx="0" cy="0"/>
        </a:xfrm>
      </p:grpSpPr>
      <p:sp>
        <p:nvSpPr>
          <p:cNvPr id="12" name="Google Shape;12;p1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4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9"/>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49"/>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5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8" name="Google Shape;48;p5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9" name="Google Shape;49;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0" name="Google Shape;50;p50"/>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5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1"/>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4" name="Google Shape;54;p51"/>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5" name="Google Shape;55;p51"/>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51"/>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51"/>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51"/>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3"/>
        <p:cNvGrpSpPr/>
        <p:nvPr/>
      </p:nvGrpSpPr>
      <p:grpSpPr>
        <a:xfrm>
          <a:off x="0" y="0"/>
          <a:ext cx="0" cy="0"/>
          <a:chOff x="0" y="0"/>
          <a:chExt cx="0" cy="0"/>
        </a:xfrm>
      </p:grpSpPr>
      <p:sp>
        <p:nvSpPr>
          <p:cNvPr id="64" name="Google Shape;64;p3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0"/>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6"/>
        <p:cNvGrpSpPr/>
        <p:nvPr/>
      </p:nvGrpSpPr>
      <p:grpSpPr>
        <a:xfrm>
          <a:off x="0" y="0"/>
          <a:ext cx="0" cy="0"/>
          <a:chOff x="0" y="0"/>
          <a:chExt cx="0" cy="0"/>
        </a:xfrm>
      </p:grpSpPr>
      <p:sp>
        <p:nvSpPr>
          <p:cNvPr id="67" name="Google Shape;67;p3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9"/>
        <p:cNvGrpSpPr/>
        <p:nvPr/>
      </p:nvGrpSpPr>
      <p:grpSpPr>
        <a:xfrm>
          <a:off x="0" y="0"/>
          <a:ext cx="0" cy="0"/>
          <a:chOff x="0" y="0"/>
          <a:chExt cx="0" cy="0"/>
        </a:xfrm>
      </p:grpSpPr>
      <p:sp>
        <p:nvSpPr>
          <p:cNvPr id="70" name="Google Shape;70;p3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3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3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5"/>
        <p:cNvGrpSpPr/>
        <p:nvPr/>
      </p:nvGrpSpPr>
      <p:grpSpPr>
        <a:xfrm>
          <a:off x="0" y="0"/>
          <a:ext cx="0" cy="0"/>
          <a:chOff x="0" y="0"/>
          <a:chExt cx="0" cy="0"/>
        </a:xfrm>
      </p:grpSpPr>
      <p:sp>
        <p:nvSpPr>
          <p:cNvPr id="76" name="Google Shape;76;p34"/>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7"/>
        <p:cNvGrpSpPr/>
        <p:nvPr/>
      </p:nvGrpSpPr>
      <p:grpSpPr>
        <a:xfrm>
          <a:off x="0" y="0"/>
          <a:ext cx="0" cy="0"/>
          <a:chOff x="0" y="0"/>
          <a:chExt cx="0" cy="0"/>
        </a:xfrm>
      </p:grpSpPr>
      <p:sp>
        <p:nvSpPr>
          <p:cNvPr id="78" name="Google Shape;78;p35"/>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3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3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2"/>
        <p:cNvGrpSpPr/>
        <p:nvPr/>
      </p:nvGrpSpPr>
      <p:grpSpPr>
        <a:xfrm>
          <a:off x="0" y="0"/>
          <a:ext cx="0" cy="0"/>
          <a:chOff x="0" y="0"/>
          <a:chExt cx="0" cy="0"/>
        </a:xfrm>
      </p:grpSpPr>
      <p:sp>
        <p:nvSpPr>
          <p:cNvPr id="83" name="Google Shape;83;p3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5" name="Google Shape;85;p3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6" name="Google Shape;86;p36"/>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0" name="Google Shape;90;p3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1" name="Google Shape;91;p37"/>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2"/>
        <p:cNvGrpSpPr/>
        <p:nvPr/>
      </p:nvGrpSpPr>
      <p:grpSpPr>
        <a:xfrm>
          <a:off x="0" y="0"/>
          <a:ext cx="0" cy="0"/>
          <a:chOff x="0" y="0"/>
          <a:chExt cx="0" cy="0"/>
        </a:xfrm>
      </p:grpSpPr>
      <p:sp>
        <p:nvSpPr>
          <p:cNvPr id="93" name="Google Shape;93;p3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8"/>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5" name="Google Shape;95;p38"/>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6"/>
        <p:cNvGrpSpPr/>
        <p:nvPr/>
      </p:nvGrpSpPr>
      <p:grpSpPr>
        <a:xfrm>
          <a:off x="0" y="0"/>
          <a:ext cx="0" cy="0"/>
          <a:chOff x="0" y="0"/>
          <a:chExt cx="0" cy="0"/>
        </a:xfrm>
      </p:grpSpPr>
      <p:sp>
        <p:nvSpPr>
          <p:cNvPr id="97" name="Google Shape;97;p3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9" name="Google Shape;99;p3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0" name="Google Shape;100;p39"/>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1" name="Google Shape;101;p39"/>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2"/>
        <p:cNvGrpSpPr/>
        <p:nvPr/>
      </p:nvGrpSpPr>
      <p:grpSpPr>
        <a:xfrm>
          <a:off x="0" y="0"/>
          <a:ext cx="0" cy="0"/>
          <a:chOff x="0" y="0"/>
          <a:chExt cx="0" cy="0"/>
        </a:xfrm>
      </p:grpSpPr>
      <p:sp>
        <p:nvSpPr>
          <p:cNvPr id="103" name="Google Shape;103;p4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40"/>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5" name="Google Shape;105;p40"/>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6" name="Google Shape;106;p40"/>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7" name="Google Shape;107;p40"/>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8" name="Google Shape;108;p40"/>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9" name="Google Shape;109;p40"/>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16"/>
        <p:cNvGrpSpPr/>
        <p:nvPr/>
      </p:nvGrpSpPr>
      <p:grpSpPr>
        <a:xfrm>
          <a:off x="0" y="0"/>
          <a:ext cx="0" cy="0"/>
          <a:chOff x="0" y="0"/>
          <a:chExt cx="0" cy="0"/>
        </a:xfrm>
      </p:grpSpPr>
      <p:sp>
        <p:nvSpPr>
          <p:cNvPr id="117" name="Google Shape;117;gadd317ae2b_0_13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gadd317ae2b_0_13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gadd317ae2b_0_13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gadd317ae2b_0_13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gadd317ae2b_0_13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22"/>
        <p:cNvGrpSpPr/>
        <p:nvPr/>
      </p:nvGrpSpPr>
      <p:grpSpPr>
        <a:xfrm>
          <a:off x="0" y="0"/>
          <a:ext cx="0" cy="0"/>
          <a:chOff x="0" y="0"/>
          <a:chExt cx="0" cy="0"/>
        </a:xfrm>
      </p:grpSpPr>
      <p:sp>
        <p:nvSpPr>
          <p:cNvPr id="123" name="Google Shape;123;gadd317ae2b_0_129"/>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gadd317ae2b_0_129"/>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25" name="Google Shape;125;gadd317ae2b_0_12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gadd317ae2b_0_12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gadd317ae2b_0_1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28"/>
        <p:cNvGrpSpPr/>
        <p:nvPr/>
      </p:nvGrpSpPr>
      <p:grpSpPr>
        <a:xfrm>
          <a:off x="0" y="0"/>
          <a:ext cx="0" cy="0"/>
          <a:chOff x="0" y="0"/>
          <a:chExt cx="0" cy="0"/>
        </a:xfrm>
      </p:grpSpPr>
      <p:sp>
        <p:nvSpPr>
          <p:cNvPr id="129" name="Google Shape;129;gadd317ae2b_0_141"/>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gadd317ae2b_0_141"/>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31" name="Google Shape;131;gadd317ae2b_0_14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gadd317ae2b_0_14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gadd317ae2b_0_14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34"/>
        <p:cNvGrpSpPr/>
        <p:nvPr/>
      </p:nvGrpSpPr>
      <p:grpSpPr>
        <a:xfrm>
          <a:off x="0" y="0"/>
          <a:ext cx="0" cy="0"/>
          <a:chOff x="0" y="0"/>
          <a:chExt cx="0" cy="0"/>
        </a:xfrm>
      </p:grpSpPr>
      <p:sp>
        <p:nvSpPr>
          <p:cNvPr id="135" name="Google Shape;135;gadd317ae2b_0_14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gadd317ae2b_0_147"/>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gadd317ae2b_0_147"/>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gadd317ae2b_0_14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gadd317ae2b_0_14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gadd317ae2b_0_14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41"/>
        <p:cNvGrpSpPr/>
        <p:nvPr/>
      </p:nvGrpSpPr>
      <p:grpSpPr>
        <a:xfrm>
          <a:off x="0" y="0"/>
          <a:ext cx="0" cy="0"/>
          <a:chOff x="0" y="0"/>
          <a:chExt cx="0" cy="0"/>
        </a:xfrm>
      </p:grpSpPr>
      <p:sp>
        <p:nvSpPr>
          <p:cNvPr id="142" name="Google Shape;142;gadd317ae2b_0_154"/>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gadd317ae2b_0_154"/>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4" name="Google Shape;144;gadd317ae2b_0_154"/>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gadd317ae2b_0_154"/>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6" name="Google Shape;146;gadd317ae2b_0_154"/>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gadd317ae2b_0_15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gadd317ae2b_0_15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gadd317ae2b_0_15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4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2"/>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150"/>
        <p:cNvGrpSpPr/>
        <p:nvPr/>
      </p:nvGrpSpPr>
      <p:grpSpPr>
        <a:xfrm>
          <a:off x="0" y="0"/>
          <a:ext cx="0" cy="0"/>
          <a:chOff x="0" y="0"/>
          <a:chExt cx="0" cy="0"/>
        </a:xfrm>
      </p:grpSpPr>
      <p:sp>
        <p:nvSpPr>
          <p:cNvPr id="151" name="Google Shape;151;gadd317ae2b_0_16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gadd317ae2b_0_16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gadd317ae2b_0_16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gadd317ae2b_0_16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5"/>
        <p:cNvGrpSpPr/>
        <p:nvPr/>
      </p:nvGrpSpPr>
      <p:grpSpPr>
        <a:xfrm>
          <a:off x="0" y="0"/>
          <a:ext cx="0" cy="0"/>
          <a:chOff x="0" y="0"/>
          <a:chExt cx="0" cy="0"/>
        </a:xfrm>
      </p:grpSpPr>
      <p:sp>
        <p:nvSpPr>
          <p:cNvPr id="156" name="Google Shape;156;gadd317ae2b_0_16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gadd317ae2b_0_16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gadd317ae2b_0_16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59"/>
        <p:cNvGrpSpPr/>
        <p:nvPr/>
      </p:nvGrpSpPr>
      <p:grpSpPr>
        <a:xfrm>
          <a:off x="0" y="0"/>
          <a:ext cx="0" cy="0"/>
          <a:chOff x="0" y="0"/>
          <a:chExt cx="0" cy="0"/>
        </a:xfrm>
      </p:grpSpPr>
      <p:sp>
        <p:nvSpPr>
          <p:cNvPr id="160" name="Google Shape;160;gadd317ae2b_0_17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gadd317ae2b_0_172"/>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62" name="Google Shape;162;gadd317ae2b_0_172"/>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3" name="Google Shape;163;gadd317ae2b_0_17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gadd317ae2b_0_17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gadd317ae2b_0_17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66"/>
        <p:cNvGrpSpPr/>
        <p:nvPr/>
      </p:nvGrpSpPr>
      <p:grpSpPr>
        <a:xfrm>
          <a:off x="0" y="0"/>
          <a:ext cx="0" cy="0"/>
          <a:chOff x="0" y="0"/>
          <a:chExt cx="0" cy="0"/>
        </a:xfrm>
      </p:grpSpPr>
      <p:sp>
        <p:nvSpPr>
          <p:cNvPr id="167" name="Google Shape;167;gadd317ae2b_0_17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gadd317ae2b_0_179"/>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69" name="Google Shape;169;gadd317ae2b_0_179"/>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70" name="Google Shape;170;gadd317ae2b_0_17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gadd317ae2b_0_17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gadd317ae2b_0_17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73"/>
        <p:cNvGrpSpPr/>
        <p:nvPr/>
      </p:nvGrpSpPr>
      <p:grpSpPr>
        <a:xfrm>
          <a:off x="0" y="0"/>
          <a:ext cx="0" cy="0"/>
          <a:chOff x="0" y="0"/>
          <a:chExt cx="0" cy="0"/>
        </a:xfrm>
      </p:grpSpPr>
      <p:sp>
        <p:nvSpPr>
          <p:cNvPr id="174" name="Google Shape;174;gadd317ae2b_0_18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gadd317ae2b_0_186"/>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6" name="Google Shape;176;gadd317ae2b_0_18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gadd317ae2b_0_18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gadd317ae2b_0_18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79"/>
        <p:cNvGrpSpPr/>
        <p:nvPr/>
      </p:nvGrpSpPr>
      <p:grpSpPr>
        <a:xfrm>
          <a:off x="0" y="0"/>
          <a:ext cx="0" cy="0"/>
          <a:chOff x="0" y="0"/>
          <a:chExt cx="0" cy="0"/>
        </a:xfrm>
      </p:grpSpPr>
      <p:sp>
        <p:nvSpPr>
          <p:cNvPr id="180" name="Google Shape;180;gadd317ae2b_0_192"/>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gadd317ae2b_0_192"/>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gadd317ae2b_0_19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gadd317ae2b_0_19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4" name="Google Shape;184;gadd317ae2b_0_19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4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 name="Google Shape;21;p4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4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45"/>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4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 name="Google Shape;29;p46"/>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 name="Google Shape;30;p4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4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4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47"/>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4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48"/>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0" name="Google Shape;40;p48"/>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1523880" y="1122480"/>
            <a:ext cx="9143640" cy="238716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3"/>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3"/>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13"/>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solidFill>
                <a:srgbClr val="000000"/>
              </a:solidFill>
              <a:latin typeface="Times New Roman"/>
              <a:ea typeface="Times New Roman"/>
              <a:cs typeface="Times New Roman"/>
              <a:sym typeface="Times New Roman"/>
            </a:endParaRPr>
          </a:p>
        </p:txBody>
      </p:sp>
      <p:sp>
        <p:nvSpPr>
          <p:cNvPr id="10" name="Google Shape;10;p1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1" name="Google Shape;61;p1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Google Shape;111;gadd317ae2b_0_12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2" name="Google Shape;112;gadd317ae2b_0_12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3" name="Google Shape;113;gadd317ae2b_0_12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4" name="Google Shape;114;gadd317ae2b_0_12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5" name="Google Shape;115;gadd317ae2b_0_1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hyperlink" Target="https://l.facebook.com/l.php?u=https://arxiv.org/abs/1611.04156&amp;h=IAQFlqjZK"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0.jp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1" descr="Cómo sería un mundo sin ganadería industrial? | Igualdad Animal México"/>
          <p:cNvPicPr preferRelativeResize="0"/>
          <p:nvPr/>
        </p:nvPicPr>
        <p:blipFill rotWithShape="1">
          <a:blip r:embed="rId3">
            <a:alphaModFix/>
          </a:blip>
          <a:srcRect l="39100" r="1572"/>
          <a:stretch/>
        </p:blipFill>
        <p:spPr>
          <a:xfrm>
            <a:off x="-51120" y="-8640"/>
            <a:ext cx="12254040" cy="6881400"/>
          </a:xfrm>
          <a:prstGeom prst="rect">
            <a:avLst/>
          </a:prstGeom>
          <a:noFill/>
          <a:ln>
            <a:noFill/>
          </a:ln>
        </p:spPr>
      </p:pic>
      <p:sp>
        <p:nvSpPr>
          <p:cNvPr id="190" name="Google Shape;190;p1"/>
          <p:cNvSpPr/>
          <p:nvPr/>
        </p:nvSpPr>
        <p:spPr>
          <a:xfrm>
            <a:off x="1611000" y="-23760"/>
            <a:ext cx="10580400" cy="6881400"/>
          </a:xfrm>
          <a:prstGeom prst="rect">
            <a:avLst/>
          </a:prstGeom>
          <a:gradFill>
            <a:gsLst>
              <a:gs pos="0">
                <a:srgbClr val="FFFFFF"/>
              </a:gs>
              <a:gs pos="49000">
                <a:srgbClr val="FFFFFF"/>
              </a:gs>
              <a:gs pos="100000">
                <a:srgbClr val="FFFFFF">
                  <a:alpha val="0"/>
                </a:srgbClr>
              </a:gs>
            </a:gsLst>
            <a:lin ang="108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1" name="Google Shape;191;p1"/>
          <p:cNvPicPr preferRelativeResize="0"/>
          <p:nvPr/>
        </p:nvPicPr>
        <p:blipFill rotWithShape="1">
          <a:blip r:embed="rId4">
            <a:alphaModFix/>
          </a:blip>
          <a:srcRect t="78334"/>
          <a:stretch/>
        </p:blipFill>
        <p:spPr>
          <a:xfrm>
            <a:off x="14760" y="5390280"/>
            <a:ext cx="12192840" cy="1483200"/>
          </a:xfrm>
          <a:prstGeom prst="rect">
            <a:avLst/>
          </a:prstGeom>
          <a:noFill/>
          <a:ln>
            <a:noFill/>
          </a:ln>
        </p:spPr>
      </p:pic>
      <p:sp>
        <p:nvSpPr>
          <p:cNvPr id="192" name="Google Shape;192;p1"/>
          <p:cNvSpPr txBox="1"/>
          <p:nvPr/>
        </p:nvSpPr>
        <p:spPr>
          <a:xfrm>
            <a:off x="5556600" y="2250000"/>
            <a:ext cx="6145920" cy="163368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rgbClr val="000000"/>
              </a:buClr>
              <a:buSzPts val="3600"/>
              <a:buFont typeface="Arial"/>
              <a:buNone/>
            </a:pPr>
            <a:r>
              <a:rPr lang="es-ES" sz="3600" b="0" i="0" u="none" strike="noStrike" cap="none" dirty="0">
                <a:solidFill>
                  <a:srgbClr val="000000"/>
                </a:solidFill>
                <a:latin typeface="Arial"/>
                <a:ea typeface="Arial"/>
                <a:cs typeface="Arial"/>
                <a:sym typeface="Arial"/>
              </a:rPr>
              <a:t>Estructuras de datos para la eficiencia en la ganadería de precisión</a:t>
            </a:r>
            <a:endParaRPr sz="36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pic>
        <p:nvPicPr>
          <p:cNvPr id="463" name="Google Shape;463;p10"/>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464" name="Google Shape;464;p10"/>
          <p:cNvSpPr/>
          <p:nvPr/>
        </p:nvSpPr>
        <p:spPr>
          <a:xfrm>
            <a:off x="265320" y="376920"/>
            <a:ext cx="540216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Informe aceptado en arXiv</a:t>
            </a:r>
            <a:endParaRPr sz="2200" b="0" i="0" u="none" strike="noStrike" cap="none">
              <a:solidFill>
                <a:srgbClr val="000000"/>
              </a:solidFill>
              <a:latin typeface="Arial"/>
              <a:ea typeface="Arial"/>
              <a:cs typeface="Arial"/>
              <a:sym typeface="Arial"/>
            </a:endParaRPr>
          </a:p>
        </p:txBody>
      </p:sp>
      <p:sp>
        <p:nvSpPr>
          <p:cNvPr id="465" name="Google Shape;465;p10"/>
          <p:cNvSpPr/>
          <p:nvPr/>
        </p:nvSpPr>
        <p:spPr>
          <a:xfrm rot="10800000" flipH="1">
            <a:off x="4321521" y="468155"/>
            <a:ext cx="945756" cy="83916"/>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66" name="Google Shape;466;p10"/>
          <p:cNvSpPr/>
          <p:nvPr/>
        </p:nvSpPr>
        <p:spPr>
          <a:xfrm>
            <a:off x="4819320" y="336600"/>
            <a:ext cx="2402700" cy="3027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Conserva este título</a:t>
            </a:r>
            <a:endParaRPr sz="1400" b="0" i="0" u="none" strike="noStrike" cap="none">
              <a:solidFill>
                <a:schemeClr val="accent2"/>
              </a:solidFill>
              <a:latin typeface="Arial"/>
              <a:ea typeface="Arial"/>
              <a:cs typeface="Arial"/>
              <a:sym typeface="Arial"/>
            </a:endParaRPr>
          </a:p>
        </p:txBody>
      </p:sp>
      <p:sp>
        <p:nvSpPr>
          <p:cNvPr id="467" name="Google Shape;467;p10"/>
          <p:cNvSpPr/>
          <p:nvPr/>
        </p:nvSpPr>
        <p:spPr>
          <a:xfrm>
            <a:off x="2623800" y="2393280"/>
            <a:ext cx="3425400" cy="516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Incluya la cita del informe</a:t>
            </a:r>
            <a:br>
              <a:rPr lang="en-US" sz="1800" b="0" i="0" u="none" strike="noStrike" cap="none">
                <a:solidFill>
                  <a:schemeClr val="accent2"/>
                </a:solidFill>
                <a:latin typeface="Arial"/>
                <a:ea typeface="Arial"/>
                <a:cs typeface="Arial"/>
                <a:sym typeface="Arial"/>
              </a:rPr>
            </a:br>
            <a:r>
              <a:rPr lang="en-US" sz="1400" b="0" i="1" u="none" strike="noStrike" cap="none">
                <a:solidFill>
                  <a:schemeClr val="accent2"/>
                </a:solidFill>
                <a:latin typeface="Arial"/>
                <a:ea typeface="Arial"/>
                <a:cs typeface="Arial"/>
                <a:sym typeface="Arial"/>
              </a:rPr>
              <a:t>en arXiv y link. Alternativamente, use OSF</a:t>
            </a:r>
            <a:endParaRPr sz="1400" b="0" i="0" u="none" strike="noStrike" cap="none">
              <a:solidFill>
                <a:schemeClr val="accent2"/>
              </a:solidFill>
              <a:latin typeface="Arial"/>
              <a:ea typeface="Arial"/>
              <a:cs typeface="Arial"/>
              <a:sym typeface="Arial"/>
            </a:endParaRPr>
          </a:p>
        </p:txBody>
      </p:sp>
      <p:sp>
        <p:nvSpPr>
          <p:cNvPr id="468" name="Google Shape;468;p10"/>
          <p:cNvSpPr/>
          <p:nvPr/>
        </p:nvSpPr>
        <p:spPr>
          <a:xfrm rot="10800000" flipH="1">
            <a:off x="2011673" y="2541343"/>
            <a:ext cx="618840" cy="48951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69" name="Google Shape;469;p10"/>
          <p:cNvSpPr/>
          <p:nvPr/>
        </p:nvSpPr>
        <p:spPr>
          <a:xfrm>
            <a:off x="418325" y="3107875"/>
            <a:ext cx="6427500" cy="9126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1E33"/>
                </a:solidFill>
                <a:latin typeface="Arial"/>
                <a:ea typeface="Arial"/>
                <a:cs typeface="Arial"/>
                <a:sym typeface="Arial"/>
              </a:rPr>
              <a:t>C. Patiño-Forero, M. Agudelo-Toro y M. Toro. </a:t>
            </a:r>
            <a:r>
              <a:rPr lang="en-US" sz="1800">
                <a:solidFill>
                  <a:srgbClr val="001E33"/>
                </a:solidFill>
              </a:rPr>
              <a:t>Planning system for deliveries in Medellín</a:t>
            </a:r>
            <a:r>
              <a:rPr lang="en-US" sz="1800" b="0" i="0" u="none" strike="noStrike" cap="none">
                <a:solidFill>
                  <a:srgbClr val="001E33"/>
                </a:solidFill>
                <a:latin typeface="Arial"/>
                <a:ea typeface="Arial"/>
                <a:cs typeface="Arial"/>
                <a:sym typeface="Arial"/>
              </a:rPr>
              <a:t>. ArXiv e-prints, noviembre de 2016. Disponible en: </a:t>
            </a:r>
            <a:r>
              <a:rPr lang="en-US" sz="1800" b="0" i="0" u="sng" strike="noStrike" cap="none">
                <a:solidFill>
                  <a:srgbClr val="001E33"/>
                </a:solidFill>
                <a:latin typeface="Arial"/>
                <a:ea typeface="Arial"/>
                <a:cs typeface="Arial"/>
                <a:sym typeface="Arial"/>
                <a:hlinkClick r:id="rId4">
                  <a:extLst>
                    <a:ext uri="{A12FA001-AC4F-418D-AE19-62706E023703}">
                      <ahyp:hlinkClr xmlns:ahyp="http://schemas.microsoft.com/office/drawing/2018/hyperlinkcolor" val="tx"/>
                    </a:ext>
                  </a:extLst>
                </a:hlinkClick>
              </a:rPr>
              <a:t>https://arxiv.org/abs/1611.04156</a:t>
            </a:r>
            <a:endParaRPr sz="1800" b="0" i="0" u="none" strike="noStrike" cap="none">
              <a:solidFill>
                <a:srgbClr val="001E33"/>
              </a:solidFill>
              <a:latin typeface="Arial"/>
              <a:ea typeface="Arial"/>
              <a:cs typeface="Arial"/>
              <a:sym typeface="Arial"/>
            </a:endParaRPr>
          </a:p>
        </p:txBody>
      </p:sp>
      <p:grpSp>
        <p:nvGrpSpPr>
          <p:cNvPr id="470" name="Google Shape;470;p10"/>
          <p:cNvGrpSpPr/>
          <p:nvPr/>
        </p:nvGrpSpPr>
        <p:grpSpPr>
          <a:xfrm>
            <a:off x="7021800" y="894960"/>
            <a:ext cx="4570560" cy="4965480"/>
            <a:chOff x="7021800" y="894960"/>
            <a:chExt cx="4570560" cy="4965480"/>
          </a:xfrm>
        </p:grpSpPr>
        <p:pic>
          <p:nvPicPr>
            <p:cNvPr id="471" name="Google Shape;471;p10"/>
            <p:cNvPicPr preferRelativeResize="0"/>
            <p:nvPr/>
          </p:nvPicPr>
          <p:blipFill rotWithShape="1">
            <a:blip r:embed="rId5">
              <a:alphaModFix/>
            </a:blip>
            <a:srcRect l="2991" t="4621" r="11001" b="22951"/>
            <a:stretch/>
          </p:blipFill>
          <p:spPr>
            <a:xfrm>
              <a:off x="7021800" y="894960"/>
              <a:ext cx="4553640" cy="4965480"/>
            </a:xfrm>
            <a:prstGeom prst="rect">
              <a:avLst/>
            </a:prstGeom>
            <a:noFill/>
            <a:ln>
              <a:noFill/>
            </a:ln>
          </p:spPr>
        </p:pic>
        <p:sp>
          <p:nvSpPr>
            <p:cNvPr id="472" name="Google Shape;472;p10"/>
            <p:cNvSpPr/>
            <p:nvPr/>
          </p:nvSpPr>
          <p:spPr>
            <a:xfrm>
              <a:off x="10022400" y="1443600"/>
              <a:ext cx="1569960" cy="456120"/>
            </a:xfrm>
            <a:prstGeom prst="rect">
              <a:avLst/>
            </a:prstGeom>
            <a:solidFill>
              <a:srgbClr val="B31B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10"/>
            <p:cNvSpPr/>
            <p:nvPr/>
          </p:nvSpPr>
          <p:spPr>
            <a:xfrm>
              <a:off x="10022400" y="950400"/>
              <a:ext cx="1569960" cy="400680"/>
            </a:xfrm>
            <a:prstGeom prst="rect">
              <a:avLst/>
            </a:prstGeom>
            <a:solidFill>
              <a:srgbClr val="2222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74" name="Google Shape;474;p10"/>
          <p:cNvSpPr/>
          <p:nvPr/>
        </p:nvSpPr>
        <p:spPr>
          <a:xfrm flipH="1">
            <a:off x="6491136" y="4195057"/>
            <a:ext cx="530658" cy="83305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75" name="Google Shape;475;p10"/>
          <p:cNvSpPr/>
          <p:nvPr/>
        </p:nvSpPr>
        <p:spPr>
          <a:xfrm>
            <a:off x="4747320" y="5061960"/>
            <a:ext cx="2932560" cy="5158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i="1">
                <a:solidFill>
                  <a:schemeClr val="accent2"/>
                </a:solidFill>
              </a:rPr>
              <a:t>Incluya</a:t>
            </a:r>
            <a:r>
              <a:rPr lang="en-US" sz="1400" b="0" i="1" u="none" strike="noStrike" cap="none">
                <a:solidFill>
                  <a:schemeClr val="accent2"/>
                </a:solidFill>
                <a:latin typeface="Arial"/>
                <a:ea typeface="Arial"/>
                <a:cs typeface="Arial"/>
                <a:sym typeface="Arial"/>
              </a:rPr>
              <a:t> un</a:t>
            </a:r>
            <a:r>
              <a:rPr lang="en-US" i="1">
                <a:solidFill>
                  <a:schemeClr val="accent2"/>
                </a:solidFill>
              </a:rPr>
              <a:t>a</a:t>
            </a:r>
            <a:br>
              <a:rPr lang="en-US" sz="1800" b="0" i="0" u="none" strike="noStrike" cap="none">
                <a:solidFill>
                  <a:schemeClr val="accent2"/>
                </a:solidFill>
                <a:latin typeface="Arial"/>
                <a:ea typeface="Arial"/>
                <a:cs typeface="Arial"/>
                <a:sym typeface="Arial"/>
              </a:rPr>
            </a:br>
            <a:r>
              <a:rPr lang="en-US" sz="1400" b="0" i="1" u="none" strike="noStrike" cap="none">
                <a:solidFill>
                  <a:schemeClr val="accent2"/>
                </a:solidFill>
                <a:latin typeface="Arial"/>
                <a:ea typeface="Arial"/>
                <a:cs typeface="Arial"/>
                <a:sym typeface="Arial"/>
              </a:rPr>
              <a:t>captura de pantalla</a:t>
            </a:r>
            <a:endParaRPr sz="1400" b="0" i="0" u="none" strike="noStrike" cap="none">
              <a:solidFill>
                <a:schemeClr val="accent2"/>
              </a:solidFill>
              <a:latin typeface="Arial"/>
              <a:ea typeface="Arial"/>
              <a:cs typeface="Arial"/>
              <a:sym typeface="Arial"/>
            </a:endParaRPr>
          </a:p>
        </p:txBody>
      </p:sp>
      <p:sp>
        <p:nvSpPr>
          <p:cNvPr id="476" name="Google Shape;476;p10"/>
          <p:cNvSpPr/>
          <p:nvPr/>
        </p:nvSpPr>
        <p:spPr>
          <a:xfrm>
            <a:off x="8229600" y="124200"/>
            <a:ext cx="2114640" cy="5158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Completa esta diapositiva</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Para el tercer entregable</a:t>
            </a:r>
            <a:endParaRPr sz="1400" b="0" i="0" u="none" strike="noStrike" cap="none">
              <a:solidFill>
                <a:schemeClr val="accent2"/>
              </a:solidFill>
              <a:latin typeface="Arial"/>
              <a:ea typeface="Arial"/>
              <a:cs typeface="Arial"/>
              <a:sym typeface="Arial"/>
            </a:endParaRPr>
          </a:p>
        </p:txBody>
      </p:sp>
      <p:sp>
        <p:nvSpPr>
          <p:cNvPr id="477" name="Google Shape;477;p10"/>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NO use el color rojo en las diapositivas</a:t>
            </a:r>
            <a:endParaRPr sz="1400" b="0" i="0" u="none" strike="noStrike" cap="none">
              <a:solidFill>
                <a:schemeClr val="accent2"/>
              </a:solidFill>
              <a:latin typeface="Arial"/>
              <a:ea typeface="Arial"/>
              <a:cs typeface="Arial"/>
              <a:sym typeface="Arial"/>
            </a:endParaRPr>
          </a:p>
        </p:txBody>
      </p:sp>
      <p:sp>
        <p:nvSpPr>
          <p:cNvPr id="478" name="Google Shape;478;p10"/>
          <p:cNvSpPr/>
          <p:nvPr/>
        </p:nvSpPr>
        <p:spPr>
          <a:xfrm flipH="1">
            <a:off x="7253136" y="5414257"/>
            <a:ext cx="530658" cy="83305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79" name="Google Shape;479;p10"/>
          <p:cNvSpPr/>
          <p:nvPr/>
        </p:nvSpPr>
        <p:spPr>
          <a:xfrm>
            <a:off x="5509320" y="6281160"/>
            <a:ext cx="29325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Incluya al profesor y al </a:t>
            </a:r>
            <a:r>
              <a:rPr lang="en-US" i="1">
                <a:solidFill>
                  <a:schemeClr val="accent2"/>
                </a:solidFill>
              </a:rPr>
              <a:t>monitor</a:t>
            </a:r>
            <a:r>
              <a:rPr lang="en-US" sz="1400" b="0" i="1" u="none" strike="noStrike" cap="none">
                <a:solidFill>
                  <a:schemeClr val="accent2"/>
                </a:solidFill>
                <a:latin typeface="Arial"/>
                <a:ea typeface="Arial"/>
                <a:cs typeface="Arial"/>
                <a:sym typeface="Arial"/>
              </a:rPr>
              <a:t>, por favor.</a:t>
            </a:r>
            <a:endParaRPr sz="1400" b="0" i="0" u="none" strike="noStrike" cap="none">
              <a:solidFill>
                <a:schemeClr val="accent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pic>
        <p:nvPicPr>
          <p:cNvPr id="484" name="Google Shape;484;gadd317ae2b_0_117" descr="Cómo sería un mundo sin ganadería industrial? | Igualdad Animal México"/>
          <p:cNvPicPr preferRelativeResize="0"/>
          <p:nvPr/>
        </p:nvPicPr>
        <p:blipFill rotWithShape="1">
          <a:blip r:embed="rId3">
            <a:alphaModFix/>
          </a:blip>
          <a:srcRect l="39094" r="1571"/>
          <a:stretch/>
        </p:blipFill>
        <p:spPr>
          <a:xfrm>
            <a:off x="-51118" y="-8709"/>
            <a:ext cx="12254544" cy="6881854"/>
          </a:xfrm>
          <a:prstGeom prst="rect">
            <a:avLst/>
          </a:prstGeom>
          <a:noFill/>
          <a:ln>
            <a:noFill/>
          </a:ln>
        </p:spPr>
      </p:pic>
      <p:sp>
        <p:nvSpPr>
          <p:cNvPr id="485" name="Google Shape;485;gadd317ae2b_0_117"/>
          <p:cNvSpPr/>
          <p:nvPr/>
        </p:nvSpPr>
        <p:spPr>
          <a:xfrm>
            <a:off x="-53831" y="-8709"/>
            <a:ext cx="12254399" cy="6866700"/>
          </a:xfrm>
          <a:prstGeom prst="rect">
            <a:avLst/>
          </a:prstGeom>
          <a:gradFill>
            <a:gsLst>
              <a:gs pos="0">
                <a:srgbClr val="FFFFFF">
                  <a:alpha val="0"/>
                </a:srgbClr>
              </a:gs>
              <a:gs pos="35000">
                <a:schemeClr val="lt1"/>
              </a:gs>
              <a:gs pos="100000">
                <a:schemeClr val="lt1"/>
              </a:gs>
            </a:gsLst>
            <a:lin ang="0" scaled="0"/>
          </a:gra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6000"/>
              <a:buFont typeface="Arial"/>
              <a:buNone/>
            </a:pPr>
            <a:r>
              <a:rPr lang="en-US" sz="6000" b="0" i="0" u="none" strike="noStrike" cap="none">
                <a:solidFill>
                  <a:srgbClr val="001E33"/>
                </a:solidFill>
                <a:latin typeface="Arial"/>
                <a:ea typeface="Arial"/>
                <a:cs typeface="Arial"/>
                <a:sym typeface="Arial"/>
              </a:rPr>
              <a:t>GRACIAS!</a:t>
            </a:r>
            <a:r>
              <a:rPr lang="en-US" sz="6000" b="0" i="0" u="none" strike="noStrike" cap="none">
                <a:solidFill>
                  <a:schemeClr val="lt1"/>
                </a:solidFill>
                <a:latin typeface="Arial"/>
                <a:ea typeface="Arial"/>
                <a:cs typeface="Arial"/>
                <a:sym typeface="Arial"/>
              </a:rPr>
              <a:t>.</a:t>
            </a:r>
            <a:endParaRPr sz="6000" b="0" i="0" u="none" strike="noStrike" cap="none">
              <a:solidFill>
                <a:schemeClr val="lt1"/>
              </a:solidFill>
              <a:latin typeface="Arial"/>
              <a:ea typeface="Arial"/>
              <a:cs typeface="Arial"/>
              <a:sym typeface="Arial"/>
            </a:endParaRPr>
          </a:p>
        </p:txBody>
      </p:sp>
      <p:sp>
        <p:nvSpPr>
          <p:cNvPr id="486" name="Google Shape;486;gadd317ae2b_0_117"/>
          <p:cNvSpPr txBox="1"/>
          <p:nvPr/>
        </p:nvSpPr>
        <p:spPr>
          <a:xfrm>
            <a:off x="5046225" y="4020625"/>
            <a:ext cx="6945600" cy="1261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1" i="0" u="none" strike="noStrike" cap="none">
                <a:solidFill>
                  <a:srgbClr val="001E33"/>
                </a:solidFill>
                <a:latin typeface="Arial"/>
                <a:ea typeface="Arial"/>
                <a:cs typeface="Arial"/>
                <a:sym typeface="Arial"/>
              </a:rPr>
              <a:t>Apoyado por </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400"/>
              <a:buFont typeface="Arial"/>
              <a:buNone/>
            </a:pPr>
            <a:r>
              <a:rPr lang="en-US" sz="1400" b="0" i="0" u="none" strike="noStrike" cap="none">
                <a:solidFill>
                  <a:srgbClr val="001E33"/>
                </a:solidFill>
                <a:latin typeface="Arial"/>
                <a:ea typeface="Arial"/>
                <a:cs typeface="Arial"/>
                <a:sym typeface="Arial"/>
              </a:rPr>
              <a:t>Los dos primeros autores son apoyados por una beca Sapiencia financiada por el municipio de Medellín. Todos los autores quieren agradecer a la Vicerrectoría de Descubrimiento y Creación, de la Universidad EAFIT, por su apoyo en esta investigación.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87" name="Google Shape;487;gadd317ae2b_0_117"/>
          <p:cNvSpPr/>
          <p:nvPr/>
        </p:nvSpPr>
        <p:spPr>
          <a:xfrm>
            <a:off x="3546885" y="2762675"/>
            <a:ext cx="3425400" cy="729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Por favor, no olvide los reconocimientos a su beca (si tiene una)</a:t>
            </a:r>
            <a:endParaRPr sz="1400" b="0" i="0" u="none" strike="noStrike" cap="none">
              <a:solidFill>
                <a:schemeClr val="accent2"/>
              </a:solidFill>
              <a:latin typeface="Arial"/>
              <a:ea typeface="Arial"/>
              <a:cs typeface="Arial"/>
              <a:sym typeface="Arial"/>
            </a:endParaRPr>
          </a:p>
        </p:txBody>
      </p:sp>
      <p:sp>
        <p:nvSpPr>
          <p:cNvPr id="488" name="Google Shape;488;gadd317ae2b_0_117"/>
          <p:cNvSpPr/>
          <p:nvPr/>
        </p:nvSpPr>
        <p:spPr>
          <a:xfrm rot="10800000">
            <a:off x="6002780" y="3403875"/>
            <a:ext cx="324270" cy="84304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89" name="Google Shape;489;gadd317ae2b_0_117"/>
          <p:cNvSpPr/>
          <p:nvPr/>
        </p:nvSpPr>
        <p:spPr>
          <a:xfrm>
            <a:off x="5249940" y="102434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NO use el color rojo en las diapositivas</a:t>
            </a:r>
            <a:endParaRPr sz="1400" b="0" i="0" u="none" strike="noStrike" cap="none">
              <a:solidFill>
                <a:schemeClr val="accent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1" name="Imagen 10" descr="Niño posando para una foto&#10;&#10;Descripción generada automáticamente con confianza media">
            <a:extLst>
              <a:ext uri="{FF2B5EF4-FFF2-40B4-BE49-F238E27FC236}">
                <a16:creationId xmlns:a16="http://schemas.microsoft.com/office/drawing/2014/main" id="{69563A06-27C7-44AD-A009-B9A23983F760}"/>
              </a:ext>
            </a:extLst>
          </p:cNvPr>
          <p:cNvPicPr>
            <a:picLocks noChangeAspect="1"/>
          </p:cNvPicPr>
          <p:nvPr/>
        </p:nvPicPr>
        <p:blipFill>
          <a:blip r:embed="rId3"/>
          <a:stretch>
            <a:fillRect/>
          </a:stretch>
        </p:blipFill>
        <p:spPr>
          <a:xfrm>
            <a:off x="589395" y="1863938"/>
            <a:ext cx="2351992" cy="2304127"/>
          </a:xfrm>
          <a:prstGeom prst="rect">
            <a:avLst/>
          </a:prstGeom>
        </p:spPr>
      </p:pic>
      <p:pic>
        <p:nvPicPr>
          <p:cNvPr id="7" name="Imagen 6" descr="Una persona parado de frente en un área abierta&#10;&#10;Descripción generada automáticamente">
            <a:extLst>
              <a:ext uri="{FF2B5EF4-FFF2-40B4-BE49-F238E27FC236}">
                <a16:creationId xmlns:a16="http://schemas.microsoft.com/office/drawing/2014/main" id="{5DA97E84-56F4-4253-B5F5-FE7FC13EBE51}"/>
              </a:ext>
            </a:extLst>
          </p:cNvPr>
          <p:cNvPicPr>
            <a:picLocks noChangeAspect="1"/>
          </p:cNvPicPr>
          <p:nvPr/>
        </p:nvPicPr>
        <p:blipFill>
          <a:blip r:embed="rId4"/>
          <a:stretch>
            <a:fillRect/>
          </a:stretch>
        </p:blipFill>
        <p:spPr>
          <a:xfrm>
            <a:off x="3085771" y="1803084"/>
            <a:ext cx="2872122" cy="2436497"/>
          </a:xfrm>
          <a:prstGeom prst="rect">
            <a:avLst/>
          </a:prstGeom>
        </p:spPr>
      </p:pic>
      <p:pic>
        <p:nvPicPr>
          <p:cNvPr id="199" name="Google Shape;199;p2"/>
          <p:cNvPicPr preferRelativeResize="0"/>
          <p:nvPr/>
        </p:nvPicPr>
        <p:blipFill rotWithShape="1">
          <a:blip r:embed="rId5">
            <a:alphaModFix/>
          </a:blip>
          <a:srcRect/>
          <a:stretch/>
        </p:blipFill>
        <p:spPr>
          <a:xfrm>
            <a:off x="-2880" y="0"/>
            <a:ext cx="12196080" cy="6855840"/>
          </a:xfrm>
          <a:prstGeom prst="rect">
            <a:avLst/>
          </a:prstGeom>
          <a:noFill/>
          <a:ln>
            <a:noFill/>
          </a:ln>
        </p:spPr>
      </p:pic>
      <p:sp>
        <p:nvSpPr>
          <p:cNvPr id="200" name="Google Shape;200;p2"/>
          <p:cNvSpPr/>
          <p:nvPr/>
        </p:nvSpPr>
        <p:spPr>
          <a:xfrm>
            <a:off x="265328" y="376925"/>
            <a:ext cx="43758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Presentación del equipo</a:t>
            </a:r>
            <a:endParaRPr sz="2200" b="0" i="0" u="none" strike="noStrike" cap="none">
              <a:solidFill>
                <a:srgbClr val="000000"/>
              </a:solidFill>
              <a:latin typeface="Arial"/>
              <a:ea typeface="Arial"/>
              <a:cs typeface="Arial"/>
              <a:sym typeface="Arial"/>
            </a:endParaRPr>
          </a:p>
        </p:txBody>
      </p:sp>
      <p:grpSp>
        <p:nvGrpSpPr>
          <p:cNvPr id="203" name="Google Shape;203;p2"/>
          <p:cNvGrpSpPr/>
          <p:nvPr/>
        </p:nvGrpSpPr>
        <p:grpSpPr>
          <a:xfrm>
            <a:off x="9052560" y="1645920"/>
            <a:ext cx="2833920" cy="2742480"/>
            <a:chOff x="9052560" y="1645920"/>
            <a:chExt cx="2833920" cy="2742480"/>
          </a:xfrm>
        </p:grpSpPr>
        <p:pic>
          <p:nvPicPr>
            <p:cNvPr id="204" name="Google Shape;204;p2"/>
            <p:cNvPicPr preferRelativeResize="0"/>
            <p:nvPr/>
          </p:nvPicPr>
          <p:blipFill rotWithShape="1">
            <a:blip r:embed="rId6">
              <a:alphaModFix/>
            </a:blip>
            <a:srcRect/>
            <a:stretch/>
          </p:blipFill>
          <p:spPr>
            <a:xfrm>
              <a:off x="9219240" y="1757160"/>
              <a:ext cx="2507760" cy="2486880"/>
            </a:xfrm>
            <a:prstGeom prst="rect">
              <a:avLst/>
            </a:prstGeom>
            <a:noFill/>
            <a:ln>
              <a:noFill/>
            </a:ln>
          </p:spPr>
        </p:pic>
        <p:sp>
          <p:nvSpPr>
            <p:cNvPr id="205" name="Google Shape;205;p2"/>
            <p:cNvSpPr/>
            <p:nvPr/>
          </p:nvSpPr>
          <p:spPr>
            <a:xfrm>
              <a:off x="9052560" y="1645920"/>
              <a:ext cx="2833920" cy="2742480"/>
            </a:xfrm>
            <a:custGeom>
              <a:avLst/>
              <a:gdLst/>
              <a:ahLst/>
              <a:cxnLst/>
              <a:rect l="l" t="t" r="r" b="b"/>
              <a:pathLst>
                <a:path w="7875" h="7621" extrusionOk="0">
                  <a:moveTo>
                    <a:pt x="5464" y="1278"/>
                  </a:moveTo>
                  <a:cubicBezTo>
                    <a:pt x="4998" y="997"/>
                    <a:pt x="4541" y="870"/>
                    <a:pt x="4003" y="870"/>
                  </a:cubicBezTo>
                  <a:cubicBezTo>
                    <a:pt x="3465" y="870"/>
                    <a:pt x="3008" y="997"/>
                    <a:pt x="2542" y="1278"/>
                  </a:cubicBezTo>
                  <a:cubicBezTo>
                    <a:pt x="2076" y="1559"/>
                    <a:pt x="1742" y="1908"/>
                    <a:pt x="1473" y="2394"/>
                  </a:cubicBezTo>
                  <a:cubicBezTo>
                    <a:pt x="1204" y="2880"/>
                    <a:pt x="1082" y="3357"/>
                    <a:pt x="1082" y="3918"/>
                  </a:cubicBezTo>
                  <a:cubicBezTo>
                    <a:pt x="1082" y="4479"/>
                    <a:pt x="1204" y="4956"/>
                    <a:pt x="1473" y="5442"/>
                  </a:cubicBezTo>
                  <a:cubicBezTo>
                    <a:pt x="1742" y="5928"/>
                    <a:pt x="2076" y="6277"/>
                    <a:pt x="2542" y="6558"/>
                  </a:cubicBezTo>
                  <a:cubicBezTo>
                    <a:pt x="3008" y="6839"/>
                    <a:pt x="3465" y="6967"/>
                    <a:pt x="4003" y="6967"/>
                  </a:cubicBezTo>
                  <a:cubicBezTo>
                    <a:pt x="4541" y="6967"/>
                    <a:pt x="4998" y="6839"/>
                    <a:pt x="5464" y="6558"/>
                  </a:cubicBezTo>
                  <a:cubicBezTo>
                    <a:pt x="5930" y="6277"/>
                    <a:pt x="6264" y="5928"/>
                    <a:pt x="6533" y="5442"/>
                  </a:cubicBezTo>
                  <a:cubicBezTo>
                    <a:pt x="6802" y="4956"/>
                    <a:pt x="6925" y="4479"/>
                    <a:pt x="6925" y="3918"/>
                  </a:cubicBezTo>
                  <a:cubicBezTo>
                    <a:pt x="6925" y="3357"/>
                    <a:pt x="6802" y="2880"/>
                    <a:pt x="6533" y="2394"/>
                  </a:cubicBezTo>
                  <a:cubicBezTo>
                    <a:pt x="6264" y="1908"/>
                    <a:pt x="5930" y="1559"/>
                    <a:pt x="5464" y="1278"/>
                  </a:cubicBezTo>
                  <a:moveTo>
                    <a:pt x="0" y="7620"/>
                  </a:moveTo>
                  <a:lnTo>
                    <a:pt x="0" y="0"/>
                  </a:lnTo>
                  <a:lnTo>
                    <a:pt x="7874" y="0"/>
                  </a:lnTo>
                  <a:lnTo>
                    <a:pt x="7874" y="7620"/>
                  </a:lnTo>
                  <a:lnTo>
                    <a:pt x="0" y="7620"/>
                  </a:lnTo>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8" name="Google Shape;208;p2"/>
          <p:cNvSpPr/>
          <p:nvPr/>
        </p:nvSpPr>
        <p:spPr>
          <a:xfrm>
            <a:off x="9419040" y="4180680"/>
            <a:ext cx="2192760" cy="75996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001E33"/>
                </a:solidFill>
                <a:latin typeface="Arial"/>
                <a:ea typeface="Arial"/>
                <a:cs typeface="Arial"/>
                <a:sym typeface="Arial"/>
              </a:rPr>
              <a:t>Mauricio</a:t>
            </a:r>
            <a:endParaRPr sz="2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001E33"/>
                </a:solidFill>
                <a:latin typeface="Arial"/>
                <a:ea typeface="Arial"/>
                <a:cs typeface="Arial"/>
                <a:sym typeface="Arial"/>
              </a:rPr>
              <a:t>Toro</a:t>
            </a:r>
            <a:endParaRPr sz="2200" b="0" i="0" u="none" strike="noStrike" cap="none">
              <a:solidFill>
                <a:srgbClr val="000000"/>
              </a:solidFill>
              <a:latin typeface="Arial"/>
              <a:ea typeface="Arial"/>
              <a:cs typeface="Arial"/>
              <a:sym typeface="Arial"/>
            </a:endParaRPr>
          </a:p>
        </p:txBody>
      </p:sp>
      <p:sp>
        <p:nvSpPr>
          <p:cNvPr id="209" name="Google Shape;209;p2"/>
          <p:cNvSpPr/>
          <p:nvPr/>
        </p:nvSpPr>
        <p:spPr>
          <a:xfrm>
            <a:off x="3551040" y="4180680"/>
            <a:ext cx="2192760" cy="1106542"/>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s-CO" sz="2200" b="0" i="0" u="none" strike="noStrike" cap="none" dirty="0">
                <a:solidFill>
                  <a:srgbClr val="001E33"/>
                </a:solidFill>
                <a:latin typeface="Arial"/>
                <a:ea typeface="Arial"/>
                <a:cs typeface="Arial"/>
                <a:sym typeface="Arial"/>
              </a:rPr>
              <a:t>Camilo Monsalve M</a:t>
            </a:r>
            <a:endParaRPr sz="22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rgbClr val="000000"/>
              </a:solidFill>
              <a:latin typeface="Arial"/>
              <a:ea typeface="Arial"/>
              <a:cs typeface="Arial"/>
              <a:sym typeface="Arial"/>
            </a:endParaRPr>
          </a:p>
        </p:txBody>
      </p:sp>
      <p:sp>
        <p:nvSpPr>
          <p:cNvPr id="210" name="Google Shape;210;p2"/>
          <p:cNvSpPr/>
          <p:nvPr/>
        </p:nvSpPr>
        <p:spPr>
          <a:xfrm>
            <a:off x="803880" y="4180680"/>
            <a:ext cx="2023920" cy="76798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rgbClr val="001E33"/>
                </a:solidFill>
                <a:latin typeface="Arial"/>
                <a:ea typeface="Arial"/>
                <a:cs typeface="Arial"/>
                <a:sym typeface="Arial"/>
              </a:rPr>
              <a:t>Manuel Arango G</a:t>
            </a:r>
            <a:endParaRPr sz="2200" b="0" i="0" u="none" strike="noStrike" cap="none" dirty="0">
              <a:solidFill>
                <a:srgbClr val="000000"/>
              </a:solidFill>
              <a:latin typeface="Arial"/>
              <a:ea typeface="Arial"/>
              <a:cs typeface="Arial"/>
              <a:sym typeface="Arial"/>
            </a:endParaRPr>
          </a:p>
        </p:txBody>
      </p:sp>
      <p:pic>
        <p:nvPicPr>
          <p:cNvPr id="216" name="Google Shape;216;p2"/>
          <p:cNvPicPr preferRelativeResize="0"/>
          <p:nvPr/>
        </p:nvPicPr>
        <p:blipFill rotWithShape="1">
          <a:blip r:embed="rId7">
            <a:alphaModFix/>
          </a:blip>
          <a:srcRect/>
          <a:stretch/>
        </p:blipFill>
        <p:spPr>
          <a:xfrm>
            <a:off x="182880" y="6089760"/>
            <a:ext cx="621000" cy="621000"/>
          </a:xfrm>
          <a:prstGeom prst="rect">
            <a:avLst/>
          </a:prstGeom>
          <a:noFill/>
          <a:ln>
            <a:noFill/>
          </a:ln>
        </p:spPr>
      </p:pic>
      <p:sp>
        <p:nvSpPr>
          <p:cNvPr id="217" name="Google Shape;217;p2"/>
          <p:cNvSpPr/>
          <p:nvPr/>
        </p:nvSpPr>
        <p:spPr>
          <a:xfrm>
            <a:off x="815039" y="6160680"/>
            <a:ext cx="985592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https://github.com/camilomonsalvem/ST0245-001/tree/master/proyecto</a:t>
            </a:r>
            <a:endParaRPr sz="2200" b="1" i="0" u="none" strike="noStrike" cap="none" dirty="0">
              <a:solidFill>
                <a:srgbClr val="001E33"/>
              </a:solidFill>
              <a:latin typeface="Arial"/>
              <a:ea typeface="Arial"/>
              <a:cs typeface="Arial"/>
              <a:sym typeface="Arial"/>
            </a:endParaRPr>
          </a:p>
        </p:txBody>
      </p:sp>
      <p:grpSp>
        <p:nvGrpSpPr>
          <p:cNvPr id="218" name="Google Shape;218;p2"/>
          <p:cNvGrpSpPr/>
          <p:nvPr/>
        </p:nvGrpSpPr>
        <p:grpSpPr>
          <a:xfrm>
            <a:off x="5895585" y="1674645"/>
            <a:ext cx="3383640" cy="2652120"/>
            <a:chOff x="1028310" y="1074420"/>
            <a:chExt cx="3383640" cy="2652120"/>
          </a:xfrm>
        </p:grpSpPr>
        <p:pic>
          <p:nvPicPr>
            <p:cNvPr id="219" name="Google Shape;219;p2"/>
            <p:cNvPicPr preferRelativeResize="0"/>
            <p:nvPr/>
          </p:nvPicPr>
          <p:blipFill rotWithShape="1">
            <a:blip r:embed="rId8">
              <a:alphaModFix/>
            </a:blip>
            <a:srcRect l="2186" t="17695" r="15575" b="26359"/>
            <a:stretch/>
          </p:blipFill>
          <p:spPr>
            <a:xfrm>
              <a:off x="1294925" y="1200950"/>
              <a:ext cx="2686053" cy="2436497"/>
            </a:xfrm>
            <a:prstGeom prst="rect">
              <a:avLst/>
            </a:prstGeom>
            <a:noFill/>
            <a:ln>
              <a:noFill/>
            </a:ln>
          </p:spPr>
        </p:pic>
        <p:sp>
          <p:nvSpPr>
            <p:cNvPr id="220" name="Google Shape;220;p2"/>
            <p:cNvSpPr/>
            <p:nvPr/>
          </p:nvSpPr>
          <p:spPr>
            <a:xfrm>
              <a:off x="1028310" y="1074420"/>
              <a:ext cx="3383640" cy="2652120"/>
            </a:xfrm>
            <a:custGeom>
              <a:avLst/>
              <a:gdLst/>
              <a:ahLst/>
              <a:cxnLst/>
              <a:rect l="l" t="t" r="r" b="b"/>
              <a:pathLst>
                <a:path w="9399" h="7367" extrusionOk="0">
                  <a:moveTo>
                    <a:pt x="1777" y="3847"/>
                  </a:moveTo>
                  <a:lnTo>
                    <a:pt x="1776" y="3847"/>
                  </a:lnTo>
                  <a:lnTo>
                    <a:pt x="1780" y="4006"/>
                  </a:lnTo>
                  <a:lnTo>
                    <a:pt x="1792" y="4166"/>
                  </a:lnTo>
                  <a:lnTo>
                    <a:pt x="1812" y="4324"/>
                  </a:lnTo>
                  <a:lnTo>
                    <a:pt x="1840" y="4481"/>
                  </a:lnTo>
                  <a:lnTo>
                    <a:pt x="1876" y="4636"/>
                  </a:lnTo>
                  <a:lnTo>
                    <a:pt x="1919" y="4789"/>
                  </a:lnTo>
                  <a:lnTo>
                    <a:pt x="1970" y="4939"/>
                  </a:lnTo>
                  <a:lnTo>
                    <a:pt x="2029" y="5086"/>
                  </a:lnTo>
                  <a:lnTo>
                    <a:pt x="2095" y="5230"/>
                  </a:lnTo>
                  <a:lnTo>
                    <a:pt x="2168" y="5371"/>
                  </a:lnTo>
                  <a:lnTo>
                    <a:pt x="2248" y="5507"/>
                  </a:lnTo>
                  <a:lnTo>
                    <a:pt x="2334" y="5638"/>
                  </a:lnTo>
                  <a:lnTo>
                    <a:pt x="2427" y="5765"/>
                  </a:lnTo>
                  <a:lnTo>
                    <a:pt x="2527" y="5886"/>
                  </a:lnTo>
                  <a:lnTo>
                    <a:pt x="2632" y="6002"/>
                  </a:lnTo>
                  <a:lnTo>
                    <a:pt x="2743" y="6111"/>
                  </a:lnTo>
                  <a:lnTo>
                    <a:pt x="2859" y="6215"/>
                  </a:lnTo>
                  <a:lnTo>
                    <a:pt x="2980" y="6312"/>
                  </a:lnTo>
                  <a:lnTo>
                    <a:pt x="3106" y="6402"/>
                  </a:lnTo>
                  <a:lnTo>
                    <a:pt x="3237" y="6486"/>
                  </a:lnTo>
                  <a:lnTo>
                    <a:pt x="3371" y="6562"/>
                  </a:lnTo>
                  <a:lnTo>
                    <a:pt x="3509" y="6631"/>
                  </a:lnTo>
                  <a:lnTo>
                    <a:pt x="3650" y="6692"/>
                  </a:lnTo>
                  <a:lnTo>
                    <a:pt x="3795" y="6745"/>
                  </a:lnTo>
                  <a:lnTo>
                    <a:pt x="3941" y="6790"/>
                  </a:lnTo>
                  <a:lnTo>
                    <a:pt x="4090" y="6827"/>
                  </a:lnTo>
                  <a:lnTo>
                    <a:pt x="4240" y="6856"/>
                  </a:lnTo>
                  <a:lnTo>
                    <a:pt x="4392" y="6877"/>
                  </a:lnTo>
                  <a:lnTo>
                    <a:pt x="4544" y="6890"/>
                  </a:lnTo>
                  <a:lnTo>
                    <a:pt x="4697" y="6894"/>
                  </a:lnTo>
                  <a:lnTo>
                    <a:pt x="4697" y="6894"/>
                  </a:lnTo>
                  <a:lnTo>
                    <a:pt x="4850" y="6890"/>
                  </a:lnTo>
                  <a:lnTo>
                    <a:pt x="5002" y="6877"/>
                  </a:lnTo>
                  <a:lnTo>
                    <a:pt x="5154" y="6856"/>
                  </a:lnTo>
                  <a:lnTo>
                    <a:pt x="5304" y="6827"/>
                  </a:lnTo>
                  <a:lnTo>
                    <a:pt x="5453" y="6790"/>
                  </a:lnTo>
                  <a:lnTo>
                    <a:pt x="5599" y="6745"/>
                  </a:lnTo>
                  <a:lnTo>
                    <a:pt x="5744" y="6691"/>
                  </a:lnTo>
                  <a:lnTo>
                    <a:pt x="5885" y="6630"/>
                  </a:lnTo>
                  <a:lnTo>
                    <a:pt x="6023" y="6561"/>
                  </a:lnTo>
                  <a:lnTo>
                    <a:pt x="6157" y="6485"/>
                  </a:lnTo>
                  <a:lnTo>
                    <a:pt x="6287" y="6402"/>
                  </a:lnTo>
                  <a:lnTo>
                    <a:pt x="6413" y="6312"/>
                  </a:lnTo>
                  <a:lnTo>
                    <a:pt x="6535" y="6214"/>
                  </a:lnTo>
                  <a:lnTo>
                    <a:pt x="6651" y="6111"/>
                  </a:lnTo>
                  <a:lnTo>
                    <a:pt x="6762" y="6001"/>
                  </a:lnTo>
                  <a:lnTo>
                    <a:pt x="6867" y="5885"/>
                  </a:lnTo>
                  <a:lnTo>
                    <a:pt x="6966" y="5764"/>
                  </a:lnTo>
                  <a:lnTo>
                    <a:pt x="7059" y="5637"/>
                  </a:lnTo>
                  <a:lnTo>
                    <a:pt x="7146" y="5506"/>
                  </a:lnTo>
                  <a:lnTo>
                    <a:pt x="7226" y="5370"/>
                  </a:lnTo>
                  <a:lnTo>
                    <a:pt x="7299" y="5229"/>
                  </a:lnTo>
                  <a:lnTo>
                    <a:pt x="7365" y="5085"/>
                  </a:lnTo>
                  <a:lnTo>
                    <a:pt x="7423" y="4938"/>
                  </a:lnTo>
                  <a:lnTo>
                    <a:pt x="7474" y="4788"/>
                  </a:lnTo>
                  <a:lnTo>
                    <a:pt x="7518" y="4635"/>
                  </a:lnTo>
                  <a:lnTo>
                    <a:pt x="7553" y="4480"/>
                  </a:lnTo>
                  <a:lnTo>
                    <a:pt x="7581" y="4323"/>
                  </a:lnTo>
                  <a:lnTo>
                    <a:pt x="7601" y="4165"/>
                  </a:lnTo>
                  <a:lnTo>
                    <a:pt x="7613" y="4005"/>
                  </a:lnTo>
                  <a:lnTo>
                    <a:pt x="7617" y="3846"/>
                  </a:lnTo>
                  <a:lnTo>
                    <a:pt x="7617" y="3846"/>
                  </a:lnTo>
                  <a:lnTo>
                    <a:pt x="7613" y="3687"/>
                  </a:lnTo>
                  <a:lnTo>
                    <a:pt x="7601" y="3527"/>
                  </a:lnTo>
                  <a:lnTo>
                    <a:pt x="7581" y="3369"/>
                  </a:lnTo>
                  <a:lnTo>
                    <a:pt x="7553" y="3212"/>
                  </a:lnTo>
                  <a:lnTo>
                    <a:pt x="7517" y="3057"/>
                  </a:lnTo>
                  <a:lnTo>
                    <a:pt x="7474" y="2904"/>
                  </a:lnTo>
                  <a:lnTo>
                    <a:pt x="7423" y="2754"/>
                  </a:lnTo>
                  <a:lnTo>
                    <a:pt x="7364" y="2607"/>
                  </a:lnTo>
                  <a:lnTo>
                    <a:pt x="7298" y="2463"/>
                  </a:lnTo>
                  <a:lnTo>
                    <a:pt x="7225" y="2322"/>
                  </a:lnTo>
                  <a:lnTo>
                    <a:pt x="7146" y="2186"/>
                  </a:lnTo>
                  <a:lnTo>
                    <a:pt x="7059" y="2055"/>
                  </a:lnTo>
                  <a:lnTo>
                    <a:pt x="6966" y="1928"/>
                  </a:lnTo>
                  <a:lnTo>
                    <a:pt x="6867" y="1807"/>
                  </a:lnTo>
                  <a:lnTo>
                    <a:pt x="6761" y="1691"/>
                  </a:lnTo>
                  <a:lnTo>
                    <a:pt x="6651" y="1582"/>
                  </a:lnTo>
                  <a:lnTo>
                    <a:pt x="6534" y="1478"/>
                  </a:lnTo>
                  <a:lnTo>
                    <a:pt x="6413" y="1381"/>
                  </a:lnTo>
                  <a:lnTo>
                    <a:pt x="6287" y="1291"/>
                  </a:lnTo>
                  <a:lnTo>
                    <a:pt x="6157" y="1207"/>
                  </a:lnTo>
                  <a:lnTo>
                    <a:pt x="6022" y="1131"/>
                  </a:lnTo>
                  <a:lnTo>
                    <a:pt x="5884" y="1062"/>
                  </a:lnTo>
                  <a:lnTo>
                    <a:pt x="5743" y="1001"/>
                  </a:lnTo>
                  <a:lnTo>
                    <a:pt x="5599" y="948"/>
                  </a:lnTo>
                  <a:lnTo>
                    <a:pt x="5453" y="903"/>
                  </a:lnTo>
                  <a:lnTo>
                    <a:pt x="5304" y="866"/>
                  </a:lnTo>
                  <a:lnTo>
                    <a:pt x="5154" y="837"/>
                  </a:lnTo>
                  <a:lnTo>
                    <a:pt x="5002" y="816"/>
                  </a:lnTo>
                  <a:lnTo>
                    <a:pt x="4850" y="803"/>
                  </a:lnTo>
                  <a:lnTo>
                    <a:pt x="4697" y="799"/>
                  </a:lnTo>
                  <a:lnTo>
                    <a:pt x="4697" y="799"/>
                  </a:lnTo>
                  <a:lnTo>
                    <a:pt x="4544" y="803"/>
                  </a:lnTo>
                  <a:lnTo>
                    <a:pt x="4392" y="816"/>
                  </a:lnTo>
                  <a:lnTo>
                    <a:pt x="4240" y="837"/>
                  </a:lnTo>
                  <a:lnTo>
                    <a:pt x="4090" y="866"/>
                  </a:lnTo>
                  <a:lnTo>
                    <a:pt x="3941" y="903"/>
                  </a:lnTo>
                  <a:lnTo>
                    <a:pt x="3794" y="948"/>
                  </a:lnTo>
                  <a:lnTo>
                    <a:pt x="3650" y="1002"/>
                  </a:lnTo>
                  <a:lnTo>
                    <a:pt x="3509" y="1063"/>
                  </a:lnTo>
                  <a:lnTo>
                    <a:pt x="3371" y="1132"/>
                  </a:lnTo>
                  <a:lnTo>
                    <a:pt x="3237" y="1208"/>
                  </a:lnTo>
                  <a:lnTo>
                    <a:pt x="3106" y="1291"/>
                  </a:lnTo>
                  <a:lnTo>
                    <a:pt x="2980" y="1382"/>
                  </a:lnTo>
                  <a:lnTo>
                    <a:pt x="2859" y="1479"/>
                  </a:lnTo>
                  <a:lnTo>
                    <a:pt x="2743" y="1582"/>
                  </a:lnTo>
                  <a:lnTo>
                    <a:pt x="2632" y="1692"/>
                  </a:lnTo>
                  <a:lnTo>
                    <a:pt x="2527" y="1808"/>
                  </a:lnTo>
                  <a:lnTo>
                    <a:pt x="2427" y="1929"/>
                  </a:lnTo>
                  <a:lnTo>
                    <a:pt x="2334" y="2056"/>
                  </a:lnTo>
                  <a:lnTo>
                    <a:pt x="2248" y="2187"/>
                  </a:lnTo>
                  <a:lnTo>
                    <a:pt x="2168" y="2323"/>
                  </a:lnTo>
                  <a:lnTo>
                    <a:pt x="2095" y="2464"/>
                  </a:lnTo>
                  <a:lnTo>
                    <a:pt x="2029" y="2608"/>
                  </a:lnTo>
                  <a:lnTo>
                    <a:pt x="1971" y="2755"/>
                  </a:lnTo>
                  <a:lnTo>
                    <a:pt x="1920" y="2905"/>
                  </a:lnTo>
                  <a:lnTo>
                    <a:pt x="1876" y="3058"/>
                  </a:lnTo>
                  <a:lnTo>
                    <a:pt x="1841" y="3213"/>
                  </a:lnTo>
                  <a:lnTo>
                    <a:pt x="1813" y="3370"/>
                  </a:lnTo>
                  <a:lnTo>
                    <a:pt x="1793" y="3528"/>
                  </a:lnTo>
                  <a:lnTo>
                    <a:pt x="1781" y="3688"/>
                  </a:lnTo>
                  <a:lnTo>
                    <a:pt x="1777" y="3847"/>
                  </a:lnTo>
                  <a:moveTo>
                    <a:pt x="0" y="7366"/>
                  </a:moveTo>
                  <a:lnTo>
                    <a:pt x="0" y="0"/>
                  </a:lnTo>
                  <a:lnTo>
                    <a:pt x="9398" y="0"/>
                  </a:lnTo>
                  <a:lnTo>
                    <a:pt x="9398" y="7366"/>
                  </a:lnTo>
                  <a:lnTo>
                    <a:pt x="0" y="7366"/>
                  </a:lnTo>
                </a:path>
              </a:pathLst>
            </a:custGeom>
            <a:solidFill>
              <a:srgbClr val="FFFFFF"/>
            </a:solidFill>
            <a:ln>
              <a:noFill/>
            </a:ln>
          </p:spPr>
        </p:sp>
      </p:grpSp>
      <p:sp>
        <p:nvSpPr>
          <p:cNvPr id="221" name="Google Shape;221;p2"/>
          <p:cNvSpPr/>
          <p:nvPr/>
        </p:nvSpPr>
        <p:spPr>
          <a:xfrm>
            <a:off x="6446651" y="4180675"/>
            <a:ext cx="24111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001E33"/>
                </a:solidFill>
                <a:latin typeface="Arial"/>
                <a:ea typeface="Arial"/>
                <a:cs typeface="Arial"/>
                <a:sym typeface="Arial"/>
              </a:rPr>
              <a:t>Simón</a:t>
            </a:r>
            <a:br>
              <a:rPr lang="en-US" sz="2200" b="0" i="0" u="none" strike="noStrike" cap="none">
                <a:solidFill>
                  <a:srgbClr val="001E33"/>
                </a:solidFill>
                <a:latin typeface="Arial"/>
                <a:ea typeface="Arial"/>
                <a:cs typeface="Arial"/>
                <a:sym typeface="Arial"/>
              </a:rPr>
            </a:br>
            <a:r>
              <a:rPr lang="en-US" sz="2200" b="0" i="0" u="none" strike="noStrike" cap="none">
                <a:solidFill>
                  <a:srgbClr val="001E33"/>
                </a:solidFill>
                <a:latin typeface="Arial"/>
                <a:ea typeface="Arial"/>
                <a:cs typeface="Arial"/>
                <a:sym typeface="Arial"/>
              </a:rPr>
              <a:t>Marín</a:t>
            </a:r>
            <a:endParaRPr sz="2200" b="0"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27" name="Google Shape;220;p2">
            <a:extLst>
              <a:ext uri="{FF2B5EF4-FFF2-40B4-BE49-F238E27FC236}">
                <a16:creationId xmlns:a16="http://schemas.microsoft.com/office/drawing/2014/main" id="{ACC839A9-1EA1-4CAF-9E96-0A6009FFB927}"/>
              </a:ext>
            </a:extLst>
          </p:cNvPr>
          <p:cNvSpPr/>
          <p:nvPr/>
        </p:nvSpPr>
        <p:spPr>
          <a:xfrm>
            <a:off x="2979585" y="1630384"/>
            <a:ext cx="3383640" cy="2636976"/>
          </a:xfrm>
          <a:custGeom>
            <a:avLst/>
            <a:gdLst/>
            <a:ahLst/>
            <a:cxnLst/>
            <a:rect l="l" t="t" r="r" b="b"/>
            <a:pathLst>
              <a:path w="9399" h="7367" extrusionOk="0">
                <a:moveTo>
                  <a:pt x="1777" y="3847"/>
                </a:moveTo>
                <a:lnTo>
                  <a:pt x="1776" y="3847"/>
                </a:lnTo>
                <a:lnTo>
                  <a:pt x="1780" y="4006"/>
                </a:lnTo>
                <a:lnTo>
                  <a:pt x="1792" y="4166"/>
                </a:lnTo>
                <a:lnTo>
                  <a:pt x="1812" y="4324"/>
                </a:lnTo>
                <a:lnTo>
                  <a:pt x="1840" y="4481"/>
                </a:lnTo>
                <a:lnTo>
                  <a:pt x="1876" y="4636"/>
                </a:lnTo>
                <a:lnTo>
                  <a:pt x="1919" y="4789"/>
                </a:lnTo>
                <a:lnTo>
                  <a:pt x="1970" y="4939"/>
                </a:lnTo>
                <a:lnTo>
                  <a:pt x="2029" y="5086"/>
                </a:lnTo>
                <a:lnTo>
                  <a:pt x="2095" y="5230"/>
                </a:lnTo>
                <a:lnTo>
                  <a:pt x="2168" y="5371"/>
                </a:lnTo>
                <a:lnTo>
                  <a:pt x="2248" y="5507"/>
                </a:lnTo>
                <a:lnTo>
                  <a:pt x="2334" y="5638"/>
                </a:lnTo>
                <a:lnTo>
                  <a:pt x="2427" y="5765"/>
                </a:lnTo>
                <a:lnTo>
                  <a:pt x="2527" y="5886"/>
                </a:lnTo>
                <a:lnTo>
                  <a:pt x="2632" y="6002"/>
                </a:lnTo>
                <a:lnTo>
                  <a:pt x="2743" y="6111"/>
                </a:lnTo>
                <a:lnTo>
                  <a:pt x="2859" y="6215"/>
                </a:lnTo>
                <a:lnTo>
                  <a:pt x="2980" y="6312"/>
                </a:lnTo>
                <a:lnTo>
                  <a:pt x="3106" y="6402"/>
                </a:lnTo>
                <a:lnTo>
                  <a:pt x="3237" y="6486"/>
                </a:lnTo>
                <a:lnTo>
                  <a:pt x="3371" y="6562"/>
                </a:lnTo>
                <a:lnTo>
                  <a:pt x="3509" y="6631"/>
                </a:lnTo>
                <a:lnTo>
                  <a:pt x="3650" y="6692"/>
                </a:lnTo>
                <a:lnTo>
                  <a:pt x="3795" y="6745"/>
                </a:lnTo>
                <a:lnTo>
                  <a:pt x="3941" y="6790"/>
                </a:lnTo>
                <a:lnTo>
                  <a:pt x="4090" y="6827"/>
                </a:lnTo>
                <a:lnTo>
                  <a:pt x="4240" y="6856"/>
                </a:lnTo>
                <a:lnTo>
                  <a:pt x="4392" y="6877"/>
                </a:lnTo>
                <a:lnTo>
                  <a:pt x="4544" y="6890"/>
                </a:lnTo>
                <a:lnTo>
                  <a:pt x="4697" y="6894"/>
                </a:lnTo>
                <a:lnTo>
                  <a:pt x="4697" y="6894"/>
                </a:lnTo>
                <a:lnTo>
                  <a:pt x="4850" y="6890"/>
                </a:lnTo>
                <a:lnTo>
                  <a:pt x="5002" y="6877"/>
                </a:lnTo>
                <a:lnTo>
                  <a:pt x="5154" y="6856"/>
                </a:lnTo>
                <a:lnTo>
                  <a:pt x="5304" y="6827"/>
                </a:lnTo>
                <a:lnTo>
                  <a:pt x="5453" y="6790"/>
                </a:lnTo>
                <a:lnTo>
                  <a:pt x="5599" y="6745"/>
                </a:lnTo>
                <a:lnTo>
                  <a:pt x="5744" y="6691"/>
                </a:lnTo>
                <a:lnTo>
                  <a:pt x="5885" y="6630"/>
                </a:lnTo>
                <a:lnTo>
                  <a:pt x="6023" y="6561"/>
                </a:lnTo>
                <a:lnTo>
                  <a:pt x="6157" y="6485"/>
                </a:lnTo>
                <a:lnTo>
                  <a:pt x="6287" y="6402"/>
                </a:lnTo>
                <a:lnTo>
                  <a:pt x="6413" y="6312"/>
                </a:lnTo>
                <a:lnTo>
                  <a:pt x="6535" y="6214"/>
                </a:lnTo>
                <a:lnTo>
                  <a:pt x="6651" y="6111"/>
                </a:lnTo>
                <a:lnTo>
                  <a:pt x="6762" y="6001"/>
                </a:lnTo>
                <a:lnTo>
                  <a:pt x="6867" y="5885"/>
                </a:lnTo>
                <a:lnTo>
                  <a:pt x="6966" y="5764"/>
                </a:lnTo>
                <a:lnTo>
                  <a:pt x="7059" y="5637"/>
                </a:lnTo>
                <a:lnTo>
                  <a:pt x="7146" y="5506"/>
                </a:lnTo>
                <a:lnTo>
                  <a:pt x="7226" y="5370"/>
                </a:lnTo>
                <a:lnTo>
                  <a:pt x="7299" y="5229"/>
                </a:lnTo>
                <a:lnTo>
                  <a:pt x="7365" y="5085"/>
                </a:lnTo>
                <a:lnTo>
                  <a:pt x="7423" y="4938"/>
                </a:lnTo>
                <a:lnTo>
                  <a:pt x="7474" y="4788"/>
                </a:lnTo>
                <a:lnTo>
                  <a:pt x="7518" y="4635"/>
                </a:lnTo>
                <a:lnTo>
                  <a:pt x="7553" y="4480"/>
                </a:lnTo>
                <a:lnTo>
                  <a:pt x="7581" y="4323"/>
                </a:lnTo>
                <a:lnTo>
                  <a:pt x="7601" y="4165"/>
                </a:lnTo>
                <a:lnTo>
                  <a:pt x="7613" y="4005"/>
                </a:lnTo>
                <a:lnTo>
                  <a:pt x="7617" y="3846"/>
                </a:lnTo>
                <a:lnTo>
                  <a:pt x="7617" y="3846"/>
                </a:lnTo>
                <a:lnTo>
                  <a:pt x="7613" y="3687"/>
                </a:lnTo>
                <a:lnTo>
                  <a:pt x="7601" y="3527"/>
                </a:lnTo>
                <a:lnTo>
                  <a:pt x="7581" y="3369"/>
                </a:lnTo>
                <a:lnTo>
                  <a:pt x="7553" y="3212"/>
                </a:lnTo>
                <a:lnTo>
                  <a:pt x="7517" y="3057"/>
                </a:lnTo>
                <a:lnTo>
                  <a:pt x="7474" y="2904"/>
                </a:lnTo>
                <a:lnTo>
                  <a:pt x="7423" y="2754"/>
                </a:lnTo>
                <a:lnTo>
                  <a:pt x="7364" y="2607"/>
                </a:lnTo>
                <a:lnTo>
                  <a:pt x="7298" y="2463"/>
                </a:lnTo>
                <a:lnTo>
                  <a:pt x="7225" y="2322"/>
                </a:lnTo>
                <a:lnTo>
                  <a:pt x="7146" y="2186"/>
                </a:lnTo>
                <a:lnTo>
                  <a:pt x="7059" y="2055"/>
                </a:lnTo>
                <a:lnTo>
                  <a:pt x="6966" y="1928"/>
                </a:lnTo>
                <a:lnTo>
                  <a:pt x="6867" y="1807"/>
                </a:lnTo>
                <a:lnTo>
                  <a:pt x="6761" y="1691"/>
                </a:lnTo>
                <a:lnTo>
                  <a:pt x="6651" y="1582"/>
                </a:lnTo>
                <a:lnTo>
                  <a:pt x="6534" y="1478"/>
                </a:lnTo>
                <a:lnTo>
                  <a:pt x="6413" y="1381"/>
                </a:lnTo>
                <a:lnTo>
                  <a:pt x="6287" y="1291"/>
                </a:lnTo>
                <a:lnTo>
                  <a:pt x="6157" y="1207"/>
                </a:lnTo>
                <a:lnTo>
                  <a:pt x="6022" y="1131"/>
                </a:lnTo>
                <a:lnTo>
                  <a:pt x="5884" y="1062"/>
                </a:lnTo>
                <a:lnTo>
                  <a:pt x="5743" y="1001"/>
                </a:lnTo>
                <a:lnTo>
                  <a:pt x="5599" y="948"/>
                </a:lnTo>
                <a:lnTo>
                  <a:pt x="5453" y="903"/>
                </a:lnTo>
                <a:lnTo>
                  <a:pt x="5304" y="866"/>
                </a:lnTo>
                <a:lnTo>
                  <a:pt x="5154" y="837"/>
                </a:lnTo>
                <a:lnTo>
                  <a:pt x="5002" y="816"/>
                </a:lnTo>
                <a:lnTo>
                  <a:pt x="4850" y="803"/>
                </a:lnTo>
                <a:lnTo>
                  <a:pt x="4697" y="799"/>
                </a:lnTo>
                <a:lnTo>
                  <a:pt x="4697" y="799"/>
                </a:lnTo>
                <a:lnTo>
                  <a:pt x="4544" y="803"/>
                </a:lnTo>
                <a:lnTo>
                  <a:pt x="4392" y="816"/>
                </a:lnTo>
                <a:lnTo>
                  <a:pt x="4240" y="837"/>
                </a:lnTo>
                <a:lnTo>
                  <a:pt x="4090" y="866"/>
                </a:lnTo>
                <a:lnTo>
                  <a:pt x="3941" y="903"/>
                </a:lnTo>
                <a:lnTo>
                  <a:pt x="3794" y="948"/>
                </a:lnTo>
                <a:lnTo>
                  <a:pt x="3650" y="1002"/>
                </a:lnTo>
                <a:lnTo>
                  <a:pt x="3509" y="1063"/>
                </a:lnTo>
                <a:lnTo>
                  <a:pt x="3371" y="1132"/>
                </a:lnTo>
                <a:lnTo>
                  <a:pt x="3237" y="1208"/>
                </a:lnTo>
                <a:lnTo>
                  <a:pt x="3106" y="1291"/>
                </a:lnTo>
                <a:lnTo>
                  <a:pt x="2980" y="1382"/>
                </a:lnTo>
                <a:lnTo>
                  <a:pt x="2859" y="1479"/>
                </a:lnTo>
                <a:lnTo>
                  <a:pt x="2743" y="1582"/>
                </a:lnTo>
                <a:lnTo>
                  <a:pt x="2632" y="1692"/>
                </a:lnTo>
                <a:lnTo>
                  <a:pt x="2527" y="1808"/>
                </a:lnTo>
                <a:lnTo>
                  <a:pt x="2427" y="1929"/>
                </a:lnTo>
                <a:lnTo>
                  <a:pt x="2334" y="2056"/>
                </a:lnTo>
                <a:lnTo>
                  <a:pt x="2248" y="2187"/>
                </a:lnTo>
                <a:lnTo>
                  <a:pt x="2168" y="2323"/>
                </a:lnTo>
                <a:lnTo>
                  <a:pt x="2095" y="2464"/>
                </a:lnTo>
                <a:lnTo>
                  <a:pt x="2029" y="2608"/>
                </a:lnTo>
                <a:lnTo>
                  <a:pt x="1971" y="2755"/>
                </a:lnTo>
                <a:lnTo>
                  <a:pt x="1920" y="2905"/>
                </a:lnTo>
                <a:lnTo>
                  <a:pt x="1876" y="3058"/>
                </a:lnTo>
                <a:lnTo>
                  <a:pt x="1841" y="3213"/>
                </a:lnTo>
                <a:lnTo>
                  <a:pt x="1813" y="3370"/>
                </a:lnTo>
                <a:lnTo>
                  <a:pt x="1793" y="3528"/>
                </a:lnTo>
                <a:lnTo>
                  <a:pt x="1781" y="3688"/>
                </a:lnTo>
                <a:lnTo>
                  <a:pt x="1777" y="3847"/>
                </a:lnTo>
                <a:moveTo>
                  <a:pt x="0" y="7366"/>
                </a:moveTo>
                <a:lnTo>
                  <a:pt x="0" y="0"/>
                </a:lnTo>
                <a:lnTo>
                  <a:pt x="9398" y="0"/>
                </a:lnTo>
                <a:lnTo>
                  <a:pt x="9398" y="7366"/>
                </a:lnTo>
                <a:lnTo>
                  <a:pt x="0" y="7366"/>
                </a:lnTo>
              </a:path>
            </a:pathLst>
          </a:custGeom>
          <a:solidFill>
            <a:srgbClr val="FFFFFF"/>
          </a:solidFill>
          <a:ln>
            <a:noFill/>
          </a:ln>
        </p:spPr>
      </p:sp>
      <p:sp>
        <p:nvSpPr>
          <p:cNvPr id="30" name="Google Shape;220;p2">
            <a:extLst>
              <a:ext uri="{FF2B5EF4-FFF2-40B4-BE49-F238E27FC236}">
                <a16:creationId xmlns:a16="http://schemas.microsoft.com/office/drawing/2014/main" id="{ECE7FCED-92DE-4A16-AEE4-C45228791722}"/>
              </a:ext>
            </a:extLst>
          </p:cNvPr>
          <p:cNvSpPr/>
          <p:nvPr/>
        </p:nvSpPr>
        <p:spPr>
          <a:xfrm>
            <a:off x="2994480" y="1579472"/>
            <a:ext cx="3383640" cy="2652120"/>
          </a:xfrm>
          <a:custGeom>
            <a:avLst/>
            <a:gdLst/>
            <a:ahLst/>
            <a:cxnLst/>
            <a:rect l="l" t="t" r="r" b="b"/>
            <a:pathLst>
              <a:path w="9399" h="7367" extrusionOk="0">
                <a:moveTo>
                  <a:pt x="1777" y="3847"/>
                </a:moveTo>
                <a:lnTo>
                  <a:pt x="1776" y="3847"/>
                </a:lnTo>
                <a:lnTo>
                  <a:pt x="1780" y="4006"/>
                </a:lnTo>
                <a:lnTo>
                  <a:pt x="1792" y="4166"/>
                </a:lnTo>
                <a:lnTo>
                  <a:pt x="1812" y="4324"/>
                </a:lnTo>
                <a:lnTo>
                  <a:pt x="1840" y="4481"/>
                </a:lnTo>
                <a:lnTo>
                  <a:pt x="1876" y="4636"/>
                </a:lnTo>
                <a:lnTo>
                  <a:pt x="1919" y="4789"/>
                </a:lnTo>
                <a:lnTo>
                  <a:pt x="1970" y="4939"/>
                </a:lnTo>
                <a:lnTo>
                  <a:pt x="2029" y="5086"/>
                </a:lnTo>
                <a:lnTo>
                  <a:pt x="2095" y="5230"/>
                </a:lnTo>
                <a:lnTo>
                  <a:pt x="2168" y="5371"/>
                </a:lnTo>
                <a:lnTo>
                  <a:pt x="2248" y="5507"/>
                </a:lnTo>
                <a:lnTo>
                  <a:pt x="2334" y="5638"/>
                </a:lnTo>
                <a:lnTo>
                  <a:pt x="2427" y="5765"/>
                </a:lnTo>
                <a:lnTo>
                  <a:pt x="2527" y="5886"/>
                </a:lnTo>
                <a:lnTo>
                  <a:pt x="2632" y="6002"/>
                </a:lnTo>
                <a:lnTo>
                  <a:pt x="2743" y="6111"/>
                </a:lnTo>
                <a:lnTo>
                  <a:pt x="2859" y="6215"/>
                </a:lnTo>
                <a:lnTo>
                  <a:pt x="2980" y="6312"/>
                </a:lnTo>
                <a:lnTo>
                  <a:pt x="3106" y="6402"/>
                </a:lnTo>
                <a:lnTo>
                  <a:pt x="3237" y="6486"/>
                </a:lnTo>
                <a:lnTo>
                  <a:pt x="3371" y="6562"/>
                </a:lnTo>
                <a:lnTo>
                  <a:pt x="3509" y="6631"/>
                </a:lnTo>
                <a:lnTo>
                  <a:pt x="3650" y="6692"/>
                </a:lnTo>
                <a:lnTo>
                  <a:pt x="3795" y="6745"/>
                </a:lnTo>
                <a:lnTo>
                  <a:pt x="3941" y="6790"/>
                </a:lnTo>
                <a:lnTo>
                  <a:pt x="4090" y="6827"/>
                </a:lnTo>
                <a:lnTo>
                  <a:pt x="4240" y="6856"/>
                </a:lnTo>
                <a:lnTo>
                  <a:pt x="4392" y="6877"/>
                </a:lnTo>
                <a:lnTo>
                  <a:pt x="4544" y="6890"/>
                </a:lnTo>
                <a:lnTo>
                  <a:pt x="4697" y="6894"/>
                </a:lnTo>
                <a:lnTo>
                  <a:pt x="4697" y="6894"/>
                </a:lnTo>
                <a:lnTo>
                  <a:pt x="4850" y="6890"/>
                </a:lnTo>
                <a:lnTo>
                  <a:pt x="5002" y="6877"/>
                </a:lnTo>
                <a:lnTo>
                  <a:pt x="5154" y="6856"/>
                </a:lnTo>
                <a:lnTo>
                  <a:pt x="5304" y="6827"/>
                </a:lnTo>
                <a:lnTo>
                  <a:pt x="5453" y="6790"/>
                </a:lnTo>
                <a:lnTo>
                  <a:pt x="5599" y="6745"/>
                </a:lnTo>
                <a:lnTo>
                  <a:pt x="5744" y="6691"/>
                </a:lnTo>
                <a:lnTo>
                  <a:pt x="5885" y="6630"/>
                </a:lnTo>
                <a:lnTo>
                  <a:pt x="6023" y="6561"/>
                </a:lnTo>
                <a:lnTo>
                  <a:pt x="6157" y="6485"/>
                </a:lnTo>
                <a:lnTo>
                  <a:pt x="6287" y="6402"/>
                </a:lnTo>
                <a:lnTo>
                  <a:pt x="6413" y="6312"/>
                </a:lnTo>
                <a:lnTo>
                  <a:pt x="6535" y="6214"/>
                </a:lnTo>
                <a:lnTo>
                  <a:pt x="6651" y="6111"/>
                </a:lnTo>
                <a:lnTo>
                  <a:pt x="6762" y="6001"/>
                </a:lnTo>
                <a:lnTo>
                  <a:pt x="6867" y="5885"/>
                </a:lnTo>
                <a:lnTo>
                  <a:pt x="6966" y="5764"/>
                </a:lnTo>
                <a:lnTo>
                  <a:pt x="7059" y="5637"/>
                </a:lnTo>
                <a:lnTo>
                  <a:pt x="7146" y="5506"/>
                </a:lnTo>
                <a:lnTo>
                  <a:pt x="7226" y="5370"/>
                </a:lnTo>
                <a:lnTo>
                  <a:pt x="7299" y="5229"/>
                </a:lnTo>
                <a:lnTo>
                  <a:pt x="7365" y="5085"/>
                </a:lnTo>
                <a:lnTo>
                  <a:pt x="7423" y="4938"/>
                </a:lnTo>
                <a:lnTo>
                  <a:pt x="7474" y="4788"/>
                </a:lnTo>
                <a:lnTo>
                  <a:pt x="7518" y="4635"/>
                </a:lnTo>
                <a:lnTo>
                  <a:pt x="7553" y="4480"/>
                </a:lnTo>
                <a:lnTo>
                  <a:pt x="7581" y="4323"/>
                </a:lnTo>
                <a:lnTo>
                  <a:pt x="7601" y="4165"/>
                </a:lnTo>
                <a:lnTo>
                  <a:pt x="7613" y="4005"/>
                </a:lnTo>
                <a:lnTo>
                  <a:pt x="7617" y="3846"/>
                </a:lnTo>
                <a:lnTo>
                  <a:pt x="7617" y="3846"/>
                </a:lnTo>
                <a:lnTo>
                  <a:pt x="7613" y="3687"/>
                </a:lnTo>
                <a:lnTo>
                  <a:pt x="7601" y="3527"/>
                </a:lnTo>
                <a:lnTo>
                  <a:pt x="7581" y="3369"/>
                </a:lnTo>
                <a:lnTo>
                  <a:pt x="7553" y="3212"/>
                </a:lnTo>
                <a:lnTo>
                  <a:pt x="7517" y="3057"/>
                </a:lnTo>
                <a:lnTo>
                  <a:pt x="7474" y="2904"/>
                </a:lnTo>
                <a:lnTo>
                  <a:pt x="7423" y="2754"/>
                </a:lnTo>
                <a:lnTo>
                  <a:pt x="7364" y="2607"/>
                </a:lnTo>
                <a:lnTo>
                  <a:pt x="7298" y="2463"/>
                </a:lnTo>
                <a:lnTo>
                  <a:pt x="7225" y="2322"/>
                </a:lnTo>
                <a:lnTo>
                  <a:pt x="7146" y="2186"/>
                </a:lnTo>
                <a:lnTo>
                  <a:pt x="7059" y="2055"/>
                </a:lnTo>
                <a:lnTo>
                  <a:pt x="6966" y="1928"/>
                </a:lnTo>
                <a:lnTo>
                  <a:pt x="6867" y="1807"/>
                </a:lnTo>
                <a:lnTo>
                  <a:pt x="6761" y="1691"/>
                </a:lnTo>
                <a:lnTo>
                  <a:pt x="6651" y="1582"/>
                </a:lnTo>
                <a:lnTo>
                  <a:pt x="6534" y="1478"/>
                </a:lnTo>
                <a:lnTo>
                  <a:pt x="6413" y="1381"/>
                </a:lnTo>
                <a:lnTo>
                  <a:pt x="6287" y="1291"/>
                </a:lnTo>
                <a:lnTo>
                  <a:pt x="6157" y="1207"/>
                </a:lnTo>
                <a:lnTo>
                  <a:pt x="6022" y="1131"/>
                </a:lnTo>
                <a:lnTo>
                  <a:pt x="5884" y="1062"/>
                </a:lnTo>
                <a:lnTo>
                  <a:pt x="5743" y="1001"/>
                </a:lnTo>
                <a:lnTo>
                  <a:pt x="5599" y="948"/>
                </a:lnTo>
                <a:lnTo>
                  <a:pt x="5453" y="903"/>
                </a:lnTo>
                <a:lnTo>
                  <a:pt x="5304" y="866"/>
                </a:lnTo>
                <a:lnTo>
                  <a:pt x="5154" y="837"/>
                </a:lnTo>
                <a:lnTo>
                  <a:pt x="5002" y="816"/>
                </a:lnTo>
                <a:lnTo>
                  <a:pt x="4850" y="803"/>
                </a:lnTo>
                <a:lnTo>
                  <a:pt x="4697" y="799"/>
                </a:lnTo>
                <a:lnTo>
                  <a:pt x="4697" y="799"/>
                </a:lnTo>
                <a:lnTo>
                  <a:pt x="4544" y="803"/>
                </a:lnTo>
                <a:lnTo>
                  <a:pt x="4392" y="816"/>
                </a:lnTo>
                <a:lnTo>
                  <a:pt x="4240" y="837"/>
                </a:lnTo>
                <a:lnTo>
                  <a:pt x="4090" y="866"/>
                </a:lnTo>
                <a:lnTo>
                  <a:pt x="3941" y="903"/>
                </a:lnTo>
                <a:lnTo>
                  <a:pt x="3794" y="948"/>
                </a:lnTo>
                <a:lnTo>
                  <a:pt x="3650" y="1002"/>
                </a:lnTo>
                <a:lnTo>
                  <a:pt x="3509" y="1063"/>
                </a:lnTo>
                <a:lnTo>
                  <a:pt x="3371" y="1132"/>
                </a:lnTo>
                <a:lnTo>
                  <a:pt x="3237" y="1208"/>
                </a:lnTo>
                <a:lnTo>
                  <a:pt x="3106" y="1291"/>
                </a:lnTo>
                <a:lnTo>
                  <a:pt x="2980" y="1382"/>
                </a:lnTo>
                <a:lnTo>
                  <a:pt x="2859" y="1479"/>
                </a:lnTo>
                <a:lnTo>
                  <a:pt x="2743" y="1582"/>
                </a:lnTo>
                <a:lnTo>
                  <a:pt x="2632" y="1692"/>
                </a:lnTo>
                <a:lnTo>
                  <a:pt x="2527" y="1808"/>
                </a:lnTo>
                <a:lnTo>
                  <a:pt x="2427" y="1929"/>
                </a:lnTo>
                <a:lnTo>
                  <a:pt x="2334" y="2056"/>
                </a:lnTo>
                <a:lnTo>
                  <a:pt x="2248" y="2187"/>
                </a:lnTo>
                <a:lnTo>
                  <a:pt x="2168" y="2323"/>
                </a:lnTo>
                <a:lnTo>
                  <a:pt x="2095" y="2464"/>
                </a:lnTo>
                <a:lnTo>
                  <a:pt x="2029" y="2608"/>
                </a:lnTo>
                <a:lnTo>
                  <a:pt x="1971" y="2755"/>
                </a:lnTo>
                <a:lnTo>
                  <a:pt x="1920" y="2905"/>
                </a:lnTo>
                <a:lnTo>
                  <a:pt x="1876" y="3058"/>
                </a:lnTo>
                <a:lnTo>
                  <a:pt x="1841" y="3213"/>
                </a:lnTo>
                <a:lnTo>
                  <a:pt x="1813" y="3370"/>
                </a:lnTo>
                <a:lnTo>
                  <a:pt x="1793" y="3528"/>
                </a:lnTo>
                <a:lnTo>
                  <a:pt x="1781" y="3688"/>
                </a:lnTo>
                <a:lnTo>
                  <a:pt x="1777" y="3847"/>
                </a:lnTo>
                <a:moveTo>
                  <a:pt x="0" y="7366"/>
                </a:moveTo>
                <a:lnTo>
                  <a:pt x="0" y="0"/>
                </a:lnTo>
                <a:lnTo>
                  <a:pt x="9398" y="0"/>
                </a:lnTo>
                <a:lnTo>
                  <a:pt x="9398" y="7366"/>
                </a:lnTo>
                <a:lnTo>
                  <a:pt x="0" y="7366"/>
                </a:lnTo>
              </a:path>
            </a:pathLst>
          </a:custGeom>
          <a:solidFill>
            <a:srgbClr val="FFFFFF"/>
          </a:solidFill>
          <a:ln>
            <a:noFill/>
          </a:ln>
        </p:spPr>
      </p:sp>
      <p:sp>
        <p:nvSpPr>
          <p:cNvPr id="40" name="Google Shape;220;p2">
            <a:extLst>
              <a:ext uri="{FF2B5EF4-FFF2-40B4-BE49-F238E27FC236}">
                <a16:creationId xmlns:a16="http://schemas.microsoft.com/office/drawing/2014/main" id="{A88961EF-A724-4948-96AA-FA67F19C7DCC}"/>
              </a:ext>
            </a:extLst>
          </p:cNvPr>
          <p:cNvSpPr/>
          <p:nvPr/>
        </p:nvSpPr>
        <p:spPr>
          <a:xfrm>
            <a:off x="121755" y="1602626"/>
            <a:ext cx="3383640" cy="2652120"/>
          </a:xfrm>
          <a:custGeom>
            <a:avLst/>
            <a:gdLst/>
            <a:ahLst/>
            <a:cxnLst/>
            <a:rect l="l" t="t" r="r" b="b"/>
            <a:pathLst>
              <a:path w="9399" h="7367" extrusionOk="0">
                <a:moveTo>
                  <a:pt x="1777" y="3847"/>
                </a:moveTo>
                <a:lnTo>
                  <a:pt x="1776" y="3847"/>
                </a:lnTo>
                <a:lnTo>
                  <a:pt x="1780" y="4006"/>
                </a:lnTo>
                <a:lnTo>
                  <a:pt x="1792" y="4166"/>
                </a:lnTo>
                <a:lnTo>
                  <a:pt x="1812" y="4324"/>
                </a:lnTo>
                <a:lnTo>
                  <a:pt x="1840" y="4481"/>
                </a:lnTo>
                <a:lnTo>
                  <a:pt x="1876" y="4636"/>
                </a:lnTo>
                <a:lnTo>
                  <a:pt x="1919" y="4789"/>
                </a:lnTo>
                <a:lnTo>
                  <a:pt x="1970" y="4939"/>
                </a:lnTo>
                <a:lnTo>
                  <a:pt x="2029" y="5086"/>
                </a:lnTo>
                <a:lnTo>
                  <a:pt x="2095" y="5230"/>
                </a:lnTo>
                <a:lnTo>
                  <a:pt x="2168" y="5371"/>
                </a:lnTo>
                <a:lnTo>
                  <a:pt x="2248" y="5507"/>
                </a:lnTo>
                <a:lnTo>
                  <a:pt x="2334" y="5638"/>
                </a:lnTo>
                <a:lnTo>
                  <a:pt x="2427" y="5765"/>
                </a:lnTo>
                <a:lnTo>
                  <a:pt x="2527" y="5886"/>
                </a:lnTo>
                <a:lnTo>
                  <a:pt x="2632" y="6002"/>
                </a:lnTo>
                <a:lnTo>
                  <a:pt x="2743" y="6111"/>
                </a:lnTo>
                <a:lnTo>
                  <a:pt x="2859" y="6215"/>
                </a:lnTo>
                <a:lnTo>
                  <a:pt x="2980" y="6312"/>
                </a:lnTo>
                <a:lnTo>
                  <a:pt x="3106" y="6402"/>
                </a:lnTo>
                <a:lnTo>
                  <a:pt x="3237" y="6486"/>
                </a:lnTo>
                <a:lnTo>
                  <a:pt x="3371" y="6562"/>
                </a:lnTo>
                <a:lnTo>
                  <a:pt x="3509" y="6631"/>
                </a:lnTo>
                <a:lnTo>
                  <a:pt x="3650" y="6692"/>
                </a:lnTo>
                <a:lnTo>
                  <a:pt x="3795" y="6745"/>
                </a:lnTo>
                <a:lnTo>
                  <a:pt x="3941" y="6790"/>
                </a:lnTo>
                <a:lnTo>
                  <a:pt x="4090" y="6827"/>
                </a:lnTo>
                <a:lnTo>
                  <a:pt x="4240" y="6856"/>
                </a:lnTo>
                <a:lnTo>
                  <a:pt x="4392" y="6877"/>
                </a:lnTo>
                <a:lnTo>
                  <a:pt x="4544" y="6890"/>
                </a:lnTo>
                <a:lnTo>
                  <a:pt x="4697" y="6894"/>
                </a:lnTo>
                <a:lnTo>
                  <a:pt x="4697" y="6894"/>
                </a:lnTo>
                <a:lnTo>
                  <a:pt x="4850" y="6890"/>
                </a:lnTo>
                <a:lnTo>
                  <a:pt x="5002" y="6877"/>
                </a:lnTo>
                <a:lnTo>
                  <a:pt x="5154" y="6856"/>
                </a:lnTo>
                <a:lnTo>
                  <a:pt x="5304" y="6827"/>
                </a:lnTo>
                <a:lnTo>
                  <a:pt x="5453" y="6790"/>
                </a:lnTo>
                <a:lnTo>
                  <a:pt x="5599" y="6745"/>
                </a:lnTo>
                <a:lnTo>
                  <a:pt x="5744" y="6691"/>
                </a:lnTo>
                <a:lnTo>
                  <a:pt x="5885" y="6630"/>
                </a:lnTo>
                <a:lnTo>
                  <a:pt x="6023" y="6561"/>
                </a:lnTo>
                <a:lnTo>
                  <a:pt x="6157" y="6485"/>
                </a:lnTo>
                <a:lnTo>
                  <a:pt x="6287" y="6402"/>
                </a:lnTo>
                <a:lnTo>
                  <a:pt x="6413" y="6312"/>
                </a:lnTo>
                <a:lnTo>
                  <a:pt x="6535" y="6214"/>
                </a:lnTo>
                <a:lnTo>
                  <a:pt x="6651" y="6111"/>
                </a:lnTo>
                <a:lnTo>
                  <a:pt x="6762" y="6001"/>
                </a:lnTo>
                <a:lnTo>
                  <a:pt x="6867" y="5885"/>
                </a:lnTo>
                <a:lnTo>
                  <a:pt x="6966" y="5764"/>
                </a:lnTo>
                <a:lnTo>
                  <a:pt x="7059" y="5637"/>
                </a:lnTo>
                <a:lnTo>
                  <a:pt x="7146" y="5506"/>
                </a:lnTo>
                <a:lnTo>
                  <a:pt x="7226" y="5370"/>
                </a:lnTo>
                <a:lnTo>
                  <a:pt x="7299" y="5229"/>
                </a:lnTo>
                <a:lnTo>
                  <a:pt x="7365" y="5085"/>
                </a:lnTo>
                <a:lnTo>
                  <a:pt x="7423" y="4938"/>
                </a:lnTo>
                <a:lnTo>
                  <a:pt x="7474" y="4788"/>
                </a:lnTo>
                <a:lnTo>
                  <a:pt x="7518" y="4635"/>
                </a:lnTo>
                <a:lnTo>
                  <a:pt x="7553" y="4480"/>
                </a:lnTo>
                <a:lnTo>
                  <a:pt x="7581" y="4323"/>
                </a:lnTo>
                <a:lnTo>
                  <a:pt x="7601" y="4165"/>
                </a:lnTo>
                <a:lnTo>
                  <a:pt x="7613" y="4005"/>
                </a:lnTo>
                <a:lnTo>
                  <a:pt x="7617" y="3846"/>
                </a:lnTo>
                <a:lnTo>
                  <a:pt x="7617" y="3846"/>
                </a:lnTo>
                <a:lnTo>
                  <a:pt x="7613" y="3687"/>
                </a:lnTo>
                <a:lnTo>
                  <a:pt x="7601" y="3527"/>
                </a:lnTo>
                <a:lnTo>
                  <a:pt x="7581" y="3369"/>
                </a:lnTo>
                <a:lnTo>
                  <a:pt x="7553" y="3212"/>
                </a:lnTo>
                <a:lnTo>
                  <a:pt x="7517" y="3057"/>
                </a:lnTo>
                <a:lnTo>
                  <a:pt x="7474" y="2904"/>
                </a:lnTo>
                <a:lnTo>
                  <a:pt x="7423" y="2754"/>
                </a:lnTo>
                <a:lnTo>
                  <a:pt x="7364" y="2607"/>
                </a:lnTo>
                <a:lnTo>
                  <a:pt x="7298" y="2463"/>
                </a:lnTo>
                <a:lnTo>
                  <a:pt x="7225" y="2322"/>
                </a:lnTo>
                <a:lnTo>
                  <a:pt x="7146" y="2186"/>
                </a:lnTo>
                <a:lnTo>
                  <a:pt x="7059" y="2055"/>
                </a:lnTo>
                <a:lnTo>
                  <a:pt x="6966" y="1928"/>
                </a:lnTo>
                <a:lnTo>
                  <a:pt x="6867" y="1807"/>
                </a:lnTo>
                <a:lnTo>
                  <a:pt x="6761" y="1691"/>
                </a:lnTo>
                <a:lnTo>
                  <a:pt x="6651" y="1582"/>
                </a:lnTo>
                <a:lnTo>
                  <a:pt x="6534" y="1478"/>
                </a:lnTo>
                <a:lnTo>
                  <a:pt x="6413" y="1381"/>
                </a:lnTo>
                <a:lnTo>
                  <a:pt x="6287" y="1291"/>
                </a:lnTo>
                <a:lnTo>
                  <a:pt x="6157" y="1207"/>
                </a:lnTo>
                <a:lnTo>
                  <a:pt x="6022" y="1131"/>
                </a:lnTo>
                <a:lnTo>
                  <a:pt x="5884" y="1062"/>
                </a:lnTo>
                <a:lnTo>
                  <a:pt x="5743" y="1001"/>
                </a:lnTo>
                <a:lnTo>
                  <a:pt x="5599" y="948"/>
                </a:lnTo>
                <a:lnTo>
                  <a:pt x="5453" y="903"/>
                </a:lnTo>
                <a:lnTo>
                  <a:pt x="5304" y="866"/>
                </a:lnTo>
                <a:lnTo>
                  <a:pt x="5154" y="837"/>
                </a:lnTo>
                <a:lnTo>
                  <a:pt x="5002" y="816"/>
                </a:lnTo>
                <a:lnTo>
                  <a:pt x="4850" y="803"/>
                </a:lnTo>
                <a:lnTo>
                  <a:pt x="4697" y="799"/>
                </a:lnTo>
                <a:lnTo>
                  <a:pt x="4697" y="799"/>
                </a:lnTo>
                <a:lnTo>
                  <a:pt x="4544" y="803"/>
                </a:lnTo>
                <a:lnTo>
                  <a:pt x="4392" y="816"/>
                </a:lnTo>
                <a:lnTo>
                  <a:pt x="4240" y="837"/>
                </a:lnTo>
                <a:lnTo>
                  <a:pt x="4090" y="866"/>
                </a:lnTo>
                <a:lnTo>
                  <a:pt x="3941" y="903"/>
                </a:lnTo>
                <a:lnTo>
                  <a:pt x="3794" y="948"/>
                </a:lnTo>
                <a:lnTo>
                  <a:pt x="3650" y="1002"/>
                </a:lnTo>
                <a:lnTo>
                  <a:pt x="3509" y="1063"/>
                </a:lnTo>
                <a:lnTo>
                  <a:pt x="3371" y="1132"/>
                </a:lnTo>
                <a:lnTo>
                  <a:pt x="3237" y="1208"/>
                </a:lnTo>
                <a:lnTo>
                  <a:pt x="3106" y="1291"/>
                </a:lnTo>
                <a:lnTo>
                  <a:pt x="2980" y="1382"/>
                </a:lnTo>
                <a:lnTo>
                  <a:pt x="2859" y="1479"/>
                </a:lnTo>
                <a:lnTo>
                  <a:pt x="2743" y="1582"/>
                </a:lnTo>
                <a:lnTo>
                  <a:pt x="2632" y="1692"/>
                </a:lnTo>
                <a:lnTo>
                  <a:pt x="2527" y="1808"/>
                </a:lnTo>
                <a:lnTo>
                  <a:pt x="2427" y="1929"/>
                </a:lnTo>
                <a:lnTo>
                  <a:pt x="2334" y="2056"/>
                </a:lnTo>
                <a:lnTo>
                  <a:pt x="2248" y="2187"/>
                </a:lnTo>
                <a:lnTo>
                  <a:pt x="2168" y="2323"/>
                </a:lnTo>
                <a:lnTo>
                  <a:pt x="2095" y="2464"/>
                </a:lnTo>
                <a:lnTo>
                  <a:pt x="2029" y="2608"/>
                </a:lnTo>
                <a:lnTo>
                  <a:pt x="1971" y="2755"/>
                </a:lnTo>
                <a:lnTo>
                  <a:pt x="1920" y="2905"/>
                </a:lnTo>
                <a:lnTo>
                  <a:pt x="1876" y="3058"/>
                </a:lnTo>
                <a:lnTo>
                  <a:pt x="1841" y="3213"/>
                </a:lnTo>
                <a:lnTo>
                  <a:pt x="1813" y="3370"/>
                </a:lnTo>
                <a:lnTo>
                  <a:pt x="1793" y="3528"/>
                </a:lnTo>
                <a:lnTo>
                  <a:pt x="1781" y="3688"/>
                </a:lnTo>
                <a:lnTo>
                  <a:pt x="1777" y="3847"/>
                </a:lnTo>
                <a:moveTo>
                  <a:pt x="0" y="7366"/>
                </a:moveTo>
                <a:lnTo>
                  <a:pt x="0" y="0"/>
                </a:lnTo>
                <a:lnTo>
                  <a:pt x="9398" y="0"/>
                </a:lnTo>
                <a:lnTo>
                  <a:pt x="9398" y="7366"/>
                </a:lnTo>
                <a:lnTo>
                  <a:pt x="0" y="7366"/>
                </a:lnTo>
              </a:path>
            </a:pathLst>
          </a:custGeom>
          <a:solidFill>
            <a:srgbClr val="FFFFFF"/>
          </a:solidFill>
          <a:ln>
            <a:noFill/>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6"/>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230" name="Google Shape;230;p6"/>
          <p:cNvSpPr/>
          <p:nvPr/>
        </p:nvSpPr>
        <p:spPr>
          <a:xfrm>
            <a:off x="265328" y="376925"/>
            <a:ext cx="49593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Proceso de entrenamiento</a:t>
            </a:r>
            <a:endParaRPr sz="2200" b="0" i="0" u="none" strike="noStrike" cap="none">
              <a:solidFill>
                <a:srgbClr val="000000"/>
              </a:solidFill>
              <a:latin typeface="Arial"/>
              <a:ea typeface="Arial"/>
              <a:cs typeface="Arial"/>
              <a:sym typeface="Arial"/>
            </a:endParaRPr>
          </a:p>
        </p:txBody>
      </p:sp>
      <p:grpSp>
        <p:nvGrpSpPr>
          <p:cNvPr id="234" name="Google Shape;234;p6"/>
          <p:cNvGrpSpPr/>
          <p:nvPr/>
        </p:nvGrpSpPr>
        <p:grpSpPr>
          <a:xfrm>
            <a:off x="742075" y="1105249"/>
            <a:ext cx="2065125" cy="1375679"/>
            <a:chOff x="589675" y="1105249"/>
            <a:chExt cx="2065125" cy="1375679"/>
          </a:xfrm>
        </p:grpSpPr>
        <p:pic>
          <p:nvPicPr>
            <p:cNvPr id="235" name="Google Shape;235;p6"/>
            <p:cNvPicPr preferRelativeResize="0"/>
            <p:nvPr/>
          </p:nvPicPr>
          <p:blipFill rotWithShape="1">
            <a:blip r:embed="rId4">
              <a:alphaModFix/>
            </a:blip>
            <a:srcRect/>
            <a:stretch/>
          </p:blipFill>
          <p:spPr>
            <a:xfrm>
              <a:off x="589675" y="1410049"/>
              <a:ext cx="1607925" cy="1070879"/>
            </a:xfrm>
            <a:prstGeom prst="rect">
              <a:avLst/>
            </a:prstGeom>
            <a:noFill/>
            <a:ln w="28575" cap="flat" cmpd="sng">
              <a:solidFill>
                <a:srgbClr val="001E33"/>
              </a:solidFill>
              <a:prstDash val="solid"/>
              <a:round/>
              <a:headEnd type="none" w="sm" len="sm"/>
              <a:tailEnd type="none" w="sm" len="sm"/>
            </a:ln>
          </p:spPr>
        </p:pic>
        <p:pic>
          <p:nvPicPr>
            <p:cNvPr id="236" name="Google Shape;236;p6"/>
            <p:cNvPicPr preferRelativeResize="0"/>
            <p:nvPr/>
          </p:nvPicPr>
          <p:blipFill rotWithShape="1">
            <a:blip r:embed="rId4">
              <a:alphaModFix/>
            </a:blip>
            <a:srcRect/>
            <a:stretch/>
          </p:blipFill>
          <p:spPr>
            <a:xfrm>
              <a:off x="818275" y="1257649"/>
              <a:ext cx="1607925" cy="1070879"/>
            </a:xfrm>
            <a:prstGeom prst="rect">
              <a:avLst/>
            </a:prstGeom>
            <a:noFill/>
            <a:ln w="28575" cap="flat" cmpd="sng">
              <a:solidFill>
                <a:srgbClr val="001E33"/>
              </a:solidFill>
              <a:prstDash val="solid"/>
              <a:round/>
              <a:headEnd type="none" w="sm" len="sm"/>
              <a:tailEnd type="none" w="sm" len="sm"/>
            </a:ln>
          </p:spPr>
        </p:pic>
        <p:pic>
          <p:nvPicPr>
            <p:cNvPr id="237" name="Google Shape;237;p6"/>
            <p:cNvPicPr preferRelativeResize="0"/>
            <p:nvPr/>
          </p:nvPicPr>
          <p:blipFill rotWithShape="1">
            <a:blip r:embed="rId4">
              <a:alphaModFix/>
            </a:blip>
            <a:srcRect/>
            <a:stretch/>
          </p:blipFill>
          <p:spPr>
            <a:xfrm>
              <a:off x="1046875" y="1105249"/>
              <a:ext cx="1607925" cy="1070879"/>
            </a:xfrm>
            <a:prstGeom prst="rect">
              <a:avLst/>
            </a:prstGeom>
            <a:noFill/>
            <a:ln w="28575" cap="flat" cmpd="sng">
              <a:solidFill>
                <a:srgbClr val="001E33"/>
              </a:solidFill>
              <a:prstDash val="solid"/>
              <a:round/>
              <a:headEnd type="none" w="sm" len="sm"/>
              <a:tailEnd type="none" w="sm" len="sm"/>
            </a:ln>
          </p:spPr>
        </p:pic>
      </p:grpSp>
      <p:grpSp>
        <p:nvGrpSpPr>
          <p:cNvPr id="238" name="Google Shape;238;p6"/>
          <p:cNvGrpSpPr/>
          <p:nvPr/>
        </p:nvGrpSpPr>
        <p:grpSpPr>
          <a:xfrm>
            <a:off x="789425" y="3608150"/>
            <a:ext cx="2093976" cy="1600200"/>
            <a:chOff x="484625" y="3608150"/>
            <a:chExt cx="2093976" cy="1600200"/>
          </a:xfrm>
        </p:grpSpPr>
        <p:pic>
          <p:nvPicPr>
            <p:cNvPr id="239" name="Google Shape;239;p6"/>
            <p:cNvPicPr preferRelativeResize="0"/>
            <p:nvPr/>
          </p:nvPicPr>
          <p:blipFill rotWithShape="1">
            <a:blip r:embed="rId5">
              <a:alphaModFix/>
            </a:blip>
            <a:srcRect/>
            <a:stretch/>
          </p:blipFill>
          <p:spPr>
            <a:xfrm>
              <a:off x="484625" y="4065350"/>
              <a:ext cx="1712976" cy="1143000"/>
            </a:xfrm>
            <a:prstGeom prst="rect">
              <a:avLst/>
            </a:prstGeom>
            <a:noFill/>
            <a:ln w="28575" cap="flat" cmpd="sng">
              <a:solidFill>
                <a:srgbClr val="0563C1"/>
              </a:solidFill>
              <a:prstDash val="solid"/>
              <a:round/>
              <a:headEnd type="none" w="sm" len="sm"/>
              <a:tailEnd type="none" w="sm" len="sm"/>
            </a:ln>
          </p:spPr>
        </p:pic>
        <p:pic>
          <p:nvPicPr>
            <p:cNvPr id="240" name="Google Shape;240;p6"/>
            <p:cNvPicPr preferRelativeResize="0"/>
            <p:nvPr/>
          </p:nvPicPr>
          <p:blipFill rotWithShape="1">
            <a:blip r:embed="rId5">
              <a:alphaModFix/>
            </a:blip>
            <a:srcRect/>
            <a:stretch/>
          </p:blipFill>
          <p:spPr>
            <a:xfrm>
              <a:off x="637025" y="3836750"/>
              <a:ext cx="1712976" cy="1143000"/>
            </a:xfrm>
            <a:prstGeom prst="rect">
              <a:avLst/>
            </a:prstGeom>
            <a:noFill/>
            <a:ln w="28575" cap="flat" cmpd="sng">
              <a:solidFill>
                <a:srgbClr val="0563C1"/>
              </a:solidFill>
              <a:prstDash val="solid"/>
              <a:round/>
              <a:headEnd type="none" w="sm" len="sm"/>
              <a:tailEnd type="none" w="sm" len="sm"/>
            </a:ln>
          </p:spPr>
        </p:pic>
        <p:pic>
          <p:nvPicPr>
            <p:cNvPr id="241" name="Google Shape;241;p6"/>
            <p:cNvPicPr preferRelativeResize="0"/>
            <p:nvPr/>
          </p:nvPicPr>
          <p:blipFill rotWithShape="1">
            <a:blip r:embed="rId5">
              <a:alphaModFix/>
            </a:blip>
            <a:srcRect/>
            <a:stretch/>
          </p:blipFill>
          <p:spPr>
            <a:xfrm>
              <a:off x="865625" y="3608150"/>
              <a:ext cx="1712976" cy="1143000"/>
            </a:xfrm>
            <a:prstGeom prst="rect">
              <a:avLst/>
            </a:prstGeom>
            <a:noFill/>
            <a:ln w="28575" cap="flat" cmpd="sng">
              <a:solidFill>
                <a:srgbClr val="0563C1"/>
              </a:solidFill>
              <a:prstDash val="solid"/>
              <a:round/>
              <a:headEnd type="none" w="sm" len="sm"/>
              <a:tailEnd type="none" w="sm" len="sm"/>
            </a:ln>
          </p:spPr>
        </p:pic>
      </p:grpSp>
      <p:sp>
        <p:nvSpPr>
          <p:cNvPr id="242" name="Google Shape;242;p6"/>
          <p:cNvSpPr/>
          <p:nvPr/>
        </p:nvSpPr>
        <p:spPr>
          <a:xfrm>
            <a:off x="-9813" y="25658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latin typeface="Arial"/>
                <a:ea typeface="Arial"/>
                <a:cs typeface="Arial"/>
                <a:sym typeface="Arial"/>
              </a:rPr>
              <a:t>Imágenes de ganado enfermo</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243" name="Google Shape;243;p6"/>
          <p:cNvSpPr/>
          <p:nvPr/>
        </p:nvSpPr>
        <p:spPr>
          <a:xfrm>
            <a:off x="142587" y="52328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563C1"/>
                </a:solidFill>
                <a:latin typeface="Arial"/>
                <a:ea typeface="Arial"/>
                <a:cs typeface="Arial"/>
                <a:sym typeface="Arial"/>
              </a:rPr>
              <a:t>Imágenes del ganado sano</a:t>
            </a:r>
            <a:endParaRPr sz="2200" b="1" i="0" u="none" strike="noStrike" cap="none">
              <a:solidFill>
                <a:srgbClr val="0563C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244" name="Google Shape;244;p6"/>
          <p:cNvSpPr/>
          <p:nvPr/>
        </p:nvSpPr>
        <p:spPr>
          <a:xfrm>
            <a:off x="7080850" y="2124675"/>
            <a:ext cx="2221200" cy="1767300"/>
          </a:xfrm>
          <a:prstGeom prst="cube">
            <a:avLst>
              <a:gd name="adj" fmla="val 25000"/>
            </a:avLst>
          </a:prstGeom>
          <a:solidFill>
            <a:srgbClr val="001E3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700"/>
              <a:buFont typeface="Arial"/>
              <a:buNone/>
            </a:pPr>
            <a:r>
              <a:rPr lang="en-US" sz="1700" b="1" i="0" u="none" strike="noStrike" cap="none">
                <a:solidFill>
                  <a:schemeClr val="accent4"/>
                </a:solidFill>
                <a:latin typeface="Arial"/>
                <a:ea typeface="Arial"/>
                <a:cs typeface="Arial"/>
                <a:sym typeface="Arial"/>
              </a:rPr>
              <a:t>Red neuronal conv</a:t>
            </a:r>
            <a:r>
              <a:rPr lang="en-US" sz="1700" b="1">
                <a:solidFill>
                  <a:schemeClr val="accent4"/>
                </a:solidFill>
              </a:rPr>
              <a:t>olucional</a:t>
            </a:r>
            <a:endParaRPr sz="1700" b="1" i="0" u="none" strike="noStrike" cap="none">
              <a:solidFill>
                <a:schemeClr val="accent4"/>
              </a:solidFill>
              <a:latin typeface="Arial"/>
              <a:ea typeface="Arial"/>
              <a:cs typeface="Arial"/>
              <a:sym typeface="Arial"/>
            </a:endParaRPr>
          </a:p>
        </p:txBody>
      </p:sp>
      <p:grpSp>
        <p:nvGrpSpPr>
          <p:cNvPr id="245" name="Google Shape;245;p6"/>
          <p:cNvGrpSpPr/>
          <p:nvPr/>
        </p:nvGrpSpPr>
        <p:grpSpPr>
          <a:xfrm>
            <a:off x="10128850" y="2018775"/>
            <a:ext cx="1337625" cy="2131500"/>
            <a:chOff x="10299150" y="1494000"/>
            <a:chExt cx="1337625" cy="2131500"/>
          </a:xfrm>
        </p:grpSpPr>
        <p:sp>
          <p:nvSpPr>
            <p:cNvPr id="246" name="Google Shape;246;p6"/>
            <p:cNvSpPr/>
            <p:nvPr/>
          </p:nvSpPr>
          <p:spPr>
            <a:xfrm>
              <a:off x="10299150" y="14940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6"/>
            <p:cNvSpPr/>
            <p:nvPr/>
          </p:nvSpPr>
          <p:spPr>
            <a:xfrm>
              <a:off x="10299150" y="21036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6"/>
            <p:cNvSpPr/>
            <p:nvPr/>
          </p:nvSpPr>
          <p:spPr>
            <a:xfrm>
              <a:off x="10299150" y="27132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6"/>
            <p:cNvSpPr/>
            <p:nvPr/>
          </p:nvSpPr>
          <p:spPr>
            <a:xfrm>
              <a:off x="10832550" y="24084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6"/>
            <p:cNvSpPr/>
            <p:nvPr/>
          </p:nvSpPr>
          <p:spPr>
            <a:xfrm>
              <a:off x="10832550" y="2941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6"/>
            <p:cNvSpPr/>
            <p:nvPr/>
          </p:nvSpPr>
          <p:spPr>
            <a:xfrm>
              <a:off x="10832550" y="1798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6"/>
            <p:cNvSpPr/>
            <p:nvPr/>
          </p:nvSpPr>
          <p:spPr>
            <a:xfrm>
              <a:off x="11361075" y="2718275"/>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6"/>
            <p:cNvSpPr/>
            <p:nvPr/>
          </p:nvSpPr>
          <p:spPr>
            <a:xfrm>
              <a:off x="11361075" y="20253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6"/>
            <p:cNvSpPr/>
            <p:nvPr/>
          </p:nvSpPr>
          <p:spPr>
            <a:xfrm>
              <a:off x="10299150" y="3322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55" name="Google Shape;255;p6"/>
            <p:cNvCxnSpPr>
              <a:stCxn id="246" idx="5"/>
              <a:endCxn id="251" idx="2"/>
            </p:cNvCxnSpPr>
            <p:nvPr/>
          </p:nvCxnSpPr>
          <p:spPr>
            <a:xfrm>
              <a:off x="10534475" y="1752371"/>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56" name="Google Shape;256;p6"/>
            <p:cNvCxnSpPr>
              <a:stCxn id="247" idx="6"/>
              <a:endCxn id="249" idx="1"/>
            </p:cNvCxnSpPr>
            <p:nvPr/>
          </p:nvCxnSpPr>
          <p:spPr>
            <a:xfrm>
              <a:off x="10574850" y="2254950"/>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57" name="Google Shape;257;p6"/>
            <p:cNvCxnSpPr>
              <a:stCxn id="248" idx="6"/>
              <a:endCxn id="250" idx="2"/>
            </p:cNvCxnSpPr>
            <p:nvPr/>
          </p:nvCxnSpPr>
          <p:spPr>
            <a:xfrm>
              <a:off x="10574850" y="2864550"/>
              <a:ext cx="257700" cy="228600"/>
            </a:xfrm>
            <a:prstGeom prst="straightConnector1">
              <a:avLst/>
            </a:prstGeom>
            <a:noFill/>
            <a:ln w="19050" cap="flat" cmpd="sng">
              <a:solidFill>
                <a:srgbClr val="001E33"/>
              </a:solidFill>
              <a:prstDash val="dash"/>
              <a:round/>
              <a:headEnd type="none" w="sm" len="sm"/>
              <a:tailEnd type="none" w="sm" len="sm"/>
            </a:ln>
          </p:spPr>
        </p:cxnSp>
        <p:cxnSp>
          <p:nvCxnSpPr>
            <p:cNvPr id="258" name="Google Shape;258;p6"/>
            <p:cNvCxnSpPr>
              <a:stCxn id="254" idx="7"/>
              <a:endCxn id="250" idx="3"/>
            </p:cNvCxnSpPr>
            <p:nvPr/>
          </p:nvCxnSpPr>
          <p:spPr>
            <a:xfrm rot="10800000" flipH="1">
              <a:off x="10534475" y="3200029"/>
              <a:ext cx="338400" cy="167100"/>
            </a:xfrm>
            <a:prstGeom prst="straightConnector1">
              <a:avLst/>
            </a:prstGeom>
            <a:noFill/>
            <a:ln w="19050" cap="flat" cmpd="sng">
              <a:solidFill>
                <a:srgbClr val="001E33"/>
              </a:solidFill>
              <a:prstDash val="dash"/>
              <a:round/>
              <a:headEnd type="none" w="sm" len="sm"/>
              <a:tailEnd type="none" w="sm" len="sm"/>
            </a:ln>
          </p:spPr>
        </p:cxnSp>
        <p:cxnSp>
          <p:nvCxnSpPr>
            <p:cNvPr id="259" name="Google Shape;259;p6"/>
            <p:cNvCxnSpPr>
              <a:stCxn id="248" idx="7"/>
              <a:endCxn id="249" idx="2"/>
            </p:cNvCxnSpPr>
            <p:nvPr/>
          </p:nvCxnSpPr>
          <p:spPr>
            <a:xfrm rot="10800000" flipH="1">
              <a:off x="10534475" y="2559829"/>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60" name="Google Shape;260;p6"/>
            <p:cNvCxnSpPr>
              <a:stCxn id="247" idx="7"/>
              <a:endCxn id="251" idx="3"/>
            </p:cNvCxnSpPr>
            <p:nvPr/>
          </p:nvCxnSpPr>
          <p:spPr>
            <a:xfrm rot="10800000" flipH="1">
              <a:off x="10534475" y="2057029"/>
              <a:ext cx="338400" cy="90900"/>
            </a:xfrm>
            <a:prstGeom prst="straightConnector1">
              <a:avLst/>
            </a:prstGeom>
            <a:noFill/>
            <a:ln w="19050" cap="flat" cmpd="sng">
              <a:solidFill>
                <a:srgbClr val="001E33"/>
              </a:solidFill>
              <a:prstDash val="dash"/>
              <a:round/>
              <a:headEnd type="none" w="sm" len="sm"/>
              <a:tailEnd type="none" w="sm" len="sm"/>
            </a:ln>
          </p:spPr>
        </p:cxnSp>
        <p:cxnSp>
          <p:nvCxnSpPr>
            <p:cNvPr id="261" name="Google Shape;261;p6"/>
            <p:cNvCxnSpPr>
              <a:stCxn id="249" idx="7"/>
              <a:endCxn id="253" idx="2"/>
            </p:cNvCxnSpPr>
            <p:nvPr/>
          </p:nvCxnSpPr>
          <p:spPr>
            <a:xfrm rot="10800000" flipH="1">
              <a:off x="11067875" y="2176729"/>
              <a:ext cx="293100" cy="276000"/>
            </a:xfrm>
            <a:prstGeom prst="straightConnector1">
              <a:avLst/>
            </a:prstGeom>
            <a:noFill/>
            <a:ln w="19050" cap="flat" cmpd="sng">
              <a:solidFill>
                <a:srgbClr val="001E33"/>
              </a:solidFill>
              <a:prstDash val="dash"/>
              <a:round/>
              <a:headEnd type="none" w="sm" len="sm"/>
              <a:tailEnd type="none" w="sm" len="sm"/>
            </a:ln>
          </p:spPr>
        </p:cxnSp>
        <p:cxnSp>
          <p:nvCxnSpPr>
            <p:cNvPr id="262" name="Google Shape;262;p6"/>
            <p:cNvCxnSpPr>
              <a:stCxn id="251" idx="5"/>
              <a:endCxn id="252" idx="1"/>
            </p:cNvCxnSpPr>
            <p:nvPr/>
          </p:nvCxnSpPr>
          <p:spPr>
            <a:xfrm>
              <a:off x="11067875" y="2057171"/>
              <a:ext cx="333600" cy="705300"/>
            </a:xfrm>
            <a:prstGeom prst="straightConnector1">
              <a:avLst/>
            </a:prstGeom>
            <a:noFill/>
            <a:ln w="19050" cap="flat" cmpd="sng">
              <a:solidFill>
                <a:srgbClr val="001E33"/>
              </a:solidFill>
              <a:prstDash val="dash"/>
              <a:round/>
              <a:headEnd type="none" w="sm" len="sm"/>
              <a:tailEnd type="none" w="sm" len="sm"/>
            </a:ln>
          </p:spPr>
        </p:cxnSp>
        <p:cxnSp>
          <p:nvCxnSpPr>
            <p:cNvPr id="263" name="Google Shape;263;p6"/>
            <p:cNvCxnSpPr>
              <a:stCxn id="250" idx="6"/>
              <a:endCxn id="252" idx="2"/>
            </p:cNvCxnSpPr>
            <p:nvPr/>
          </p:nvCxnSpPr>
          <p:spPr>
            <a:xfrm rot="10800000" flipH="1">
              <a:off x="11108250" y="2869650"/>
              <a:ext cx="252900" cy="223500"/>
            </a:xfrm>
            <a:prstGeom prst="straightConnector1">
              <a:avLst/>
            </a:prstGeom>
            <a:noFill/>
            <a:ln w="19050" cap="flat" cmpd="sng">
              <a:solidFill>
                <a:srgbClr val="001E33"/>
              </a:solidFill>
              <a:prstDash val="dash"/>
              <a:round/>
              <a:headEnd type="none" w="sm" len="sm"/>
              <a:tailEnd type="none" w="sm" len="sm"/>
            </a:ln>
          </p:spPr>
        </p:cxnSp>
        <p:cxnSp>
          <p:nvCxnSpPr>
            <p:cNvPr id="264" name="Google Shape;264;p6"/>
            <p:cNvCxnSpPr>
              <a:stCxn id="249" idx="6"/>
              <a:endCxn id="252" idx="1"/>
            </p:cNvCxnSpPr>
            <p:nvPr/>
          </p:nvCxnSpPr>
          <p:spPr>
            <a:xfrm>
              <a:off x="11108250" y="2559750"/>
              <a:ext cx="293100" cy="202800"/>
            </a:xfrm>
            <a:prstGeom prst="straightConnector1">
              <a:avLst/>
            </a:prstGeom>
            <a:noFill/>
            <a:ln w="19050" cap="flat" cmpd="sng">
              <a:solidFill>
                <a:srgbClr val="001E33"/>
              </a:solidFill>
              <a:prstDash val="dash"/>
              <a:round/>
              <a:headEnd type="none" w="sm" len="sm"/>
              <a:tailEnd type="none" w="sm" len="sm"/>
            </a:ln>
          </p:spPr>
        </p:cxnSp>
        <p:cxnSp>
          <p:nvCxnSpPr>
            <p:cNvPr id="265" name="Google Shape;265;p6"/>
            <p:cNvCxnSpPr>
              <a:stCxn id="250" idx="7"/>
              <a:endCxn id="253" idx="3"/>
            </p:cNvCxnSpPr>
            <p:nvPr/>
          </p:nvCxnSpPr>
          <p:spPr>
            <a:xfrm rot="10800000" flipH="1">
              <a:off x="11067875" y="2283529"/>
              <a:ext cx="333600" cy="702600"/>
            </a:xfrm>
            <a:prstGeom prst="straightConnector1">
              <a:avLst/>
            </a:prstGeom>
            <a:noFill/>
            <a:ln w="19050" cap="flat" cmpd="sng">
              <a:solidFill>
                <a:srgbClr val="001E33"/>
              </a:solidFill>
              <a:prstDash val="dash"/>
              <a:round/>
              <a:headEnd type="none" w="sm" len="sm"/>
              <a:tailEnd type="none" w="sm" len="sm"/>
            </a:ln>
          </p:spPr>
        </p:cxnSp>
      </p:grpSp>
      <p:sp>
        <p:nvSpPr>
          <p:cNvPr id="266" name="Google Shape;266;p6"/>
          <p:cNvSpPr/>
          <p:nvPr/>
        </p:nvSpPr>
        <p:spPr>
          <a:xfrm>
            <a:off x="6201687" y="41824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latin typeface="Arial"/>
                <a:ea typeface="Arial"/>
                <a:cs typeface="Arial"/>
                <a:sym typeface="Arial"/>
              </a:rPr>
              <a:t>Algoritmo de</a:t>
            </a:r>
            <a:br>
              <a:rPr lang="en-US" sz="2200" b="1" i="0" u="none" strike="noStrike" cap="none">
                <a:solidFill>
                  <a:srgbClr val="001E33"/>
                </a:solidFill>
                <a:latin typeface="Arial"/>
                <a:ea typeface="Arial"/>
                <a:cs typeface="Arial"/>
                <a:sym typeface="Arial"/>
              </a:rPr>
            </a:br>
            <a:r>
              <a:rPr lang="en-US" sz="2200" b="1" i="0" u="none" strike="noStrike" cap="none">
                <a:solidFill>
                  <a:srgbClr val="001E33"/>
                </a:solidFill>
                <a:latin typeface="Arial"/>
                <a:ea typeface="Arial"/>
                <a:cs typeface="Arial"/>
                <a:sym typeface="Arial"/>
              </a:rPr>
              <a:t>Clasificación</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267" name="Google Shape;267;p6"/>
          <p:cNvSpPr/>
          <p:nvPr/>
        </p:nvSpPr>
        <p:spPr>
          <a:xfrm>
            <a:off x="8944887" y="41824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latin typeface="Arial"/>
                <a:ea typeface="Arial"/>
                <a:cs typeface="Arial"/>
                <a:sym typeface="Arial"/>
              </a:rPr>
              <a:t>Modelo de</a:t>
            </a:r>
            <a:br>
              <a:rPr lang="en-US" sz="2200" b="1" i="0" u="none" strike="noStrike" cap="none">
                <a:solidFill>
                  <a:srgbClr val="001E33"/>
                </a:solidFill>
                <a:latin typeface="Arial"/>
                <a:ea typeface="Arial"/>
                <a:cs typeface="Arial"/>
                <a:sym typeface="Arial"/>
              </a:rPr>
            </a:br>
            <a:r>
              <a:rPr lang="en-US" sz="2200" b="1">
                <a:solidFill>
                  <a:srgbClr val="001E33"/>
                </a:solidFill>
              </a:rPr>
              <a:t>Clasificación</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cxnSp>
        <p:nvCxnSpPr>
          <p:cNvPr id="268" name="Google Shape;268;p6"/>
          <p:cNvCxnSpPr>
            <a:stCxn id="237" idx="3"/>
          </p:cNvCxnSpPr>
          <p:nvPr/>
        </p:nvCxnSpPr>
        <p:spPr>
          <a:xfrm>
            <a:off x="2807200" y="1640689"/>
            <a:ext cx="4249500" cy="1192500"/>
          </a:xfrm>
          <a:prstGeom prst="straightConnector1">
            <a:avLst/>
          </a:prstGeom>
          <a:noFill/>
          <a:ln w="38100" cap="flat" cmpd="sng">
            <a:solidFill>
              <a:schemeClr val="accent5"/>
            </a:solidFill>
            <a:prstDash val="solid"/>
            <a:round/>
            <a:headEnd type="none" w="sm" len="sm"/>
            <a:tailEnd type="triangle" w="med" len="med"/>
          </a:ln>
        </p:spPr>
      </p:cxnSp>
      <p:cxnSp>
        <p:nvCxnSpPr>
          <p:cNvPr id="269" name="Google Shape;269;p6"/>
          <p:cNvCxnSpPr/>
          <p:nvPr/>
        </p:nvCxnSpPr>
        <p:spPr>
          <a:xfrm rot="10800000" flipH="1">
            <a:off x="2883550" y="3627638"/>
            <a:ext cx="4140600" cy="552000"/>
          </a:xfrm>
          <a:prstGeom prst="straightConnector1">
            <a:avLst/>
          </a:prstGeom>
          <a:noFill/>
          <a:ln w="38100" cap="flat" cmpd="sng">
            <a:solidFill>
              <a:schemeClr val="accent5"/>
            </a:solidFill>
            <a:prstDash val="solid"/>
            <a:round/>
            <a:headEnd type="none" w="sm" len="sm"/>
            <a:tailEnd type="triangle" w="med" len="med"/>
          </a:ln>
        </p:spPr>
      </p:cxnSp>
      <p:cxnSp>
        <p:nvCxnSpPr>
          <p:cNvPr id="270" name="Google Shape;270;p6"/>
          <p:cNvCxnSpPr/>
          <p:nvPr/>
        </p:nvCxnSpPr>
        <p:spPr>
          <a:xfrm rot="10800000" flipH="1">
            <a:off x="9293975" y="3229200"/>
            <a:ext cx="834900" cy="9300"/>
          </a:xfrm>
          <a:prstGeom prst="straightConnector1">
            <a:avLst/>
          </a:prstGeom>
          <a:noFill/>
          <a:ln w="38100" cap="flat" cmpd="sng">
            <a:solidFill>
              <a:schemeClr val="accent5"/>
            </a:solidFill>
            <a:prstDash val="solid"/>
            <a:round/>
            <a:headEnd type="none" w="sm" len="sm"/>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gadd317ae2b_0_271"/>
          <p:cNvPicPr preferRelativeResize="0"/>
          <p:nvPr/>
        </p:nvPicPr>
        <p:blipFill rotWithShape="1">
          <a:blip r:embed="rId3">
            <a:alphaModFix/>
          </a:blip>
          <a:srcRect/>
          <a:stretch/>
        </p:blipFill>
        <p:spPr>
          <a:xfrm>
            <a:off x="-2880" y="0"/>
            <a:ext cx="12196077" cy="6855841"/>
          </a:xfrm>
          <a:prstGeom prst="rect">
            <a:avLst/>
          </a:prstGeom>
          <a:noFill/>
          <a:ln>
            <a:noFill/>
          </a:ln>
        </p:spPr>
      </p:pic>
      <p:sp>
        <p:nvSpPr>
          <p:cNvPr id="279" name="Google Shape;279;gadd317ae2b_0_271"/>
          <p:cNvSpPr/>
          <p:nvPr/>
        </p:nvSpPr>
        <p:spPr>
          <a:xfrm>
            <a:off x="265325" y="376925"/>
            <a:ext cx="34626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Proceso de </a:t>
            </a:r>
            <a:r>
              <a:rPr lang="en-US" sz="2200" b="1">
                <a:solidFill>
                  <a:srgbClr val="FFFFFF"/>
                </a:solidFill>
              </a:rPr>
              <a:t>validación</a:t>
            </a:r>
            <a:endParaRPr sz="2200" b="0" i="0" u="none" strike="noStrike" cap="none">
              <a:solidFill>
                <a:srgbClr val="000000"/>
              </a:solidFill>
              <a:latin typeface="Arial"/>
              <a:ea typeface="Arial"/>
              <a:cs typeface="Arial"/>
              <a:sym typeface="Arial"/>
            </a:endParaRPr>
          </a:p>
        </p:txBody>
      </p:sp>
      <p:sp>
        <p:nvSpPr>
          <p:cNvPr id="283" name="Google Shape;283;gadd317ae2b_0_271"/>
          <p:cNvSpPr/>
          <p:nvPr/>
        </p:nvSpPr>
        <p:spPr>
          <a:xfrm>
            <a:off x="-86013" y="41660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latin typeface="Arial"/>
                <a:ea typeface="Arial"/>
                <a:cs typeface="Arial"/>
                <a:sym typeface="Arial"/>
              </a:rPr>
              <a:t>Imagen del ganado</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284" name="Google Shape;284;gadd317ae2b_0_271"/>
          <p:cNvSpPr/>
          <p:nvPr/>
        </p:nvSpPr>
        <p:spPr>
          <a:xfrm>
            <a:off x="3728050" y="2200875"/>
            <a:ext cx="2221200" cy="1767300"/>
          </a:xfrm>
          <a:prstGeom prst="cube">
            <a:avLst>
              <a:gd name="adj" fmla="val 25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1800" b="1" dirty="0">
                <a:solidFill>
                  <a:srgbClr val="001E33"/>
                </a:solidFill>
              </a:rPr>
              <a:t>Imagen </a:t>
            </a:r>
            <a:r>
              <a:rPr lang="en-US" sz="1800" b="1" dirty="0" err="1">
                <a:solidFill>
                  <a:srgbClr val="001E33"/>
                </a:solidFill>
              </a:rPr>
              <a:t>comprimida</a:t>
            </a:r>
            <a:endParaRPr sz="1800" b="1" i="0" u="none" strike="noStrike" cap="none" dirty="0">
              <a:solidFill>
                <a:srgbClr val="001E33"/>
              </a:solidFill>
              <a:latin typeface="Arial"/>
              <a:ea typeface="Arial"/>
              <a:cs typeface="Arial"/>
              <a:sym typeface="Arial"/>
            </a:endParaRPr>
          </a:p>
        </p:txBody>
      </p:sp>
      <p:grpSp>
        <p:nvGrpSpPr>
          <p:cNvPr id="285" name="Google Shape;285;gadd317ae2b_0_271"/>
          <p:cNvGrpSpPr/>
          <p:nvPr/>
        </p:nvGrpSpPr>
        <p:grpSpPr>
          <a:xfrm>
            <a:off x="7004650" y="2094975"/>
            <a:ext cx="1337625" cy="2131500"/>
            <a:chOff x="10299150" y="1494000"/>
            <a:chExt cx="1337625" cy="2131500"/>
          </a:xfrm>
        </p:grpSpPr>
        <p:sp>
          <p:nvSpPr>
            <p:cNvPr id="286" name="Google Shape;286;gadd317ae2b_0_271"/>
            <p:cNvSpPr/>
            <p:nvPr/>
          </p:nvSpPr>
          <p:spPr>
            <a:xfrm>
              <a:off x="10299150" y="14940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gadd317ae2b_0_271"/>
            <p:cNvSpPr/>
            <p:nvPr/>
          </p:nvSpPr>
          <p:spPr>
            <a:xfrm>
              <a:off x="10299150" y="21036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gadd317ae2b_0_271"/>
            <p:cNvSpPr/>
            <p:nvPr/>
          </p:nvSpPr>
          <p:spPr>
            <a:xfrm>
              <a:off x="10299150" y="27132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gadd317ae2b_0_271"/>
            <p:cNvSpPr/>
            <p:nvPr/>
          </p:nvSpPr>
          <p:spPr>
            <a:xfrm>
              <a:off x="10832550" y="24084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gadd317ae2b_0_271"/>
            <p:cNvSpPr/>
            <p:nvPr/>
          </p:nvSpPr>
          <p:spPr>
            <a:xfrm>
              <a:off x="10832550" y="2941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gadd317ae2b_0_271"/>
            <p:cNvSpPr/>
            <p:nvPr/>
          </p:nvSpPr>
          <p:spPr>
            <a:xfrm>
              <a:off x="10832550" y="1798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gadd317ae2b_0_271"/>
            <p:cNvSpPr/>
            <p:nvPr/>
          </p:nvSpPr>
          <p:spPr>
            <a:xfrm>
              <a:off x="11361075" y="2718275"/>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gadd317ae2b_0_271"/>
            <p:cNvSpPr/>
            <p:nvPr/>
          </p:nvSpPr>
          <p:spPr>
            <a:xfrm>
              <a:off x="11361075" y="20253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gadd317ae2b_0_271"/>
            <p:cNvSpPr/>
            <p:nvPr/>
          </p:nvSpPr>
          <p:spPr>
            <a:xfrm>
              <a:off x="10299150" y="3322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95" name="Google Shape;295;gadd317ae2b_0_271"/>
            <p:cNvCxnSpPr>
              <a:stCxn id="286" idx="5"/>
              <a:endCxn id="291" idx="2"/>
            </p:cNvCxnSpPr>
            <p:nvPr/>
          </p:nvCxnSpPr>
          <p:spPr>
            <a:xfrm>
              <a:off x="10534475" y="1752371"/>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96" name="Google Shape;296;gadd317ae2b_0_271"/>
            <p:cNvCxnSpPr>
              <a:stCxn id="287" idx="6"/>
              <a:endCxn id="289" idx="1"/>
            </p:cNvCxnSpPr>
            <p:nvPr/>
          </p:nvCxnSpPr>
          <p:spPr>
            <a:xfrm>
              <a:off x="10574850" y="2254950"/>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97" name="Google Shape;297;gadd317ae2b_0_271"/>
            <p:cNvCxnSpPr>
              <a:stCxn id="288" idx="6"/>
              <a:endCxn id="290" idx="2"/>
            </p:cNvCxnSpPr>
            <p:nvPr/>
          </p:nvCxnSpPr>
          <p:spPr>
            <a:xfrm>
              <a:off x="10574850" y="2864550"/>
              <a:ext cx="257700" cy="228600"/>
            </a:xfrm>
            <a:prstGeom prst="straightConnector1">
              <a:avLst/>
            </a:prstGeom>
            <a:noFill/>
            <a:ln w="19050" cap="flat" cmpd="sng">
              <a:solidFill>
                <a:srgbClr val="001E33"/>
              </a:solidFill>
              <a:prstDash val="dash"/>
              <a:round/>
              <a:headEnd type="none" w="sm" len="sm"/>
              <a:tailEnd type="none" w="sm" len="sm"/>
            </a:ln>
          </p:spPr>
        </p:cxnSp>
        <p:cxnSp>
          <p:nvCxnSpPr>
            <p:cNvPr id="298" name="Google Shape;298;gadd317ae2b_0_271"/>
            <p:cNvCxnSpPr>
              <a:stCxn id="294" idx="7"/>
              <a:endCxn id="290" idx="3"/>
            </p:cNvCxnSpPr>
            <p:nvPr/>
          </p:nvCxnSpPr>
          <p:spPr>
            <a:xfrm rot="10800000" flipH="1">
              <a:off x="10534475" y="3200029"/>
              <a:ext cx="338400" cy="167100"/>
            </a:xfrm>
            <a:prstGeom prst="straightConnector1">
              <a:avLst/>
            </a:prstGeom>
            <a:noFill/>
            <a:ln w="19050" cap="flat" cmpd="sng">
              <a:solidFill>
                <a:srgbClr val="001E33"/>
              </a:solidFill>
              <a:prstDash val="dash"/>
              <a:round/>
              <a:headEnd type="none" w="sm" len="sm"/>
              <a:tailEnd type="none" w="sm" len="sm"/>
            </a:ln>
          </p:spPr>
        </p:cxnSp>
        <p:cxnSp>
          <p:nvCxnSpPr>
            <p:cNvPr id="299" name="Google Shape;299;gadd317ae2b_0_271"/>
            <p:cNvCxnSpPr>
              <a:stCxn id="288" idx="7"/>
              <a:endCxn id="289" idx="2"/>
            </p:cNvCxnSpPr>
            <p:nvPr/>
          </p:nvCxnSpPr>
          <p:spPr>
            <a:xfrm rot="10800000" flipH="1">
              <a:off x="10534475" y="2559829"/>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300" name="Google Shape;300;gadd317ae2b_0_271"/>
            <p:cNvCxnSpPr>
              <a:stCxn id="287" idx="7"/>
              <a:endCxn id="291" idx="3"/>
            </p:cNvCxnSpPr>
            <p:nvPr/>
          </p:nvCxnSpPr>
          <p:spPr>
            <a:xfrm rot="10800000" flipH="1">
              <a:off x="10534475" y="2057029"/>
              <a:ext cx="338400" cy="90900"/>
            </a:xfrm>
            <a:prstGeom prst="straightConnector1">
              <a:avLst/>
            </a:prstGeom>
            <a:noFill/>
            <a:ln w="19050" cap="flat" cmpd="sng">
              <a:solidFill>
                <a:srgbClr val="001E33"/>
              </a:solidFill>
              <a:prstDash val="dash"/>
              <a:round/>
              <a:headEnd type="none" w="sm" len="sm"/>
              <a:tailEnd type="none" w="sm" len="sm"/>
            </a:ln>
          </p:spPr>
        </p:cxnSp>
        <p:cxnSp>
          <p:nvCxnSpPr>
            <p:cNvPr id="301" name="Google Shape;301;gadd317ae2b_0_271"/>
            <p:cNvCxnSpPr>
              <a:stCxn id="289" idx="7"/>
              <a:endCxn id="293" idx="2"/>
            </p:cNvCxnSpPr>
            <p:nvPr/>
          </p:nvCxnSpPr>
          <p:spPr>
            <a:xfrm rot="10800000" flipH="1">
              <a:off x="11067875" y="2176729"/>
              <a:ext cx="293100" cy="276000"/>
            </a:xfrm>
            <a:prstGeom prst="straightConnector1">
              <a:avLst/>
            </a:prstGeom>
            <a:noFill/>
            <a:ln w="19050" cap="flat" cmpd="sng">
              <a:solidFill>
                <a:srgbClr val="001E33"/>
              </a:solidFill>
              <a:prstDash val="dash"/>
              <a:round/>
              <a:headEnd type="none" w="sm" len="sm"/>
              <a:tailEnd type="none" w="sm" len="sm"/>
            </a:ln>
          </p:spPr>
        </p:cxnSp>
        <p:cxnSp>
          <p:nvCxnSpPr>
            <p:cNvPr id="302" name="Google Shape;302;gadd317ae2b_0_271"/>
            <p:cNvCxnSpPr>
              <a:stCxn id="291" idx="5"/>
              <a:endCxn id="292" idx="1"/>
            </p:cNvCxnSpPr>
            <p:nvPr/>
          </p:nvCxnSpPr>
          <p:spPr>
            <a:xfrm>
              <a:off x="11067875" y="2057171"/>
              <a:ext cx="333600" cy="705300"/>
            </a:xfrm>
            <a:prstGeom prst="straightConnector1">
              <a:avLst/>
            </a:prstGeom>
            <a:noFill/>
            <a:ln w="19050" cap="flat" cmpd="sng">
              <a:solidFill>
                <a:srgbClr val="001E33"/>
              </a:solidFill>
              <a:prstDash val="dash"/>
              <a:round/>
              <a:headEnd type="none" w="sm" len="sm"/>
              <a:tailEnd type="none" w="sm" len="sm"/>
            </a:ln>
          </p:spPr>
        </p:cxnSp>
        <p:cxnSp>
          <p:nvCxnSpPr>
            <p:cNvPr id="303" name="Google Shape;303;gadd317ae2b_0_271"/>
            <p:cNvCxnSpPr>
              <a:stCxn id="290" idx="6"/>
              <a:endCxn id="292" idx="2"/>
            </p:cNvCxnSpPr>
            <p:nvPr/>
          </p:nvCxnSpPr>
          <p:spPr>
            <a:xfrm rot="10800000" flipH="1">
              <a:off x="11108250" y="2869650"/>
              <a:ext cx="252900" cy="223500"/>
            </a:xfrm>
            <a:prstGeom prst="straightConnector1">
              <a:avLst/>
            </a:prstGeom>
            <a:noFill/>
            <a:ln w="19050" cap="flat" cmpd="sng">
              <a:solidFill>
                <a:srgbClr val="001E33"/>
              </a:solidFill>
              <a:prstDash val="dash"/>
              <a:round/>
              <a:headEnd type="none" w="sm" len="sm"/>
              <a:tailEnd type="none" w="sm" len="sm"/>
            </a:ln>
          </p:spPr>
        </p:cxnSp>
        <p:cxnSp>
          <p:nvCxnSpPr>
            <p:cNvPr id="304" name="Google Shape;304;gadd317ae2b_0_271"/>
            <p:cNvCxnSpPr>
              <a:stCxn id="289" idx="6"/>
              <a:endCxn id="292" idx="1"/>
            </p:cNvCxnSpPr>
            <p:nvPr/>
          </p:nvCxnSpPr>
          <p:spPr>
            <a:xfrm>
              <a:off x="11108250" y="2559750"/>
              <a:ext cx="293100" cy="202800"/>
            </a:xfrm>
            <a:prstGeom prst="straightConnector1">
              <a:avLst/>
            </a:prstGeom>
            <a:noFill/>
            <a:ln w="19050" cap="flat" cmpd="sng">
              <a:solidFill>
                <a:srgbClr val="001E33"/>
              </a:solidFill>
              <a:prstDash val="dash"/>
              <a:round/>
              <a:headEnd type="none" w="sm" len="sm"/>
              <a:tailEnd type="none" w="sm" len="sm"/>
            </a:ln>
          </p:spPr>
        </p:cxnSp>
        <p:cxnSp>
          <p:nvCxnSpPr>
            <p:cNvPr id="305" name="Google Shape;305;gadd317ae2b_0_271"/>
            <p:cNvCxnSpPr>
              <a:stCxn id="290" idx="7"/>
              <a:endCxn id="293" idx="3"/>
            </p:cNvCxnSpPr>
            <p:nvPr/>
          </p:nvCxnSpPr>
          <p:spPr>
            <a:xfrm rot="10800000" flipH="1">
              <a:off x="11067875" y="2283529"/>
              <a:ext cx="333600" cy="702600"/>
            </a:xfrm>
            <a:prstGeom prst="straightConnector1">
              <a:avLst/>
            </a:prstGeom>
            <a:noFill/>
            <a:ln w="19050" cap="flat" cmpd="sng">
              <a:solidFill>
                <a:srgbClr val="001E33"/>
              </a:solidFill>
              <a:prstDash val="dash"/>
              <a:round/>
              <a:headEnd type="none" w="sm" len="sm"/>
              <a:tailEnd type="none" w="sm" len="sm"/>
            </a:ln>
          </p:spPr>
        </p:cxnSp>
      </p:grpSp>
      <p:sp>
        <p:nvSpPr>
          <p:cNvPr id="306" name="Google Shape;306;gadd317ae2b_0_271"/>
          <p:cNvSpPr/>
          <p:nvPr/>
        </p:nvSpPr>
        <p:spPr>
          <a:xfrm>
            <a:off x="3606799" y="4106275"/>
            <a:ext cx="2342451"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s-CO" sz="2200" b="1" dirty="0">
                <a:solidFill>
                  <a:srgbClr val="001E33"/>
                </a:solidFill>
              </a:rPr>
              <a:t>Tallado de costura</a:t>
            </a:r>
            <a:endParaRPr sz="2200" b="1" i="0" u="none" strike="noStrike" cap="none" dirty="0">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rgbClr val="001E33"/>
              </a:solidFill>
              <a:latin typeface="Arial"/>
              <a:ea typeface="Arial"/>
              <a:cs typeface="Arial"/>
              <a:sym typeface="Arial"/>
            </a:endParaRPr>
          </a:p>
        </p:txBody>
      </p:sp>
      <p:sp>
        <p:nvSpPr>
          <p:cNvPr id="307" name="Google Shape;307;gadd317ae2b_0_271"/>
          <p:cNvSpPr/>
          <p:nvPr/>
        </p:nvSpPr>
        <p:spPr>
          <a:xfrm>
            <a:off x="5820687" y="42586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a:solidFill>
                  <a:srgbClr val="001E33"/>
                </a:solidFill>
              </a:rPr>
              <a:t>Modelo de </a:t>
            </a:r>
            <a:br>
              <a:rPr lang="en-US" sz="2200" b="1">
                <a:solidFill>
                  <a:srgbClr val="001E33"/>
                </a:solidFill>
              </a:rPr>
            </a:br>
            <a:r>
              <a:rPr lang="en-US" sz="2200" b="1">
                <a:solidFill>
                  <a:srgbClr val="001E33"/>
                </a:solidFill>
              </a:rPr>
              <a:t>Clasificación</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cxnSp>
        <p:nvCxnSpPr>
          <p:cNvPr id="308" name="Google Shape;308;gadd317ae2b_0_271"/>
          <p:cNvCxnSpPr/>
          <p:nvPr/>
        </p:nvCxnSpPr>
        <p:spPr>
          <a:xfrm>
            <a:off x="2654800" y="3164688"/>
            <a:ext cx="1027800" cy="21900"/>
          </a:xfrm>
          <a:prstGeom prst="straightConnector1">
            <a:avLst/>
          </a:prstGeom>
          <a:noFill/>
          <a:ln w="38100" cap="flat" cmpd="sng">
            <a:solidFill>
              <a:schemeClr val="accent5"/>
            </a:solidFill>
            <a:prstDash val="solid"/>
            <a:round/>
            <a:headEnd type="none" w="sm" len="sm"/>
            <a:tailEnd type="triangle" w="med" len="med"/>
          </a:ln>
        </p:spPr>
      </p:cxnSp>
      <p:cxnSp>
        <p:nvCxnSpPr>
          <p:cNvPr id="309" name="Google Shape;309;gadd317ae2b_0_271"/>
          <p:cNvCxnSpPr/>
          <p:nvPr/>
        </p:nvCxnSpPr>
        <p:spPr>
          <a:xfrm rot="10800000" flipH="1">
            <a:off x="6017350" y="3229238"/>
            <a:ext cx="834900" cy="9300"/>
          </a:xfrm>
          <a:prstGeom prst="straightConnector1">
            <a:avLst/>
          </a:prstGeom>
          <a:noFill/>
          <a:ln w="38100" cap="flat" cmpd="sng">
            <a:solidFill>
              <a:schemeClr val="accent5"/>
            </a:solidFill>
            <a:prstDash val="solid"/>
            <a:round/>
            <a:headEnd type="none" w="sm" len="sm"/>
            <a:tailEnd type="triangle" w="med" len="med"/>
          </a:ln>
        </p:spPr>
      </p:cxnSp>
      <p:cxnSp>
        <p:nvCxnSpPr>
          <p:cNvPr id="310" name="Google Shape;310;gadd317ae2b_0_271"/>
          <p:cNvCxnSpPr/>
          <p:nvPr/>
        </p:nvCxnSpPr>
        <p:spPr>
          <a:xfrm rot="10800000" flipH="1">
            <a:off x="8493075" y="3229250"/>
            <a:ext cx="834900" cy="9300"/>
          </a:xfrm>
          <a:prstGeom prst="straightConnector1">
            <a:avLst/>
          </a:prstGeom>
          <a:noFill/>
          <a:ln w="38100" cap="flat" cmpd="sng">
            <a:solidFill>
              <a:schemeClr val="accent5"/>
            </a:solidFill>
            <a:prstDash val="solid"/>
            <a:round/>
            <a:headEnd type="none" w="sm" len="sm"/>
            <a:tailEnd type="triangle" w="med" len="med"/>
          </a:ln>
        </p:spPr>
      </p:cxnSp>
      <p:pic>
        <p:nvPicPr>
          <p:cNvPr id="311" name="Google Shape;311;gadd317ae2b_0_271"/>
          <p:cNvPicPr preferRelativeResize="0"/>
          <p:nvPr/>
        </p:nvPicPr>
        <p:blipFill rotWithShape="1">
          <a:blip r:embed="rId4">
            <a:alphaModFix/>
          </a:blip>
          <a:srcRect/>
          <a:stretch/>
        </p:blipFill>
        <p:spPr>
          <a:xfrm>
            <a:off x="553100" y="2455703"/>
            <a:ext cx="2114699" cy="1407598"/>
          </a:xfrm>
          <a:prstGeom prst="rect">
            <a:avLst/>
          </a:prstGeom>
          <a:noFill/>
          <a:ln w="38100" cap="flat" cmpd="sng">
            <a:solidFill>
              <a:srgbClr val="001E33"/>
            </a:solidFill>
            <a:prstDash val="solid"/>
            <a:round/>
            <a:headEnd type="none" w="sm" len="sm"/>
            <a:tailEnd type="none" w="sm" len="sm"/>
          </a:ln>
        </p:spPr>
      </p:pic>
      <p:sp>
        <p:nvSpPr>
          <p:cNvPr id="312" name="Google Shape;312;gadd317ae2b_0_271"/>
          <p:cNvSpPr/>
          <p:nvPr/>
        </p:nvSpPr>
        <p:spPr>
          <a:xfrm>
            <a:off x="9297200" y="2262500"/>
            <a:ext cx="2480700" cy="1702200"/>
          </a:xfrm>
          <a:prstGeom prst="wedgeEllipseCallout">
            <a:avLst>
              <a:gd name="adj1" fmla="val -20833"/>
              <a:gd name="adj2" fmla="val 62500"/>
            </a:avLst>
          </a:prstGeom>
          <a:solidFill>
            <a:srgbClr val="001E3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1" i="0" u="none" strike="noStrike" cap="none">
                <a:solidFill>
                  <a:srgbClr val="00AADB"/>
                </a:solidFill>
                <a:latin typeface="Arial"/>
                <a:ea typeface="Arial"/>
                <a:cs typeface="Arial"/>
                <a:sym typeface="Arial"/>
              </a:rPr>
              <a:t>Está enfermo</a:t>
            </a:r>
            <a:endParaRPr sz="2100" b="1" i="0" u="none" strike="noStrike" cap="none">
              <a:solidFill>
                <a:srgbClr val="00AADB"/>
              </a:solidFill>
              <a:latin typeface="Arial"/>
              <a:ea typeface="Arial"/>
              <a:cs typeface="Arial"/>
              <a:sym typeface="Arial"/>
            </a:endParaRPr>
          </a:p>
        </p:txBody>
      </p:sp>
      <p:sp>
        <p:nvSpPr>
          <p:cNvPr id="313" name="Google Shape;313;gadd317ae2b_0_271"/>
          <p:cNvSpPr/>
          <p:nvPr/>
        </p:nvSpPr>
        <p:spPr>
          <a:xfrm>
            <a:off x="8411487" y="42586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latin typeface="Arial"/>
                <a:ea typeface="Arial"/>
                <a:cs typeface="Arial"/>
                <a:sym typeface="Arial"/>
              </a:rPr>
              <a:t>Salida</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321" name="Google Shape;321;p3"/>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322" name="Google Shape;322;p3"/>
          <p:cNvSpPr/>
          <p:nvPr/>
        </p:nvSpPr>
        <p:spPr>
          <a:xfrm>
            <a:off x="265325" y="376925"/>
            <a:ext cx="55914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err="1">
                <a:solidFill>
                  <a:srgbClr val="FFFFFF"/>
                </a:solidFill>
                <a:latin typeface="Arial"/>
                <a:ea typeface="Arial"/>
                <a:cs typeface="Arial"/>
                <a:sym typeface="Arial"/>
              </a:rPr>
              <a:t>Diseño</a:t>
            </a:r>
            <a:r>
              <a:rPr lang="en-US" sz="2200" b="1" i="0" u="none" strike="noStrike" cap="none" dirty="0">
                <a:solidFill>
                  <a:srgbClr val="FFFFFF"/>
                </a:solidFill>
                <a:latin typeface="Arial"/>
                <a:ea typeface="Arial"/>
                <a:cs typeface="Arial"/>
                <a:sym typeface="Arial"/>
              </a:rPr>
              <a:t> del </a:t>
            </a:r>
            <a:r>
              <a:rPr lang="en-US" sz="2200" b="1" i="0" u="none" strike="noStrike" cap="none" dirty="0" err="1">
                <a:solidFill>
                  <a:srgbClr val="FFFFFF"/>
                </a:solidFill>
                <a:latin typeface="Arial"/>
                <a:ea typeface="Arial"/>
                <a:cs typeface="Arial"/>
                <a:sym typeface="Arial"/>
              </a:rPr>
              <a:t>algoritmo</a:t>
            </a:r>
            <a:r>
              <a:rPr lang="en-US" sz="2200" b="1" i="0" u="none" strike="noStrike" cap="none" dirty="0">
                <a:solidFill>
                  <a:srgbClr val="FFFFFF"/>
                </a:solidFill>
                <a:latin typeface="Arial"/>
                <a:ea typeface="Arial"/>
                <a:cs typeface="Arial"/>
                <a:sym typeface="Arial"/>
              </a:rPr>
              <a:t> de </a:t>
            </a:r>
            <a:r>
              <a:rPr lang="en-US" sz="2200" b="1" i="0" u="none" strike="noStrike" cap="none" dirty="0" err="1">
                <a:solidFill>
                  <a:srgbClr val="FFFFFF"/>
                </a:solidFill>
                <a:latin typeface="Arial"/>
                <a:ea typeface="Arial"/>
                <a:cs typeface="Arial"/>
                <a:sym typeface="Arial"/>
              </a:rPr>
              <a:t>compresión</a:t>
            </a:r>
            <a:endParaRPr sz="2200" b="0" i="0" u="none" strike="noStrike" cap="none" dirty="0">
              <a:solidFill>
                <a:srgbClr val="000000"/>
              </a:solidFill>
              <a:latin typeface="Arial"/>
              <a:ea typeface="Arial"/>
              <a:cs typeface="Arial"/>
              <a:sym typeface="Arial"/>
            </a:endParaRPr>
          </a:p>
        </p:txBody>
      </p:sp>
      <p:pic>
        <p:nvPicPr>
          <p:cNvPr id="5" name="Imagen 4" descr="Una vaca en un campo de pasto seco&#10;&#10;Descripción generada automáticamente">
            <a:extLst>
              <a:ext uri="{FF2B5EF4-FFF2-40B4-BE49-F238E27FC236}">
                <a16:creationId xmlns:a16="http://schemas.microsoft.com/office/drawing/2014/main" id="{A3B0B835-BE63-4648-9884-230F44A01010}"/>
              </a:ext>
            </a:extLst>
          </p:cNvPr>
          <p:cNvPicPr>
            <a:picLocks noChangeAspect="1"/>
          </p:cNvPicPr>
          <p:nvPr/>
        </p:nvPicPr>
        <p:blipFill>
          <a:blip r:embed="rId4"/>
          <a:stretch>
            <a:fillRect/>
          </a:stretch>
        </p:blipFill>
        <p:spPr>
          <a:xfrm>
            <a:off x="8088219" y="2059442"/>
            <a:ext cx="3933780" cy="2729060"/>
          </a:xfrm>
          <a:prstGeom prst="rect">
            <a:avLst/>
          </a:prstGeom>
        </p:spPr>
      </p:pic>
      <p:pic>
        <p:nvPicPr>
          <p:cNvPr id="3" name="Imagen 2">
            <a:extLst>
              <a:ext uri="{FF2B5EF4-FFF2-40B4-BE49-F238E27FC236}">
                <a16:creationId xmlns:a16="http://schemas.microsoft.com/office/drawing/2014/main" id="{5201996A-6244-49CC-8FB2-1D6EF336D55E}"/>
              </a:ext>
            </a:extLst>
          </p:cNvPr>
          <p:cNvPicPr>
            <a:picLocks noChangeAspect="1"/>
          </p:cNvPicPr>
          <p:nvPr/>
        </p:nvPicPr>
        <p:blipFill>
          <a:blip r:embed="rId5"/>
          <a:stretch>
            <a:fillRect/>
          </a:stretch>
        </p:blipFill>
        <p:spPr>
          <a:xfrm>
            <a:off x="933773" y="1573963"/>
            <a:ext cx="5864983" cy="3115315"/>
          </a:xfrm>
          <a:prstGeom prst="rect">
            <a:avLst/>
          </a:prstGeom>
        </p:spPr>
      </p:pic>
      <p:sp>
        <p:nvSpPr>
          <p:cNvPr id="4" name="CuadroTexto 3">
            <a:extLst>
              <a:ext uri="{FF2B5EF4-FFF2-40B4-BE49-F238E27FC236}">
                <a16:creationId xmlns:a16="http://schemas.microsoft.com/office/drawing/2014/main" id="{626DDEAE-F2B6-4825-B8F8-391B26570347}"/>
              </a:ext>
            </a:extLst>
          </p:cNvPr>
          <p:cNvSpPr txBox="1"/>
          <p:nvPr/>
        </p:nvSpPr>
        <p:spPr>
          <a:xfrm>
            <a:off x="650651" y="5180163"/>
            <a:ext cx="6654019" cy="738664"/>
          </a:xfrm>
          <a:prstGeom prst="rect">
            <a:avLst/>
          </a:prstGeom>
          <a:noFill/>
        </p:spPr>
        <p:txBody>
          <a:bodyPr wrap="square" rtlCol="0">
            <a:spAutoFit/>
          </a:bodyPr>
          <a:lstStyle/>
          <a:p>
            <a:r>
              <a:rPr lang="en-US" dirty="0" err="1">
                <a:solidFill>
                  <a:schemeClr val="tx1"/>
                </a:solidFill>
              </a:rPr>
              <a:t>Algoritmo</a:t>
            </a:r>
            <a:r>
              <a:rPr lang="en-US" dirty="0">
                <a:solidFill>
                  <a:schemeClr val="tx1"/>
                </a:solidFill>
              </a:rPr>
              <a:t> de </a:t>
            </a:r>
            <a:r>
              <a:rPr lang="en-US" dirty="0" err="1">
                <a:solidFill>
                  <a:schemeClr val="tx1"/>
                </a:solidFill>
              </a:rPr>
              <a:t>tallado</a:t>
            </a:r>
            <a:r>
              <a:rPr lang="en-US" dirty="0">
                <a:solidFill>
                  <a:schemeClr val="tx1"/>
                </a:solidFill>
              </a:rPr>
              <a:t> de </a:t>
            </a:r>
            <a:r>
              <a:rPr lang="en-US" dirty="0" err="1">
                <a:solidFill>
                  <a:schemeClr val="tx1"/>
                </a:solidFill>
              </a:rPr>
              <a:t>costuras</a:t>
            </a:r>
            <a:r>
              <a:rPr lang="en-US" dirty="0">
                <a:solidFill>
                  <a:schemeClr val="tx1"/>
                </a:solidFill>
              </a:rPr>
              <a:t> (Seam carving) de </a:t>
            </a:r>
            <a:r>
              <a:rPr lang="en-US" dirty="0" err="1">
                <a:solidFill>
                  <a:schemeClr val="tx1"/>
                </a:solidFill>
              </a:rPr>
              <a:t>comprension</a:t>
            </a:r>
            <a:r>
              <a:rPr lang="en-US" dirty="0">
                <a:solidFill>
                  <a:schemeClr val="tx1"/>
                </a:solidFill>
              </a:rPr>
              <a:t> de </a:t>
            </a:r>
            <a:r>
              <a:rPr lang="en-US" dirty="0" err="1">
                <a:solidFill>
                  <a:schemeClr val="tx1"/>
                </a:solidFill>
              </a:rPr>
              <a:t>imagenes</a:t>
            </a:r>
            <a:r>
              <a:rPr lang="en-US" dirty="0">
                <a:solidFill>
                  <a:schemeClr val="tx1"/>
                </a:solidFill>
              </a:rPr>
              <a:t> con Perdida </a:t>
            </a:r>
            <a:r>
              <a:rPr lang="es-MX" dirty="0">
                <a:solidFill>
                  <a:schemeClr val="tx1"/>
                </a:solidFill>
              </a:rPr>
              <a:t> creado por: Shai </a:t>
            </a:r>
            <a:r>
              <a:rPr lang="es-MX" dirty="0" err="1">
                <a:solidFill>
                  <a:schemeClr val="tx1"/>
                </a:solidFill>
              </a:rPr>
              <a:t>Avidan</a:t>
            </a:r>
            <a:r>
              <a:rPr lang="es-MX" dirty="0">
                <a:solidFill>
                  <a:schemeClr val="tx1"/>
                </a:solidFill>
              </a:rPr>
              <a:t> , de Mitsubishi Electric </a:t>
            </a:r>
            <a:r>
              <a:rPr lang="es-MX" dirty="0" err="1">
                <a:solidFill>
                  <a:schemeClr val="tx1"/>
                </a:solidFill>
              </a:rPr>
              <a:t>Research</a:t>
            </a:r>
            <a:r>
              <a:rPr lang="es-MX" dirty="0">
                <a:solidFill>
                  <a:schemeClr val="tx1"/>
                </a:solidFill>
              </a:rPr>
              <a:t> </a:t>
            </a:r>
            <a:r>
              <a:rPr lang="es-MX" dirty="0" err="1">
                <a:solidFill>
                  <a:schemeClr val="tx1"/>
                </a:solidFill>
              </a:rPr>
              <a:t>Laboratories</a:t>
            </a:r>
            <a:r>
              <a:rPr lang="es-MX" dirty="0">
                <a:solidFill>
                  <a:schemeClr val="tx1"/>
                </a:solidFill>
              </a:rPr>
              <a:t> (MERL), y Ariel Shamir , del Centro Interdisciplinario y MERL</a:t>
            </a:r>
            <a:endParaRPr lang="es-CO"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342" name="Google Shape;342;gadd317ae2b_0_11"/>
          <p:cNvPicPr preferRelativeResize="0"/>
          <p:nvPr/>
        </p:nvPicPr>
        <p:blipFill rotWithShape="1">
          <a:blip r:embed="rId3">
            <a:alphaModFix/>
          </a:blip>
          <a:srcRect/>
          <a:stretch/>
        </p:blipFill>
        <p:spPr>
          <a:xfrm>
            <a:off x="-4077" y="0"/>
            <a:ext cx="12196077" cy="6855841"/>
          </a:xfrm>
          <a:prstGeom prst="rect">
            <a:avLst/>
          </a:prstGeom>
          <a:noFill/>
          <a:ln>
            <a:noFill/>
          </a:ln>
        </p:spPr>
      </p:pic>
      <p:sp>
        <p:nvSpPr>
          <p:cNvPr id="343" name="Google Shape;343;gadd317ae2b_0_11"/>
          <p:cNvSpPr/>
          <p:nvPr/>
        </p:nvSpPr>
        <p:spPr>
          <a:xfrm>
            <a:off x="265329" y="376925"/>
            <a:ext cx="50565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Diseño del algoritmo de compresión</a:t>
            </a:r>
            <a:endParaRPr sz="2200" b="0" i="0" u="none" strike="noStrike" cap="none">
              <a:solidFill>
                <a:srgbClr val="000000"/>
              </a:solidFill>
              <a:latin typeface="Arial"/>
              <a:ea typeface="Arial"/>
              <a:cs typeface="Arial"/>
              <a:sym typeface="Arial"/>
            </a:endParaRPr>
          </a:p>
        </p:txBody>
      </p:sp>
      <p:pic>
        <p:nvPicPr>
          <p:cNvPr id="3" name="Imagen 2" descr="Una persona con un perro&#10;&#10;Descripción generada automáticamente">
            <a:extLst>
              <a:ext uri="{FF2B5EF4-FFF2-40B4-BE49-F238E27FC236}">
                <a16:creationId xmlns:a16="http://schemas.microsoft.com/office/drawing/2014/main" id="{55867DDB-B7F4-499B-96B8-6F34F4225E25}"/>
              </a:ext>
            </a:extLst>
          </p:cNvPr>
          <p:cNvPicPr>
            <a:picLocks noChangeAspect="1"/>
          </p:cNvPicPr>
          <p:nvPr/>
        </p:nvPicPr>
        <p:blipFill>
          <a:blip r:embed="rId4"/>
          <a:stretch>
            <a:fillRect/>
          </a:stretch>
        </p:blipFill>
        <p:spPr>
          <a:xfrm>
            <a:off x="9038885" y="1603742"/>
            <a:ext cx="2491310" cy="3989300"/>
          </a:xfrm>
          <a:prstGeom prst="rect">
            <a:avLst/>
          </a:prstGeom>
        </p:spPr>
      </p:pic>
      <p:sp>
        <p:nvSpPr>
          <p:cNvPr id="10" name="Google Shape;323;p3">
            <a:extLst>
              <a:ext uri="{FF2B5EF4-FFF2-40B4-BE49-F238E27FC236}">
                <a16:creationId xmlns:a16="http://schemas.microsoft.com/office/drawing/2014/main" id="{069E9CEB-992B-4CC2-AB17-6DC2A2CEA0AA}"/>
              </a:ext>
            </a:extLst>
          </p:cNvPr>
          <p:cNvSpPr/>
          <p:nvPr/>
        </p:nvSpPr>
        <p:spPr>
          <a:xfrm>
            <a:off x="843999" y="1369674"/>
            <a:ext cx="2459936" cy="4353584"/>
          </a:xfrm>
          <a:prstGeom prst="rect">
            <a:avLst/>
          </a:prstGeom>
          <a:noFill/>
          <a:ln>
            <a:noFill/>
          </a:ln>
        </p:spPr>
        <p:txBody>
          <a:bodyPr spcFirstLastPara="1" wrap="square" lIns="90000" tIns="45000" rIns="90000" bIns="45000" anchor="t" anchorCtr="0">
            <a:spAutoFit/>
          </a:bodyPr>
          <a:lstStyle/>
          <a:p>
            <a:pPr marL="342900" marR="0" lvl="0" indent="-342900" algn="just">
              <a:spcBef>
                <a:spcPts val="0"/>
              </a:spcBef>
              <a:spcAft>
                <a:spcPts val="600"/>
              </a:spcAft>
              <a:buFont typeface="+mj-lt"/>
              <a:buAutoNum type="arabicPeriod"/>
            </a:pPr>
            <a:r>
              <a:rPr lang="es-CO" kern="100" dirty="0">
                <a:effectLst/>
                <a:latin typeface="Arial" panose="020B0604020202020204" pitchFamily="34" charset="0"/>
                <a:ea typeface="Times New Roman" panose="02020603050405020304" pitchFamily="18" charset="0"/>
                <a:cs typeface="Arial" panose="020B0604020202020204" pitchFamily="34" charset="0"/>
              </a:rPr>
              <a:t>Se comienza con la imagen </a:t>
            </a:r>
            <a:endParaRPr lang="es-CO" dirty="0">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600"/>
              </a:spcAft>
              <a:buFont typeface="+mj-lt"/>
              <a:buAutoNum type="arabicPeriod"/>
            </a:pPr>
            <a:r>
              <a:rPr lang="es-CO" kern="100" dirty="0">
                <a:effectLst/>
                <a:latin typeface="Arial" panose="020B0604020202020204" pitchFamily="34" charset="0"/>
                <a:ea typeface="Times New Roman" panose="02020603050405020304" pitchFamily="18" charset="0"/>
                <a:cs typeface="Arial" panose="020B0604020202020204" pitchFamily="34" charset="0"/>
              </a:rPr>
              <a:t>Se calcula el peso, la densidad, energía de cada pixel (colores).</a:t>
            </a:r>
          </a:p>
          <a:p>
            <a:pPr marL="342900" marR="0" lvl="0" indent="-342900" algn="just">
              <a:spcBef>
                <a:spcPts val="0"/>
              </a:spcBef>
              <a:spcAft>
                <a:spcPts val="600"/>
              </a:spcAft>
              <a:buFont typeface="+mj-lt"/>
              <a:buAutoNum type="arabicPeriod"/>
            </a:pPr>
            <a:r>
              <a:rPr lang="es-CO" kern="100" dirty="0">
                <a:effectLst/>
                <a:latin typeface="Arial" panose="020B0604020202020204" pitchFamily="34" charset="0"/>
                <a:ea typeface="Times New Roman" panose="02020603050405020304" pitchFamily="18" charset="0"/>
                <a:cs typeface="Arial" panose="020B0604020202020204" pitchFamily="34" charset="0"/>
              </a:rPr>
              <a:t>A partir de la energía, se hace una lista de costuras. Las costuras se clasifican por energía, siendo las costuras de baja energía las de menor importancia para el contenido de la imagen. </a:t>
            </a:r>
          </a:p>
          <a:p>
            <a:pPr marL="342900" marR="0" lvl="0" indent="-342900" algn="just">
              <a:spcBef>
                <a:spcPts val="0"/>
              </a:spcBef>
              <a:spcAft>
                <a:spcPts val="600"/>
              </a:spcAft>
              <a:buFont typeface="+mj-lt"/>
              <a:buAutoNum type="arabicPeriod"/>
            </a:pPr>
            <a:r>
              <a:rPr lang="es-CO" kern="100" dirty="0">
                <a:effectLst/>
                <a:latin typeface="Arial" panose="020B0604020202020204" pitchFamily="34" charset="0"/>
                <a:ea typeface="Times New Roman" panose="02020603050405020304" pitchFamily="18" charset="0"/>
                <a:cs typeface="Arial" panose="020B0604020202020204" pitchFamily="34" charset="0"/>
              </a:rPr>
              <a:t>Se quitan las costuras de baja energía.</a:t>
            </a:r>
            <a:endParaRPr lang="es-CO"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600"/>
              </a:spcAft>
              <a:buFont typeface="+mj-lt"/>
              <a:buAutoNum type="arabicPeriod"/>
            </a:pPr>
            <a:r>
              <a:rPr lang="es-CO" kern="100" dirty="0">
                <a:effectLst/>
                <a:latin typeface="Arial" panose="020B0604020202020204" pitchFamily="34" charset="0"/>
                <a:ea typeface="Times New Roman" panose="02020603050405020304" pitchFamily="18" charset="0"/>
                <a:cs typeface="Arial" panose="020B0604020202020204" pitchFamily="34" charset="0"/>
              </a:rPr>
              <a:t> Se llega a la imagen final</a:t>
            </a:r>
            <a:endParaRPr lang="es-ES" b="0" i="0" u="none" strike="noStrike" cap="none" dirty="0">
              <a:solidFill>
                <a:srgbClr val="002060"/>
              </a:solidFill>
              <a:latin typeface="Arial" panose="020B0604020202020204" pitchFamily="34" charset="0"/>
              <a:cs typeface="Arial" panose="020B0604020202020204" pitchFamily="34" charset="0"/>
              <a:sym typeface="Arial"/>
            </a:endParaRPr>
          </a:p>
        </p:txBody>
      </p:sp>
      <p:sp>
        <p:nvSpPr>
          <p:cNvPr id="17" name="CuadroTexto 16">
            <a:extLst>
              <a:ext uri="{FF2B5EF4-FFF2-40B4-BE49-F238E27FC236}">
                <a16:creationId xmlns:a16="http://schemas.microsoft.com/office/drawing/2014/main" id="{9A66790A-7A71-48A1-9479-DB5557618D4F}"/>
              </a:ext>
            </a:extLst>
          </p:cNvPr>
          <p:cNvSpPr txBox="1"/>
          <p:nvPr/>
        </p:nvSpPr>
        <p:spPr>
          <a:xfrm>
            <a:off x="5319926" y="2961692"/>
            <a:ext cx="486398" cy="369332"/>
          </a:xfrm>
          <a:prstGeom prst="rect">
            <a:avLst/>
          </a:prstGeom>
          <a:noFill/>
        </p:spPr>
        <p:txBody>
          <a:bodyPr wrap="square" rtlCol="0">
            <a:spAutoFit/>
          </a:bodyPr>
          <a:lstStyle/>
          <a:p>
            <a:r>
              <a:rPr lang="en-US" sz="1800" b="1" dirty="0"/>
              <a:t>.</a:t>
            </a:r>
            <a:endParaRPr lang="es-CO" b="1" dirty="0"/>
          </a:p>
        </p:txBody>
      </p:sp>
      <p:pic>
        <p:nvPicPr>
          <p:cNvPr id="7" name="Imagen 6">
            <a:extLst>
              <a:ext uri="{FF2B5EF4-FFF2-40B4-BE49-F238E27FC236}">
                <a16:creationId xmlns:a16="http://schemas.microsoft.com/office/drawing/2014/main" id="{316ABEFA-6636-420C-9607-49068E1AC6A0}"/>
              </a:ext>
            </a:extLst>
          </p:cNvPr>
          <p:cNvPicPr>
            <a:picLocks noChangeAspect="1"/>
          </p:cNvPicPr>
          <p:nvPr/>
        </p:nvPicPr>
        <p:blipFill>
          <a:blip r:embed="rId5"/>
          <a:stretch>
            <a:fillRect/>
          </a:stretch>
        </p:blipFill>
        <p:spPr>
          <a:xfrm>
            <a:off x="4152011" y="1069005"/>
            <a:ext cx="4507374" cy="452403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pic>
        <p:nvPicPr>
          <p:cNvPr id="362" name="Google Shape;362;p5"/>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363" name="Google Shape;363;p5"/>
          <p:cNvSpPr/>
          <p:nvPr/>
        </p:nvSpPr>
        <p:spPr>
          <a:xfrm>
            <a:off x="265329" y="376925"/>
            <a:ext cx="58833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Complejidad del algoritmo de compresión</a:t>
            </a:r>
            <a:endParaRPr sz="2200" b="0" i="0" u="none" strike="noStrike" cap="none">
              <a:solidFill>
                <a:srgbClr val="000000"/>
              </a:solidFill>
              <a:latin typeface="Arial"/>
              <a:ea typeface="Arial"/>
              <a:cs typeface="Arial"/>
              <a:sym typeface="Arial"/>
            </a:endParaRPr>
          </a:p>
        </p:txBody>
      </p:sp>
      <p:sp>
        <p:nvSpPr>
          <p:cNvPr id="364" name="Google Shape;364;p5"/>
          <p:cNvSpPr/>
          <p:nvPr/>
        </p:nvSpPr>
        <p:spPr>
          <a:xfrm>
            <a:off x="584640" y="4325520"/>
            <a:ext cx="5027400" cy="9420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1E33"/>
                </a:solidFill>
                <a:latin typeface="Arial"/>
                <a:ea typeface="Arial"/>
                <a:cs typeface="Arial"/>
                <a:sym typeface="Arial"/>
              </a:rPr>
              <a:t>La complejidad del tiempo y la memoria del algoritmo (En este semestre, uno podría ser LZS, LZ77, LZ78, Huffman... por favor, elija). Por favor, explique qué significan N y M en este problema. POR FAVOR HÁGALO!</a:t>
            </a:r>
            <a:endParaRPr sz="1400" b="0" i="0" u="none" strike="noStrike" cap="none">
              <a:solidFill>
                <a:srgbClr val="000000"/>
              </a:solidFill>
              <a:latin typeface="Arial"/>
              <a:ea typeface="Arial"/>
              <a:cs typeface="Arial"/>
              <a:sym typeface="Arial"/>
            </a:endParaRPr>
          </a:p>
        </p:txBody>
      </p:sp>
      <p:sp>
        <p:nvSpPr>
          <p:cNvPr id="365" name="Google Shape;365;p5"/>
          <p:cNvSpPr/>
          <p:nvPr/>
        </p:nvSpPr>
        <p:spPr>
          <a:xfrm rot="10800000" flipH="1">
            <a:off x="3356267" y="269947"/>
            <a:ext cx="1300860" cy="6199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366" name="Google Shape;366;p5"/>
          <p:cNvSpPr/>
          <p:nvPr/>
        </p:nvSpPr>
        <p:spPr>
          <a:xfrm>
            <a:off x="4149080" y="70200"/>
            <a:ext cx="2402700" cy="3027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Conserva este título</a:t>
            </a:r>
            <a:endParaRPr sz="1400" b="0" i="0" u="none" strike="noStrike" cap="none">
              <a:solidFill>
                <a:schemeClr val="accent2"/>
              </a:solidFill>
              <a:latin typeface="Arial"/>
              <a:ea typeface="Arial"/>
              <a:cs typeface="Arial"/>
              <a:sym typeface="Arial"/>
            </a:endParaRPr>
          </a:p>
        </p:txBody>
      </p:sp>
      <p:sp>
        <p:nvSpPr>
          <p:cNvPr id="367" name="Google Shape;367;p5"/>
          <p:cNvSpPr/>
          <p:nvPr/>
        </p:nvSpPr>
        <p:spPr>
          <a:xfrm>
            <a:off x="5168160" y="914400"/>
            <a:ext cx="3425400" cy="72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Crear la tabla en Powerpoint. No copie las capturas de pantalla pixeladas del informe técnico, por favor.</a:t>
            </a:r>
            <a:endParaRPr sz="1400" b="0" i="0" u="none" strike="noStrike" cap="none">
              <a:solidFill>
                <a:schemeClr val="accent2"/>
              </a:solidFill>
              <a:latin typeface="Arial"/>
              <a:ea typeface="Arial"/>
              <a:cs typeface="Arial"/>
              <a:sym typeface="Arial"/>
            </a:endParaRPr>
          </a:p>
        </p:txBody>
      </p:sp>
      <p:sp>
        <p:nvSpPr>
          <p:cNvPr id="368" name="Google Shape;368;p5"/>
          <p:cNvSpPr/>
          <p:nvPr/>
        </p:nvSpPr>
        <p:spPr>
          <a:xfrm rot="10800000" flipH="1">
            <a:off x="4567200" y="1174620"/>
            <a:ext cx="602262" cy="46072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369" name="Google Shape;369;p5"/>
          <p:cNvSpPr/>
          <p:nvPr/>
        </p:nvSpPr>
        <p:spPr>
          <a:xfrm>
            <a:off x="3361440" y="6046680"/>
            <a:ext cx="2932500" cy="516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Explica las tablas en tu</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propias palabras...</a:t>
            </a:r>
            <a:endParaRPr sz="1400" b="0" i="0" u="none" strike="noStrike" cap="none">
              <a:solidFill>
                <a:schemeClr val="accent2"/>
              </a:solidFill>
              <a:latin typeface="Arial"/>
              <a:ea typeface="Arial"/>
              <a:cs typeface="Arial"/>
              <a:sym typeface="Arial"/>
            </a:endParaRPr>
          </a:p>
        </p:txBody>
      </p:sp>
      <p:sp>
        <p:nvSpPr>
          <p:cNvPr id="370" name="Google Shape;370;p5"/>
          <p:cNvSpPr/>
          <p:nvPr/>
        </p:nvSpPr>
        <p:spPr>
          <a:xfrm>
            <a:off x="3570849" y="5371477"/>
            <a:ext cx="736992" cy="516024"/>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371" name="Google Shape;371;p5"/>
          <p:cNvSpPr/>
          <p:nvPr/>
        </p:nvSpPr>
        <p:spPr>
          <a:xfrm>
            <a:off x="8034840" y="4993080"/>
            <a:ext cx="2932500" cy="72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chemeClr val="dk1"/>
              </a:buClr>
              <a:buSzPts val="1400"/>
              <a:buFont typeface="Arial"/>
              <a:buNone/>
            </a:pPr>
            <a:r>
              <a:rPr lang="en-US" sz="1400" b="0" i="1" u="none" strike="noStrike" cap="none">
                <a:solidFill>
                  <a:schemeClr val="accent2"/>
                </a:solidFill>
                <a:latin typeface="Arial"/>
                <a:ea typeface="Arial"/>
                <a:cs typeface="Arial"/>
                <a:sym typeface="Arial"/>
              </a:rPr>
              <a:t>Incluir una imagen en HD relacionada con el problema de la salud animal en la </a:t>
            </a:r>
            <a:r>
              <a:rPr lang="en-US" i="1">
                <a:solidFill>
                  <a:schemeClr val="accent2"/>
                </a:solidFill>
              </a:rPr>
              <a:t>ganadería</a:t>
            </a:r>
            <a:r>
              <a:rPr lang="en-US" sz="1400" b="0" i="1" u="none" strike="noStrike" cap="none">
                <a:solidFill>
                  <a:schemeClr val="accent2"/>
                </a:solidFill>
                <a:latin typeface="Arial"/>
                <a:ea typeface="Arial"/>
                <a:cs typeface="Arial"/>
                <a:sym typeface="Arial"/>
              </a:rPr>
              <a:t> de precisión</a:t>
            </a:r>
            <a:endParaRPr sz="1400" b="0" i="0" u="none" strike="noStrike" cap="none">
              <a:solidFill>
                <a:srgbClr val="000000"/>
              </a:solidFill>
              <a:latin typeface="Arial"/>
              <a:ea typeface="Arial"/>
              <a:cs typeface="Arial"/>
              <a:sym typeface="Arial"/>
            </a:endParaRPr>
          </a:p>
        </p:txBody>
      </p:sp>
      <p:sp>
        <p:nvSpPr>
          <p:cNvPr id="372" name="Google Shape;372;p5"/>
          <p:cNvSpPr/>
          <p:nvPr/>
        </p:nvSpPr>
        <p:spPr>
          <a:xfrm>
            <a:off x="7257944" y="4937746"/>
            <a:ext cx="602262" cy="51586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graphicFrame>
        <p:nvGraphicFramePr>
          <p:cNvPr id="373" name="Google Shape;373;p5"/>
          <p:cNvGraphicFramePr/>
          <p:nvPr/>
        </p:nvGraphicFramePr>
        <p:xfrm>
          <a:off x="547920" y="1956240"/>
          <a:ext cx="5075650" cy="2354410"/>
        </p:xfrm>
        <a:graphic>
          <a:graphicData uri="http://schemas.openxmlformats.org/drawingml/2006/table">
            <a:tbl>
              <a:tblPr>
                <a:noFill/>
                <a:tableStyleId>{AC289BA7-0477-4DA3-BF64-564EF7BB6FF7}</a:tableStyleId>
              </a:tblPr>
              <a:tblGrid>
                <a:gridCol w="1837575">
                  <a:extLst>
                    <a:ext uri="{9D8B030D-6E8A-4147-A177-3AD203B41FA5}">
                      <a16:colId xmlns:a16="http://schemas.microsoft.com/office/drawing/2014/main" val="20000"/>
                    </a:ext>
                  </a:extLst>
                </a:gridCol>
                <a:gridCol w="1545725">
                  <a:extLst>
                    <a:ext uri="{9D8B030D-6E8A-4147-A177-3AD203B41FA5}">
                      <a16:colId xmlns:a16="http://schemas.microsoft.com/office/drawing/2014/main" val="20001"/>
                    </a:ext>
                  </a:extLst>
                </a:gridCol>
                <a:gridCol w="1692350">
                  <a:extLst>
                    <a:ext uri="{9D8B030D-6E8A-4147-A177-3AD203B41FA5}">
                      <a16:colId xmlns:a16="http://schemas.microsoft.com/office/drawing/2014/main" val="20002"/>
                    </a:ext>
                  </a:extLst>
                </a:gridCol>
              </a:tblGrid>
              <a:tr h="7196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chemeClr val="accent2"/>
                          </a:solidFill>
                          <a:latin typeface="Arial"/>
                          <a:ea typeface="Arial"/>
                          <a:cs typeface="Arial"/>
                          <a:sym typeface="Arial"/>
                        </a:rPr>
                        <a:t>La complejidad del tiempo</a:t>
                      </a:r>
                      <a:endParaRPr sz="1800" b="0" u="none" strike="noStrike" cap="none">
                        <a:solidFill>
                          <a:schemeClr val="accent2"/>
                        </a:solidFill>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chemeClr val="accent4"/>
                          </a:solidFill>
                          <a:latin typeface="Arial"/>
                          <a:ea typeface="Arial"/>
                          <a:cs typeface="Arial"/>
                          <a:sym typeface="Arial"/>
                        </a:rPr>
                        <a:t>Complejidad de la memoria</a:t>
                      </a:r>
                      <a:endParaRPr sz="1800" b="0" u="none" strike="noStrike" cap="none">
                        <a:solidFill>
                          <a:schemeClr val="accent4"/>
                        </a:solidFill>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extLst>
                  <a:ext uri="{0D108BD9-81ED-4DB2-BD59-A6C34878D82A}">
                    <a16:rowId xmlns:a16="http://schemas.microsoft.com/office/drawing/2014/main" val="10000"/>
                  </a:ext>
                </a:extLst>
              </a:tr>
              <a:tr h="719650">
                <a:tc>
                  <a:txBody>
                    <a:bodyPr/>
                    <a:lstStyle/>
                    <a:p>
                      <a:pPr marL="0" marR="0" lvl="0" indent="0" algn="l" rtl="0">
                        <a:lnSpc>
                          <a:spcPct val="100000"/>
                        </a:lnSpc>
                        <a:spcBef>
                          <a:spcPts val="0"/>
                        </a:spcBef>
                        <a:spcAft>
                          <a:spcPts val="0"/>
                        </a:spcAft>
                        <a:buClr>
                          <a:srgbClr val="000000"/>
                        </a:buClr>
                        <a:buSzPts val="1800"/>
                        <a:buFont typeface="Arial"/>
                        <a:buNone/>
                      </a:pPr>
                      <a:r>
                        <a:rPr lang="en-US" sz="1800">
                          <a:solidFill>
                            <a:srgbClr val="FFFFFF"/>
                          </a:solidFill>
                        </a:rPr>
                        <a:t>Algoritmo de compresión</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rgbClr val="FFFFFF"/>
                          </a:solidFill>
                          <a:latin typeface="Arial"/>
                          <a:ea typeface="Arial"/>
                          <a:cs typeface="Arial"/>
                          <a:sym typeface="Arial"/>
                        </a:rPr>
                        <a:t>O(N2*M*2</a:t>
                      </a:r>
                      <a:r>
                        <a:rPr lang="en-US" sz="1800" b="0" u="none" strike="noStrike" cap="none" baseline="30000">
                          <a:solidFill>
                            <a:srgbClr val="FFFFFF"/>
                          </a:solidFill>
                          <a:latin typeface="Arial"/>
                          <a:ea typeface="Arial"/>
                          <a:cs typeface="Arial"/>
                          <a:sym typeface="Arial"/>
                        </a:rPr>
                        <a:t>M</a:t>
                      </a:r>
                      <a:r>
                        <a:rPr lang="en-US" sz="1800" b="0" u="none" strike="noStrike" cap="none">
                          <a:solidFill>
                            <a:srgbClr val="FFFFFF"/>
                          </a:solidFill>
                          <a:latin typeface="Arial"/>
                          <a:ea typeface="Arial"/>
                          <a:cs typeface="Arial"/>
                          <a:sym typeface="Arial"/>
                        </a:rPr>
                        <a: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rgbClr val="FFFFFF"/>
                          </a:solidFill>
                          <a:latin typeface="Arial"/>
                          <a:ea typeface="Arial"/>
                          <a:cs typeface="Arial"/>
                          <a:sym typeface="Arial"/>
                        </a:rPr>
                        <a:t>O(N*M*2</a:t>
                      </a:r>
                      <a:r>
                        <a:rPr lang="en-US" sz="1800" b="0" u="none" strike="noStrike" cap="none" baseline="30000">
                          <a:solidFill>
                            <a:srgbClr val="FFFFFF"/>
                          </a:solidFill>
                          <a:latin typeface="Arial"/>
                          <a:ea typeface="Arial"/>
                          <a:cs typeface="Arial"/>
                          <a:sym typeface="Arial"/>
                        </a:rPr>
                        <a:t>M</a:t>
                      </a:r>
                      <a:r>
                        <a:rPr lang="en-US" sz="1800" b="0" u="none" strike="noStrike" cap="none">
                          <a:solidFill>
                            <a:srgbClr val="FFFFFF"/>
                          </a:solidFill>
                          <a:latin typeface="Arial"/>
                          <a:ea typeface="Arial"/>
                          <a:cs typeface="Arial"/>
                          <a:sym typeface="Arial"/>
                        </a:rPr>
                        <a: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extLst>
                  <a:ext uri="{0D108BD9-81ED-4DB2-BD59-A6C34878D82A}">
                    <a16:rowId xmlns:a16="http://schemas.microsoft.com/office/drawing/2014/main" val="10001"/>
                  </a:ext>
                </a:extLst>
              </a:tr>
              <a:tr h="720350">
                <a:tc>
                  <a:txBody>
                    <a:bodyPr/>
                    <a:lstStyle/>
                    <a:p>
                      <a:pPr marL="0" marR="0" lvl="0" indent="0" algn="l" rtl="0">
                        <a:lnSpc>
                          <a:spcPct val="100000"/>
                        </a:lnSpc>
                        <a:spcBef>
                          <a:spcPts val="0"/>
                        </a:spcBef>
                        <a:spcAft>
                          <a:spcPts val="0"/>
                        </a:spcAft>
                        <a:buClr>
                          <a:srgbClr val="000000"/>
                        </a:buClr>
                        <a:buSzPts val="1800"/>
                        <a:buFont typeface="Arial"/>
                        <a:buNone/>
                      </a:pPr>
                      <a:r>
                        <a:rPr lang="en-US" sz="1800">
                          <a:solidFill>
                            <a:srgbClr val="FFFFFF"/>
                          </a:solidFill>
                        </a:rPr>
                        <a:t>Algoritmo de</a:t>
                      </a:r>
                      <a:br>
                        <a:rPr lang="en-US" sz="1800">
                          <a:solidFill>
                            <a:srgbClr val="FFFFFF"/>
                          </a:solidFill>
                        </a:rPr>
                      </a:br>
                      <a:r>
                        <a:rPr lang="en-US" sz="1800">
                          <a:solidFill>
                            <a:srgbClr val="FFFFFF"/>
                          </a:solidFill>
                        </a:rPr>
                        <a:t>decompresión</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rgbClr val="FFFFFF"/>
                          </a:solidFill>
                          <a:latin typeface="Arial"/>
                          <a:ea typeface="Arial"/>
                          <a:cs typeface="Arial"/>
                          <a:sym typeface="Arial"/>
                        </a:rPr>
                        <a:t>O(N*M)</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rgbClr val="FFFFFF"/>
                          </a:solidFill>
                          <a:latin typeface="Arial"/>
                          <a:ea typeface="Arial"/>
                          <a:cs typeface="Arial"/>
                          <a:sym typeface="Arial"/>
                        </a:rPr>
                        <a:t>O(1)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extLst>
                  <a:ext uri="{0D108BD9-81ED-4DB2-BD59-A6C34878D82A}">
                    <a16:rowId xmlns:a16="http://schemas.microsoft.com/office/drawing/2014/main" val="10002"/>
                  </a:ext>
                </a:extLst>
              </a:tr>
            </a:tbl>
          </a:graphicData>
        </a:graphic>
      </p:graphicFrame>
      <p:sp>
        <p:nvSpPr>
          <p:cNvPr id="374" name="Google Shape;374;p5"/>
          <p:cNvSpPr/>
          <p:nvPr/>
        </p:nvSpPr>
        <p:spPr>
          <a:xfrm>
            <a:off x="8229600" y="124200"/>
            <a:ext cx="2114640" cy="5158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Completa esta diapositiva</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Para el tercer entregable</a:t>
            </a:r>
            <a:endParaRPr sz="1400" b="0" i="0" u="none" strike="noStrike" cap="none">
              <a:solidFill>
                <a:schemeClr val="accent2"/>
              </a:solidFill>
              <a:latin typeface="Arial"/>
              <a:ea typeface="Arial"/>
              <a:cs typeface="Arial"/>
              <a:sym typeface="Arial"/>
            </a:endParaRPr>
          </a:p>
        </p:txBody>
      </p:sp>
      <p:pic>
        <p:nvPicPr>
          <p:cNvPr id="375" name="Google Shape;375;p5"/>
          <p:cNvPicPr preferRelativeResize="0"/>
          <p:nvPr/>
        </p:nvPicPr>
        <p:blipFill rotWithShape="1">
          <a:blip r:embed="rId4">
            <a:alphaModFix/>
          </a:blip>
          <a:srcRect/>
          <a:stretch/>
        </p:blipFill>
        <p:spPr>
          <a:xfrm>
            <a:off x="6724550" y="1723472"/>
            <a:ext cx="4662476" cy="3018952"/>
          </a:xfrm>
          <a:prstGeom prst="rect">
            <a:avLst/>
          </a:prstGeom>
          <a:noFill/>
          <a:ln>
            <a:noFill/>
          </a:ln>
        </p:spPr>
      </p:pic>
      <p:sp>
        <p:nvSpPr>
          <p:cNvPr id="376" name="Google Shape;376;p5"/>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NO use el color rojo en las diapositivas</a:t>
            </a:r>
            <a:endParaRPr sz="1400" b="0" i="0" u="none" strike="noStrike" cap="none">
              <a:solidFill>
                <a:schemeClr val="accent2"/>
              </a:solidFill>
              <a:latin typeface="Arial"/>
              <a:ea typeface="Arial"/>
              <a:cs typeface="Arial"/>
              <a:sym typeface="Arial"/>
            </a:endParaRPr>
          </a:p>
        </p:txBody>
      </p:sp>
      <p:sp>
        <p:nvSpPr>
          <p:cNvPr id="377" name="Google Shape;377;p5"/>
          <p:cNvSpPr/>
          <p:nvPr/>
        </p:nvSpPr>
        <p:spPr>
          <a:xfrm>
            <a:off x="542040" y="6046680"/>
            <a:ext cx="29325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i="1">
                <a:solidFill>
                  <a:schemeClr val="accent2"/>
                </a:solidFill>
              </a:rPr>
              <a:t>Usa superíndices para</a:t>
            </a:r>
            <a:br>
              <a:rPr lang="en-US" i="1">
                <a:solidFill>
                  <a:schemeClr val="accent2"/>
                </a:solidFill>
              </a:rPr>
            </a:br>
            <a:r>
              <a:rPr lang="en-US" i="1">
                <a:solidFill>
                  <a:schemeClr val="accent2"/>
                </a:solidFill>
              </a:rPr>
              <a:t>representar los exponentes.</a:t>
            </a:r>
            <a:br>
              <a:rPr lang="en-US" i="1">
                <a:solidFill>
                  <a:schemeClr val="accent2"/>
                </a:solidFill>
              </a:rPr>
            </a:br>
            <a:r>
              <a:rPr lang="en-US" i="1">
                <a:solidFill>
                  <a:schemeClr val="accent2"/>
                </a:solidFill>
              </a:rPr>
              <a:t>NO uses el símbolo ^</a:t>
            </a:r>
            <a:endParaRPr sz="1400" b="0" i="0" u="none" strike="noStrike" cap="none">
              <a:solidFill>
                <a:schemeClr val="accent2"/>
              </a:solidFill>
              <a:latin typeface="Arial"/>
              <a:ea typeface="Arial"/>
              <a:cs typeface="Arial"/>
              <a:sym typeface="Arial"/>
            </a:endParaRPr>
          </a:p>
        </p:txBody>
      </p:sp>
      <p:sp>
        <p:nvSpPr>
          <p:cNvPr id="378" name="Google Shape;378;p5"/>
          <p:cNvSpPr/>
          <p:nvPr/>
        </p:nvSpPr>
        <p:spPr>
          <a:xfrm flipH="1">
            <a:off x="2468412" y="5264224"/>
            <a:ext cx="518778" cy="65529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Google Shape;383;p9"/>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384" name="Google Shape;384;p9"/>
          <p:cNvSpPr/>
          <p:nvPr/>
        </p:nvSpPr>
        <p:spPr>
          <a:xfrm>
            <a:off x="265320" y="376920"/>
            <a:ext cx="540216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Consumo de tiempo y memoria</a:t>
            </a:r>
            <a:endParaRPr sz="2200" b="0" i="0" u="none" strike="noStrike" cap="none">
              <a:solidFill>
                <a:srgbClr val="000000"/>
              </a:solidFill>
              <a:latin typeface="Arial"/>
              <a:ea typeface="Arial"/>
              <a:cs typeface="Arial"/>
              <a:sym typeface="Arial"/>
            </a:endParaRPr>
          </a:p>
        </p:txBody>
      </p:sp>
      <p:sp>
        <p:nvSpPr>
          <p:cNvPr id="385" name="Google Shape;385;p9"/>
          <p:cNvSpPr/>
          <p:nvPr/>
        </p:nvSpPr>
        <p:spPr>
          <a:xfrm rot="10800000" flipH="1">
            <a:off x="4819328" y="514742"/>
            <a:ext cx="826794" cy="4579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386" name="Google Shape;386;p9"/>
          <p:cNvSpPr/>
          <p:nvPr/>
        </p:nvSpPr>
        <p:spPr>
          <a:xfrm>
            <a:off x="5276520" y="336600"/>
            <a:ext cx="2402700" cy="3027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Conserva este título</a:t>
            </a:r>
            <a:endParaRPr sz="1400" b="0" i="0" u="none" strike="noStrike" cap="none">
              <a:solidFill>
                <a:schemeClr val="accent2"/>
              </a:solidFill>
              <a:latin typeface="Arial"/>
              <a:ea typeface="Arial"/>
              <a:cs typeface="Arial"/>
              <a:sym typeface="Arial"/>
            </a:endParaRPr>
          </a:p>
        </p:txBody>
      </p:sp>
      <p:sp>
        <p:nvSpPr>
          <p:cNvPr id="387" name="Google Shape;387;p9"/>
          <p:cNvSpPr/>
          <p:nvPr/>
        </p:nvSpPr>
        <p:spPr>
          <a:xfrm>
            <a:off x="5168160" y="914400"/>
            <a:ext cx="3425400" cy="72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Crea las gráficas en Excel. No copie las capturas de pantalla pixeladas del informe técnico, por favor.</a:t>
            </a:r>
            <a:endParaRPr sz="1400" b="0" i="0" u="none" strike="noStrike" cap="none">
              <a:solidFill>
                <a:schemeClr val="accent2"/>
              </a:solidFill>
              <a:latin typeface="Arial"/>
              <a:ea typeface="Arial"/>
              <a:cs typeface="Arial"/>
              <a:sym typeface="Arial"/>
            </a:endParaRPr>
          </a:p>
        </p:txBody>
      </p:sp>
      <p:sp>
        <p:nvSpPr>
          <p:cNvPr id="388" name="Google Shape;388;p9"/>
          <p:cNvSpPr/>
          <p:nvPr/>
        </p:nvSpPr>
        <p:spPr>
          <a:xfrm rot="10800000" flipH="1">
            <a:off x="4413925" y="1171478"/>
            <a:ext cx="752058" cy="60787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389" name="Google Shape;389;p9"/>
          <p:cNvSpPr/>
          <p:nvPr/>
        </p:nvSpPr>
        <p:spPr>
          <a:xfrm>
            <a:off x="2249280" y="5117760"/>
            <a:ext cx="594252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001E33"/>
                </a:solidFill>
                <a:latin typeface="Arial"/>
                <a:ea typeface="Arial"/>
                <a:cs typeface="Arial"/>
                <a:sym typeface="Arial"/>
              </a:rPr>
              <a:t>Consumo de tiempo </a:t>
            </a:r>
            <a:endParaRPr sz="2200" b="0" i="0" u="none" strike="noStrike" cap="none">
              <a:solidFill>
                <a:srgbClr val="000000"/>
              </a:solidFill>
              <a:latin typeface="Arial"/>
              <a:ea typeface="Arial"/>
              <a:cs typeface="Arial"/>
              <a:sym typeface="Arial"/>
            </a:endParaRPr>
          </a:p>
        </p:txBody>
      </p:sp>
      <p:sp>
        <p:nvSpPr>
          <p:cNvPr id="390" name="Google Shape;390;p9"/>
          <p:cNvSpPr/>
          <p:nvPr/>
        </p:nvSpPr>
        <p:spPr>
          <a:xfrm>
            <a:off x="8539920" y="5117760"/>
            <a:ext cx="594252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001E33"/>
                </a:solidFill>
                <a:latin typeface="Arial"/>
                <a:ea typeface="Arial"/>
                <a:cs typeface="Arial"/>
                <a:sym typeface="Arial"/>
              </a:rPr>
              <a:t>Consumo de memoria</a:t>
            </a:r>
            <a:endParaRPr sz="2200" b="0" i="0" u="none" strike="noStrike" cap="none">
              <a:solidFill>
                <a:srgbClr val="000000"/>
              </a:solidFill>
              <a:latin typeface="Arial"/>
              <a:ea typeface="Arial"/>
              <a:cs typeface="Arial"/>
              <a:sym typeface="Arial"/>
            </a:endParaRPr>
          </a:p>
        </p:txBody>
      </p:sp>
      <p:pic>
        <p:nvPicPr>
          <p:cNvPr id="391" name="Google Shape;391;p9"/>
          <p:cNvPicPr preferRelativeResize="0"/>
          <p:nvPr/>
        </p:nvPicPr>
        <p:blipFill rotWithShape="1">
          <a:blip r:embed="rId4">
            <a:alphaModFix/>
          </a:blip>
          <a:srcRect/>
          <a:stretch/>
        </p:blipFill>
        <p:spPr>
          <a:xfrm>
            <a:off x="1648800" y="5105520"/>
            <a:ext cx="526680" cy="526680"/>
          </a:xfrm>
          <a:prstGeom prst="rect">
            <a:avLst/>
          </a:prstGeom>
          <a:noFill/>
          <a:ln>
            <a:noFill/>
          </a:ln>
        </p:spPr>
      </p:pic>
      <p:pic>
        <p:nvPicPr>
          <p:cNvPr id="392" name="Google Shape;392;p9"/>
          <p:cNvPicPr preferRelativeResize="0"/>
          <p:nvPr/>
        </p:nvPicPr>
        <p:blipFill rotWithShape="1">
          <a:blip r:embed="rId5">
            <a:alphaModFix/>
          </a:blip>
          <a:srcRect l="28222" t="24850" r="28724" b="25399"/>
          <a:stretch/>
        </p:blipFill>
        <p:spPr>
          <a:xfrm>
            <a:off x="7827120" y="5117760"/>
            <a:ext cx="711720" cy="547200"/>
          </a:xfrm>
          <a:prstGeom prst="rect">
            <a:avLst/>
          </a:prstGeom>
          <a:noFill/>
          <a:ln>
            <a:noFill/>
          </a:ln>
        </p:spPr>
      </p:pic>
      <p:sp>
        <p:nvSpPr>
          <p:cNvPr id="393" name="Google Shape;393;p9"/>
          <p:cNvSpPr/>
          <p:nvPr/>
        </p:nvSpPr>
        <p:spPr>
          <a:xfrm>
            <a:off x="8229600" y="124200"/>
            <a:ext cx="2114640" cy="5158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Completa esta diapositiva</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Para el tercer entregable</a:t>
            </a:r>
            <a:endParaRPr sz="1400" b="0" i="0" u="none" strike="noStrike" cap="none">
              <a:solidFill>
                <a:schemeClr val="accent2"/>
              </a:solidFill>
              <a:latin typeface="Arial"/>
              <a:ea typeface="Arial"/>
              <a:cs typeface="Arial"/>
              <a:sym typeface="Arial"/>
            </a:endParaRPr>
          </a:p>
        </p:txBody>
      </p:sp>
      <p:sp>
        <p:nvSpPr>
          <p:cNvPr id="394" name="Google Shape;394;p9"/>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NO use el color rojo en las diapositivas</a:t>
            </a:r>
            <a:endParaRPr sz="1400" b="0" i="0" u="none" strike="noStrike" cap="none">
              <a:solidFill>
                <a:schemeClr val="accent2"/>
              </a:solidFill>
              <a:latin typeface="Arial"/>
              <a:ea typeface="Arial"/>
              <a:cs typeface="Arial"/>
              <a:sym typeface="Arial"/>
            </a:endParaRPr>
          </a:p>
        </p:txBody>
      </p:sp>
      <p:sp>
        <p:nvSpPr>
          <p:cNvPr id="395" name="Google Shape;395;p9"/>
          <p:cNvSpPr/>
          <p:nvPr/>
        </p:nvSpPr>
        <p:spPr>
          <a:xfrm>
            <a:off x="5276525" y="5542562"/>
            <a:ext cx="920808" cy="64665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396" name="Google Shape;396;p9"/>
          <p:cNvSpPr/>
          <p:nvPr/>
        </p:nvSpPr>
        <p:spPr>
          <a:xfrm>
            <a:off x="6470298" y="5995475"/>
            <a:ext cx="3425400" cy="729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Por favor, incluye unidades de medida en ambos ejes X e Y, por ejemplo, MB, sg, KB, minutos...</a:t>
            </a:r>
            <a:endParaRPr sz="1400" b="0" i="0" u="none" strike="noStrike" cap="none">
              <a:solidFill>
                <a:schemeClr val="accent2"/>
              </a:solidFill>
              <a:latin typeface="Arial"/>
              <a:ea typeface="Arial"/>
              <a:cs typeface="Arial"/>
              <a:sym typeface="Arial"/>
            </a:endParaRPr>
          </a:p>
        </p:txBody>
      </p:sp>
      <p:pic>
        <p:nvPicPr>
          <p:cNvPr id="397" name="Google Shape;397;p9"/>
          <p:cNvPicPr preferRelativeResize="0"/>
          <p:nvPr/>
        </p:nvPicPr>
        <p:blipFill>
          <a:blip r:embed="rId6">
            <a:alphaModFix/>
          </a:blip>
          <a:stretch>
            <a:fillRect/>
          </a:stretch>
        </p:blipFill>
        <p:spPr>
          <a:xfrm>
            <a:off x="346750" y="1823663"/>
            <a:ext cx="5772150" cy="3238500"/>
          </a:xfrm>
          <a:prstGeom prst="rect">
            <a:avLst/>
          </a:prstGeom>
          <a:noFill/>
          <a:ln>
            <a:noFill/>
          </a:ln>
        </p:spPr>
      </p:pic>
      <p:pic>
        <p:nvPicPr>
          <p:cNvPr id="398" name="Google Shape;398;p9"/>
          <p:cNvPicPr preferRelativeResize="0"/>
          <p:nvPr/>
        </p:nvPicPr>
        <p:blipFill>
          <a:blip r:embed="rId7">
            <a:alphaModFix/>
          </a:blip>
          <a:stretch>
            <a:fillRect/>
          </a:stretch>
        </p:blipFill>
        <p:spPr>
          <a:xfrm>
            <a:off x="6181725" y="1809750"/>
            <a:ext cx="5772150" cy="3238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pic>
        <p:nvPicPr>
          <p:cNvPr id="403" name="Google Shape;403;gadd317ae2b_0_201"/>
          <p:cNvPicPr preferRelativeResize="0"/>
          <p:nvPr/>
        </p:nvPicPr>
        <p:blipFill rotWithShape="1">
          <a:blip r:embed="rId3">
            <a:alphaModFix/>
          </a:blip>
          <a:srcRect/>
          <a:stretch/>
        </p:blipFill>
        <p:spPr>
          <a:xfrm>
            <a:off x="-2880" y="0"/>
            <a:ext cx="12196077" cy="6855841"/>
          </a:xfrm>
          <a:prstGeom prst="rect">
            <a:avLst/>
          </a:prstGeom>
          <a:noFill/>
          <a:ln>
            <a:noFill/>
          </a:ln>
        </p:spPr>
      </p:pic>
      <p:sp>
        <p:nvSpPr>
          <p:cNvPr id="404" name="Google Shape;404;gadd317ae2b_0_201"/>
          <p:cNvSpPr/>
          <p:nvPr/>
        </p:nvSpPr>
        <p:spPr>
          <a:xfrm>
            <a:off x="265329" y="376925"/>
            <a:ext cx="58833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Tasa de compresión </a:t>
            </a:r>
            <a:r>
              <a:rPr lang="en-US" sz="2200" b="1">
                <a:solidFill>
                  <a:srgbClr val="FFFFFF"/>
                </a:solidFill>
              </a:rPr>
              <a:t>promedio</a:t>
            </a:r>
            <a:endParaRPr sz="2200" b="0" i="0" u="none" strike="noStrike" cap="none">
              <a:solidFill>
                <a:srgbClr val="000000"/>
              </a:solidFill>
              <a:latin typeface="Arial"/>
              <a:ea typeface="Arial"/>
              <a:cs typeface="Arial"/>
              <a:sym typeface="Arial"/>
            </a:endParaRPr>
          </a:p>
        </p:txBody>
      </p:sp>
      <p:sp>
        <p:nvSpPr>
          <p:cNvPr id="405" name="Google Shape;405;gadd317ae2b_0_201"/>
          <p:cNvSpPr/>
          <p:nvPr/>
        </p:nvSpPr>
        <p:spPr>
          <a:xfrm>
            <a:off x="1041840" y="4096920"/>
            <a:ext cx="5027400" cy="942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solidFill>
                  <a:srgbClr val="001E33"/>
                </a:solidFill>
              </a:rPr>
              <a:t>Tasa</a:t>
            </a:r>
            <a:r>
              <a:rPr lang="en-US" sz="1400" b="0" i="0" u="none" strike="noStrike" cap="none">
                <a:solidFill>
                  <a:srgbClr val="001E33"/>
                </a:solidFill>
                <a:latin typeface="Arial"/>
                <a:ea typeface="Arial"/>
                <a:cs typeface="Arial"/>
                <a:sym typeface="Arial"/>
              </a:rPr>
              <a:t> de compresión </a:t>
            </a:r>
            <a:r>
              <a:rPr lang="en-US">
                <a:solidFill>
                  <a:srgbClr val="001E33"/>
                </a:solidFill>
              </a:rPr>
              <a:t>promedio</a:t>
            </a:r>
            <a:r>
              <a:rPr lang="en-US" sz="1400" b="0" i="0" u="none" strike="noStrike" cap="none">
                <a:solidFill>
                  <a:srgbClr val="001E33"/>
                </a:solidFill>
                <a:latin typeface="Arial"/>
                <a:ea typeface="Arial"/>
                <a:cs typeface="Arial"/>
                <a:sym typeface="Arial"/>
              </a:rPr>
              <a:t> para el ganado </a:t>
            </a:r>
            <a:br>
              <a:rPr lang="en-US" sz="1400" b="0" i="0" u="none" strike="noStrike" cap="none">
                <a:solidFill>
                  <a:srgbClr val="001E33"/>
                </a:solidFill>
                <a:latin typeface="Arial"/>
                <a:ea typeface="Arial"/>
                <a:cs typeface="Arial"/>
                <a:sym typeface="Arial"/>
              </a:rPr>
            </a:br>
            <a:r>
              <a:rPr lang="en-US" sz="1400" b="0" i="0" u="none" strike="noStrike" cap="none">
                <a:solidFill>
                  <a:srgbClr val="001E33"/>
                </a:solidFill>
                <a:latin typeface="Arial"/>
                <a:ea typeface="Arial"/>
                <a:cs typeface="Arial"/>
                <a:sym typeface="Arial"/>
              </a:rPr>
              <a:t>sano y el ganado enfermo. </a:t>
            </a:r>
            <a:endParaRPr sz="1400" b="0" i="0" u="none" strike="noStrike" cap="none">
              <a:solidFill>
                <a:srgbClr val="000000"/>
              </a:solidFill>
              <a:latin typeface="Arial"/>
              <a:ea typeface="Arial"/>
              <a:cs typeface="Arial"/>
              <a:sym typeface="Arial"/>
            </a:endParaRPr>
          </a:p>
        </p:txBody>
      </p:sp>
      <p:sp>
        <p:nvSpPr>
          <p:cNvPr id="406" name="Google Shape;406;gadd317ae2b_0_201"/>
          <p:cNvSpPr/>
          <p:nvPr/>
        </p:nvSpPr>
        <p:spPr>
          <a:xfrm rot="10800000" flipH="1">
            <a:off x="3356267" y="269947"/>
            <a:ext cx="1300860" cy="6199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07" name="Google Shape;407;gadd317ae2b_0_201"/>
          <p:cNvSpPr/>
          <p:nvPr/>
        </p:nvSpPr>
        <p:spPr>
          <a:xfrm>
            <a:off x="4149080" y="70200"/>
            <a:ext cx="2402700" cy="3027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Conserva este título</a:t>
            </a:r>
            <a:endParaRPr sz="1400" b="0" i="0" u="none" strike="noStrike" cap="none">
              <a:solidFill>
                <a:schemeClr val="accent2"/>
              </a:solidFill>
              <a:latin typeface="Arial"/>
              <a:ea typeface="Arial"/>
              <a:cs typeface="Arial"/>
              <a:sym typeface="Arial"/>
            </a:endParaRPr>
          </a:p>
        </p:txBody>
      </p:sp>
      <p:sp>
        <p:nvSpPr>
          <p:cNvPr id="408" name="Google Shape;408;gadd317ae2b_0_201"/>
          <p:cNvSpPr/>
          <p:nvPr/>
        </p:nvSpPr>
        <p:spPr>
          <a:xfrm>
            <a:off x="5015760" y="838200"/>
            <a:ext cx="3425400" cy="729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Crear la tabla en Powerpoint. No copie las capturas de pantalla pixeladas del informe técnico, por favor.</a:t>
            </a:r>
            <a:endParaRPr sz="1400" b="0" i="0" u="none" strike="noStrike" cap="none">
              <a:solidFill>
                <a:schemeClr val="accent2"/>
              </a:solidFill>
              <a:latin typeface="Arial"/>
              <a:ea typeface="Arial"/>
              <a:cs typeface="Arial"/>
              <a:sym typeface="Arial"/>
            </a:endParaRPr>
          </a:p>
        </p:txBody>
      </p:sp>
      <p:sp>
        <p:nvSpPr>
          <p:cNvPr id="409" name="Google Shape;409;gadd317ae2b_0_201"/>
          <p:cNvSpPr/>
          <p:nvPr/>
        </p:nvSpPr>
        <p:spPr>
          <a:xfrm rot="10800000" flipH="1">
            <a:off x="4491000" y="1250820"/>
            <a:ext cx="602262" cy="46072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10" name="Google Shape;410;gadd317ae2b_0_201"/>
          <p:cNvSpPr/>
          <p:nvPr/>
        </p:nvSpPr>
        <p:spPr>
          <a:xfrm>
            <a:off x="3437640" y="5208480"/>
            <a:ext cx="29325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Explica las tablas en tu</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propias palabras...</a:t>
            </a:r>
            <a:endParaRPr sz="1400" b="0" i="0" u="none" strike="noStrike" cap="none">
              <a:solidFill>
                <a:schemeClr val="accent2"/>
              </a:solidFill>
              <a:latin typeface="Arial"/>
              <a:ea typeface="Arial"/>
              <a:cs typeface="Arial"/>
              <a:sym typeface="Arial"/>
            </a:endParaRPr>
          </a:p>
        </p:txBody>
      </p:sp>
      <p:sp>
        <p:nvSpPr>
          <p:cNvPr id="411" name="Google Shape;411;gadd317ae2b_0_201"/>
          <p:cNvSpPr/>
          <p:nvPr/>
        </p:nvSpPr>
        <p:spPr>
          <a:xfrm>
            <a:off x="3356273" y="4733323"/>
            <a:ext cx="455058" cy="72900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12" name="Google Shape;412;gadd317ae2b_0_201"/>
          <p:cNvSpPr/>
          <p:nvPr/>
        </p:nvSpPr>
        <p:spPr>
          <a:xfrm>
            <a:off x="8034840" y="5069280"/>
            <a:ext cx="2932500" cy="729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Incluir una imagen en HD relacionada con el problema de la salud animal en la </a:t>
            </a:r>
            <a:r>
              <a:rPr lang="en-US" i="1">
                <a:solidFill>
                  <a:schemeClr val="accent2"/>
                </a:solidFill>
              </a:rPr>
              <a:t>ganadería</a:t>
            </a:r>
            <a:r>
              <a:rPr lang="en-US" sz="1400" b="0" i="1" u="none" strike="noStrike" cap="none">
                <a:solidFill>
                  <a:schemeClr val="accent2"/>
                </a:solidFill>
                <a:latin typeface="Arial"/>
                <a:ea typeface="Arial"/>
                <a:cs typeface="Arial"/>
                <a:sym typeface="Arial"/>
              </a:rPr>
              <a:t> de precisión</a:t>
            </a:r>
            <a:endParaRPr sz="1400" b="0" i="0" u="none" strike="noStrike" cap="none">
              <a:solidFill>
                <a:srgbClr val="000000"/>
              </a:solidFill>
              <a:latin typeface="Arial"/>
              <a:ea typeface="Arial"/>
              <a:cs typeface="Arial"/>
              <a:sym typeface="Arial"/>
            </a:endParaRPr>
          </a:p>
        </p:txBody>
      </p:sp>
      <p:graphicFrame>
        <p:nvGraphicFramePr>
          <p:cNvPr id="413" name="Google Shape;413;gadd317ae2b_0_201"/>
          <p:cNvGraphicFramePr/>
          <p:nvPr/>
        </p:nvGraphicFramePr>
        <p:xfrm>
          <a:off x="1081320" y="1880040"/>
          <a:ext cx="3752125" cy="2159650"/>
        </p:xfrm>
        <a:graphic>
          <a:graphicData uri="http://schemas.openxmlformats.org/drawingml/2006/table">
            <a:tbl>
              <a:tblPr>
                <a:noFill/>
                <a:tableStyleId>{AC289BA7-0477-4DA3-BF64-564EF7BB6FF7}</a:tableStyleId>
              </a:tblPr>
              <a:tblGrid>
                <a:gridCol w="2037900">
                  <a:extLst>
                    <a:ext uri="{9D8B030D-6E8A-4147-A177-3AD203B41FA5}">
                      <a16:colId xmlns:a16="http://schemas.microsoft.com/office/drawing/2014/main" val="20000"/>
                    </a:ext>
                  </a:extLst>
                </a:gridCol>
                <a:gridCol w="1714225">
                  <a:extLst>
                    <a:ext uri="{9D8B030D-6E8A-4147-A177-3AD203B41FA5}">
                      <a16:colId xmlns:a16="http://schemas.microsoft.com/office/drawing/2014/main" val="20001"/>
                    </a:ext>
                  </a:extLst>
                </a:gridCol>
              </a:tblGrid>
              <a:tr h="7196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a:solidFill>
                            <a:srgbClr val="001E33"/>
                          </a:solidFill>
                        </a:rPr>
                        <a:t>Tasa</a:t>
                      </a:r>
                      <a:r>
                        <a:rPr lang="en-US" sz="1800" b="1" u="none" strike="noStrike" cap="none">
                          <a:solidFill>
                            <a:srgbClr val="001E33"/>
                          </a:solidFill>
                        </a:rPr>
                        <a:t> de compresión</a:t>
                      </a:r>
                      <a:endParaRPr sz="18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7196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001E33"/>
                          </a:solidFill>
                        </a:rPr>
                        <a:t>Ganado sano</a:t>
                      </a:r>
                      <a:endParaRPr sz="18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001E33"/>
                          </a:solidFill>
                        </a:rPr>
                        <a:t>100 : 1</a:t>
                      </a:r>
                      <a:endParaRPr sz="18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7203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001E33"/>
                          </a:solidFill>
                        </a:rPr>
                        <a:t>El ganado enfermo</a:t>
                      </a:r>
                      <a:endParaRPr sz="18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001E33"/>
                          </a:solidFill>
                        </a:rPr>
                        <a:t>98 : 1</a:t>
                      </a:r>
                      <a:endParaRPr sz="18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bl>
          </a:graphicData>
        </a:graphic>
      </p:graphicFrame>
      <p:sp>
        <p:nvSpPr>
          <p:cNvPr id="414" name="Google Shape;414;gadd317ae2b_0_201"/>
          <p:cNvSpPr/>
          <p:nvPr/>
        </p:nvSpPr>
        <p:spPr>
          <a:xfrm>
            <a:off x="8229600" y="124200"/>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Completa esta diapositiva</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Para el tercer entregable</a:t>
            </a:r>
            <a:endParaRPr sz="1400" b="0" i="0" u="none" strike="noStrike" cap="none">
              <a:solidFill>
                <a:schemeClr val="accent2"/>
              </a:solidFill>
              <a:latin typeface="Arial"/>
              <a:ea typeface="Arial"/>
              <a:cs typeface="Arial"/>
              <a:sym typeface="Arial"/>
            </a:endParaRPr>
          </a:p>
        </p:txBody>
      </p:sp>
      <p:pic>
        <p:nvPicPr>
          <p:cNvPr id="415" name="Google Shape;415;gadd317ae2b_0_201"/>
          <p:cNvPicPr preferRelativeResize="0"/>
          <p:nvPr/>
        </p:nvPicPr>
        <p:blipFill rotWithShape="1">
          <a:blip r:embed="rId4">
            <a:alphaModFix/>
          </a:blip>
          <a:srcRect/>
          <a:stretch/>
        </p:blipFill>
        <p:spPr>
          <a:xfrm>
            <a:off x="6388650" y="1596071"/>
            <a:ext cx="5291826" cy="3514103"/>
          </a:xfrm>
          <a:prstGeom prst="rect">
            <a:avLst/>
          </a:prstGeom>
          <a:noFill/>
          <a:ln>
            <a:noFill/>
          </a:ln>
        </p:spPr>
      </p:pic>
      <p:sp>
        <p:nvSpPr>
          <p:cNvPr id="416" name="Google Shape;416;gadd317ae2b_0_201"/>
          <p:cNvSpPr/>
          <p:nvPr/>
        </p:nvSpPr>
        <p:spPr>
          <a:xfrm>
            <a:off x="7257944" y="4937746"/>
            <a:ext cx="602262" cy="51586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17" name="Google Shape;417;gadd317ae2b_0_201"/>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NO use el color rojo en las diapositivas</a:t>
            </a:r>
            <a:endParaRPr sz="1400" b="0" i="0" u="none" strike="noStrike" cap="none">
              <a:solidFill>
                <a:schemeClr val="accent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TotalTime>
  <Words>837</Words>
  <Application>Microsoft Office PowerPoint</Application>
  <PresentationFormat>Panorámica</PresentationFormat>
  <Paragraphs>92</Paragraphs>
  <Slides>11</Slides>
  <Notes>11</Notes>
  <HiddenSlides>0</HiddenSlides>
  <MMClips>0</MMClips>
  <ScaleCrop>false</ScaleCrop>
  <HeadingPairs>
    <vt:vector size="6" baseType="variant">
      <vt:variant>
        <vt:lpstr>Fuentes usadas</vt:lpstr>
      </vt:variant>
      <vt:variant>
        <vt:i4>4</vt:i4>
      </vt:variant>
      <vt:variant>
        <vt:lpstr>Tema</vt:lpstr>
      </vt:variant>
      <vt:variant>
        <vt:i4>3</vt:i4>
      </vt:variant>
      <vt:variant>
        <vt:lpstr>Títulos de diapositiva</vt:lpstr>
      </vt:variant>
      <vt:variant>
        <vt:i4>11</vt:i4>
      </vt:variant>
    </vt:vector>
  </HeadingPairs>
  <TitlesOfParts>
    <vt:vector size="18" baseType="lpstr">
      <vt:lpstr>Arial</vt:lpstr>
      <vt:lpstr>Calibri</vt:lpstr>
      <vt:lpstr>Roboto</vt:lpstr>
      <vt:lpstr>Times New Roman</vt:lpstr>
      <vt:lpstr>Office Theme</vt:lpstr>
      <vt:lpstr>Office Theme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DeepL Translator</dc:creator>
  <cp:lastModifiedBy>Camilo Monsalve Montes</cp:lastModifiedBy>
  <cp:revision>8</cp:revision>
  <dcterms:created xsi:type="dcterms:W3CDTF">2020-06-26T14:36:07Z</dcterms:created>
  <dcterms:modified xsi:type="dcterms:W3CDTF">2021-11-10T23:18:57Z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