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89" r:id="rId2"/>
    <p:sldId id="256" r:id="rId3"/>
    <p:sldId id="257" r:id="rId4"/>
    <p:sldId id="290" r:id="rId5"/>
    <p:sldId id="291" r:id="rId6"/>
    <p:sldId id="295" r:id="rId7"/>
    <p:sldId id="293" r:id="rId8"/>
    <p:sldId id="294" r:id="rId9"/>
    <p:sldId id="292" r:id="rId10"/>
    <p:sldId id="296" r:id="rId11"/>
    <p:sldId id="29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783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06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0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19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4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39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2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0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9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6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5E35-DAD8-D64E-ACEF-34DFEFC55049}" type="datetimeFigureOut">
              <a:rPr lang="es-ES" smtClean="0"/>
              <a:t>03/10/2019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A6F2-43CE-0A4B-983A-AABFCDEE2B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0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mcg.mbitson.com/#!?mcgpalette0=%23d03e28&amp;themename=mcgtheme" TargetMode="External"/><Relationship Id="rId3" Type="http://schemas.openxmlformats.org/officeDocument/2006/relationships/hyperlink" Target="https://victorroblesweb.es/2017/08/05/que-es-angular-y-para-que-sirve/" TargetMode="External"/><Relationship Id="rId7" Type="http://schemas.openxmlformats.org/officeDocument/2006/relationships/hyperlink" Target="https://cli.angular.io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7.material.angular.io/" TargetMode="External"/><Relationship Id="rId5" Type="http://schemas.openxmlformats.org/officeDocument/2006/relationships/hyperlink" Target="https://vfpavanzado.wordpress.com/2018/01/08/diferencias-entre-angular-y-angularjs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codigofacilito.com/articulos/typescript" TargetMode="External"/><Relationship Id="rId9" Type="http://schemas.openxmlformats.org/officeDocument/2006/relationships/hyperlink" Target="https://ngx-toastr.netlify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82181" y="6049797"/>
            <a:ext cx="610125" cy="683834"/>
          </a:xfrm>
          <a:prstGeom prst="rect">
            <a:avLst/>
          </a:prstGeom>
          <a:noFill/>
        </p:spPr>
        <p:txBody>
          <a:bodyPr wrap="none" lIns="302078" tIns="151039" rIns="302078" bIns="151039" rtlCol="0">
            <a:spAutoFit/>
          </a:bodyPr>
          <a:lstStyle/>
          <a:p>
            <a:pPr defTabSz="582397"/>
            <a:endParaRPr lang="es-ES" sz="232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95364" y="4945344"/>
            <a:ext cx="9172246" cy="787199"/>
          </a:xfrm>
          <a:prstGeom prst="rect">
            <a:avLst/>
          </a:prstGeom>
          <a:noFill/>
        </p:spPr>
        <p:txBody>
          <a:bodyPr wrap="square" lIns="302078" tIns="151039" rIns="302078" bIns="151039" rtlCol="0">
            <a:spAutoFit/>
          </a:bodyPr>
          <a:lstStyle/>
          <a:p>
            <a:pPr algn="ctr" defTabSz="582397"/>
            <a:r>
              <a:rPr lang="es-MX" sz="2962" b="1" dirty="0">
                <a:solidFill>
                  <a:srgbClr val="00478A"/>
                </a:solidFill>
                <a:latin typeface="Calibri"/>
              </a:rPr>
              <a:t>Ruta S</a:t>
            </a:r>
          </a:p>
        </p:txBody>
      </p:sp>
    </p:spTree>
    <p:extLst>
      <p:ext uri="{BB962C8B-B14F-4D97-AF65-F5344CB8AC3E}">
        <p14:creationId xmlns:p14="http://schemas.microsoft.com/office/powerpoint/2010/main" val="14627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38FF-7D5F-412A-BE2C-496AE5B0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73" y="56945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s-ES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Ahora, </a:t>
            </a:r>
            <a:r>
              <a:rPr lang="es-ES" sz="5400" dirty="0" err="1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Anguliemos</a:t>
            </a:r>
            <a:r>
              <a:rPr lang="es-ES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!!!</a:t>
            </a:r>
            <a:endParaRPr lang="es-CO" sz="5400" dirty="0">
              <a:solidFill>
                <a:srgbClr val="00478A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28A8FB-E39D-49FE-BA9A-013DEFF28ACB}"/>
              </a:ext>
            </a:extLst>
          </p:cNvPr>
          <p:cNvSpPr txBox="1"/>
          <p:nvPr/>
        </p:nvSpPr>
        <p:spPr>
          <a:xfrm>
            <a:off x="1240874" y="2945629"/>
            <a:ext cx="3209834" cy="807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5400" dirty="0">
                <a:solidFill>
                  <a:srgbClr val="00478A"/>
                </a:solidFill>
              </a:rPr>
              <a:t>t.ly/VzNK6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6C261E-D704-4C5F-B06E-343697F0A797}"/>
              </a:ext>
            </a:extLst>
          </p:cNvPr>
          <p:cNvSpPr txBox="1"/>
          <p:nvPr/>
        </p:nvSpPr>
        <p:spPr>
          <a:xfrm>
            <a:off x="7376103" y="3059667"/>
            <a:ext cx="2869732" cy="807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5400" dirty="0">
                <a:solidFill>
                  <a:srgbClr val="FFC000"/>
                </a:solidFill>
              </a:rPr>
              <a:t>t.ly/gjZ09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39F558-6FB0-47F9-A54D-8689DE9B5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64BA2C1-9A52-446C-8511-96951274F25D}"/>
              </a:ext>
            </a:extLst>
          </p:cNvPr>
          <p:cNvSpPr txBox="1"/>
          <p:nvPr/>
        </p:nvSpPr>
        <p:spPr>
          <a:xfrm>
            <a:off x="1240874" y="262925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Comandos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D54B5F-1FE3-49B4-9002-5E74C38CF877}"/>
              </a:ext>
            </a:extLst>
          </p:cNvPr>
          <p:cNvSpPr txBox="1"/>
          <p:nvPr/>
        </p:nvSpPr>
        <p:spPr>
          <a:xfrm>
            <a:off x="7380568" y="2760963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Modulo Material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7067E1-F0E0-4B06-ACC3-9B6DCB3BF5A6}"/>
              </a:ext>
            </a:extLst>
          </p:cNvPr>
          <p:cNvSpPr txBox="1"/>
          <p:nvPr/>
        </p:nvSpPr>
        <p:spPr>
          <a:xfrm>
            <a:off x="1240874" y="4498148"/>
            <a:ext cx="3209834" cy="807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5400" dirty="0">
                <a:solidFill>
                  <a:srgbClr val="00478A"/>
                </a:solidFill>
              </a:rPr>
              <a:t>t.ly/6qBeB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29D68E-5F33-439D-94CC-AC2D1FFCF631}"/>
              </a:ext>
            </a:extLst>
          </p:cNvPr>
          <p:cNvSpPr txBox="1"/>
          <p:nvPr/>
        </p:nvSpPr>
        <p:spPr>
          <a:xfrm>
            <a:off x="1237507" y="4313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Pipe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8C9F30-801D-4D6C-83D7-2E9CFD3E3F28}"/>
              </a:ext>
            </a:extLst>
          </p:cNvPr>
          <p:cNvSpPr txBox="1"/>
          <p:nvPr/>
        </p:nvSpPr>
        <p:spPr>
          <a:xfrm>
            <a:off x="7380568" y="4498148"/>
            <a:ext cx="3463606" cy="8076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5400" dirty="0">
                <a:solidFill>
                  <a:srgbClr val="FFC000"/>
                </a:solidFill>
              </a:rPr>
              <a:t>t.ly/pJ5gk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1D4017-3F4E-4026-AE58-E8B310AEA286}"/>
              </a:ext>
            </a:extLst>
          </p:cNvPr>
          <p:cNvSpPr txBox="1"/>
          <p:nvPr/>
        </p:nvSpPr>
        <p:spPr>
          <a:xfrm>
            <a:off x="7380568" y="4202267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Iconos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341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0BC1-DBB7-406E-946F-114A357C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s-CO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026BA-6386-4694-8AA9-461359138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8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s-CO" sz="2300" b="1" dirty="0">
                <a:solidFill>
                  <a:srgbClr val="00478A"/>
                </a:solidFill>
                <a:latin typeface="Calibri"/>
              </a:rPr>
              <a:t>Angular</a:t>
            </a:r>
          </a:p>
          <a:p>
            <a:pPr marL="0" indent="0" algn="just" fontAlgn="base">
              <a:buNone/>
            </a:pPr>
            <a:r>
              <a:rPr lang="es-CO" sz="2000" dirty="0">
                <a:hlinkClick r:id="rId2"/>
              </a:rPr>
              <a:t>https://angular.io/</a:t>
            </a:r>
            <a:endParaRPr lang="es-CO" sz="2000" dirty="0">
              <a:solidFill>
                <a:srgbClr val="00478A"/>
              </a:solidFill>
              <a:latin typeface="Calibri"/>
            </a:endParaRPr>
          </a:p>
          <a:p>
            <a:pPr marL="0" indent="0" algn="just" fontAlgn="base">
              <a:buNone/>
            </a:pPr>
            <a:r>
              <a:rPr lang="es-CO" sz="2000" dirty="0">
                <a:hlinkClick r:id="rId3"/>
              </a:rPr>
              <a:t>https://victorroblesweb.es/2017/08/05/que-es-angular-y-para-que-sirve/</a:t>
            </a:r>
            <a:endParaRPr lang="es-CO" sz="2000" dirty="0"/>
          </a:p>
          <a:p>
            <a:pPr marL="0" indent="0" algn="just" fontAlgn="base">
              <a:buNone/>
            </a:pPr>
            <a:r>
              <a:rPr lang="es-CO" sz="2300" b="1" dirty="0" err="1">
                <a:solidFill>
                  <a:srgbClr val="00478A"/>
                </a:solidFill>
                <a:latin typeface="Calibri"/>
              </a:rPr>
              <a:t>Typescript</a:t>
            </a:r>
            <a:endParaRPr lang="es-CO" sz="2300" b="1" dirty="0">
              <a:solidFill>
                <a:srgbClr val="00478A"/>
              </a:solidFill>
              <a:latin typeface="Calibri"/>
            </a:endParaRPr>
          </a:p>
          <a:p>
            <a:pPr marL="0" indent="0" algn="just" fontAlgn="base">
              <a:buNone/>
            </a:pPr>
            <a:r>
              <a:rPr lang="es-CO" sz="2000" dirty="0">
                <a:hlinkClick r:id="rId4"/>
              </a:rPr>
              <a:t>https://codigofacilito.com/articulos/typescript</a:t>
            </a:r>
            <a:endParaRPr lang="es-CO" sz="2000" dirty="0"/>
          </a:p>
          <a:p>
            <a:pPr marL="0" indent="0" algn="just" fontAlgn="base">
              <a:buNone/>
            </a:pPr>
            <a:r>
              <a:rPr lang="es-CO" sz="2300" b="1" dirty="0">
                <a:solidFill>
                  <a:srgbClr val="00478A"/>
                </a:solidFill>
                <a:latin typeface="Calibri"/>
              </a:rPr>
              <a:t>Diferencias entre Angular y </a:t>
            </a:r>
            <a:r>
              <a:rPr lang="es-CO" sz="2300" b="1" dirty="0" err="1">
                <a:solidFill>
                  <a:srgbClr val="00478A"/>
                </a:solidFill>
                <a:latin typeface="Calibri"/>
              </a:rPr>
              <a:t>AngularJS</a:t>
            </a:r>
            <a:endParaRPr lang="es-CO" sz="2300" b="1" dirty="0">
              <a:solidFill>
                <a:srgbClr val="00478A"/>
              </a:solidFill>
              <a:latin typeface="Calibri"/>
            </a:endParaRPr>
          </a:p>
          <a:p>
            <a:pPr marL="0" indent="0" algn="just" fontAlgn="base">
              <a:buNone/>
            </a:pPr>
            <a:r>
              <a:rPr lang="es-CO" sz="2000" dirty="0">
                <a:hlinkClick r:id="rId5"/>
              </a:rPr>
              <a:t>https://vfpavanzado.wordpress.com/2018/01/08/diferencias-entre-angular-y-angularjs/</a:t>
            </a:r>
            <a:endParaRPr lang="es-CO" sz="2000" dirty="0"/>
          </a:p>
          <a:p>
            <a:pPr marL="0" indent="0" algn="just" fontAlgn="base">
              <a:buNone/>
            </a:pPr>
            <a:r>
              <a:rPr lang="es-CO" sz="2300" b="1" dirty="0">
                <a:solidFill>
                  <a:srgbClr val="00478A"/>
                </a:solidFill>
                <a:latin typeface="Calibri"/>
              </a:rPr>
              <a:t>Angular material</a:t>
            </a:r>
          </a:p>
          <a:p>
            <a:pPr marL="0" indent="0" algn="just" fontAlgn="base">
              <a:buNone/>
            </a:pPr>
            <a:r>
              <a:rPr lang="es-CO" sz="2000" dirty="0">
                <a:hlinkClick r:id="rId6"/>
              </a:rPr>
              <a:t>https://v7.material.angular.io/</a:t>
            </a:r>
            <a:endParaRPr lang="es-CO" sz="2000" dirty="0"/>
          </a:p>
          <a:p>
            <a:pPr marL="0" indent="0" algn="just" fontAlgn="base">
              <a:buNone/>
            </a:pPr>
            <a:r>
              <a:rPr lang="es-CO" sz="2200" b="1" dirty="0">
                <a:solidFill>
                  <a:srgbClr val="00478A"/>
                </a:solidFill>
                <a:latin typeface="Calibri"/>
              </a:rPr>
              <a:t>Angular </a:t>
            </a:r>
            <a:r>
              <a:rPr lang="es-CO" sz="2200" b="1" dirty="0" err="1">
                <a:solidFill>
                  <a:srgbClr val="00478A"/>
                </a:solidFill>
                <a:latin typeface="Calibri"/>
              </a:rPr>
              <a:t>cli</a:t>
            </a:r>
            <a:endParaRPr lang="es-CO" sz="2200" b="1" dirty="0">
              <a:solidFill>
                <a:srgbClr val="00478A"/>
              </a:solidFill>
              <a:latin typeface="Calibri"/>
            </a:endParaRPr>
          </a:p>
          <a:p>
            <a:pPr marL="0" indent="0" algn="just" fontAlgn="base">
              <a:buNone/>
            </a:pPr>
            <a:r>
              <a:rPr lang="es-CO" sz="2000" dirty="0">
                <a:hlinkClick r:id="rId7"/>
              </a:rPr>
              <a:t>https://cli.angular.io/</a:t>
            </a:r>
            <a:endParaRPr lang="es-CO" sz="2000" dirty="0"/>
          </a:p>
          <a:p>
            <a:pPr marL="0" indent="0" algn="just" fontAlgn="base">
              <a:buNone/>
            </a:pPr>
            <a:r>
              <a:rPr lang="es-CO" sz="2000" b="1" dirty="0">
                <a:solidFill>
                  <a:srgbClr val="00478A"/>
                </a:solidFill>
                <a:latin typeface="Calibri"/>
              </a:rPr>
              <a:t>Generador de temas</a:t>
            </a:r>
          </a:p>
          <a:p>
            <a:pPr marL="0" indent="0" algn="just" fontAlgn="base">
              <a:buNone/>
            </a:pPr>
            <a:r>
              <a:rPr lang="es-CO" sz="2000" dirty="0">
                <a:hlinkClick r:id="rId8"/>
              </a:rPr>
              <a:t>http://mcg.mbitson.com/#!?mcgpalette0=%23d03e28&amp;themename=mcgtheme</a:t>
            </a:r>
            <a:endParaRPr lang="es-CO" sz="2000" dirty="0"/>
          </a:p>
          <a:p>
            <a:pPr marL="0" indent="0" algn="just" fontAlgn="base">
              <a:buNone/>
            </a:pPr>
            <a:r>
              <a:rPr lang="es-CO" sz="2000" b="1" dirty="0" err="1">
                <a:solidFill>
                  <a:srgbClr val="00478A"/>
                </a:solidFill>
              </a:rPr>
              <a:t>Toast</a:t>
            </a:r>
            <a:endParaRPr lang="es-CO" sz="2000" b="1" dirty="0">
              <a:solidFill>
                <a:srgbClr val="00478A"/>
              </a:solidFill>
            </a:endParaRPr>
          </a:p>
          <a:p>
            <a:pPr marL="0" indent="0" algn="just" fontAlgn="base">
              <a:buNone/>
            </a:pPr>
            <a:r>
              <a:rPr lang="es-CO" sz="2000" dirty="0">
                <a:hlinkClick r:id="rId9"/>
              </a:rPr>
              <a:t>https://ngx-toastr.netlify.com/</a:t>
            </a:r>
            <a:endParaRPr lang="es-CO" sz="2000" dirty="0">
              <a:solidFill>
                <a:srgbClr val="00478A"/>
              </a:solidFill>
              <a:latin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B761EB-6C45-4045-8A29-EC56D12C5D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3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0DE5A-CE96-4C39-A8E9-F4BE7A9E8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50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Angular 7</a:t>
            </a:r>
            <a:br>
              <a:rPr lang="es-CO" sz="50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</a:br>
            <a:r>
              <a:rPr lang="es-CO" sz="50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Angular material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D8ADF-6B3D-4825-ACF4-3D3B0513A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r>
              <a:rPr lang="es-CO" sz="2800" dirty="0">
                <a:solidFill>
                  <a:srgbClr val="00478A"/>
                </a:solidFill>
                <a:latin typeface="Calibri"/>
              </a:rPr>
              <a:t>Camilo Orrego</a:t>
            </a:r>
          </a:p>
          <a:p>
            <a:r>
              <a:rPr lang="es-CO" sz="2800" dirty="0">
                <a:solidFill>
                  <a:srgbClr val="00478A"/>
                </a:solidFill>
                <a:latin typeface="Calibri"/>
              </a:rPr>
              <a:t>Nathalia Meneses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3A05C4-E292-47C0-A61C-ED32917A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1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0BC1-DBB7-406E-946F-114A357C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50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Qué es Angular?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026BA-6386-4694-8AA9-46135913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200" b="1" dirty="0">
                <a:solidFill>
                  <a:srgbClr val="00478A"/>
                </a:solidFill>
                <a:latin typeface="Calibri"/>
              </a:rPr>
              <a:t>Angular</a:t>
            </a:r>
            <a:r>
              <a:rPr lang="es-CO" sz="3200" dirty="0">
                <a:solidFill>
                  <a:srgbClr val="00478A"/>
                </a:solidFill>
                <a:latin typeface="Calibri"/>
              </a:rPr>
              <a:t> es un </a:t>
            </a:r>
            <a:r>
              <a:rPr lang="es-CO" sz="3200" b="1" dirty="0" err="1">
                <a:solidFill>
                  <a:srgbClr val="00478A"/>
                </a:solidFill>
                <a:latin typeface="Calibri"/>
              </a:rPr>
              <a:t>framework</a:t>
            </a:r>
            <a:r>
              <a:rPr lang="es-CO" sz="3200" dirty="0">
                <a:solidFill>
                  <a:srgbClr val="00478A"/>
                </a:solidFill>
                <a:latin typeface="Calibri"/>
              </a:rPr>
              <a:t> de desarrollo para JavaScript creado por Google. La finalidad de Angular es facilitarnos el desarrollo de </a:t>
            </a:r>
            <a:r>
              <a:rPr lang="es-CO" sz="3200" b="1" dirty="0">
                <a:solidFill>
                  <a:srgbClr val="00478A"/>
                </a:solidFill>
                <a:latin typeface="Calibri"/>
              </a:rPr>
              <a:t>aplicaciones web SPA</a:t>
            </a:r>
            <a:r>
              <a:rPr lang="es-CO" sz="3200" dirty="0">
                <a:solidFill>
                  <a:srgbClr val="00478A"/>
                </a:solidFill>
                <a:latin typeface="Calibri"/>
              </a:rPr>
              <a:t> y además darnos herramientas para trabajar con los elementos de una web de una manera más sencilla y optima.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B761EB-6C45-4045-8A29-EC56D12C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41" y="4001294"/>
            <a:ext cx="1823948" cy="19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0BC1-DBB7-406E-946F-114A357C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s-CO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¿Que es una aplicación web SPA?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026BA-6386-4694-8AA9-46135913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CO" sz="3200" dirty="0">
                <a:solidFill>
                  <a:srgbClr val="00478A"/>
                </a:solidFill>
                <a:latin typeface="Calibri"/>
              </a:rPr>
              <a:t>Una </a:t>
            </a:r>
            <a:r>
              <a:rPr lang="es-CO" sz="3200" b="1" dirty="0">
                <a:solidFill>
                  <a:srgbClr val="00478A"/>
                </a:solidFill>
                <a:latin typeface="Calibri"/>
              </a:rPr>
              <a:t>aplicación web SPA</a:t>
            </a:r>
            <a:r>
              <a:rPr lang="es-CO" sz="3200" dirty="0">
                <a:solidFill>
                  <a:srgbClr val="00478A"/>
                </a:solidFill>
                <a:latin typeface="Calibri"/>
              </a:rPr>
              <a:t> es una web de una sola página, en la cual la navegación e interacción entre secciones y páginas se hacen en una sola. De manera que no hay que recargar la página en cada uno de los cambios, se realicen de manera dinámica, asíncrona, reactiva y casi instantánea.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B761EB-6C45-4045-8A29-EC56D12C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6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0BC1-DBB7-406E-946F-114A357C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s-CO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026BA-6386-4694-8AA9-46135913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2300" dirty="0">
                <a:solidFill>
                  <a:srgbClr val="00478A"/>
                </a:solidFill>
                <a:latin typeface="Calibri"/>
              </a:rPr>
              <a:t>Lenguaje </a:t>
            </a:r>
            <a:r>
              <a:rPr lang="es-CO" sz="2300" dirty="0" err="1">
                <a:solidFill>
                  <a:srgbClr val="00478A"/>
                </a:solidFill>
                <a:latin typeface="Calibri"/>
              </a:rPr>
              <a:t>Typescript</a:t>
            </a:r>
            <a:r>
              <a:rPr lang="es-CO" sz="2300" dirty="0">
                <a:solidFill>
                  <a:srgbClr val="00478A"/>
                </a:solidFill>
                <a:latin typeface="Calibri"/>
              </a:rPr>
              <a:t>, tiene una sintaxis muy parecida a Java, con </a:t>
            </a:r>
            <a:r>
              <a:rPr lang="es-CO" sz="2300" dirty="0" err="1">
                <a:solidFill>
                  <a:srgbClr val="00478A"/>
                </a:solidFill>
                <a:latin typeface="Calibri"/>
              </a:rPr>
              <a:t>tipado</a:t>
            </a:r>
            <a:r>
              <a:rPr lang="es-CO" sz="2300" dirty="0">
                <a:solidFill>
                  <a:srgbClr val="00478A"/>
                </a:solidFill>
                <a:latin typeface="Calibri"/>
              </a:rPr>
              <a:t> estático.</a:t>
            </a:r>
          </a:p>
          <a:p>
            <a:r>
              <a:rPr lang="es-CO" sz="2300" dirty="0">
                <a:solidFill>
                  <a:srgbClr val="00478A"/>
                </a:solidFill>
                <a:latin typeface="Calibri"/>
              </a:rPr>
              <a:t>Sigue el patrón MVC, con la vista separada de los controladores.</a:t>
            </a:r>
          </a:p>
          <a:p>
            <a:r>
              <a:rPr lang="es-CO" sz="2300" dirty="0">
                <a:solidFill>
                  <a:srgbClr val="00478A"/>
                </a:solidFill>
                <a:latin typeface="Calibri"/>
              </a:rPr>
              <a:t>Basado en componentes, es decir, podemos escribir componentes web con vista y lógica para después reutilizarlos en otras páginas.</a:t>
            </a:r>
          </a:p>
          <a:p>
            <a:r>
              <a:rPr lang="es-CO" sz="2300" dirty="0">
                <a:solidFill>
                  <a:srgbClr val="00478A"/>
                </a:solidFill>
                <a:latin typeface="Calibri"/>
              </a:rPr>
              <a:t>Comunidad muy grande con multitud de tutoriales y librerías.</a:t>
            </a:r>
          </a:p>
          <a:p>
            <a:r>
              <a:rPr lang="es-CO" sz="2300" dirty="0">
                <a:solidFill>
                  <a:srgbClr val="00478A"/>
                </a:solidFill>
                <a:latin typeface="Calibri"/>
              </a:rPr>
              <a:t>Inyección de dependencias, un patrón de diseño que se basa en pasar las dependencias directamente a los objetos en lugar de crearlas localmente.</a:t>
            </a:r>
          </a:p>
          <a:p>
            <a:r>
              <a:rPr lang="es-CO" sz="2300" dirty="0">
                <a:solidFill>
                  <a:srgbClr val="00478A"/>
                </a:solidFill>
                <a:latin typeface="Calibri"/>
              </a:rPr>
              <a:t>Programación reactiva, la vista se actualiza automáticamente a los cambios.</a:t>
            </a:r>
          </a:p>
          <a:p>
            <a:r>
              <a:rPr lang="es-CO" sz="2300" dirty="0">
                <a:solidFill>
                  <a:srgbClr val="00478A"/>
                </a:solidFill>
                <a:latin typeface="Calibri"/>
              </a:rPr>
              <a:t>Dispone de asistente por línea de comandos para crear proyectos base (Angular cli).</a:t>
            </a:r>
          </a:p>
          <a:p>
            <a:r>
              <a:rPr lang="es-CO" sz="2300" dirty="0">
                <a:solidFill>
                  <a:srgbClr val="00478A"/>
                </a:solidFill>
              </a:rPr>
              <a:t>Permite reutilizar su código para crear aplicaciones para web, web móvil, móvil nativo y escritorio nativo.</a:t>
            </a:r>
            <a:endParaRPr lang="es-CO" sz="2300" dirty="0">
              <a:solidFill>
                <a:srgbClr val="00478A"/>
              </a:solidFill>
              <a:latin typeface="Calibri"/>
            </a:endParaRPr>
          </a:p>
          <a:p>
            <a:pPr marL="0" indent="0" algn="just" fontAlgn="base">
              <a:buNone/>
            </a:pPr>
            <a:endParaRPr lang="es-CO" sz="2300" dirty="0">
              <a:solidFill>
                <a:srgbClr val="00478A"/>
              </a:solidFill>
              <a:latin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B761EB-6C45-4045-8A29-EC56D12C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72B8-DDE0-4D96-A3A0-E2F71FFD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s-ES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Estructura de un proyecto</a:t>
            </a:r>
            <a:endParaRPr lang="es-CO" sz="5400" dirty="0">
              <a:solidFill>
                <a:srgbClr val="00478A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05FEC3-C7B4-4635-8CDE-EA74C69767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2250" y="2305844"/>
            <a:ext cx="6667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03A130-8BE4-4630-A496-E43F22BA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EA7D4-D044-461D-9B55-A9192D68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s-ES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Librerías de estilos</a:t>
            </a:r>
            <a:endParaRPr lang="es-CO" sz="5400" dirty="0">
              <a:solidFill>
                <a:srgbClr val="00478A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42912-A6B8-46E2-8A04-F6500F3D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34" y="1852570"/>
            <a:ext cx="10891887" cy="2759614"/>
          </a:xfrm>
        </p:spPr>
        <p:txBody>
          <a:bodyPr>
            <a:normAutofit/>
          </a:bodyPr>
          <a:lstStyle/>
          <a:p>
            <a:pPr algn="just"/>
            <a:r>
              <a:rPr lang="es-ES" sz="2300" dirty="0" err="1">
                <a:solidFill>
                  <a:srgbClr val="00478A"/>
                </a:solidFill>
              </a:rPr>
              <a:t>Frameworks</a:t>
            </a:r>
            <a:r>
              <a:rPr lang="es-ES" sz="2300" dirty="0">
                <a:solidFill>
                  <a:srgbClr val="00478A"/>
                </a:solidFill>
              </a:rPr>
              <a:t> de maquetación que nos permiten mantener un estilo congruente entre todos los componentes o páginas de nuestra aplicación.</a:t>
            </a:r>
          </a:p>
          <a:p>
            <a:r>
              <a:rPr lang="es-ES" sz="2300" dirty="0">
                <a:solidFill>
                  <a:srgbClr val="00478A"/>
                </a:solidFill>
              </a:rPr>
              <a:t>Ofrece librería de componentes y estilos gráficos que favorecen la reutilización de código en las aplicaciones.</a:t>
            </a:r>
          </a:p>
          <a:p>
            <a:endParaRPr lang="es-ES" sz="2300" dirty="0">
              <a:solidFill>
                <a:srgbClr val="00478A"/>
              </a:solidFill>
            </a:endParaRPr>
          </a:p>
        </p:txBody>
      </p:sp>
      <p:pic>
        <p:nvPicPr>
          <p:cNvPr id="1026" name="Picture 2" descr="Resultado de imagen para bootstrap">
            <a:extLst>
              <a:ext uri="{FF2B5EF4-FFF2-40B4-BE49-F238E27FC236}">
                <a16:creationId xmlns:a16="http://schemas.microsoft.com/office/drawing/2014/main" id="{46BE28DA-CE1B-4411-8C19-ACA9C8C8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9" y="3616820"/>
            <a:ext cx="4666992" cy="24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ngular">
            <a:extLst>
              <a:ext uri="{FF2B5EF4-FFF2-40B4-BE49-F238E27FC236}">
                <a16:creationId xmlns:a16="http://schemas.microsoft.com/office/drawing/2014/main" id="{D6D6151F-547F-480D-B80A-0FA582EE9B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48062" cy="284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4" name="Picture 10" descr="Resultado de imagen para angular material icon">
            <a:extLst>
              <a:ext uri="{FF2B5EF4-FFF2-40B4-BE49-F238E27FC236}">
                <a16:creationId xmlns:a16="http://schemas.microsoft.com/office/drawing/2014/main" id="{FD80153F-FB2D-46CC-8C96-70809CDF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79" y="3365047"/>
            <a:ext cx="2759615" cy="27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0305FB-C1A0-404D-A4F5-6A7044626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D38FF-7D5F-412A-BE2C-496AE5B0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01"/>
            <a:ext cx="10515600" cy="1065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s-ES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Comandos Básicos</a:t>
            </a:r>
            <a:endParaRPr lang="es-CO" sz="5400" dirty="0">
              <a:solidFill>
                <a:srgbClr val="00478A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39F558-6FB0-47F9-A54D-8689DE9B5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  <p:pic>
        <p:nvPicPr>
          <p:cNvPr id="2050" name="Picture 2" descr="Resultado de imagen para angular cli">
            <a:extLst>
              <a:ext uri="{FF2B5EF4-FFF2-40B4-BE49-F238E27FC236}">
                <a16:creationId xmlns:a16="http://schemas.microsoft.com/office/drawing/2014/main" id="{847CA9D4-D671-49E7-B4BC-E1EDD8A0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8" y="1121790"/>
            <a:ext cx="2962287" cy="10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68D5F044-55A2-48B3-8F37-1FF5F7444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52" y="1121790"/>
            <a:ext cx="6097870" cy="52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60BC1-DBB7-406E-946F-114A357C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s-CO" sz="5400" dirty="0">
                <a:solidFill>
                  <a:srgbClr val="00478A"/>
                </a:solidFill>
                <a:latin typeface="Calibri"/>
                <a:ea typeface="+mn-ea"/>
                <a:cs typeface="+mn-cs"/>
              </a:rPr>
              <a:t>ANGULAR EN VSCODE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B761EB-6C45-4045-8A29-EC56D12C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8" y="6340475"/>
            <a:ext cx="2079342" cy="5175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37F833-53A1-451C-A00E-4A05EFE127B5}"/>
              </a:ext>
            </a:extLst>
          </p:cNvPr>
          <p:cNvSpPr/>
          <p:nvPr/>
        </p:nvSpPr>
        <p:spPr>
          <a:xfrm>
            <a:off x="643484" y="2134401"/>
            <a:ext cx="5379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3"/>
                </a:solidFill>
                <a:effectLst/>
              </a:rPr>
              <a:t>Chrome </a:t>
            </a:r>
            <a:r>
              <a:rPr lang="es-ES" sz="5400" b="1" cap="none" spc="0" dirty="0" err="1">
                <a:ln/>
                <a:solidFill>
                  <a:schemeClr val="accent3"/>
                </a:solidFill>
                <a:effectLst/>
              </a:rPr>
              <a:t>Debugger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938BBD-0EDC-4599-8C02-35A1C1DE01BE}"/>
              </a:ext>
            </a:extLst>
          </p:cNvPr>
          <p:cNvSpPr/>
          <p:nvPr/>
        </p:nvSpPr>
        <p:spPr>
          <a:xfrm>
            <a:off x="8129496" y="2776047"/>
            <a:ext cx="2372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err="1">
                <a:ln/>
                <a:solidFill>
                  <a:srgbClr val="7030A0"/>
                </a:solidFill>
                <a:effectLst/>
              </a:rPr>
              <a:t>Prettier</a:t>
            </a:r>
            <a:endParaRPr lang="es-ES" sz="5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3FF636-068E-4D01-AC2F-A4E65016A1B7}"/>
              </a:ext>
            </a:extLst>
          </p:cNvPr>
          <p:cNvSpPr/>
          <p:nvPr/>
        </p:nvSpPr>
        <p:spPr>
          <a:xfrm>
            <a:off x="7424130" y="1570586"/>
            <a:ext cx="1703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err="1">
                <a:ln/>
                <a:solidFill>
                  <a:srgbClr val="00478A"/>
                </a:solidFill>
                <a:effectLst/>
              </a:rPr>
              <a:t>Tslint</a:t>
            </a:r>
            <a:endParaRPr lang="es-ES" sz="5400" b="1" cap="none" spc="0" dirty="0">
              <a:ln/>
              <a:solidFill>
                <a:srgbClr val="00478A"/>
              </a:solidFill>
              <a:effectLst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09C2B2-2800-4D94-ACE9-3B61FCC712C8}"/>
              </a:ext>
            </a:extLst>
          </p:cNvPr>
          <p:cNvSpPr/>
          <p:nvPr/>
        </p:nvSpPr>
        <p:spPr>
          <a:xfrm>
            <a:off x="1695831" y="5090873"/>
            <a:ext cx="3560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err="1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AutoImport</a:t>
            </a:r>
            <a:endParaRPr lang="es-ES" sz="54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128D41-ECEB-4BD6-A562-0E61505FF5D9}"/>
              </a:ext>
            </a:extLst>
          </p:cNvPr>
          <p:cNvSpPr txBox="1"/>
          <p:nvPr/>
        </p:nvSpPr>
        <p:spPr>
          <a:xfrm>
            <a:off x="1988191" y="40938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D21B5FD-13CA-403B-A6CF-D0E9CA12B777}"/>
              </a:ext>
            </a:extLst>
          </p:cNvPr>
          <p:cNvSpPr/>
          <p:nvPr/>
        </p:nvSpPr>
        <p:spPr>
          <a:xfrm>
            <a:off x="281094" y="3466115"/>
            <a:ext cx="5572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2">
                    <a:lumMod val="75000"/>
                  </a:schemeClr>
                </a:solidFill>
              </a:rPr>
              <a:t>Angular 8 </a:t>
            </a:r>
            <a:r>
              <a:rPr lang="es-ES" sz="5400" b="1" dirty="0" err="1">
                <a:ln/>
                <a:solidFill>
                  <a:schemeClr val="accent2">
                    <a:lumMod val="75000"/>
                  </a:schemeClr>
                </a:solidFill>
              </a:rPr>
              <a:t>Snippets</a:t>
            </a:r>
            <a:endParaRPr lang="es-ES" sz="5400" b="1" cap="none" spc="0" dirty="0">
              <a:ln/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BDDF77-B96D-436A-84E9-C482273895F1}"/>
              </a:ext>
            </a:extLst>
          </p:cNvPr>
          <p:cNvSpPr/>
          <p:nvPr/>
        </p:nvSpPr>
        <p:spPr>
          <a:xfrm>
            <a:off x="5837022" y="4615940"/>
            <a:ext cx="5274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 err="1">
                <a:ln/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s-ES" sz="5400" b="1" dirty="0">
                <a:ln/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5400" b="1" dirty="0" err="1">
                <a:ln/>
                <a:solidFill>
                  <a:schemeClr val="accent4">
                    <a:lumMod val="75000"/>
                  </a:schemeClr>
                </a:solidFill>
              </a:rPr>
              <a:t>Intellinsense</a:t>
            </a:r>
            <a:endParaRPr lang="es-ES" sz="5400" b="1" cap="none" spc="0" dirty="0">
              <a:ln/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80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282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Presentación de PowerPoint</vt:lpstr>
      <vt:lpstr>Angular 7 Angular material</vt:lpstr>
      <vt:lpstr>Qué es Angular?</vt:lpstr>
      <vt:lpstr>¿Que es una aplicación web SPA?</vt:lpstr>
      <vt:lpstr>Ventajas</vt:lpstr>
      <vt:lpstr>Estructura de un proyecto</vt:lpstr>
      <vt:lpstr>Librerías de estilos</vt:lpstr>
      <vt:lpstr>Comandos Básicos</vt:lpstr>
      <vt:lpstr>ANGULAR EN VSCODE</vt:lpstr>
      <vt:lpstr>Ahora, Anguliemos!!!</vt:lpstr>
      <vt:lpstr>Bibliografía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Nathalia Meneses Piedrahita</dc:creator>
  <cp:lastModifiedBy>Camilo Orrego Martinez</cp:lastModifiedBy>
  <cp:revision>36</cp:revision>
  <dcterms:created xsi:type="dcterms:W3CDTF">2019-10-02T12:59:58Z</dcterms:created>
  <dcterms:modified xsi:type="dcterms:W3CDTF">2019-10-03T20:37:43Z</dcterms:modified>
</cp:coreProperties>
</file>