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0" r:id="rId4"/>
    <p:sldId id="259" r:id="rId5"/>
    <p:sldId id="263" r:id="rId6"/>
    <p:sldId id="265" r:id="rId7"/>
    <p:sldId id="267" r:id="rId8"/>
    <p:sldId id="266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7DD981-B628-4C4D-B8A5-DEF211430887}" v="1815" dt="2022-11-05T14:02:33.773"/>
    <p1510:client id="{FD5C98F0-F052-FF8E-2478-BAFCC892E0C7}" v="1838" dt="2022-11-05T13:40:52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8D0C5EB-6B41-47DC-B924-B2159B9C60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2A087C-1643-40C1-A83A-EE26148D63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AAF47-F48D-4067-843F-48D8BB220E92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A3E7F3-0CF1-47F7-B085-8558E1303F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851D32-AF99-4EED-9400-99B55C45AF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33A29-59F8-4DC4-BF10-4B9C931A0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52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B145D-EE22-4112-A65A-BE293B6CB5E7}" type="datetimeFigureOut">
              <a:rPr lang="es-ES" noProof="0" smtClean="0"/>
              <a:t>05/11/2022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42201-8C29-47FE-B541-CEEAF316701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487642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62DEFB-5DEA-4980-8FA5-1596AC53AE8E}" type="datetime1">
              <a:rPr lang="es-ES" noProof="0" smtClean="0"/>
              <a:t>05/11/2022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51BE8-6818-48D9-B2D9-690F9628C0DD}" type="datetime1">
              <a:rPr lang="es-ES" noProof="0" smtClean="0"/>
              <a:t>05/11/2022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F33FFF-8D49-48CF-95F6-3A8DBA4EE603}" type="datetime1">
              <a:rPr lang="es-ES" noProof="0" smtClean="0"/>
              <a:t>05/11/2022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E21577-6748-4368-962E-D993E6A316EC}" type="datetime1">
              <a:rPr lang="es-ES" noProof="0" smtClean="0"/>
              <a:t>05/11/2022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35A002-F535-473C-8320-095A172A5125}" type="datetime1">
              <a:rPr lang="es-ES" noProof="0" smtClean="0"/>
              <a:t>05/11/2022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1AE564-09AB-4449-9C03-BD89A0B2BD50}" type="datetime1">
              <a:rPr lang="es-ES" noProof="0" smtClean="0"/>
              <a:t>05/11/2022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60D430-F8D6-4267-8E2C-23B82229B360}" type="datetime1">
              <a:rPr lang="es-ES" noProof="0" smtClean="0"/>
              <a:t>05/11/2022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BEBC9-E2CD-4759-B7D0-4E511012DD75}" type="datetime1">
              <a:rPr lang="es-ES" noProof="0" smtClean="0"/>
              <a:t>05/11/2022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23B0CA-6865-4639-BC94-E62B912B56D0}" type="datetime1">
              <a:rPr lang="es-ES" noProof="0" smtClean="0"/>
              <a:t>05/11/2022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ED47D0-E13A-4161-B8AA-A4F189C80FFA}" type="datetime1">
              <a:rPr lang="es-ES" noProof="0" smtClean="0"/>
              <a:t>05/11/2022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D2CD25-3F1E-406B-9937-71146D9878CE}" type="datetime1">
              <a:rPr lang="es-ES" noProof="0" smtClean="0"/>
              <a:t>05/11/2022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0ECB56-2F2F-4C74-960D-7652127B2B2A}" type="datetime1">
              <a:rPr lang="es-ES" noProof="0" smtClean="0"/>
              <a:t>05/11/2022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035A81-60A0-474B-8C17-64C1ED138785}" type="datetime1">
              <a:rPr lang="es-ES" noProof="0" smtClean="0"/>
              <a:t>05/11/2022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1E28B2-68D0-4BF6-A027-3901084B1F4E}" type="datetime1">
              <a:rPr lang="es-ES" noProof="0" smtClean="0"/>
              <a:t>05/11/2022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1DE07A-3A14-451C-AA78-C0F05B85E4E6}" type="datetime1">
              <a:rPr lang="es-ES" noProof="0" smtClean="0"/>
              <a:t>05/11/2022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406B75-0764-4042-9559-D581297A3A43}" type="datetime1">
              <a:rPr lang="es-ES" noProof="0" smtClean="0"/>
              <a:t>05/11/2022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F87AF1ED-34A0-4307-B8CD-FDD54BB1A18A}" type="datetime1">
              <a:rPr lang="es-ES" noProof="0" smtClean="0"/>
              <a:t>05/11/2022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AA54E3CF-E07D-4BFB-9291-0B782E765EED}" type="datetime1">
              <a:rPr lang="es-ES" noProof="0" smtClean="0"/>
              <a:t>05/11/2022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ESTUDIO DEL MERCADO DE SEGUNDA MANO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EXABY</a:t>
            </a:r>
          </a:p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Miguel Houghton, Camilo Andrés, Adrián Sanjuan, Adrián Pérez</a:t>
            </a: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65FBC-3BA3-D560-3E13-260E1ACF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Enfoque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C6029E-85B6-51ED-169A-BE1D99056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16364"/>
            <a:ext cx="9905998" cy="3584945"/>
          </a:xfrm>
        </p:spPr>
        <p:txBody>
          <a:bodyPr/>
          <a:lstStyle/>
          <a:p>
            <a:pPr marL="342900" indent="-342900"/>
            <a:r>
              <a:rPr lang="es-E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Llevaremos a cabo un estudio sobre la devaluación que sufren los vehículos, teniendo en cuenta aspectos como la antigüedad, motorización y segmento.</a:t>
            </a:r>
          </a:p>
          <a:p>
            <a:pPr marL="342900" indent="-342900">
              <a:buClr>
                <a:srgbClr val="FFFFFF"/>
              </a:buClr>
            </a:pPr>
            <a:r>
              <a:rPr lang="es-E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Para ello separaremos los datos de los que disponemos para obtener diferentes categorías de vehículos, ya que su depreciación puede ser diferente.</a:t>
            </a:r>
          </a:p>
          <a:p>
            <a:pPr marL="342900" indent="-342900">
              <a:buClr>
                <a:srgbClr val="FFFFFF"/>
              </a:buClr>
            </a:pPr>
            <a:r>
              <a:rPr lang="es-E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Para cada una de estas categorías desarrollaremos un modelo predictivo de la devaluación de un automóvil.</a:t>
            </a:r>
          </a:p>
          <a:p>
            <a:pPr marL="342900" indent="-342900">
              <a:buClr>
                <a:srgbClr val="FFFFFF"/>
              </a:buClr>
            </a:pPr>
            <a:r>
              <a:rPr lang="es-E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Por último, usaremos herramientas de visualización para obtener datos relevantes sobre la tendencia del mercado de coches usados.</a:t>
            </a:r>
          </a:p>
        </p:txBody>
      </p:sp>
    </p:spTree>
    <p:extLst>
      <p:ext uri="{BB962C8B-B14F-4D97-AF65-F5344CB8AC3E}">
        <p14:creationId xmlns:p14="http://schemas.microsoft.com/office/powerpoint/2010/main" val="153915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E9582-3EE2-1C86-ED97-544645B7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Herramientas de desarrollo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8527AB-687E-4CA5-CCDF-CFB2A33A7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8140" y="1710464"/>
            <a:ext cx="4588931" cy="886377"/>
          </a:xfrm>
        </p:spPr>
        <p:txBody>
          <a:bodyPr/>
          <a:lstStyle/>
          <a:p>
            <a:r>
              <a:rPr lang="es-E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Limpieza y análisis de datos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8A11F6-A5BC-F226-641A-5BF7D2C11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428110" y="4022651"/>
            <a:ext cx="4604280" cy="576262"/>
          </a:xfrm>
        </p:spPr>
        <p:txBody>
          <a:bodyPr/>
          <a:lstStyle/>
          <a:p>
            <a:r>
              <a:rPr lang="es-E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Visualización de datos</a:t>
            </a:r>
            <a:endParaRPr lang="es-ES"/>
          </a:p>
        </p:txBody>
      </p:sp>
      <p:pic>
        <p:nvPicPr>
          <p:cNvPr id="16" name="Imagen 16" descr="Logotipo, Icono&#10;&#10;Descripción generada automáticamente">
            <a:extLst>
              <a:ext uri="{FF2B5EF4-FFF2-40B4-BE49-F238E27FC236}">
                <a16:creationId xmlns:a16="http://schemas.microsoft.com/office/drawing/2014/main" id="{4F434B4F-669F-28F6-8AC6-167EC6F0D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06" y="3417206"/>
            <a:ext cx="909085" cy="564076"/>
          </a:xfrm>
          <a:prstGeom prst="rect">
            <a:avLst/>
          </a:prstGeom>
        </p:spPr>
      </p:pic>
      <p:pic>
        <p:nvPicPr>
          <p:cNvPr id="17" name="Imagen 17" descr="Logotipo&#10;&#10;Descripción generada automáticamente">
            <a:extLst>
              <a:ext uri="{FF2B5EF4-FFF2-40B4-BE49-F238E27FC236}">
                <a16:creationId xmlns:a16="http://schemas.microsoft.com/office/drawing/2014/main" id="{4D3C3834-860D-98B1-F6E1-C4BE721D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307" y="2666334"/>
            <a:ext cx="988828" cy="559539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F6E2D06B-9EBA-8017-5582-294ED4D9AB11}"/>
              </a:ext>
            </a:extLst>
          </p:cNvPr>
          <p:cNvSpPr txBox="1"/>
          <p:nvPr/>
        </p:nvSpPr>
        <p:spPr>
          <a:xfrm>
            <a:off x="2365744" y="2666999"/>
            <a:ext cx="312774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Python</a:t>
            </a:r>
          </a:p>
          <a:p>
            <a:pPr marL="285750" indent="-285750">
              <a:buFont typeface="Arial"/>
              <a:buChar char="•"/>
            </a:pPr>
            <a:endParaRPr lang="es-ES"/>
          </a:p>
          <a:p>
            <a:pPr marL="285750" indent="-285750">
              <a:buFont typeface="Arial"/>
              <a:buChar char="•"/>
            </a:pPr>
            <a:endParaRPr lang="es-ES"/>
          </a:p>
          <a:p>
            <a:r>
              <a:rPr lang="es-ES"/>
              <a:t>Google </a:t>
            </a:r>
            <a:r>
              <a:rPr lang="es-ES" err="1"/>
              <a:t>Colab</a:t>
            </a:r>
            <a:endParaRPr lang="es-ES"/>
          </a:p>
        </p:txBody>
      </p:sp>
      <p:pic>
        <p:nvPicPr>
          <p:cNvPr id="19" name="Imagen 19" descr="Logotipo&#10;&#10;Descripción generada automáticamente">
            <a:extLst>
              <a:ext uri="{FF2B5EF4-FFF2-40B4-BE49-F238E27FC236}">
                <a16:creationId xmlns:a16="http://schemas.microsoft.com/office/drawing/2014/main" id="{C83ED17F-6EE1-E518-93D8-5DA3190A8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330" y="4828288"/>
            <a:ext cx="847061" cy="479795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9E63E3C9-EF30-2F47-3A32-37B86B63FD95}"/>
              </a:ext>
            </a:extLst>
          </p:cNvPr>
          <p:cNvSpPr txBox="1"/>
          <p:nvPr/>
        </p:nvSpPr>
        <p:spPr>
          <a:xfrm>
            <a:off x="2551813" y="4935279"/>
            <a:ext cx="28264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err="1"/>
              <a:t>PowerBI</a:t>
            </a:r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05B26CAD-C332-E40E-9C43-13C9D56A7A14}"/>
              </a:ext>
            </a:extLst>
          </p:cNvPr>
          <p:cNvSpPr txBox="1">
            <a:spLocks/>
          </p:cNvSpPr>
          <p:nvPr/>
        </p:nvSpPr>
        <p:spPr>
          <a:xfrm>
            <a:off x="6763881" y="2021958"/>
            <a:ext cx="460428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Librerías principales</a:t>
            </a:r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81EB6CC-BBBA-DE6E-F54B-2E8A99E09361}"/>
              </a:ext>
            </a:extLst>
          </p:cNvPr>
          <p:cNvSpPr txBox="1"/>
          <p:nvPr/>
        </p:nvSpPr>
        <p:spPr>
          <a:xfrm>
            <a:off x="7389627" y="2640418"/>
            <a:ext cx="1346790" cy="39176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50000"/>
              </a:lnSpc>
              <a:spcBef>
                <a:spcPct val="0"/>
              </a:spcBef>
            </a:pPr>
            <a:r>
              <a:rPr lang="es-ES"/>
              <a:t>Pandas</a:t>
            </a:r>
          </a:p>
          <a:p>
            <a:pPr>
              <a:lnSpc>
                <a:spcPct val="250000"/>
              </a:lnSpc>
              <a:spcBef>
                <a:spcPct val="0"/>
              </a:spcBef>
            </a:pPr>
            <a:endParaRPr lang="es-ES"/>
          </a:p>
          <a:p>
            <a:pPr>
              <a:lnSpc>
                <a:spcPct val="250000"/>
              </a:lnSpc>
              <a:spcBef>
                <a:spcPct val="0"/>
              </a:spcBef>
            </a:pPr>
            <a:r>
              <a:rPr lang="es-ES" err="1"/>
              <a:t>Sklearn</a:t>
            </a:r>
            <a:endParaRPr lang="es-ES"/>
          </a:p>
          <a:p>
            <a:pPr>
              <a:lnSpc>
                <a:spcPct val="250000"/>
              </a:lnSpc>
              <a:spcBef>
                <a:spcPct val="0"/>
              </a:spcBef>
            </a:pPr>
            <a:endParaRPr lang="es-ES"/>
          </a:p>
          <a:p>
            <a:pPr>
              <a:lnSpc>
                <a:spcPct val="250000"/>
              </a:lnSpc>
              <a:spcBef>
                <a:spcPct val="0"/>
              </a:spcBef>
            </a:pPr>
            <a:endParaRPr lang="es-ES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s-ES"/>
          </a:p>
        </p:txBody>
      </p:sp>
      <p:pic>
        <p:nvPicPr>
          <p:cNvPr id="4" name="Imagen 5" descr="Icono&#10;&#10;Descripción generada automáticamente">
            <a:extLst>
              <a:ext uri="{FF2B5EF4-FFF2-40B4-BE49-F238E27FC236}">
                <a16:creationId xmlns:a16="http://schemas.microsoft.com/office/drawing/2014/main" id="{3AF15D21-6ECB-C40D-384E-A2BB38488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853" y="2746509"/>
            <a:ext cx="512286" cy="710588"/>
          </a:xfrm>
          <a:prstGeom prst="rect">
            <a:avLst/>
          </a:prstGeom>
        </p:spPr>
      </p:pic>
      <p:pic>
        <p:nvPicPr>
          <p:cNvPr id="6" name="Imagen 6" descr="Logotipo&#10;&#10;Descripción generada automáticamente">
            <a:extLst>
              <a:ext uri="{FF2B5EF4-FFF2-40B4-BE49-F238E27FC236}">
                <a16:creationId xmlns:a16="http://schemas.microsoft.com/office/drawing/2014/main" id="{84CD93C4-269F-F2CC-84CC-157303FB6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9718" y="4256219"/>
            <a:ext cx="741803" cy="393289"/>
          </a:xfrm>
          <a:prstGeom prst="rect">
            <a:avLst/>
          </a:prstGeom>
        </p:spPr>
      </p:pic>
      <p:pic>
        <p:nvPicPr>
          <p:cNvPr id="33" name="Imagen 33" descr="Logotipo&#10;&#10;Descripción generada automáticamente">
            <a:extLst>
              <a:ext uri="{FF2B5EF4-FFF2-40B4-BE49-F238E27FC236}">
                <a16:creationId xmlns:a16="http://schemas.microsoft.com/office/drawing/2014/main" id="{7E52224A-E81A-1E5F-6DC8-14F4B6C461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2611" y="2801678"/>
            <a:ext cx="723014" cy="758457"/>
          </a:xfrm>
          <a:prstGeom prst="rect">
            <a:avLst/>
          </a:prstGeom>
        </p:spPr>
      </p:pic>
      <p:pic>
        <p:nvPicPr>
          <p:cNvPr id="34" name="Imagen 34" descr="Logotipo, Icono&#10;&#10;Descripción generada automáticamente">
            <a:extLst>
              <a:ext uri="{FF2B5EF4-FFF2-40B4-BE49-F238E27FC236}">
                <a16:creationId xmlns:a16="http://schemas.microsoft.com/office/drawing/2014/main" id="{2EF40DE8-EA7C-1266-5AD5-5924DDFDF5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4633" y="4192771"/>
            <a:ext cx="607829" cy="607829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4D8ACD11-6EE9-2595-38C8-3561C67DDB17}"/>
              </a:ext>
            </a:extLst>
          </p:cNvPr>
          <p:cNvSpPr txBox="1"/>
          <p:nvPr/>
        </p:nvSpPr>
        <p:spPr>
          <a:xfrm>
            <a:off x="9764231" y="2666999"/>
            <a:ext cx="1346790" cy="25326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50000"/>
              </a:lnSpc>
              <a:spcBef>
                <a:spcPct val="0"/>
              </a:spcBef>
            </a:pPr>
            <a:r>
              <a:rPr lang="es-ES" err="1"/>
              <a:t>Numpy</a:t>
            </a:r>
            <a:endParaRPr lang="es-ES"/>
          </a:p>
          <a:p>
            <a:pPr>
              <a:lnSpc>
                <a:spcPct val="250000"/>
              </a:lnSpc>
              <a:spcBef>
                <a:spcPct val="0"/>
              </a:spcBef>
            </a:pPr>
            <a:endParaRPr lang="es-ES"/>
          </a:p>
          <a:p>
            <a:pPr>
              <a:lnSpc>
                <a:spcPct val="250000"/>
              </a:lnSpc>
              <a:spcBef>
                <a:spcPct val="0"/>
              </a:spcBef>
            </a:pPr>
            <a:r>
              <a:rPr lang="es-ES" err="1"/>
              <a:t>Scipy</a:t>
            </a:r>
            <a:endParaRPr lang="es-ES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00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A55CD-7787-721D-5394-B71B4D4C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7034"/>
            <a:ext cx="9905998" cy="1905000"/>
          </a:xfrm>
        </p:spPr>
        <p:txBody>
          <a:bodyPr/>
          <a:lstStyle/>
          <a:p>
            <a:r>
              <a:rPr lang="es-E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Eda + </a:t>
            </a:r>
            <a:r>
              <a:rPr lang="es-E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LIMpieza</a:t>
            </a:r>
            <a:endParaRPr lang="es-ES" err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4EAED3-0A0C-316C-05AF-C9EFB55AF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9389" y="2139073"/>
            <a:ext cx="4588931" cy="576262"/>
          </a:xfrm>
        </p:spPr>
        <p:txBody>
          <a:bodyPr/>
          <a:lstStyle/>
          <a:p>
            <a:r>
              <a:rPr lang="es-E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Tablas originales utilizadas</a:t>
            </a:r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B5156F-19DD-C29B-52C3-AE4F98A359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rgbClr val="FFFFFF"/>
              </a:buClr>
            </a:pPr>
            <a:r>
              <a:rPr lang="es-E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Versiones</a:t>
            </a:r>
          </a:p>
          <a:p>
            <a:pPr>
              <a:buClr>
                <a:srgbClr val="FFFFFF"/>
              </a:buClr>
            </a:pPr>
            <a:r>
              <a:rPr lang="es-E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Anuncios_usados</a:t>
            </a:r>
            <a:endParaRPr lang="es-E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es-E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s-E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Limpieza de datos en </a:t>
            </a:r>
            <a:r>
              <a:rPr lang="es-E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Anuncios_usados</a:t>
            </a:r>
            <a:r>
              <a:rPr lang="es-E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r>
              <a:rPr lang="es-E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Variables numéricas: Sustituir nulos por medias de modelos iguales</a:t>
            </a:r>
          </a:p>
          <a:p>
            <a:pPr marL="0" indent="0">
              <a:buNone/>
            </a:pPr>
            <a:r>
              <a:rPr lang="es-E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Formatear fechas</a:t>
            </a:r>
          </a:p>
          <a:p>
            <a:pPr marL="0" indent="0">
              <a:buNone/>
            </a:pPr>
            <a:r>
              <a:rPr lang="es-E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Detección de </a:t>
            </a:r>
            <a:r>
              <a:rPr lang="es-E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outliers</a:t>
            </a:r>
            <a:r>
              <a:rPr lang="es-E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en versiones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271A652-8C8F-8C25-AD0A-1C54D851F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3133" y="2135038"/>
            <a:ext cx="4604280" cy="576262"/>
          </a:xfrm>
        </p:spPr>
        <p:txBody>
          <a:bodyPr/>
          <a:lstStyle/>
          <a:p>
            <a:r>
              <a:rPr lang="es-E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Tabla final obtenida</a:t>
            </a:r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3F02BA-C4DD-438D-F202-87C2CD4A7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5381847" cy="2547937"/>
          </a:xfrm>
        </p:spPr>
        <p:txBody>
          <a:bodyPr>
            <a:normAutofit fontScale="92500" lnSpcReduction="20000"/>
          </a:bodyPr>
          <a:lstStyle/>
          <a:p>
            <a:r>
              <a:rPr lang="es-E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Anuncios_usados</a:t>
            </a:r>
            <a:r>
              <a:rPr lang="es-E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+ Versiones</a:t>
            </a:r>
          </a:p>
          <a:p>
            <a:pPr marL="0" indent="0">
              <a:buClr>
                <a:srgbClr val="FFFFFF"/>
              </a:buClr>
              <a:buNone/>
            </a:pPr>
            <a:endParaRPr lang="es-E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Añadimos columnas de interés:</a:t>
            </a:r>
            <a:endParaRPr lang="es-ES"/>
          </a:p>
          <a:p>
            <a:pPr marL="0" indent="0">
              <a:buNone/>
            </a:pPr>
            <a:r>
              <a:rPr lang="es-E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Antigüedad del coche anunciado</a:t>
            </a:r>
          </a:p>
          <a:p>
            <a:pPr marL="0" indent="0">
              <a:buNone/>
            </a:pPr>
            <a:r>
              <a:rPr lang="es-E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Devaluación total y por año (absoluta y relativa en porcentaje)</a:t>
            </a:r>
          </a:p>
          <a:p>
            <a:pPr marL="0" indent="0">
              <a:buNone/>
            </a:pPr>
            <a:r>
              <a:rPr lang="es-E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Cambios necesarios:</a:t>
            </a:r>
          </a:p>
          <a:p>
            <a:pPr marL="0" indent="0">
              <a:buNone/>
            </a:pPr>
            <a:r>
              <a:rPr lang="es-E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Cambio de moneda USD        GBP (</a:t>
            </a:r>
            <a:r>
              <a:rPr lang="es-E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Tipo_de_cambio</a:t>
            </a:r>
            <a:r>
              <a:rPr lang="es-E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)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30284F6C-3D0B-5046-8A4A-C871981CB0BD}"/>
              </a:ext>
            </a:extLst>
          </p:cNvPr>
          <p:cNvSpPr/>
          <p:nvPr/>
        </p:nvSpPr>
        <p:spPr>
          <a:xfrm>
            <a:off x="8814284" y="5481542"/>
            <a:ext cx="336698" cy="20379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04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C91C6-11D7-C012-242F-73FC62C5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1496"/>
            <a:ext cx="9905998" cy="1905000"/>
          </a:xfrm>
        </p:spPr>
        <p:txBody>
          <a:bodyPr/>
          <a:lstStyle/>
          <a:p>
            <a:r>
              <a:rPr lang="es-E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Clustering</a:t>
            </a:r>
            <a:endParaRPr lang="es-ES" err="1"/>
          </a:p>
        </p:txBody>
      </p:sp>
      <p:pic>
        <p:nvPicPr>
          <p:cNvPr id="4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C8A0AF4-FE38-053B-47BC-B1BC53AEE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17" y="3224708"/>
            <a:ext cx="2582837" cy="2471150"/>
          </a:xfrm>
          <a:prstGeom prst="rect">
            <a:avLst/>
          </a:prstGeom>
        </p:spPr>
      </p:pic>
      <p:pic>
        <p:nvPicPr>
          <p:cNvPr id="5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141A1B0-F68B-054E-3492-04E987BB5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513" y="3223490"/>
            <a:ext cx="2716954" cy="247857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E3AB39B-3CC6-141A-1836-A1CB29D83698}"/>
              </a:ext>
            </a:extLst>
          </p:cNvPr>
          <p:cNvSpPr txBox="1"/>
          <p:nvPr/>
        </p:nvSpPr>
        <p:spPr>
          <a:xfrm>
            <a:off x="3733387" y="3253464"/>
            <a:ext cx="3607486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400" b="1" cap="small">
                <a:ea typeface="+mn-lt"/>
                <a:cs typeface="+mn-lt"/>
              </a:rPr>
              <a:t>K-</a:t>
            </a:r>
            <a:r>
              <a:rPr lang="es-ES" sz="2400" b="1" cap="small" err="1">
                <a:ea typeface="+mn-lt"/>
                <a:cs typeface="+mn-lt"/>
              </a:rPr>
              <a:t>Means</a:t>
            </a:r>
            <a:r>
              <a:rPr lang="es-ES" sz="2400" cap="small">
                <a:ea typeface="+mn-lt"/>
                <a:cs typeface="+mn-lt"/>
              </a:rPr>
              <a:t> vs </a:t>
            </a:r>
            <a:r>
              <a:rPr lang="es-ES" sz="2400" b="1" cap="small" err="1">
                <a:ea typeface="+mn-lt"/>
                <a:cs typeface="+mn-lt"/>
              </a:rPr>
              <a:t>Dbscan</a:t>
            </a:r>
            <a:endParaRPr lang="es-ES" sz="2400" b="1" cap="small">
              <a:ea typeface="+mn-lt"/>
              <a:cs typeface="+mn-lt"/>
            </a:endParaRPr>
          </a:p>
          <a:p>
            <a:pPr algn="ctr"/>
            <a:r>
              <a:rPr lang="es-ES" sz="1600" cap="small"/>
              <a:t>Con PCA de las variables</a:t>
            </a:r>
          </a:p>
          <a:p>
            <a:pPr algn="ctr"/>
            <a:endParaRPr lang="es-ES" sz="1600" cap="small"/>
          </a:p>
          <a:p>
            <a:pPr algn="ctr"/>
            <a:r>
              <a:rPr lang="es-ES" sz="1600" cap="small"/>
              <a:t>Concluimos que K-</a:t>
            </a:r>
            <a:r>
              <a:rPr lang="es-ES" sz="1600" cap="small" err="1"/>
              <a:t>Means</a:t>
            </a:r>
            <a:r>
              <a:rPr lang="es-ES" sz="1600" cap="small"/>
              <a:t> separa mejor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80E04FB-5858-32CF-33CB-07FA9C7E9F0A}"/>
              </a:ext>
            </a:extLst>
          </p:cNvPr>
          <p:cNvSpPr txBox="1"/>
          <p:nvPr/>
        </p:nvSpPr>
        <p:spPr>
          <a:xfrm>
            <a:off x="1055584" y="2777867"/>
            <a:ext cx="983909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/>
              <a:t>Diagrama de codo</a:t>
            </a:r>
          </a:p>
        </p:txBody>
      </p:sp>
      <p:pic>
        <p:nvPicPr>
          <p:cNvPr id="10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8DA0B18-DB8C-4025-49EF-78FB805AF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317" y="1465450"/>
            <a:ext cx="3312105" cy="123365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1BC107C-EE8B-9F26-4FA3-BD2B29463788}"/>
              </a:ext>
            </a:extLst>
          </p:cNvPr>
          <p:cNvSpPr txBox="1"/>
          <p:nvPr/>
        </p:nvSpPr>
        <p:spPr>
          <a:xfrm>
            <a:off x="5126742" y="1905578"/>
            <a:ext cx="14770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 5 </a:t>
            </a:r>
            <a:r>
              <a:rPr lang="es-ES" err="1"/>
              <a:t>clusters</a:t>
            </a:r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46298B69-DFC7-05BF-3D56-18B9760A4429}"/>
              </a:ext>
            </a:extLst>
          </p:cNvPr>
          <p:cNvSpPr/>
          <p:nvPr/>
        </p:nvSpPr>
        <p:spPr>
          <a:xfrm>
            <a:off x="4587842" y="1955078"/>
            <a:ext cx="567070" cy="26581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38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446B9-3256-3451-C353-2E03BDB0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pPr algn="ctr"/>
            <a:r>
              <a:rPr lang="es-ES" sz="4000" cap="small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Clusters</a:t>
            </a:r>
            <a:r>
              <a:rPr lang="es-ES" sz="4000" cap="small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</a:t>
            </a:r>
            <a:br>
              <a:rPr lang="es-ES" sz="4000" cap="small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</a:br>
            <a:r>
              <a:rPr lang="es-ES" sz="4000" cap="small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finales</a:t>
            </a:r>
            <a:br>
              <a:rPr lang="es-ES" sz="4000" cap="small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</a:br>
            <a:r>
              <a:rPr lang="es-ES" sz="4000" cap="small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obtenidos</a:t>
            </a:r>
            <a:endParaRPr lang="es-ES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321047-F82C-7F19-0261-F37D2FF4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26" y="687794"/>
            <a:ext cx="6253751" cy="510340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FFFFFF"/>
              </a:buClr>
            </a:pPr>
            <a:r>
              <a:rPr lang="es-ES" b="1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Cluster</a:t>
            </a:r>
            <a:r>
              <a:rPr lang="es-ES" b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0: General con poco kilometraje y antigüedad baja</a:t>
            </a:r>
            <a:endParaRPr lang="es-ES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s-ES" b="1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Cluster</a:t>
            </a:r>
            <a:r>
              <a:rPr lang="es-ES" b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1: Coches pequeños</a:t>
            </a:r>
            <a:r>
              <a:rPr lang="es-ES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(tamaño pequeño, pocas emisiones, motores pequeños, velocidad máxima baja) </a:t>
            </a:r>
            <a:endParaRPr lang="en-US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s-ES" b="1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Cluster</a:t>
            </a:r>
            <a:r>
              <a:rPr lang="es-ES" b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2:  General con mucho kilometraje y </a:t>
            </a:r>
            <a:r>
              <a:rPr lang="es-ES" b="1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antiüedad</a:t>
            </a:r>
            <a:r>
              <a:rPr lang="es-ES" b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alta</a:t>
            </a:r>
            <a:r>
              <a:rPr lang="es-ES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 </a:t>
            </a:r>
            <a:endParaRPr lang="en-US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s-ES" b="1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Cluster</a:t>
            </a:r>
            <a:r>
              <a:rPr lang="es-ES" b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3: Familiares/Minivan</a:t>
            </a:r>
            <a:r>
              <a:rPr lang="es-ES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(grandes, 5+ plazas, potentes)</a:t>
            </a:r>
          </a:p>
          <a:p>
            <a:pPr>
              <a:buClr>
                <a:srgbClr val="FFFFFF"/>
              </a:buClr>
            </a:pPr>
            <a:r>
              <a:rPr lang="es-ES" b="1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Cluster</a:t>
            </a:r>
            <a:r>
              <a:rPr lang="es-ES" b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4: Coches deportivos</a:t>
            </a:r>
            <a:r>
              <a:rPr lang="es-ES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(velocidad máxima alta, motores potentes y grandes, muchas emisiones de gases)  </a:t>
            </a:r>
            <a:endParaRPr lang="es-ES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E154225-8881-96EC-6BB7-FE827BAFD729}"/>
              </a:ext>
            </a:extLst>
          </p:cNvPr>
          <p:cNvSpPr/>
          <p:nvPr/>
        </p:nvSpPr>
        <p:spPr>
          <a:xfrm>
            <a:off x="8838535" y="5037393"/>
            <a:ext cx="2037905" cy="39872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cap="small">
                <a:solidFill>
                  <a:schemeClr val="bg1"/>
                </a:solidFill>
                <a:ea typeface="+mn-lt"/>
                <a:cs typeface="+mn-lt"/>
              </a:rPr>
              <a:t>855 anuncios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688DEAD-F384-AEDD-5595-37B29740F4CE}"/>
              </a:ext>
            </a:extLst>
          </p:cNvPr>
          <p:cNvSpPr/>
          <p:nvPr/>
        </p:nvSpPr>
        <p:spPr>
          <a:xfrm>
            <a:off x="8838534" y="4000718"/>
            <a:ext cx="2037905" cy="39872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cap="small">
                <a:solidFill>
                  <a:schemeClr val="bg1"/>
                </a:solidFill>
                <a:ea typeface="+mn-lt"/>
                <a:cs typeface="+mn-lt"/>
              </a:rPr>
              <a:t>47084 anuncios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EE7EE62-27F8-8584-99FC-51878733374D}"/>
              </a:ext>
            </a:extLst>
          </p:cNvPr>
          <p:cNvSpPr/>
          <p:nvPr/>
        </p:nvSpPr>
        <p:spPr>
          <a:xfrm>
            <a:off x="8811951" y="3256438"/>
            <a:ext cx="2037905" cy="39872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cap="small">
                <a:solidFill>
                  <a:schemeClr val="bg1"/>
                </a:solidFill>
                <a:ea typeface="+mn-lt"/>
                <a:cs typeface="+mn-lt"/>
              </a:rPr>
              <a:t>64810 anuncios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94CD8A2-393A-E99B-0F42-AB2FB48AB9A4}"/>
              </a:ext>
            </a:extLst>
          </p:cNvPr>
          <p:cNvSpPr/>
          <p:nvPr/>
        </p:nvSpPr>
        <p:spPr>
          <a:xfrm>
            <a:off x="8811952" y="2512160"/>
            <a:ext cx="2037905" cy="39872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cap="small">
                <a:solidFill>
                  <a:schemeClr val="bg1"/>
                </a:solidFill>
                <a:ea typeface="+mn-lt"/>
                <a:cs typeface="+mn-lt"/>
              </a:rPr>
              <a:t>85218 anuncios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398381C-8F2D-BF69-FCF9-2FBD4CCFD94A}"/>
              </a:ext>
            </a:extLst>
          </p:cNvPr>
          <p:cNvSpPr/>
          <p:nvPr/>
        </p:nvSpPr>
        <p:spPr>
          <a:xfrm>
            <a:off x="8811951" y="1466626"/>
            <a:ext cx="2037905" cy="39872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cap="small">
                <a:solidFill>
                  <a:schemeClr val="bg1"/>
                </a:solidFill>
                <a:ea typeface="+mn-lt"/>
                <a:cs typeface="+mn-lt"/>
              </a:rPr>
              <a:t>3853 anuncios</a:t>
            </a:r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21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93505732-2569-6F53-0A17-FCC9AB93829F}"/>
              </a:ext>
            </a:extLst>
          </p:cNvPr>
          <p:cNvSpPr/>
          <p:nvPr/>
        </p:nvSpPr>
        <p:spPr>
          <a:xfrm>
            <a:off x="7871636" y="2785729"/>
            <a:ext cx="2879648" cy="22416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041DA86-B4E1-8C07-6045-49A2104C6663}"/>
              </a:ext>
            </a:extLst>
          </p:cNvPr>
          <p:cNvSpPr/>
          <p:nvPr/>
        </p:nvSpPr>
        <p:spPr>
          <a:xfrm>
            <a:off x="4797055" y="4283148"/>
            <a:ext cx="2861928" cy="7442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D786E6-1AD3-AE73-13E9-E3ACF2FF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Predicción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9346EA-64FF-E107-2729-5CD0AF9D7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37565"/>
            <a:ext cx="9905998" cy="3168503"/>
          </a:xfrm>
        </p:spPr>
        <p:txBody>
          <a:bodyPr/>
          <a:lstStyle/>
          <a:p>
            <a:pPr marL="0" indent="0">
              <a:buNone/>
            </a:pPr>
            <a:r>
              <a:rPr lang="es-E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Desarrolamos</a:t>
            </a:r>
            <a:r>
              <a:rPr lang="es-E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un modelo predictivo del porcentaje que se devalúa un coche (teniendo en cuenta las características y antigüedad del coche)</a:t>
            </a:r>
            <a:endParaRPr lang="es-ES"/>
          </a:p>
          <a:p>
            <a:pPr marL="0" indent="0">
              <a:buNone/>
            </a:pPr>
            <a:r>
              <a:rPr lang="es-E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Comparamos varios modelos en cada </a:t>
            </a:r>
            <a:r>
              <a:rPr lang="es-E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cluster</a:t>
            </a:r>
            <a:r>
              <a:rPr lang="es-E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:</a:t>
            </a:r>
          </a:p>
          <a:p>
            <a:pPr>
              <a:buClr>
                <a:srgbClr val="FFFFFF"/>
              </a:buClr>
            </a:pPr>
            <a:r>
              <a:rPr lang="es-E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Regresión lineal</a:t>
            </a:r>
          </a:p>
          <a:p>
            <a:pPr>
              <a:buClr>
                <a:srgbClr val="FFFFFF"/>
              </a:buClr>
            </a:pPr>
            <a:r>
              <a:rPr lang="es-E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Árbol de decisión</a:t>
            </a:r>
          </a:p>
          <a:p>
            <a:pPr>
              <a:buClr>
                <a:srgbClr val="FFFFFF"/>
              </a:buClr>
            </a:pPr>
            <a:r>
              <a:rPr lang="es-E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KNN</a:t>
            </a:r>
          </a:p>
          <a:p>
            <a:pPr>
              <a:buClr>
                <a:srgbClr val="FFFFFF"/>
              </a:buClr>
            </a:pPr>
            <a:r>
              <a:rPr lang="es-E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Random</a:t>
            </a:r>
            <a:r>
              <a:rPr lang="es-E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Forest</a:t>
            </a:r>
          </a:p>
          <a:p>
            <a:pPr marL="0" indent="0">
              <a:buClr>
                <a:srgbClr val="FFFFFF"/>
              </a:buClr>
              <a:buNone/>
            </a:pPr>
            <a:endParaRPr lang="es-E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es-E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es-E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DD848330-829A-8511-E55B-EAAFB16D7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653" y="2839598"/>
            <a:ext cx="2743200" cy="2133600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C3A72F4C-6DDE-2B2B-F41F-A4D199C7A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211" y="4334902"/>
            <a:ext cx="2743200" cy="63923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4D03EF1-1879-15BD-496E-A35DE0C3AB71}"/>
              </a:ext>
            </a:extLst>
          </p:cNvPr>
          <p:cNvSpPr txBox="1"/>
          <p:nvPr/>
        </p:nvSpPr>
        <p:spPr>
          <a:xfrm>
            <a:off x="7941325" y="5055695"/>
            <a:ext cx="117513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err="1"/>
              <a:t>Cluster</a:t>
            </a:r>
            <a:r>
              <a:rPr lang="es-ES" sz="1000"/>
              <a:t> 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E39F808-EC97-5A07-605F-BDC37B1E954A}"/>
              </a:ext>
            </a:extLst>
          </p:cNvPr>
          <p:cNvSpPr txBox="1"/>
          <p:nvPr/>
        </p:nvSpPr>
        <p:spPr>
          <a:xfrm>
            <a:off x="4793938" y="5054520"/>
            <a:ext cx="190958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err="1"/>
              <a:t>Cluster</a:t>
            </a:r>
            <a:r>
              <a:rPr lang="es-ES" sz="1000"/>
              <a:t> 2 (</a:t>
            </a:r>
            <a:r>
              <a:rPr lang="es-ES" sz="1000" err="1"/>
              <a:t>Random</a:t>
            </a:r>
            <a:r>
              <a:rPr lang="es-ES" sz="1000"/>
              <a:t> Forest)</a:t>
            </a:r>
          </a:p>
          <a:p>
            <a:endParaRPr lang="es-ES" sz="1000"/>
          </a:p>
        </p:txBody>
      </p:sp>
    </p:spTree>
    <p:extLst>
      <p:ext uri="{BB962C8B-B14F-4D97-AF65-F5344CB8AC3E}">
        <p14:creationId xmlns:p14="http://schemas.microsoft.com/office/powerpoint/2010/main" val="427091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CBFB6C57-942B-6ECB-7A35-C8B34E504C02}"/>
              </a:ext>
            </a:extLst>
          </p:cNvPr>
          <p:cNvSpPr/>
          <p:nvPr/>
        </p:nvSpPr>
        <p:spPr>
          <a:xfrm>
            <a:off x="393405" y="2147776"/>
            <a:ext cx="11031277" cy="314546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23FCE-39AF-C9E1-577D-185D05097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019"/>
            <a:ext cx="9905998" cy="1905000"/>
          </a:xfrm>
        </p:spPr>
        <p:txBody>
          <a:bodyPr/>
          <a:lstStyle/>
          <a:p>
            <a:r>
              <a:rPr lang="es-ES" sz="28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Generación de </a:t>
            </a:r>
            <a:r>
              <a:rPr lang="es-ES" sz="280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dashboard</a:t>
            </a:r>
            <a:r>
              <a:rPr lang="es-ES" sz="28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a través de los </a:t>
            </a:r>
            <a:r>
              <a:rPr lang="es-ES" sz="280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kpi</a:t>
            </a:r>
          </a:p>
        </p:txBody>
      </p:sp>
      <p:pic>
        <p:nvPicPr>
          <p:cNvPr id="5" name="Imagen 5" descr="Interfaz de usuario gráfica, Gráfico, Aplicación&#10;&#10;Descripción generada automáticamente">
            <a:extLst>
              <a:ext uri="{FF2B5EF4-FFF2-40B4-BE49-F238E27FC236}">
                <a16:creationId xmlns:a16="http://schemas.microsoft.com/office/drawing/2014/main" id="{A7BDEE7B-1E10-7D60-4AC0-5BD8A65FAD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2576" y="2178838"/>
            <a:ext cx="5426148" cy="3063849"/>
          </a:xfrm>
        </p:spPr>
      </p:pic>
      <p:pic>
        <p:nvPicPr>
          <p:cNvPr id="10" name="Imagen 10">
            <a:extLst>
              <a:ext uri="{FF2B5EF4-FFF2-40B4-BE49-F238E27FC236}">
                <a16:creationId xmlns:a16="http://schemas.microsoft.com/office/drawing/2014/main" id="{D87995B4-5F7D-7A66-147F-FF0C06DF6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865" y="2183240"/>
            <a:ext cx="5419059" cy="30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11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Application>Microsoft Office PowerPoint</Application>
  <PresentationFormat>Panorámica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Malla</vt:lpstr>
      <vt:lpstr>ESTUDIO DEL MERCADO DE SEGUNDA MANO</vt:lpstr>
      <vt:lpstr>Enfoque</vt:lpstr>
      <vt:lpstr>Herramientas de desarrollo</vt:lpstr>
      <vt:lpstr>Eda + LIMpieza</vt:lpstr>
      <vt:lpstr>Clustering</vt:lpstr>
      <vt:lpstr>Clusters  finales obtenidos</vt:lpstr>
      <vt:lpstr>Predicción</vt:lpstr>
      <vt:lpstr>Generación de dashboard a través de los kpi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2</cp:revision>
  <dcterms:created xsi:type="dcterms:W3CDTF">2022-11-05T12:20:40Z</dcterms:created>
  <dcterms:modified xsi:type="dcterms:W3CDTF">2022-11-05T14:08:27Z</dcterms:modified>
</cp:coreProperties>
</file>