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Xa0vPwACxCdJpTSu2z+mH7rC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3e45748a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3e45748a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https://app.diagrams.net/#G15h7vTfkSPFYPoj-PBovd-dWMSohsWx4e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residentes por inmueble 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 residentes por inmueble (administrador, empleado)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 datos de residentes por inmueble 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 residentes por inmueble 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parqueadero por apartamento(administrador)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propietario(administrador)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 propietario(administrador)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 datos de propietario(administrador)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 propietario 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 parqueadero por inmueble (propietario y 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parqueadero por inmueble 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 espacios de parqueadero por inmueble(administrador)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 espacios de parqueadero por inmueble(administrador)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 el inmueble(administrador) 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 inmueble(administrador) 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 inmueble(administrador) 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>
                <a:solidFill>
                  <a:srgbClr val="1E212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 inmueble(administrador) </a:t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300">
              <a:solidFill>
                <a:srgbClr val="1E212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3e45748af_5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3e45748af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armario por inmueble 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 armario por inmueble (administrador, propietario)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 armario por inmueble(administrador)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 armario por inmueble(administrador)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empleado(administrador)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 empleado(administrador)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 empleado(administrador)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 empleado(administrador)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constancia de pagos de administración por inmueble(propietario)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 constancia de pagos de administración (propietario, 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 constancia de pagos de administración por inmueble(propietario, 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 constancia de pagos de administración por inmueble(propietario, 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 constancia de pagos de servicio(administrador)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 constancia de pagos de servicio(administrador)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 constancia de pagos de servicio(Administrador)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 constancia de pagos de servicio(administrador)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3e45748af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93e45748a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3e45748af_5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3e45748af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3e45748af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93e45748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3e45748af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93e45748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3e45748af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93e45748a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3e45748af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93e45748a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3e45748af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93e45748a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0" name="Google Shape;10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3e45748a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93e45748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3e45748af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93e45748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3e45748af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93e45748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3e45748a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93e45748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11" name="Google Shape;11;p3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372"/>
                  </a:srgbClr>
                </a:gs>
                <a:gs pos="100000">
                  <a:srgbClr val="00D0FF">
                    <a:alpha val="11372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31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0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8" name="Google Shape;78;p4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82" name="Google Shape;82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2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17" name="Google Shape;17;p32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2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2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2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32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3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26" name="Google Shape;26;p3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4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2" name="Google Shape;32;p3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34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5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39" name="Google Shape;39;p3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23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5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6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47" name="Google Shape;47;p3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3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7"/>
          <p:cNvGrpSpPr/>
          <p:nvPr/>
        </p:nvGrpSpPr>
        <p:grpSpPr>
          <a:xfrm>
            <a:off x="3078602" y="0"/>
            <a:ext cx="6065388" cy="5143642"/>
            <a:chOff x="2052402" y="0"/>
            <a:chExt cx="6065388" cy="5143642"/>
          </a:xfrm>
        </p:grpSpPr>
        <p:sp>
          <p:nvSpPr>
            <p:cNvPr id="55" name="Google Shape;55;p37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7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7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8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61" name="Google Shape;61;p3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3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" name="Google Shape;66;p38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7" name="Google Shape;67;p38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8" name="Google Shape;68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9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71" name="Google Shape;71;p3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p.diagrams.net/#G15h7vTfkSPFYPoj-PBovd-dWMSohsWx4e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Administración y Gestión de Unidades Cerradas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e45748af_0_19"/>
          <p:cNvSpPr txBox="1"/>
          <p:nvPr>
            <p:ph type="title"/>
          </p:nvPr>
        </p:nvSpPr>
        <p:spPr>
          <a:xfrm>
            <a:off x="855300" y="1791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Requisitos 3/3</a:t>
            </a:r>
            <a:endParaRPr/>
          </a:p>
        </p:txBody>
      </p:sp>
      <p:sp>
        <p:nvSpPr>
          <p:cNvPr id="154" name="Google Shape;154;g93e45748af_0_19"/>
          <p:cNvSpPr txBox="1"/>
          <p:nvPr>
            <p:ph idx="1" type="body"/>
          </p:nvPr>
        </p:nvSpPr>
        <p:spPr>
          <a:xfrm>
            <a:off x="314700" y="711300"/>
            <a:ext cx="85146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Permitir el registro de correspondencia cuando esta llega a la unidad (Por parte de los vigilantes 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Consultar si hay correspondencia por ser recogida (Por parte de los residentes)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Registro de visitas por parte de los </a:t>
            </a:r>
            <a:r>
              <a:rPr lang="en" sz="2000"/>
              <a:t>residentes</a:t>
            </a:r>
            <a:r>
              <a:rPr lang="en" sz="2000"/>
              <a:t> para facilitar el ingreso de estos en la unidad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 administración podrá aplicar sanciones a los residentes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5" name="Google Shape;155;g93e45748af_0_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0" y="0"/>
            <a:ext cx="7089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Nucleo, métodos y prácticas</a:t>
            </a:r>
            <a:endParaRPr b="1" sz="3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0" y="4749850"/>
            <a:ext cx="679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chemeClr val="hlink"/>
                </a:solidFill>
                <a:hlinkClick r:id="rId3"/>
              </a:rPr>
              <a:t>https://app.diagrams.net/#G15h7vTfkSPFYPoj-PBovd-dWMSohsWx4e</a:t>
            </a:r>
            <a:endParaRPr i="1" sz="1200"/>
          </a:p>
        </p:txBody>
      </p:sp>
      <p:pic>
        <p:nvPicPr>
          <p:cNvPr id="163" name="Google Shape;16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4000"/>
            <a:ext cx="8839199" cy="361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55300" y="1430150"/>
            <a:ext cx="23157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3414212" y="1430150"/>
            <a:ext cx="23157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1" name="Google Shape;171;p18"/>
          <p:cNvSpPr txBox="1"/>
          <p:nvPr>
            <p:ph idx="3" type="body"/>
          </p:nvPr>
        </p:nvSpPr>
        <p:spPr>
          <a:xfrm>
            <a:off x="5973124" y="1430150"/>
            <a:ext cx="23157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855300" y="2954150"/>
            <a:ext cx="23157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3414212" y="2954150"/>
            <a:ext cx="23157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5" name="Google Shape;175;p18"/>
          <p:cNvSpPr txBox="1"/>
          <p:nvPr>
            <p:ph idx="3" type="body"/>
          </p:nvPr>
        </p:nvSpPr>
        <p:spPr>
          <a:xfrm>
            <a:off x="5973124" y="2954150"/>
            <a:ext cx="23157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4571475" y="1043950"/>
            <a:ext cx="32787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Registrar residentes por inmueble (administrador)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Consultar residentes por inmueble (administrador, empleado)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Actualizar datos de residentes por inmueble (administrador)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Eliminar residentes por inmueble (administrador)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Registrar parqueadero por apartamento(administrador)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Consultar parqueadero por inmueble (propietario y administrador)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Registrar parqueadero por inmueble (administrador)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Actualizar espacios de parqueadero por inmueble(administrador)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Registrar propietario(administrador)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Consultar propietario(administrador)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Actualizar datos de propietario(administrador)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Eliminar propietario (administrador)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Eliminar espacios de </a:t>
            </a:r>
            <a:r>
              <a:rPr lang="en" sz="1300"/>
              <a:t>parqueadero</a:t>
            </a:r>
            <a:r>
              <a:rPr lang="en" sz="1300"/>
              <a:t> por inmueble(administrador)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Registrar  el inmueble(</a:t>
            </a:r>
            <a:r>
              <a:rPr lang="en" sz="1300"/>
              <a:t>administrador</a:t>
            </a:r>
            <a:r>
              <a:rPr lang="en" sz="1300"/>
              <a:t>)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Consultar inmueble</a:t>
            </a:r>
            <a:r>
              <a:rPr lang="en" sz="1300"/>
              <a:t>(administrador)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Actualizar inmueble</a:t>
            </a:r>
            <a:r>
              <a:rPr lang="en" sz="1300"/>
              <a:t>(administrador)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Eliminar inmueble</a:t>
            </a:r>
            <a:r>
              <a:rPr lang="en" sz="1300"/>
              <a:t>(administrador)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0"/>
          <p:cNvSpPr txBox="1"/>
          <p:nvPr>
            <p:ph type="title"/>
          </p:nvPr>
        </p:nvSpPr>
        <p:spPr>
          <a:xfrm>
            <a:off x="855300" y="139125"/>
            <a:ext cx="365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Estructura/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Componentes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4905175" y="0"/>
            <a:ext cx="3735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Comportamiento/Funcionalidades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987825" y="1476050"/>
            <a:ext cx="22026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esidente</a:t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987825" y="2185750"/>
            <a:ext cx="22026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ropietario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987825" y="2895450"/>
            <a:ext cx="22026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arqueadero</a:t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987825" y="3605150"/>
            <a:ext cx="22026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nmueble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3e45748af_5_13"/>
          <p:cNvSpPr txBox="1"/>
          <p:nvPr>
            <p:ph idx="4294967295" type="title"/>
          </p:nvPr>
        </p:nvSpPr>
        <p:spPr>
          <a:xfrm>
            <a:off x="855300" y="529425"/>
            <a:ext cx="365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Estructura/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Componentes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3" name="Google Shape;193;g93e45748af_5_13"/>
          <p:cNvSpPr txBox="1"/>
          <p:nvPr/>
        </p:nvSpPr>
        <p:spPr>
          <a:xfrm>
            <a:off x="4882350" y="465550"/>
            <a:ext cx="3735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Comportamiento/Funcionalidades</a:t>
            </a:r>
            <a:endParaRPr/>
          </a:p>
        </p:txBody>
      </p:sp>
      <p:sp>
        <p:nvSpPr>
          <p:cNvPr id="194" name="Google Shape;194;g93e45748af_5_13"/>
          <p:cNvSpPr/>
          <p:nvPr/>
        </p:nvSpPr>
        <p:spPr>
          <a:xfrm>
            <a:off x="686000" y="2361650"/>
            <a:ext cx="28338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mpleado</a:t>
            </a:r>
            <a:endParaRPr/>
          </a:p>
        </p:txBody>
      </p:sp>
      <p:sp>
        <p:nvSpPr>
          <p:cNvPr id="195" name="Google Shape;195;g93e45748af_5_13"/>
          <p:cNvSpPr/>
          <p:nvPr/>
        </p:nvSpPr>
        <p:spPr>
          <a:xfrm>
            <a:off x="686150" y="3068375"/>
            <a:ext cx="2833800" cy="7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onstancia de pagos de administración</a:t>
            </a:r>
            <a:endParaRPr/>
          </a:p>
        </p:txBody>
      </p:sp>
      <p:sp>
        <p:nvSpPr>
          <p:cNvPr id="196" name="Google Shape;196;g93e45748af_5_13"/>
          <p:cNvSpPr/>
          <p:nvPr/>
        </p:nvSpPr>
        <p:spPr>
          <a:xfrm>
            <a:off x="686000" y="3968000"/>
            <a:ext cx="2833800" cy="97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onstancia de pagos de servicios de la unidad</a:t>
            </a:r>
            <a:endParaRPr/>
          </a:p>
        </p:txBody>
      </p:sp>
      <p:sp>
        <p:nvSpPr>
          <p:cNvPr id="197" name="Google Shape;197;g93e45748af_5_13"/>
          <p:cNvSpPr/>
          <p:nvPr/>
        </p:nvSpPr>
        <p:spPr>
          <a:xfrm>
            <a:off x="686150" y="1580600"/>
            <a:ext cx="28338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Armario</a:t>
            </a:r>
            <a:endParaRPr/>
          </a:p>
        </p:txBody>
      </p:sp>
      <p:sp>
        <p:nvSpPr>
          <p:cNvPr id="198" name="Google Shape;198;g93e45748af_5_13"/>
          <p:cNvSpPr txBox="1"/>
          <p:nvPr/>
        </p:nvSpPr>
        <p:spPr>
          <a:xfrm>
            <a:off x="4988075" y="1494950"/>
            <a:ext cx="3411900" cy="3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Registrar armario por inmueble 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Consultar armario por inmueble (administrador, propietario)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Actualizar armario por inmueble(administrador)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Eliminar armario por inmueble(administrador)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Registrar empleado(administrador)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Consultar empleado(administrador)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Actualizar empleado(administrador)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Eliminar empleado(administrador)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Registrar constancia de pagos de administración por inmueble(propietario)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Consultar constancia de pagos de administración (propietario, 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Actualizar constancia de pagos de administración por inmueble(propietario, 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Eliminar constancia de pagos de administración por inmueble(propietario, 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Registrar constancia de pagos de servicio(administrador)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Consultar constancia de pagos de servicio(administrador)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Actualizar constancia de pagos de servicio(Administrador)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Eliminar constancia de pagos de servicio(administrador)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3e45748af_0_44"/>
          <p:cNvSpPr txBox="1"/>
          <p:nvPr>
            <p:ph type="title"/>
          </p:nvPr>
        </p:nvSpPr>
        <p:spPr>
          <a:xfrm>
            <a:off x="855300" y="529425"/>
            <a:ext cx="365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Estructura/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Componentes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4" name="Google Shape;204;g93e45748af_0_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g93e45748af_0_44"/>
          <p:cNvSpPr/>
          <p:nvPr/>
        </p:nvSpPr>
        <p:spPr>
          <a:xfrm>
            <a:off x="814125" y="1521500"/>
            <a:ext cx="2550000" cy="69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Á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reas comunes no reservables</a:t>
            </a:r>
            <a:endParaRPr/>
          </a:p>
        </p:txBody>
      </p:sp>
      <p:sp>
        <p:nvSpPr>
          <p:cNvPr id="206" name="Google Shape;206;g93e45748af_0_44"/>
          <p:cNvSpPr/>
          <p:nvPr/>
        </p:nvSpPr>
        <p:spPr>
          <a:xfrm>
            <a:off x="814125" y="2321663"/>
            <a:ext cx="2550000" cy="69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Areas comunes reservables</a:t>
            </a:r>
            <a:endParaRPr/>
          </a:p>
        </p:txBody>
      </p:sp>
      <p:sp>
        <p:nvSpPr>
          <p:cNvPr id="207" name="Google Shape;207;g93e45748af_0_44"/>
          <p:cNvSpPr/>
          <p:nvPr/>
        </p:nvSpPr>
        <p:spPr>
          <a:xfrm>
            <a:off x="814125" y="3121825"/>
            <a:ext cx="25500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nidad residencial</a:t>
            </a:r>
            <a:endParaRPr/>
          </a:p>
        </p:txBody>
      </p:sp>
      <p:sp>
        <p:nvSpPr>
          <p:cNvPr id="208" name="Google Shape;208;g93e45748af_0_44"/>
          <p:cNvSpPr txBox="1"/>
          <p:nvPr/>
        </p:nvSpPr>
        <p:spPr>
          <a:xfrm>
            <a:off x="5064025" y="249800"/>
            <a:ext cx="3735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Comportamiento/Funcionalidades</a:t>
            </a:r>
            <a:endParaRPr/>
          </a:p>
        </p:txBody>
      </p:sp>
      <p:sp>
        <p:nvSpPr>
          <p:cNvPr id="209" name="Google Shape;209;g93e45748af_0_44"/>
          <p:cNvSpPr/>
          <p:nvPr/>
        </p:nvSpPr>
        <p:spPr>
          <a:xfrm>
            <a:off x="814125" y="3868600"/>
            <a:ext cx="25500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</a:t>
            </a: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ortería</a:t>
            </a:r>
            <a:endParaRPr/>
          </a:p>
        </p:txBody>
      </p:sp>
      <p:sp>
        <p:nvSpPr>
          <p:cNvPr id="210" name="Google Shape;210;g93e45748af_0_44"/>
          <p:cNvSpPr txBox="1"/>
          <p:nvPr/>
        </p:nvSpPr>
        <p:spPr>
          <a:xfrm>
            <a:off x="5858250" y="2262425"/>
            <a:ext cx="2449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Reservar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1" name="Google Shape;211;g93e45748af_0_44"/>
          <p:cNvSpPr txBox="1"/>
          <p:nvPr/>
        </p:nvSpPr>
        <p:spPr>
          <a:xfrm>
            <a:off x="5707225" y="1866125"/>
            <a:ext cx="2449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Consultar disponibilidad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2" name="Google Shape;212;g93e45748af_0_44"/>
          <p:cNvSpPr txBox="1"/>
          <p:nvPr/>
        </p:nvSpPr>
        <p:spPr>
          <a:xfrm>
            <a:off x="5707225" y="1275725"/>
            <a:ext cx="2449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Administrar mantenimiento y aseo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3" name="Google Shape;213;g93e45748af_0_44"/>
          <p:cNvSpPr txBox="1"/>
          <p:nvPr/>
        </p:nvSpPr>
        <p:spPr>
          <a:xfrm>
            <a:off x="5707225" y="2607050"/>
            <a:ext cx="283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Agregar horarios asignados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4" name="Google Shape;214;g93e45748af_0_44"/>
          <p:cNvSpPr txBox="1"/>
          <p:nvPr/>
        </p:nvSpPr>
        <p:spPr>
          <a:xfrm>
            <a:off x="5858250" y="2938875"/>
            <a:ext cx="283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Editar 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horarios asignados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5" name="Google Shape;215;g93e45748af_0_44"/>
          <p:cNvSpPr txBox="1"/>
          <p:nvPr/>
        </p:nvSpPr>
        <p:spPr>
          <a:xfrm flipH="1">
            <a:off x="5707225" y="3349696"/>
            <a:ext cx="28368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Borrar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 horarios asignados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3e45748af_5_28"/>
          <p:cNvSpPr/>
          <p:nvPr/>
        </p:nvSpPr>
        <p:spPr>
          <a:xfrm>
            <a:off x="1171875" y="1460400"/>
            <a:ext cx="16254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reunión</a:t>
            </a:r>
            <a:endParaRPr/>
          </a:p>
        </p:txBody>
      </p:sp>
      <p:sp>
        <p:nvSpPr>
          <p:cNvPr id="221" name="Google Shape;221;g93e45748af_5_28"/>
          <p:cNvSpPr txBox="1"/>
          <p:nvPr>
            <p:ph idx="4294967295" type="title"/>
          </p:nvPr>
        </p:nvSpPr>
        <p:spPr>
          <a:xfrm>
            <a:off x="855300" y="529425"/>
            <a:ext cx="365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Estructura/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Componentes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2" name="Google Shape;222;g93e45748af_5_28"/>
          <p:cNvSpPr/>
          <p:nvPr/>
        </p:nvSpPr>
        <p:spPr>
          <a:xfrm>
            <a:off x="1161125" y="2185925"/>
            <a:ext cx="16254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anuncios</a:t>
            </a:r>
            <a:endParaRPr/>
          </a:p>
        </p:txBody>
      </p:sp>
      <p:sp>
        <p:nvSpPr>
          <p:cNvPr id="223" name="Google Shape;223;g93e45748af_5_28"/>
          <p:cNvSpPr/>
          <p:nvPr/>
        </p:nvSpPr>
        <p:spPr>
          <a:xfrm>
            <a:off x="1088250" y="3716250"/>
            <a:ext cx="16254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inventario</a:t>
            </a:r>
            <a:endParaRPr/>
          </a:p>
        </p:txBody>
      </p:sp>
      <p:sp>
        <p:nvSpPr>
          <p:cNvPr id="224" name="Google Shape;224;g93e45748af_5_28"/>
          <p:cNvSpPr/>
          <p:nvPr/>
        </p:nvSpPr>
        <p:spPr>
          <a:xfrm>
            <a:off x="1171875" y="2911450"/>
            <a:ext cx="16254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calendario</a:t>
            </a:r>
            <a:endParaRPr/>
          </a:p>
        </p:txBody>
      </p:sp>
      <p:sp>
        <p:nvSpPr>
          <p:cNvPr id="225" name="Google Shape;225;g93e45748af_5_28"/>
          <p:cNvSpPr/>
          <p:nvPr/>
        </p:nvSpPr>
        <p:spPr>
          <a:xfrm>
            <a:off x="731575" y="4521050"/>
            <a:ext cx="2833800" cy="5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Reglamento</a:t>
            </a:r>
            <a:endParaRPr/>
          </a:p>
        </p:txBody>
      </p:sp>
      <p:sp>
        <p:nvSpPr>
          <p:cNvPr id="226" name="Google Shape;226;g93e45748af_5_28"/>
          <p:cNvSpPr txBox="1"/>
          <p:nvPr/>
        </p:nvSpPr>
        <p:spPr>
          <a:xfrm>
            <a:off x="5683750" y="1354325"/>
            <a:ext cx="2271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Registrar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Consultar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Actualizar</a:t>
            </a:r>
            <a:endParaRPr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eliminar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3e45748af_0_68"/>
          <p:cNvSpPr txBox="1"/>
          <p:nvPr>
            <p:ph type="title"/>
          </p:nvPr>
        </p:nvSpPr>
        <p:spPr>
          <a:xfrm>
            <a:off x="4930200" y="526150"/>
            <a:ext cx="4213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Aspectos específicos de analítica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2" name="Google Shape;232;g93e45748af_0_68"/>
          <p:cNvSpPr txBox="1"/>
          <p:nvPr>
            <p:ph idx="1" type="body"/>
          </p:nvPr>
        </p:nvSpPr>
        <p:spPr>
          <a:xfrm>
            <a:off x="5341925" y="1639475"/>
            <a:ext cx="32787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" sz="2000"/>
              <a:t>Pagos (¿?)</a:t>
            </a:r>
            <a:endParaRPr sz="2000"/>
          </a:p>
        </p:txBody>
      </p:sp>
      <p:sp>
        <p:nvSpPr>
          <p:cNvPr id="233" name="Google Shape;233;g93e45748af_0_6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g93e45748af_0_68"/>
          <p:cNvSpPr txBox="1"/>
          <p:nvPr>
            <p:ph type="title"/>
          </p:nvPr>
        </p:nvSpPr>
        <p:spPr>
          <a:xfrm>
            <a:off x="855300" y="836000"/>
            <a:ext cx="365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2"/>
                </a:solidFill>
              </a:rPr>
              <a:t>Desempeño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5" name="Google Shape;235;g93e45748af_0_68"/>
          <p:cNvSpPr txBox="1"/>
          <p:nvPr>
            <p:ph idx="1" type="body"/>
          </p:nvPr>
        </p:nvSpPr>
        <p:spPr>
          <a:xfrm>
            <a:off x="855300" y="1887350"/>
            <a:ext cx="32787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Tiempos de respuesta del software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" sz="2000"/>
              <a:t>Aplicar ISO X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3e45748af_0_121"/>
          <p:cNvSpPr txBox="1"/>
          <p:nvPr>
            <p:ph idx="4294967295" type="ctrTitle"/>
          </p:nvPr>
        </p:nvSpPr>
        <p:spPr>
          <a:xfrm>
            <a:off x="685800" y="1003125"/>
            <a:ext cx="7320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lang="en" sz="7200">
                <a:solidFill>
                  <a:schemeClr val="lt1"/>
                </a:solidFill>
              </a:rPr>
              <a:t>Sketch del Software</a:t>
            </a:r>
            <a:endParaRPr b="1" i="0" sz="7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g93e45748af_0_1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g93e45748af_0_121"/>
          <p:cNvSpPr txBox="1"/>
          <p:nvPr/>
        </p:nvSpPr>
        <p:spPr>
          <a:xfrm>
            <a:off x="685800" y="2917550"/>
            <a:ext cx="75852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latin typeface="Montserrat Light"/>
                <a:ea typeface="Montserrat Light"/>
                <a:cs typeface="Montserrat Light"/>
                <a:sym typeface="Montserrat Light"/>
              </a:rPr>
              <a:t>Este es un primer acercamiento a lo que aspiramos sea la interfaz del Software de Administración y Gestión de Unidades Cerradas</a:t>
            </a:r>
            <a:endParaRPr sz="2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3e45748af_0_74"/>
          <p:cNvSpPr/>
          <p:nvPr/>
        </p:nvSpPr>
        <p:spPr>
          <a:xfrm>
            <a:off x="44497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b="0" i="0" sz="1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93e45748af_0_7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49" name="Google Shape;249;g93e45748af_0_74"/>
          <p:cNvGrpSpPr/>
          <p:nvPr/>
        </p:nvGrpSpPr>
        <p:grpSpPr>
          <a:xfrm>
            <a:off x="3944874" y="1241129"/>
            <a:ext cx="4542205" cy="2661224"/>
            <a:chOff x="1177450" y="241631"/>
            <a:chExt cx="6173152" cy="3616776"/>
          </a:xfrm>
        </p:grpSpPr>
        <p:sp>
          <p:nvSpPr>
            <p:cNvPr id="250" name="Google Shape;250;g93e45748af_0_7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93e45748af_0_7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93e45748af_0_7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93e45748af_0_7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g93e45748af_0_74"/>
          <p:cNvSpPr txBox="1"/>
          <p:nvPr>
            <p:ph idx="4294967295" type="body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4294967295" type="ctrTitle"/>
          </p:nvPr>
        </p:nvSpPr>
        <p:spPr>
          <a:xfrm>
            <a:off x="685800" y="571188"/>
            <a:ext cx="6593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lang="en" sz="4000"/>
              <a:t>Administración y Gestión de Unidades Cerradas</a:t>
            </a:r>
            <a:endParaRPr b="1" i="0" sz="4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3"/>
          <p:cNvSpPr txBox="1"/>
          <p:nvPr>
            <p:ph idx="4294967295" type="subTitle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b="1" lang="en" sz="3200">
                <a:solidFill>
                  <a:schemeClr val="accent2"/>
                </a:solidFill>
              </a:rPr>
              <a:t>Integrantes:</a:t>
            </a:r>
            <a:endParaRPr b="1" i="0" sz="3200" u="none" cap="none" strike="noStrike"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</a:t>
            </a:r>
            <a:r>
              <a:rPr lang="en" sz="2100"/>
              <a:t>uan Camilo Valencia Garcia 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Jose Orlando Tovar Cano 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Jhon Freddy Guerra Martinez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Julian Camilo Ossa Zapata 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Yinier Arturo Ramírez Barahona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13" y="2268588"/>
            <a:ext cx="30003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3e45748af_0_85"/>
          <p:cNvSpPr txBox="1"/>
          <p:nvPr>
            <p:ph idx="4294967295" type="body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0" name="Google Shape;260;g93e45748af_0_85"/>
          <p:cNvSpPr/>
          <p:nvPr/>
        </p:nvSpPr>
        <p:spPr>
          <a:xfrm>
            <a:off x="5409325" y="78403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b="0" i="0" sz="1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g93e45748af_0_8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62" name="Google Shape;262;g93e45748af_0_85"/>
          <p:cNvGrpSpPr/>
          <p:nvPr/>
        </p:nvGrpSpPr>
        <p:grpSpPr>
          <a:xfrm>
            <a:off x="5353201" y="373572"/>
            <a:ext cx="2119546" cy="4396359"/>
            <a:chOff x="2547150" y="238125"/>
            <a:chExt cx="2525675" cy="5238750"/>
          </a:xfrm>
        </p:grpSpPr>
        <p:sp>
          <p:nvSpPr>
            <p:cNvPr id="263" name="Google Shape;263;g93e45748af_0_85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93e45748af_0_85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93e45748af_0_85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93e45748af_0_85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3e45748af_0_96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b="0" i="0" sz="1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g93e45748af_0_9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g93e45748af_0_96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74" name="Google Shape;274;g93e45748af_0_96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93e45748af_0_96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93e45748af_0_96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93e45748af_0_96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g93e45748af_0_96"/>
          <p:cNvSpPr txBox="1"/>
          <p:nvPr>
            <p:ph idx="4294967295" type="body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idx="4294967295" type="ctrTitle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lang="en" sz="9600"/>
              <a:t>Gracias!</a:t>
            </a:r>
            <a:endParaRPr b="1" i="0" sz="9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3"/>
          <p:cNvSpPr txBox="1"/>
          <p:nvPr>
            <p:ph idx="4294967295" type="subTitle"/>
          </p:nvPr>
        </p:nvSpPr>
        <p:spPr>
          <a:xfrm>
            <a:off x="979125" y="2268600"/>
            <a:ext cx="63003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b="1" lang="en" sz="3600">
                <a:solidFill>
                  <a:schemeClr val="accent2"/>
                </a:solidFill>
              </a:rPr>
              <a:t>¿Preguntas</a:t>
            </a:r>
            <a:r>
              <a:rPr b="1" i="0" lang="en" sz="36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?</a:t>
            </a:r>
            <a:endParaRPr b="1" i="0" sz="3600" u="none" cap="none" strike="noStrike">
              <a:solidFill>
                <a:schemeClr val="accen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lang="en" sz="1400"/>
              <a:t> jcvalenciaga@unal.edu.co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lang="en" sz="1400"/>
              <a:t> jotovarc@unal.edu.co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lang="en" sz="1400"/>
              <a:t> jhguerram@unal.edu.co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lang="en" sz="1400"/>
              <a:t> jossaz@unal.edu.co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lang="en" sz="1400"/>
              <a:t> yiaramirezba@unal.edu.co</a:t>
            </a:r>
            <a:endParaRPr sz="1400"/>
          </a:p>
        </p:txBody>
      </p:sp>
      <p:sp>
        <p:nvSpPr>
          <p:cNvPr id="285" name="Google Shape;285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979125" y="4613525"/>
            <a:ext cx="499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Este proyecto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está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siendo realizado como parte de la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asignatura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de Ingeniería de Software</a:t>
            </a:r>
            <a:endParaRPr b="0" i="0" sz="12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3">
            <a:alphaModFix/>
          </a:blip>
          <a:srcRect b="17776" l="3863" r="22547" t="0"/>
          <a:stretch/>
        </p:blipFill>
        <p:spPr>
          <a:xfrm>
            <a:off x="5359025" y="914400"/>
            <a:ext cx="37849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294" name="Google Shape;294;p26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01" name="Google Shape;301;p26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04" name="Google Shape;304;p26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26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09" name="Google Shape;309;p26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26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13" name="Google Shape;313;p26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26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26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19" name="Google Shape;319;p26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6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40" name="Google Shape;340;p26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6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43" name="Google Shape;343;p26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26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47" name="Google Shape;347;p26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" name="Google Shape;350;p26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51" name="Google Shape;351;p2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6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60" name="Google Shape;360;p26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26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63" name="Google Shape;363;p2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66" name="Google Shape;366;p26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26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69" name="Google Shape;369;p26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26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72" name="Google Shape;372;p26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26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77" name="Google Shape;377;p2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6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80" name="Google Shape;380;p2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26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26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85" name="Google Shape;385;p26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88" name="Google Shape;388;p26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26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394" name="Google Shape;394;p26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26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397" name="Google Shape;397;p26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6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03" name="Google Shape;403;p2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26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09" name="Google Shape;409;p2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26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26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17" name="Google Shape;417;p26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20" name="Google Shape;420;p26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6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23" name="Google Shape;423;p26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26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26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27" name="Google Shape;427;p2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26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30" name="Google Shape;430;p2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6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36" name="Google Shape;436;p26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26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26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41" name="Google Shape;441;p26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26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44" name="Google Shape;444;p26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26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26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48" name="Google Shape;448;p26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26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1" name="Google Shape;451;p26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26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26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" name="Google Shape;457;p26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26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60" name="Google Shape;460;p26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26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65" name="Google Shape;465;p26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26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69" name="Google Shape;469;p26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26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72" name="Google Shape;472;p2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26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76" name="Google Shape;476;p2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26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82" name="Google Shape;482;p26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26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85" name="Google Shape;485;p2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26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26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92" name="Google Shape;492;p2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26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95" name="Google Shape;495;p2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26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26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01" name="Google Shape;501;p26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26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05" name="Google Shape;505;p26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26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12" name="Google Shape;512;p26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26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26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17" name="Google Shape;517;p26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26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26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22" name="Google Shape;522;p2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26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28" name="Google Shape;528;p26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26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32" name="Google Shape;532;p2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36" name="Google Shape;536;p26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26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42" name="Google Shape;542;p26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26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48" name="Google Shape;548;p26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26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51" name="Google Shape;551;p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6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26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59" name="Google Shape;559;p26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26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65" name="Google Shape;565;p2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26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26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69" name="Google Shape;569;p2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26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26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573" name="Google Shape;573;p26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26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26"/>
          <p:cNvSpPr txBox="1"/>
          <p:nvPr>
            <p:ph idx="1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2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583" name="Google Shape;583;p2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2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1"/>
          </a:xfrm>
        </p:grpSpPr>
        <p:sp>
          <p:nvSpPr>
            <p:cNvPr id="590" name="Google Shape;590;p2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4" name="Google Shape;594;p2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595" name="Google Shape;595;p2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2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599" name="Google Shape;599;p2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4" name="Google Shape;604;p27"/>
          <p:cNvGrpSpPr/>
          <p:nvPr/>
        </p:nvGrpSpPr>
        <p:grpSpPr>
          <a:xfrm>
            <a:off x="4341570" y="1550333"/>
            <a:ext cx="445622" cy="445591"/>
            <a:chOff x="5732756" y="2682276"/>
            <a:chExt cx="719906" cy="719856"/>
          </a:xfrm>
        </p:grpSpPr>
        <p:sp>
          <p:nvSpPr>
            <p:cNvPr id="605" name="Google Shape;605;p2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27"/>
          <p:cNvGrpSpPr/>
          <p:nvPr/>
        </p:nvGrpSpPr>
        <p:grpSpPr>
          <a:xfrm>
            <a:off x="4982887" y="1550327"/>
            <a:ext cx="445627" cy="445605"/>
            <a:chOff x="6768809" y="2682265"/>
            <a:chExt cx="719915" cy="719878"/>
          </a:xfrm>
        </p:grpSpPr>
        <p:sp>
          <p:nvSpPr>
            <p:cNvPr id="609" name="Google Shape;609;p2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624209" y="1550356"/>
            <a:ext cx="445753" cy="445544"/>
            <a:chOff x="7804870" y="2682313"/>
            <a:chExt cx="720119" cy="719781"/>
          </a:xfrm>
        </p:grpSpPr>
        <p:sp>
          <p:nvSpPr>
            <p:cNvPr id="614" name="Google Shape;614;p2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27"/>
          <p:cNvGrpSpPr/>
          <p:nvPr/>
        </p:nvGrpSpPr>
        <p:grpSpPr>
          <a:xfrm>
            <a:off x="6265657" y="1550125"/>
            <a:ext cx="446294" cy="446006"/>
            <a:chOff x="8841135" y="2681940"/>
            <a:chExt cx="720991" cy="720527"/>
          </a:xfrm>
        </p:grpSpPr>
        <p:sp>
          <p:nvSpPr>
            <p:cNvPr id="620" name="Google Shape;620;p2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2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27" name="Google Shape;627;p2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9" name="Google Shape;629;p2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30" name="Google Shape;630;p2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27"/>
          <p:cNvGrpSpPr/>
          <p:nvPr/>
        </p:nvGrpSpPr>
        <p:grpSpPr>
          <a:xfrm>
            <a:off x="7549143" y="1550278"/>
            <a:ext cx="445699" cy="445702"/>
            <a:chOff x="10914618" y="2682187"/>
            <a:chExt cx="720032" cy="720034"/>
          </a:xfrm>
        </p:grpSpPr>
        <p:sp>
          <p:nvSpPr>
            <p:cNvPr id="634" name="Google Shape;634;p2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7"/>
          <p:cNvGrpSpPr/>
          <p:nvPr/>
        </p:nvGrpSpPr>
        <p:grpSpPr>
          <a:xfrm>
            <a:off x="1772664" y="843057"/>
            <a:ext cx="361521" cy="445817"/>
            <a:chOff x="1582665" y="1011072"/>
            <a:chExt cx="584040" cy="720221"/>
          </a:xfrm>
        </p:grpSpPr>
        <p:sp>
          <p:nvSpPr>
            <p:cNvPr id="641" name="Google Shape;641;p2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6" name="Google Shape;646;p2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47" name="Google Shape;647;p2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2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51" name="Google Shape;651;p2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52" name="Google Shape;652;p2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2" name="Google Shape;662;p2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27"/>
          <p:cNvGrpSpPr/>
          <p:nvPr/>
        </p:nvGrpSpPr>
        <p:grpSpPr>
          <a:xfrm>
            <a:off x="2993392" y="843244"/>
            <a:ext cx="369869" cy="445629"/>
            <a:chOff x="3554761" y="1011374"/>
            <a:chExt cx="597526" cy="719918"/>
          </a:xfrm>
        </p:grpSpPr>
        <p:sp>
          <p:nvSpPr>
            <p:cNvPr id="669" name="Google Shape;669;p2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7"/>
          <p:cNvGrpSpPr/>
          <p:nvPr/>
        </p:nvGrpSpPr>
        <p:grpSpPr>
          <a:xfrm>
            <a:off x="3603122" y="843032"/>
            <a:ext cx="370754" cy="445841"/>
            <a:chOff x="4539787" y="1011032"/>
            <a:chExt cx="598957" cy="720261"/>
          </a:xfrm>
        </p:grpSpPr>
        <p:sp>
          <p:nvSpPr>
            <p:cNvPr id="674" name="Google Shape;674;p2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27"/>
          <p:cNvGrpSpPr/>
          <p:nvPr/>
        </p:nvGrpSpPr>
        <p:grpSpPr>
          <a:xfrm>
            <a:off x="4213740" y="843140"/>
            <a:ext cx="366916" cy="445732"/>
            <a:chOff x="5526246" y="1011207"/>
            <a:chExt cx="592757" cy="720085"/>
          </a:xfrm>
        </p:grpSpPr>
        <p:sp>
          <p:nvSpPr>
            <p:cNvPr id="680" name="Google Shape;680;p2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27"/>
          <p:cNvGrpSpPr/>
          <p:nvPr/>
        </p:nvGrpSpPr>
        <p:grpSpPr>
          <a:xfrm>
            <a:off x="1168508" y="843134"/>
            <a:ext cx="364294" cy="445741"/>
            <a:chOff x="606645" y="1011196"/>
            <a:chExt cx="588520" cy="720097"/>
          </a:xfrm>
        </p:grpSpPr>
        <p:sp>
          <p:nvSpPr>
            <p:cNvPr id="687" name="Google Shape;687;p2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2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692" name="Google Shape;692;p2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27"/>
          <p:cNvGrpSpPr/>
          <p:nvPr/>
        </p:nvGrpSpPr>
        <p:grpSpPr>
          <a:xfrm>
            <a:off x="6221656" y="797418"/>
            <a:ext cx="460705" cy="491455"/>
            <a:chOff x="8770051" y="937343"/>
            <a:chExt cx="744272" cy="793950"/>
          </a:xfrm>
        </p:grpSpPr>
        <p:sp>
          <p:nvSpPr>
            <p:cNvPr id="697" name="Google Shape;697;p2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2" name="Google Shape;702;p27"/>
            <p:cNvGrpSpPr/>
            <p:nvPr/>
          </p:nvGrpSpPr>
          <p:grpSpPr>
            <a:xfrm>
              <a:off x="8770051" y="937343"/>
              <a:ext cx="744272" cy="793950"/>
              <a:chOff x="6565437" y="1588001"/>
              <a:chExt cx="744272" cy="793950"/>
            </a:xfrm>
          </p:grpSpPr>
          <p:sp>
            <p:nvSpPr>
              <p:cNvPr id="703" name="Google Shape;703;p2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3" name="Google Shape;713;p27"/>
          <p:cNvGrpSpPr/>
          <p:nvPr/>
        </p:nvGrpSpPr>
        <p:grpSpPr>
          <a:xfrm>
            <a:off x="4820520" y="797418"/>
            <a:ext cx="460705" cy="491455"/>
            <a:chOff x="6506504" y="937343"/>
            <a:chExt cx="744272" cy="793950"/>
          </a:xfrm>
        </p:grpSpPr>
        <p:sp>
          <p:nvSpPr>
            <p:cNvPr id="714" name="Google Shape;714;p2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7" name="Google Shape;717;p2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718" name="Google Shape;718;p2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8" name="Google Shape;728;p27"/>
          <p:cNvGrpSpPr/>
          <p:nvPr/>
        </p:nvGrpSpPr>
        <p:grpSpPr>
          <a:xfrm>
            <a:off x="5521088" y="797418"/>
            <a:ext cx="460705" cy="491455"/>
            <a:chOff x="7638277" y="937343"/>
            <a:chExt cx="744272" cy="793950"/>
          </a:xfrm>
        </p:grpSpPr>
        <p:sp>
          <p:nvSpPr>
            <p:cNvPr id="729" name="Google Shape;729;p2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3" name="Google Shape;733;p27"/>
            <p:cNvGrpSpPr/>
            <p:nvPr/>
          </p:nvGrpSpPr>
          <p:grpSpPr>
            <a:xfrm>
              <a:off x="7638277" y="937343"/>
              <a:ext cx="744272" cy="793950"/>
              <a:chOff x="6565437" y="1588001"/>
              <a:chExt cx="744272" cy="793950"/>
            </a:xfrm>
          </p:grpSpPr>
          <p:sp>
            <p:nvSpPr>
              <p:cNvPr id="734" name="Google Shape;734;p2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4" name="Google Shape;744;p27"/>
          <p:cNvGrpSpPr/>
          <p:nvPr/>
        </p:nvGrpSpPr>
        <p:grpSpPr>
          <a:xfrm>
            <a:off x="3061198" y="2986973"/>
            <a:ext cx="445779" cy="400763"/>
            <a:chOff x="3778727" y="4460423"/>
            <a:chExt cx="720160" cy="647437"/>
          </a:xfrm>
        </p:grpSpPr>
        <p:sp>
          <p:nvSpPr>
            <p:cNvPr id="745" name="Google Shape;745;p2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2" name="Google Shape;752;p2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53" name="Google Shape;753;p2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27"/>
          <p:cNvGrpSpPr/>
          <p:nvPr/>
        </p:nvGrpSpPr>
        <p:grpSpPr>
          <a:xfrm>
            <a:off x="4343305" y="2964459"/>
            <a:ext cx="445834" cy="445792"/>
            <a:chOff x="5926265" y="4424051"/>
            <a:chExt cx="720247" cy="720181"/>
          </a:xfrm>
        </p:grpSpPr>
        <p:sp>
          <p:nvSpPr>
            <p:cNvPr id="758" name="Google Shape;758;p2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2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763" name="Google Shape;763;p2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8" name="Google Shape;768;p27"/>
          <p:cNvGrpSpPr/>
          <p:nvPr/>
        </p:nvGrpSpPr>
        <p:grpSpPr>
          <a:xfrm>
            <a:off x="2420095" y="2983429"/>
            <a:ext cx="445680" cy="407854"/>
            <a:chOff x="2704878" y="4454697"/>
            <a:chExt cx="720000" cy="658890"/>
          </a:xfrm>
        </p:grpSpPr>
        <p:sp>
          <p:nvSpPr>
            <p:cNvPr id="769" name="Google Shape;769;p2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27"/>
          <p:cNvGrpSpPr/>
          <p:nvPr/>
        </p:nvGrpSpPr>
        <p:grpSpPr>
          <a:xfrm>
            <a:off x="3702366" y="2985387"/>
            <a:ext cx="445549" cy="403936"/>
            <a:chOff x="4852681" y="4457861"/>
            <a:chExt cx="719788" cy="652562"/>
          </a:xfrm>
        </p:grpSpPr>
        <p:sp>
          <p:nvSpPr>
            <p:cNvPr id="776" name="Google Shape;776;p2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2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3" cy="683463"/>
          </a:xfrm>
        </p:grpSpPr>
        <p:sp>
          <p:nvSpPr>
            <p:cNvPr id="780" name="Google Shape;780;p2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786" name="Google Shape;786;p2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2" name="Google Shape;792;p2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1"/>
          </a:xfrm>
        </p:grpSpPr>
        <p:sp>
          <p:nvSpPr>
            <p:cNvPr id="793" name="Google Shape;793;p2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797" name="Google Shape;797;p2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27"/>
          <p:cNvGrpSpPr/>
          <p:nvPr/>
        </p:nvGrpSpPr>
        <p:grpSpPr>
          <a:xfrm>
            <a:off x="6266887" y="2984485"/>
            <a:ext cx="445805" cy="405734"/>
            <a:chOff x="8843122" y="4420259"/>
            <a:chExt cx="720202" cy="655468"/>
          </a:xfrm>
        </p:grpSpPr>
        <p:sp>
          <p:nvSpPr>
            <p:cNvPr id="802" name="Google Shape;802;p2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27"/>
          <p:cNvGrpSpPr/>
          <p:nvPr/>
        </p:nvGrpSpPr>
        <p:grpSpPr>
          <a:xfrm>
            <a:off x="3069757" y="2283047"/>
            <a:ext cx="445812" cy="394517"/>
            <a:chOff x="1510757" y="3225422"/>
            <a:chExt cx="720214" cy="637346"/>
          </a:xfrm>
        </p:grpSpPr>
        <p:sp>
          <p:nvSpPr>
            <p:cNvPr id="809" name="Google Shape;809;p2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27"/>
          <p:cNvGrpSpPr/>
          <p:nvPr/>
        </p:nvGrpSpPr>
        <p:grpSpPr>
          <a:xfrm>
            <a:off x="3761148" y="2300567"/>
            <a:ext cx="445768" cy="359479"/>
            <a:chOff x="2595501" y="3253725"/>
            <a:chExt cx="720142" cy="580740"/>
          </a:xfrm>
        </p:grpSpPr>
        <p:sp>
          <p:nvSpPr>
            <p:cNvPr id="817" name="Google Shape;817;p2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27"/>
          <p:cNvGrpSpPr/>
          <p:nvPr/>
        </p:nvGrpSpPr>
        <p:grpSpPr>
          <a:xfrm>
            <a:off x="5143819" y="2257535"/>
            <a:ext cx="443879" cy="445540"/>
            <a:chOff x="4764809" y="3184208"/>
            <a:chExt cx="717090" cy="719774"/>
          </a:xfrm>
        </p:grpSpPr>
        <p:sp>
          <p:nvSpPr>
            <p:cNvPr id="822" name="Google Shape;822;p2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2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26" name="Google Shape;826;p2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2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30" name="Google Shape;830;p2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2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35" name="Google Shape;835;p2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2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40" name="Google Shape;840;p2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27"/>
          <p:cNvGrpSpPr/>
          <p:nvPr/>
        </p:nvGrpSpPr>
        <p:grpSpPr>
          <a:xfrm>
            <a:off x="7213443" y="2257509"/>
            <a:ext cx="189785" cy="445591"/>
            <a:chOff x="8011692" y="3184166"/>
            <a:chExt cx="306600" cy="719858"/>
          </a:xfrm>
        </p:grpSpPr>
        <p:sp>
          <p:nvSpPr>
            <p:cNvPr id="846" name="Google Shape;846;p2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2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53" name="Google Shape;853;p2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2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61" name="Google Shape;861;p2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2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874" name="Google Shape;874;p2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2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879" name="Google Shape;879;p2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2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883" name="Google Shape;883;p2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2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890" name="Google Shape;890;p2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2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899" name="Google Shape;899;p2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2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12" name="Google Shape;912;p2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2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25" name="Google Shape;925;p2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27"/>
          <p:cNvGrpSpPr/>
          <p:nvPr/>
        </p:nvGrpSpPr>
        <p:grpSpPr>
          <a:xfrm>
            <a:off x="5954636" y="3681752"/>
            <a:ext cx="445821" cy="425247"/>
            <a:chOff x="8338678" y="5506443"/>
            <a:chExt cx="720227" cy="686989"/>
          </a:xfrm>
        </p:grpSpPr>
        <p:sp>
          <p:nvSpPr>
            <p:cNvPr id="938" name="Google Shape;938;p2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2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45" name="Google Shape;945;p2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2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61" name="Google Shape;961;p2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2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8"/>
          </a:xfrm>
        </p:grpSpPr>
        <p:grpSp>
          <p:nvGrpSpPr>
            <p:cNvPr id="966" name="Google Shape;966;p2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67" name="Google Shape;967;p2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0" name="Google Shape;970;p2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71" name="Google Shape;971;p2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4" name="Google Shape;974;p2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75" name="Google Shape;975;p2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8" name="Google Shape;978;p27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979" name="Google Shape;979;p2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2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2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2" name="Google Shape;982;p27"/>
          <p:cNvGrpSpPr/>
          <p:nvPr/>
        </p:nvGrpSpPr>
        <p:grpSpPr>
          <a:xfrm>
            <a:off x="2870825" y="4378486"/>
            <a:ext cx="557161" cy="445733"/>
            <a:chOff x="4607809" y="5664627"/>
            <a:chExt cx="742882" cy="594311"/>
          </a:xfrm>
        </p:grpSpPr>
        <p:sp>
          <p:nvSpPr>
            <p:cNvPr id="983" name="Google Shape;983;p2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27"/>
          <p:cNvGrpSpPr/>
          <p:nvPr/>
        </p:nvGrpSpPr>
        <p:grpSpPr>
          <a:xfrm>
            <a:off x="3973890" y="4378543"/>
            <a:ext cx="1079865" cy="445621"/>
            <a:chOff x="2571250" y="5664711"/>
            <a:chExt cx="1439820" cy="594161"/>
          </a:xfrm>
        </p:grpSpPr>
        <p:sp>
          <p:nvSpPr>
            <p:cNvPr id="992" name="Google Shape;992;p2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2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17" name="Google Shape;1017;p2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18" name="Google Shape;1018;p2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0" name="Google Shape;1020;p2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21" name="Google Shape;1021;p2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2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24" name="Google Shape;1024;p2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26" name="Google Shape;1026;p27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27" name="Google Shape;102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b="0" i="0" lang="en" sz="2400" u="none" cap="none" strike="noStrike">
                <a:solidFill>
                  <a:schemeClr val="lt1"/>
                </a:solidFill>
                <a:highlight>
                  <a:schemeClr val="accent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b="0" i="0" sz="2400" u="none" cap="none" strike="noStrike">
              <a:solidFill>
                <a:schemeClr val="lt1"/>
              </a:solidFill>
              <a:highlight>
                <a:schemeClr val="accen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3" name="Google Shape;1033;p2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b="0" i="0" sz="7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5" name="Google Shape;1035;p28"/>
          <p:cNvSpPr txBox="1"/>
          <p:nvPr>
            <p:ph idx="1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3e45748af_0_4"/>
          <p:cNvSpPr txBox="1"/>
          <p:nvPr>
            <p:ph idx="4294967295" type="subTitle"/>
          </p:nvPr>
        </p:nvSpPr>
        <p:spPr>
          <a:xfrm>
            <a:off x="322225" y="555975"/>
            <a:ext cx="49947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None/>
            </a:pPr>
            <a:r>
              <a:rPr b="1" lang="en" sz="3200">
                <a:solidFill>
                  <a:schemeClr val="accent2"/>
                </a:solidFill>
              </a:rPr>
              <a:t>Organización</a:t>
            </a:r>
            <a:endParaRPr b="1" sz="3200">
              <a:solidFill>
                <a:schemeClr val="accent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Reuniones semanales por Meet para desarrollar el proyecto teniendo en cuenta las recomendaciones dadas en clase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Todos los archivos están siendo almacenados en un repositorio de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g93e45748af_0_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g93e45748af_0_4"/>
          <p:cNvSpPr txBox="1"/>
          <p:nvPr/>
        </p:nvSpPr>
        <p:spPr>
          <a:xfrm>
            <a:off x="5255050" y="1288975"/>
            <a:ext cx="38889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AQUI IMAGEN DEL REPOSITORIO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ctrTitle"/>
          </p:nvPr>
        </p:nvSpPr>
        <p:spPr>
          <a:xfrm>
            <a:off x="235475" y="0"/>
            <a:ext cx="46602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¿Qué es una unidad cerrada?</a:t>
            </a:r>
            <a:endParaRPr sz="3600"/>
          </a:p>
        </p:txBody>
      </p:sp>
      <p:sp>
        <p:nvSpPr>
          <p:cNvPr id="108" name="Google Shape;108;p4"/>
          <p:cNvSpPr txBox="1"/>
          <p:nvPr>
            <p:ph idx="1" type="subTitle"/>
          </p:nvPr>
        </p:nvSpPr>
        <p:spPr>
          <a:xfrm>
            <a:off x="165275" y="1104500"/>
            <a:ext cx="4036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" sz="2300"/>
              <a:t>Es un conjunto de edificios, casas y demás construcciones integradas arquitectónica y funcionalmente, que comparten zonas comunes</a:t>
            </a:r>
            <a:endParaRPr sz="2300"/>
          </a:p>
        </p:txBody>
      </p:sp>
      <p:sp>
        <p:nvSpPr>
          <p:cNvPr id="109" name="Google Shape;109;p4"/>
          <p:cNvSpPr txBox="1"/>
          <p:nvPr>
            <p:ph type="ctrTitle"/>
          </p:nvPr>
        </p:nvSpPr>
        <p:spPr>
          <a:xfrm>
            <a:off x="5358775" y="1860500"/>
            <a:ext cx="2897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El problema</a:t>
            </a:r>
            <a:endParaRPr sz="3600"/>
          </a:p>
        </p:txBody>
      </p:sp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4399850" y="2666150"/>
            <a:ext cx="45954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" sz="2300"/>
              <a:t>En las unidades cerradas se dificulta la comunicación por parte de la administración con sus residentes como la información de horarios en las zonas comunes, restricciones, entre otras.</a:t>
            </a:r>
            <a:endParaRPr sz="2300"/>
          </a:p>
        </p:txBody>
      </p:sp>
      <p:pic>
        <p:nvPicPr>
          <p:cNvPr id="111" name="Google Shape;1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00" y="3441475"/>
            <a:ext cx="3528125" cy="17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787" y="116000"/>
            <a:ext cx="2677527" cy="18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e45748af_0_25"/>
          <p:cNvSpPr txBox="1"/>
          <p:nvPr>
            <p:ph type="title"/>
          </p:nvPr>
        </p:nvSpPr>
        <p:spPr>
          <a:xfrm>
            <a:off x="359425" y="183800"/>
            <a:ext cx="3659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>
                <a:solidFill>
                  <a:schemeClr val="accent2"/>
                </a:solidFill>
              </a:rPr>
              <a:t>La oportunidad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118" name="Google Shape;118;g93e45748af_0_25"/>
          <p:cNvSpPr txBox="1"/>
          <p:nvPr>
            <p:ph idx="1" type="body"/>
          </p:nvPr>
        </p:nvSpPr>
        <p:spPr>
          <a:xfrm>
            <a:off x="359425" y="763100"/>
            <a:ext cx="52005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</a:pPr>
            <a:r>
              <a:rPr lang="en" sz="2300"/>
              <a:t>En el mundo de la </a:t>
            </a:r>
            <a:r>
              <a:rPr lang="en" sz="2300"/>
              <a:t>propiedad</a:t>
            </a:r>
            <a:r>
              <a:rPr lang="en" sz="2300"/>
              <a:t> horizontal hay muy pocos aplicativos, por ello vemos como una oportunidad el desarrollar un software de Administración y gestión de unidades cerradas que pueda ser utilizado por el </a:t>
            </a:r>
            <a:r>
              <a:rPr lang="en" sz="2300"/>
              <a:t>Administrador</a:t>
            </a:r>
            <a:r>
              <a:rPr lang="en" sz="2300"/>
              <a:t>, Personal de vigilancia y Residentes del lugar, para facilitar diferentes tareas que cotidianamente pueden resultar más complicadas.</a:t>
            </a:r>
            <a:endParaRPr sz="2300"/>
          </a:p>
        </p:txBody>
      </p:sp>
      <p:sp>
        <p:nvSpPr>
          <p:cNvPr id="119" name="Google Shape;119;g93e45748af_0_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g93e45748af_0_25"/>
          <p:cNvPicPr preferRelativeResize="0"/>
          <p:nvPr/>
        </p:nvPicPr>
        <p:blipFill rotWithShape="1">
          <a:blip r:embed="rId3">
            <a:alphaModFix/>
          </a:blip>
          <a:srcRect b="13320" l="-17540" r="17540" t="-13320"/>
          <a:stretch/>
        </p:blipFill>
        <p:spPr>
          <a:xfrm>
            <a:off x="4817350" y="763100"/>
            <a:ext cx="4326650" cy="4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3e45748af_0_37"/>
          <p:cNvSpPr txBox="1"/>
          <p:nvPr>
            <p:ph type="title"/>
          </p:nvPr>
        </p:nvSpPr>
        <p:spPr>
          <a:xfrm>
            <a:off x="664950" y="245750"/>
            <a:ext cx="4391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400">
                <a:solidFill>
                  <a:schemeClr val="accent2"/>
                </a:solidFill>
              </a:rPr>
              <a:t>Público Objetivo</a:t>
            </a:r>
            <a:endParaRPr sz="3400">
              <a:solidFill>
                <a:schemeClr val="accent2"/>
              </a:solidFill>
            </a:endParaRPr>
          </a:p>
        </p:txBody>
      </p:sp>
      <p:sp>
        <p:nvSpPr>
          <p:cNvPr id="126" name="Google Shape;126;g93e45748af_0_37"/>
          <p:cNvSpPr txBox="1"/>
          <p:nvPr>
            <p:ph idx="1" type="body"/>
          </p:nvPr>
        </p:nvSpPr>
        <p:spPr>
          <a:xfrm>
            <a:off x="664950" y="1141500"/>
            <a:ext cx="47070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3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" sz="2300"/>
              <a:t>Nuestro público son los diferentes administradores de las diversas unidades cerradas existentes así como los residentes de las mismas.</a:t>
            </a:r>
            <a:endParaRPr sz="2300"/>
          </a:p>
        </p:txBody>
      </p:sp>
      <p:sp>
        <p:nvSpPr>
          <p:cNvPr id="127" name="Google Shape;127;g93e45748af_0_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g93e45748af_0_37"/>
          <p:cNvPicPr preferRelativeResize="0"/>
          <p:nvPr/>
        </p:nvPicPr>
        <p:blipFill rotWithShape="1">
          <a:blip r:embed="rId3">
            <a:alphaModFix/>
          </a:blip>
          <a:srcRect b="13320" l="-17540" r="17540" t="-13320"/>
          <a:stretch/>
        </p:blipFill>
        <p:spPr>
          <a:xfrm>
            <a:off x="4817350" y="836000"/>
            <a:ext cx="4326650" cy="43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idx="4294967295" type="ctrTitle"/>
          </p:nvPr>
        </p:nvSpPr>
        <p:spPr>
          <a:xfrm>
            <a:off x="685800" y="1003125"/>
            <a:ext cx="53004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</a:pPr>
            <a:r>
              <a:rPr lang="en" sz="7200">
                <a:solidFill>
                  <a:schemeClr val="lt1"/>
                </a:solidFill>
              </a:rPr>
              <a:t>Requisitos</a:t>
            </a:r>
            <a:endParaRPr b="1" i="0" sz="7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855300" y="1791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Requisitos 1/3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314700" y="711300"/>
            <a:ext cx="85146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 administrador puede ver los espacios que necesitan mantenimiento y aseo del lugar.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 información de cada vivienda y de las personas que la habitan debe poder ser vista por el administrador y el personal de seguridad.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publicación de reuniones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Los residentes pueden revisar información pública como las revisiones de los ascensores, información sobre los parqueaderos, horarios de las zonas comunes, información sobre las fecha de mantenimiento, recordatorios y demás.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 administrador puede añadir y editar eventos en el calendario.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Los residentes pueden acceder a un calendario de eventos para ver fechas y horas de eventos próximos.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3e45748af_0_13"/>
          <p:cNvSpPr txBox="1"/>
          <p:nvPr>
            <p:ph type="title"/>
          </p:nvPr>
        </p:nvSpPr>
        <p:spPr>
          <a:xfrm>
            <a:off x="855300" y="1791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Requisitos 2/3</a:t>
            </a:r>
            <a:endParaRPr/>
          </a:p>
        </p:txBody>
      </p:sp>
      <p:sp>
        <p:nvSpPr>
          <p:cNvPr id="147" name="Google Shape;147;g93e45748af_0_13"/>
          <p:cNvSpPr txBox="1"/>
          <p:nvPr>
            <p:ph idx="1" type="body"/>
          </p:nvPr>
        </p:nvSpPr>
        <p:spPr>
          <a:xfrm>
            <a:off x="314700" y="711300"/>
            <a:ext cx="85146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Solamente el administrador debe poder agregar, modificar o eliminar residentes y empleados fijos.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Los residentes deben poder revisar la disponibilidad y solicitar reservas de  zonas comunes.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Los residentes deben poder hacer consultas para parqueaderos o bodegas, acceder a información privada como las plazas asignadas en el parqueadero y atención a PQRS por medio de la cédula y número de vivienda.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 administrador puede hacer la verificación de los pagos hechos por cada residente.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Los residentes pueden acceder a la información de pago.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Permitir el registro de trasteos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Realizar votaciones para elección de representantes o decisiones que conciernen a la unidad en general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93e45748af_0_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