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5" r:id="rId9"/>
    <p:sldId id="266" r:id="rId10"/>
    <p:sldId id="263" r:id="rId11"/>
    <p:sldId id="264"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FE46-18E4-5729-C127-5BEBA835D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AAC2A0-8D67-3757-8C2A-0F4B6C78D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FAE254-C967-476D-5A6C-869C57B1C3B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CCFEBBE3-F553-57C1-292A-5B903104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B3852-907B-10FC-7A80-D6EAB24CCFA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4634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7514-E144-1E60-9190-5BD7A8D6B4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587EF-3369-0156-DDCC-F27B11304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4CF77-CAB9-960B-EE9F-D57DC0B2FE1D}"/>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BA6F860-A607-B670-C0C4-9CF5B80A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D4108-6BD0-3592-F792-4C326318519A}"/>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61165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A5D35-E7E2-C202-17BA-ACD0281B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B74278-E414-0BC8-D807-432E924A59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A098A-317B-A37D-B3C8-2F6DEF4F6EA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BEDCD7D4-7BA8-98D8-955F-94C8A615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54910-237C-8B4D-4A6D-CBA6E44D0B37}"/>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56424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F668-95CC-AAF4-7850-AD01B7C1D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8C8B8-FF44-752D-AB78-C7823DFCA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138E3-7D52-B1B4-E2BE-7AABEBF9DCE5}"/>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01FDFB7E-61B0-C2EB-60FC-60E401EC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E94E-F475-BB2D-C45B-A3A4B387583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0181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CAEE-0808-1F3B-FD9D-1DC8AEEB5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8E3E24-9F97-3E4A-014C-D0FC6846A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9836C-F941-6FC1-31D9-5855259A4DE3}"/>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20AB4C3-0EDD-3B56-82FB-F537BC69D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17D94-87CD-1383-9625-2DD6A809642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10564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04B5-41BC-7915-E58F-B5D740F6B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901C6-A339-C289-2DC9-FC4CE46726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51A7E-83F6-C9F0-1C40-1DF493CF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44C5FA-03DB-72A5-CD48-061BB54E540E}"/>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59BEC309-785C-8693-0513-818B40170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7665-EC6E-68D9-0E2E-5DB54E230CE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339131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F9D5-EA67-AE63-A1F5-1DA10C6FF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90367-450F-5E5F-F678-57EB39C9AD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C5B2A2-D374-672F-6FE5-4EB1684DF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514977-E7D0-E379-E20A-897790CC1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E050B-7E4E-D399-E849-4469AB382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EC7863-0CF4-2493-292D-0A154779B9C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8" name="Footer Placeholder 7">
            <a:extLst>
              <a:ext uri="{FF2B5EF4-FFF2-40B4-BE49-F238E27FC236}">
                <a16:creationId xmlns:a16="http://schemas.microsoft.com/office/drawing/2014/main" id="{320F8802-ACB8-B12B-0D38-80927239A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1F3E6-60D2-4CF3-C437-F6E0F73E8D60}"/>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59345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3B9E-9BB7-FDDE-03F1-793C773BB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FBEED-BA84-EB43-8443-02523219A74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4" name="Footer Placeholder 3">
            <a:extLst>
              <a:ext uri="{FF2B5EF4-FFF2-40B4-BE49-F238E27FC236}">
                <a16:creationId xmlns:a16="http://schemas.microsoft.com/office/drawing/2014/main" id="{AAFF0F70-7B3C-1388-D3E4-92F7F102C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4F13B2-B855-2B24-FC84-8ACDC244EA6D}"/>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77178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357D2-86FA-BC32-663F-3DDEA6D6A7D9}"/>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3" name="Footer Placeholder 2">
            <a:extLst>
              <a:ext uri="{FF2B5EF4-FFF2-40B4-BE49-F238E27FC236}">
                <a16:creationId xmlns:a16="http://schemas.microsoft.com/office/drawing/2014/main" id="{303F3C44-40A5-5171-760E-95D7F937E2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21EF0E-AB67-A393-9C17-CF3580EDECD5}"/>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8798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8D3-3DE6-7D8E-BC78-80E85A938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5DE7BA-D706-DED3-541B-4455AB1D3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96B7F-A918-0E48-9C18-88B1CF97F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69667-F5BF-AAA5-5CC8-CFAC4102C178}"/>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E86963D2-D10C-C13B-BF98-028AD8CC0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6E2D6-9894-6F9E-33D5-614CAB14898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297197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1619-1B91-EB4C-A58E-26621C11F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E321A-C540-2512-72A6-C5BE0F3B6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C416-452E-1350-D3DB-95F9D17C3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D62A-1D99-C600-9503-35711FE67D7A}"/>
              </a:ext>
            </a:extLst>
          </p:cNvPr>
          <p:cNvSpPr>
            <a:spLocks noGrp="1"/>
          </p:cNvSpPr>
          <p:nvPr>
            <p:ph type="dt" sz="half" idx="10"/>
          </p:nvPr>
        </p:nvSpPr>
        <p:spPr/>
        <p:txBody>
          <a:bodyPr/>
          <a:lstStyle/>
          <a:p>
            <a:fld id="{546A3997-9D12-4F71-BDB6-CF249B618063}" type="datetimeFigureOut">
              <a:rPr lang="en-US" smtClean="0"/>
              <a:t>3/15/2023</a:t>
            </a:fld>
            <a:endParaRPr lang="en-US"/>
          </a:p>
        </p:txBody>
      </p:sp>
      <p:sp>
        <p:nvSpPr>
          <p:cNvPr id="6" name="Footer Placeholder 5">
            <a:extLst>
              <a:ext uri="{FF2B5EF4-FFF2-40B4-BE49-F238E27FC236}">
                <a16:creationId xmlns:a16="http://schemas.microsoft.com/office/drawing/2014/main" id="{DA537B6A-26F5-6BFB-BAD6-72A39C6D6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11ED9-4E46-DB05-2EC0-BDB3995F9201}"/>
              </a:ext>
            </a:extLst>
          </p:cNvPr>
          <p:cNvSpPr>
            <a:spLocks noGrp="1"/>
          </p:cNvSpPr>
          <p:nvPr>
            <p:ph type="sldNum" sz="quarter" idx="12"/>
          </p:nvPr>
        </p:nvSpPr>
        <p:spPr/>
        <p:txBody>
          <a:bodyPr/>
          <a:lstStyle/>
          <a:p>
            <a:fld id="{1E3FFCCE-F402-4DA8-A24B-BD08C7398E18}" type="slidenum">
              <a:rPr lang="en-US" smtClean="0"/>
              <a:t>‹#›</a:t>
            </a:fld>
            <a:endParaRPr lang="en-US"/>
          </a:p>
        </p:txBody>
      </p:sp>
    </p:spTree>
    <p:extLst>
      <p:ext uri="{BB962C8B-B14F-4D97-AF65-F5344CB8AC3E}">
        <p14:creationId xmlns:p14="http://schemas.microsoft.com/office/powerpoint/2010/main" val="100543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9DD1F-E05A-05F8-23CF-332A0D7D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0F1D4-347D-E0B2-B5BE-34506EEBA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116AD-B361-C217-BB81-C9B74BBCDF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A3997-9D12-4F71-BDB6-CF249B618063}" type="datetimeFigureOut">
              <a:rPr lang="en-US" smtClean="0"/>
              <a:t>3/15/2023</a:t>
            </a:fld>
            <a:endParaRPr lang="en-US"/>
          </a:p>
        </p:txBody>
      </p:sp>
      <p:sp>
        <p:nvSpPr>
          <p:cNvPr id="5" name="Footer Placeholder 4">
            <a:extLst>
              <a:ext uri="{FF2B5EF4-FFF2-40B4-BE49-F238E27FC236}">
                <a16:creationId xmlns:a16="http://schemas.microsoft.com/office/drawing/2014/main" id="{575CED9D-6739-4AAA-DDBD-7D706E801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F4651C-FA94-61CB-8A4A-D7C7076A6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FFCCE-F402-4DA8-A24B-BD08C7398E18}" type="slidenum">
              <a:rPr lang="en-US" smtClean="0"/>
              <a:t>‹#›</a:t>
            </a:fld>
            <a:endParaRPr lang="en-US"/>
          </a:p>
        </p:txBody>
      </p:sp>
    </p:spTree>
    <p:extLst>
      <p:ext uri="{BB962C8B-B14F-4D97-AF65-F5344CB8AC3E}">
        <p14:creationId xmlns:p14="http://schemas.microsoft.com/office/powerpoint/2010/main" val="389222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B077-7002-B41F-754F-D75C293018E0}"/>
              </a:ext>
            </a:extLst>
          </p:cNvPr>
          <p:cNvSpPr>
            <a:spLocks noGrp="1"/>
          </p:cNvSpPr>
          <p:nvPr>
            <p:ph type="ctrTitle"/>
          </p:nvPr>
        </p:nvSpPr>
        <p:spPr/>
        <p:txBody>
          <a:bodyPr>
            <a:normAutofit fontScale="90000"/>
          </a:bodyPr>
          <a:lstStyle/>
          <a:p>
            <a:r>
              <a:rPr lang="en-US" dirty="0"/>
              <a:t>Epidemiologic Study of the Manhattan COVID-19 Data During the Period March 7, 2020 to June 4, 2020</a:t>
            </a:r>
          </a:p>
        </p:txBody>
      </p:sp>
      <p:sp>
        <p:nvSpPr>
          <p:cNvPr id="3" name="Subtitle 2">
            <a:extLst>
              <a:ext uri="{FF2B5EF4-FFF2-40B4-BE49-F238E27FC236}">
                <a16:creationId xmlns:a16="http://schemas.microsoft.com/office/drawing/2014/main" id="{664E7310-D8E6-18D0-F5D8-FB09726275A0}"/>
              </a:ext>
            </a:extLst>
          </p:cNvPr>
          <p:cNvSpPr>
            <a:spLocks noGrp="1"/>
          </p:cNvSpPr>
          <p:nvPr>
            <p:ph type="subTitle" idx="1"/>
          </p:nvPr>
        </p:nvSpPr>
        <p:spPr/>
        <p:txBody>
          <a:bodyPr>
            <a:normAutofit lnSpcReduction="10000"/>
          </a:bodyPr>
          <a:lstStyle/>
          <a:p>
            <a:r>
              <a:rPr lang="en-US" dirty="0"/>
              <a:t>Authors: James Boggs, Camilo Ramirez</a:t>
            </a:r>
          </a:p>
          <a:p>
            <a:endParaRPr lang="en-US" dirty="0"/>
          </a:p>
          <a:p>
            <a:r>
              <a:rPr lang="en-US" dirty="0"/>
              <a:t>Date: March 16, 2023</a:t>
            </a:r>
          </a:p>
          <a:p>
            <a:r>
              <a:rPr lang="en-US" dirty="0"/>
              <a:t>Venue: MATH 420 Mid-Semester Project Presentation</a:t>
            </a:r>
          </a:p>
        </p:txBody>
      </p:sp>
    </p:spTree>
    <p:extLst>
      <p:ext uri="{BB962C8B-B14F-4D97-AF65-F5344CB8AC3E}">
        <p14:creationId xmlns:p14="http://schemas.microsoft.com/office/powerpoint/2010/main" val="155333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 Prediction</a:t>
            </a:r>
          </a:p>
        </p:txBody>
      </p:sp>
      <p:pic>
        <p:nvPicPr>
          <p:cNvPr id="6" name="Content Placeholder 5">
            <a:extLst>
              <a:ext uri="{FF2B5EF4-FFF2-40B4-BE49-F238E27FC236}">
                <a16:creationId xmlns:a16="http://schemas.microsoft.com/office/drawing/2014/main" id="{3A4A66C9-154B-BD6B-35AE-9A551B51C9F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99" y="1295083"/>
            <a:ext cx="4114800" cy="2743200"/>
          </a:xfrm>
        </p:spPr>
      </p:pic>
      <p:pic>
        <p:nvPicPr>
          <p:cNvPr id="9" name="Graphic 8">
            <a:extLst>
              <a:ext uri="{FF2B5EF4-FFF2-40B4-BE49-F238E27FC236}">
                <a16:creationId xmlns:a16="http://schemas.microsoft.com/office/drawing/2014/main" id="{2C1160CA-1AD0-505D-9415-3C7830F69C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114800"/>
            <a:ext cx="4114800" cy="2743200"/>
          </a:xfrm>
          <a:prstGeom prst="rect">
            <a:avLst/>
          </a:prstGeom>
        </p:spPr>
      </p:pic>
      <p:pic>
        <p:nvPicPr>
          <p:cNvPr id="13" name="Graphic 12">
            <a:extLst>
              <a:ext uri="{FF2B5EF4-FFF2-40B4-BE49-F238E27FC236}">
                <a16:creationId xmlns:a16="http://schemas.microsoft.com/office/drawing/2014/main" id="{81BC8952-63CA-7674-1186-38B62390AD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4950" y="1295083"/>
            <a:ext cx="4114800" cy="2743200"/>
          </a:xfrm>
          <a:prstGeom prst="rect">
            <a:avLst/>
          </a:prstGeom>
        </p:spPr>
      </p:pic>
      <p:pic>
        <p:nvPicPr>
          <p:cNvPr id="17" name="Graphic 16">
            <a:extLst>
              <a:ext uri="{FF2B5EF4-FFF2-40B4-BE49-F238E27FC236}">
                <a16:creationId xmlns:a16="http://schemas.microsoft.com/office/drawing/2014/main" id="{F84F4871-4E57-CF37-A402-7A941DD6E8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44950" y="4114800"/>
            <a:ext cx="4114800" cy="2743200"/>
          </a:xfrm>
          <a:prstGeom prst="rect">
            <a:avLst/>
          </a:prstGeom>
        </p:spPr>
      </p:pic>
      <p:pic>
        <p:nvPicPr>
          <p:cNvPr id="20" name="Graphic 19">
            <a:extLst>
              <a:ext uri="{FF2B5EF4-FFF2-40B4-BE49-F238E27FC236}">
                <a16:creationId xmlns:a16="http://schemas.microsoft.com/office/drawing/2014/main" id="{6C1B216D-91ED-80F8-7494-401AA476ED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1" y="1295083"/>
            <a:ext cx="4114800" cy="2743200"/>
          </a:xfrm>
          <a:prstGeom prst="rect">
            <a:avLst/>
          </a:prstGeom>
        </p:spPr>
      </p:pic>
      <p:pic>
        <p:nvPicPr>
          <p:cNvPr id="22" name="Graphic 21">
            <a:extLst>
              <a:ext uri="{FF2B5EF4-FFF2-40B4-BE49-F238E27FC236}">
                <a16:creationId xmlns:a16="http://schemas.microsoft.com/office/drawing/2014/main" id="{81A1D3FE-1DA6-EAB1-BDFA-9ABE5ED448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114800"/>
            <a:ext cx="4114800" cy="2743200"/>
          </a:xfrm>
          <a:prstGeom prst="rect">
            <a:avLst/>
          </a:prstGeom>
        </p:spPr>
      </p:pic>
    </p:spTree>
    <p:extLst>
      <p:ext uri="{BB962C8B-B14F-4D97-AF65-F5344CB8AC3E}">
        <p14:creationId xmlns:p14="http://schemas.microsoft.com/office/powerpoint/2010/main" val="88185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140000648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140000648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tc>
                      <a:txBody>
                        <a:bodyPr/>
                        <a:lstStyle/>
                        <a:p>
                          <a:pPr algn="ctr"/>
                          <a:r>
                            <a:rPr lang="en-US" sz="2400" dirty="0"/>
                            <a:t>0.045</a:t>
                          </a:r>
                        </a:p>
                      </a:txBody>
                      <a:tcPr/>
                    </a:tc>
                    <a:tc>
                      <a:txBody>
                        <a:bodyPr/>
                        <a:lstStyle/>
                        <a:p>
                          <a:pPr algn="ctr"/>
                          <a:r>
                            <a:rPr lang="en-US" sz="2400" b="0" i="0" kern="1200" dirty="0">
                              <a:solidFill>
                                <a:schemeClr val="dk1"/>
                              </a:solidFill>
                              <a:effectLst/>
                              <a:latin typeface="+mn-lt"/>
                              <a:ea typeface="+mn-ea"/>
                              <a:cs typeface="+mn-cs"/>
                            </a:rPr>
                            <a:t>0.045</a:t>
                          </a:r>
                          <a:endParaRPr lang="en-US" sz="2400" dirty="0"/>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1.28</a:t>
                          </a:r>
                          <a:endParaRPr lang="en-US" sz="2400" dirty="0"/>
                        </a:p>
                      </a:txBody>
                      <a:tcPr/>
                    </a:tc>
                    <a:tc>
                      <a:txBody>
                        <a:bodyPr/>
                        <a:lstStyle/>
                        <a:p>
                          <a:pPr algn="ctr"/>
                          <a:r>
                            <a:rPr lang="en-US" sz="2400" b="0" i="0" kern="1200" dirty="0">
                              <a:solidFill>
                                <a:schemeClr val="dk1"/>
                              </a:solidFill>
                              <a:effectLst/>
                              <a:latin typeface="+mn-lt"/>
                              <a:ea typeface="+mn-ea"/>
                              <a:cs typeface="+mn-cs"/>
                            </a:rPr>
                            <a:t>1.27</a:t>
                          </a:r>
                          <a:endParaRPr lang="en-US" sz="2400" dirty="0"/>
                        </a:p>
                      </a:txBody>
                      <a:tcPr/>
                    </a:tc>
                    <a:tc>
                      <a:txBody>
                        <a:bodyPr/>
                        <a:lstStyle/>
                        <a:p>
                          <a:pPr algn="ctr"/>
                          <a:r>
                            <a:rPr lang="en-US" sz="2400" b="0" i="0" kern="1200" dirty="0">
                              <a:solidFill>
                                <a:schemeClr val="dk1"/>
                              </a:solidFill>
                              <a:effectLst/>
                              <a:latin typeface="+mn-lt"/>
                              <a:ea typeface="+mn-ea"/>
                              <a:cs typeface="+mn-cs"/>
                            </a:rPr>
                            <a:t>1.17</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530667"/>
                          </a:stretch>
                        </a:blipFill>
                      </a:tcPr>
                    </a:tc>
                    <a:tc>
                      <a:txBody>
                        <a:bodyPr/>
                        <a:lstStyle/>
                        <a:p>
                          <a:pPr algn="ctr"/>
                          <a:r>
                            <a:rPr lang="en-US" sz="2400" dirty="0"/>
                            <a:t>28.5</a:t>
                          </a:r>
                        </a:p>
                      </a:txBody>
                      <a:tcPr/>
                    </a:tc>
                    <a:tc>
                      <a:txBody>
                        <a:bodyPr/>
                        <a:lstStyle/>
                        <a:p>
                          <a:pPr algn="ctr"/>
                          <a:r>
                            <a:rPr lang="en-US" sz="2400" dirty="0"/>
                            <a:t>28.2</a:t>
                          </a:r>
                        </a:p>
                      </a:txBody>
                      <a:tcPr/>
                    </a:tc>
                    <a:tc>
                      <a:txBody>
                        <a:bodyPr/>
                        <a:lstStyle/>
                        <a:p>
                          <a:pPr algn="ctr"/>
                          <a:r>
                            <a:rPr lang="en-US" sz="2400" dirty="0"/>
                            <a:t>26.0</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3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0.105</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tc>
                      <a:txBody>
                        <a:bodyPr/>
                        <a:lstStyle/>
                        <a:p>
                          <a:pPr algn="ctr"/>
                          <a:r>
                            <a:rPr lang="en-US" sz="2400" b="0" i="0" kern="1200" dirty="0">
                              <a:solidFill>
                                <a:schemeClr val="dk1"/>
                              </a:solidFill>
                              <a:effectLst/>
                              <a:latin typeface="+mn-lt"/>
                              <a:ea typeface="+mn-ea"/>
                              <a:cs typeface="+mn-cs"/>
                            </a:rPr>
                            <a:t>0.104</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1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29333"/>
                          </a:stretch>
                        </a:blipFill>
                      </a:tcPr>
                    </a:tc>
                    <a:tc>
                      <a:txBody>
                        <a:bodyPr/>
                        <a:lstStyle/>
                        <a:p>
                          <a:pPr algn="ctr"/>
                          <a:r>
                            <a:rPr lang="en-US" sz="2400" dirty="0"/>
                            <a:t>16.1</a:t>
                          </a:r>
                        </a:p>
                      </a:txBody>
                      <a:tcPr/>
                    </a:tc>
                    <a:tc>
                      <a:txBody>
                        <a:bodyPr/>
                        <a:lstStyle/>
                        <a:p>
                          <a:pPr algn="ctr"/>
                          <a:r>
                            <a:rPr lang="en-US" sz="2400" dirty="0"/>
                            <a:t>16.1</a:t>
                          </a:r>
                        </a:p>
                      </a:txBody>
                      <a:tcPr/>
                    </a:tc>
                    <a:tc>
                      <a:txBody>
                        <a:bodyPr/>
                        <a:lstStyle/>
                        <a:p>
                          <a:pPr algn="ctr"/>
                          <a:r>
                            <a:rPr lang="en-US" sz="2400" dirty="0"/>
                            <a:t>20.1</a:t>
                          </a:r>
                        </a:p>
                      </a:txBody>
                      <a:tcPr/>
                    </a:tc>
                    <a:extLst>
                      <a:ext uri="{0D108BD9-81ED-4DB2-BD59-A6C34878D82A}">
                        <a16:rowId xmlns:a16="http://schemas.microsoft.com/office/drawing/2014/main" val="3687434070"/>
                      </a:ext>
                    </a:extLst>
                  </a:tr>
                </a:tbl>
              </a:graphicData>
            </a:graphic>
          </p:graphicFrame>
        </mc:Fallback>
      </mc:AlternateContent>
    </p:spTree>
    <p:extLst>
      <p:ext uri="{BB962C8B-B14F-4D97-AF65-F5344CB8AC3E}">
        <p14:creationId xmlns:p14="http://schemas.microsoft.com/office/powerpoint/2010/main" val="158324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 Predictions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normAutofit/>
              </a:bodyPr>
              <a:lstStyle/>
              <a:p>
                <a:r>
                  <a:rPr lang="en-US" dirty="0"/>
                  <a:t>Average Infectious Period (1/</a:t>
                </a:r>
                <a:r>
                  <a:rPr lang="el-GR" dirty="0"/>
                  <a:t>α</a:t>
                </a:r>
                <a:r>
                  <a:rPr lang="en-US" dirty="0"/>
                  <a:t>):    22.2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26 to 28.5</a:t>
                </a:r>
              </a:p>
              <a:p>
                <a:endParaRPr lang="en-US" dirty="0"/>
              </a:p>
              <a:p>
                <a:r>
                  <a:rPr lang="en-US" dirty="0"/>
                  <a:t>Average Incubation Period (1/</a:t>
                </a:r>
                <a:r>
                  <a:rPr lang="el-GR" dirty="0"/>
                  <a:t>δ</a:t>
                </a:r>
                <a:r>
                  <a:rPr lang="en-US"/>
                  <a:t>) :     10 days   (we chose this value)</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10.4% to 10.5%</a:t>
                </a:r>
                <a:endParaRPr lang="en-US" sz="2800" dirty="0"/>
              </a:p>
              <a:p>
                <a:endParaRPr lang="en-US" dirty="0"/>
              </a:p>
            </p:txBody>
          </p:sp>
        </mc:Choice>
        <mc:Fallback>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a:stretch>
              </a:blipFill>
            </p:spPr>
            <p:txBody>
              <a:bodyPr/>
              <a:lstStyle/>
              <a:p>
                <a:r>
                  <a:rPr lang="en-US">
                    <a:noFill/>
                  </a:rPr>
                  <a:t> </a:t>
                </a:r>
              </a:p>
            </p:txBody>
          </p:sp>
        </mc:Fallback>
      </mc:AlternateContent>
    </p:spTree>
    <p:extLst>
      <p:ext uri="{BB962C8B-B14F-4D97-AF65-F5344CB8AC3E}">
        <p14:creationId xmlns:p14="http://schemas.microsoft.com/office/powerpoint/2010/main" val="22624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CB6F-8482-C1AA-80E9-5E5E75DE04F6}"/>
              </a:ext>
            </a:extLst>
          </p:cNvPr>
          <p:cNvSpPr>
            <a:spLocks noGrp="1"/>
          </p:cNvSpPr>
          <p:nvPr>
            <p:ph type="title"/>
          </p:nvPr>
        </p:nvSpPr>
        <p:spPr/>
        <p:txBody>
          <a:bodyPr/>
          <a:lstStyle/>
          <a:p>
            <a:r>
              <a:rPr lang="en-US" dirty="0"/>
              <a:t>Challenges With Implementation</a:t>
            </a:r>
          </a:p>
        </p:txBody>
      </p:sp>
      <p:sp>
        <p:nvSpPr>
          <p:cNvPr id="3" name="Content Placeholder 2">
            <a:extLst>
              <a:ext uri="{FF2B5EF4-FFF2-40B4-BE49-F238E27FC236}">
                <a16:creationId xmlns:a16="http://schemas.microsoft.com/office/drawing/2014/main" id="{8E8A200E-B04C-F07A-099D-34A541BC6233}"/>
              </a:ext>
            </a:extLst>
          </p:cNvPr>
          <p:cNvSpPr>
            <a:spLocks noGrp="1"/>
          </p:cNvSpPr>
          <p:nvPr>
            <p:ph idx="1"/>
          </p:nvPr>
        </p:nvSpPr>
        <p:spPr/>
        <p:txBody>
          <a:bodyPr/>
          <a:lstStyle/>
          <a:p>
            <a:r>
              <a:rPr lang="en-US" dirty="0"/>
              <a:t>Initially were not dividing by the total population when computing the Euler method solution to the differential equation</a:t>
            </a:r>
          </a:p>
          <a:p>
            <a:endParaRPr lang="en-US" dirty="0"/>
          </a:p>
          <a:p>
            <a:r>
              <a:rPr lang="en-US" dirty="0"/>
              <a:t>Code was running slow for the p=1 case</a:t>
            </a:r>
          </a:p>
          <a:p>
            <a:endParaRPr lang="en-US" dirty="0"/>
          </a:p>
          <a:p>
            <a:endParaRPr lang="en-US" dirty="0"/>
          </a:p>
        </p:txBody>
      </p:sp>
    </p:spTree>
    <p:extLst>
      <p:ext uri="{BB962C8B-B14F-4D97-AF65-F5344CB8AC3E}">
        <p14:creationId xmlns:p14="http://schemas.microsoft.com/office/powerpoint/2010/main" val="41151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0717-80CC-C45A-3D16-B309A3441194}"/>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04BACA7E-AD07-A3B5-D8B6-A18242831DE3}"/>
              </a:ext>
            </a:extLst>
          </p:cNvPr>
          <p:cNvSpPr>
            <a:spLocks noGrp="1"/>
          </p:cNvSpPr>
          <p:nvPr>
            <p:ph idx="1"/>
          </p:nvPr>
        </p:nvSpPr>
        <p:spPr/>
        <p:txBody>
          <a:bodyPr/>
          <a:lstStyle/>
          <a:p>
            <a:r>
              <a:rPr lang="en-US" dirty="0"/>
              <a:t>Datasets:</a:t>
            </a:r>
          </a:p>
          <a:p>
            <a:pPr lvl="1"/>
            <a:r>
              <a:rPr lang="en-US" dirty="0"/>
              <a:t>Manhattan Covid Data </a:t>
            </a:r>
          </a:p>
          <a:p>
            <a:pPr lvl="1"/>
            <a:r>
              <a:rPr lang="en-US" dirty="0"/>
              <a:t>District of Columbia Covid Data</a:t>
            </a:r>
          </a:p>
          <a:p>
            <a:pPr marL="457200" lvl="1" indent="0">
              <a:buNone/>
            </a:pPr>
            <a:endParaRPr lang="en-US" dirty="0"/>
          </a:p>
          <a:p>
            <a:r>
              <a:rPr lang="en-US" dirty="0"/>
              <a:t>Goals:</a:t>
            </a:r>
          </a:p>
          <a:p>
            <a:pPr lvl="1"/>
            <a:r>
              <a:rPr lang="en-US" dirty="0"/>
              <a:t>By fitting the model to the data, we achieve estimate for the parameters of the model which can be interpreted to real life characteristics of the virus</a:t>
            </a:r>
          </a:p>
          <a:p>
            <a:pPr lvl="1"/>
            <a:r>
              <a:rPr lang="en-US" dirty="0"/>
              <a:t>By fitting the model to only the beginning of the data we see if the model is capable of making predictions about things such as the maximum number of concurrent cases and the total number of deaths</a:t>
            </a:r>
          </a:p>
          <a:p>
            <a:pPr marL="457200" lvl="1" indent="0">
              <a:buNone/>
            </a:pPr>
            <a:endParaRPr lang="en-US" dirty="0"/>
          </a:p>
        </p:txBody>
      </p:sp>
    </p:spTree>
    <p:extLst>
      <p:ext uri="{BB962C8B-B14F-4D97-AF65-F5344CB8AC3E}">
        <p14:creationId xmlns:p14="http://schemas.microsoft.com/office/powerpoint/2010/main" val="33343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C17-6384-9223-509F-C01C93D3B179}"/>
              </a:ext>
            </a:extLst>
          </p:cNvPr>
          <p:cNvSpPr>
            <a:spLocks noGrp="1"/>
          </p:cNvSpPr>
          <p:nvPr>
            <p:ph type="title"/>
          </p:nvPr>
        </p:nvSpPr>
        <p:spPr/>
        <p:txBody>
          <a:bodyPr/>
          <a:lstStyle/>
          <a:p>
            <a:r>
              <a:rPr lang="en-US" dirty="0"/>
              <a:t>Models Used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0038E0-5CB0-867F-9FA1-1923566C6DA6}"/>
                  </a:ext>
                </a:extLst>
              </p:cNvPr>
              <p:cNvSpPr>
                <a:spLocks noGrp="1"/>
              </p:cNvSpPr>
              <p:nvPr>
                <p:ph idx="1"/>
              </p:nvPr>
            </p:nvSpPr>
            <p:spPr/>
            <p:txBody>
              <a:bodyPr>
                <a:normAutofit fontScale="92500" lnSpcReduction="10000"/>
              </a:bodyPr>
              <a:lstStyle/>
              <a:p>
                <a:r>
                  <a:rPr lang="en-US" dirty="0"/>
                  <a:t>SIR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𝑑𝐼</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i="1" smtClean="0">
                                    <a:latin typeface="Cambria Math" panose="02040503050406030204" pitchFamily="18" charset="0"/>
                                  </a:rPr>
                                </m:ctrlPr>
                              </m:fPr>
                              <m:num>
                                <m:r>
                                  <a:rPr lang="en-US" b="0" i="1" smtClean="0">
                                    <a:latin typeface="Cambria Math" panose="02040503050406030204" pitchFamily="18" charset="0"/>
                                  </a:rPr>
                                  <m:t>𝑑𝑅</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             </m:t>
                            </m:r>
                          </m:e>
                        </m:eqArr>
                      </m:e>
                    </m:d>
                  </m:oMath>
                </a14:m>
                <a:endParaRPr lang="en-US" dirty="0"/>
              </a:p>
              <a:p>
                <a:pPr lvl="1"/>
                <a:endParaRPr lang="en-US" dirty="0"/>
              </a:p>
              <a:p>
                <a:pPr/>
                <a:r>
                  <a:rPr lang="en-US" dirty="0"/>
                  <a:t>SEIR Model: </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f>
                              <m:fPr>
                                <m:ctrlPr>
                                  <a:rPr lang="en-US"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𝑁</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e>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𝐸</m:t>
                                </m:r>
                              </m:num>
                              <m:den>
                                <m:r>
                                  <a:rPr lang="en-US" b="0" i="1" smtClean="0">
                                    <a:latin typeface="Cambria Math" panose="02040503050406030204" pitchFamily="18" charset="0"/>
                                  </a:rPr>
                                  <m:t>𝑑𝑇</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𝐼</m:t>
                                </m:r>
                              </m:num>
                              <m:den>
                                <m:r>
                                  <a:rPr lang="en-US" b="0" i="1" smtClean="0">
                                    <a:latin typeface="Cambria Math" panose="02040503050406030204" pitchFamily="18" charset="0"/>
                                    <a:ea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𝑑𝐼</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(0)</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𝑑𝑅</m:t>
                                </m:r>
                              </m:num>
                              <m:den>
                                <m:r>
                                  <a:rPr lang="en-US" b="0" i="1" smtClean="0">
                                    <a:latin typeface="Cambria Math" panose="02040503050406030204" pitchFamily="18" charset="0"/>
                                    <a:ea typeface="Cambria Math" panose="02040503050406030204" pitchFamily="18" charset="0"/>
                                  </a:rPr>
                                  <m:t>𝑑𝑡</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=0</m:t>
                            </m:r>
                          </m:e>
                        </m:eqArr>
                      </m:e>
                    </m:d>
                  </m:oMath>
                </a14:m>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10038E0-5CB0-867F-9FA1-1923566C6DA6}"/>
                  </a:ext>
                </a:extLst>
              </p:cNvPr>
              <p:cNvSpPr>
                <a:spLocks noGrp="1" noRot="1" noChangeAspect="1" noMove="1" noResize="1" noEditPoints="1" noAdjustHandles="1" noChangeArrowheads="1" noChangeShapeType="1" noTextEdit="1"/>
              </p:cNvSpPr>
              <p:nvPr>
                <p:ph idx="1"/>
              </p:nvPr>
            </p:nvSpPr>
            <p:spPr>
              <a:blipFill>
                <a:blip r:embed="rId2"/>
                <a:stretch>
                  <a:fillRect l="-928" t="-4482"/>
                </a:stretch>
              </a:blipFill>
            </p:spPr>
            <p:txBody>
              <a:bodyPr/>
              <a:lstStyle/>
              <a:p>
                <a:r>
                  <a:rPr lang="en-US">
                    <a:noFill/>
                  </a:rPr>
                  <a:t> </a:t>
                </a:r>
              </a:p>
            </p:txBody>
          </p:sp>
        </mc:Fallback>
      </mc:AlternateContent>
    </p:spTree>
    <p:extLst>
      <p:ext uri="{BB962C8B-B14F-4D97-AF65-F5344CB8AC3E}">
        <p14:creationId xmlns:p14="http://schemas.microsoft.com/office/powerpoint/2010/main" val="395894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7AB-E6A6-82FE-23C9-020AF05E8175}"/>
              </a:ext>
            </a:extLst>
          </p:cNvPr>
          <p:cNvSpPr>
            <a:spLocks noGrp="1"/>
          </p:cNvSpPr>
          <p:nvPr>
            <p:ph type="title"/>
          </p:nvPr>
        </p:nvSpPr>
        <p:spPr/>
        <p:txBody>
          <a:bodyPr/>
          <a:lstStyle/>
          <a:p>
            <a:r>
              <a:rPr lang="en-US" dirty="0"/>
              <a:t>SEIR Model</a:t>
            </a:r>
          </a:p>
        </p:txBody>
      </p:sp>
      <p:pic>
        <p:nvPicPr>
          <p:cNvPr id="8" name="Content Placeholder 7">
            <a:extLst>
              <a:ext uri="{FF2B5EF4-FFF2-40B4-BE49-F238E27FC236}">
                <a16:creationId xmlns:a16="http://schemas.microsoft.com/office/drawing/2014/main" id="{F0825753-FB10-2AB5-A721-1644492CC3F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478598"/>
            <a:ext cx="4114800" cy="2743200"/>
          </a:xfrm>
        </p:spPr>
      </p:pic>
      <p:pic>
        <p:nvPicPr>
          <p:cNvPr id="10" name="Graphic 9">
            <a:extLst>
              <a:ext uri="{FF2B5EF4-FFF2-40B4-BE49-F238E27FC236}">
                <a16:creationId xmlns:a16="http://schemas.microsoft.com/office/drawing/2014/main" id="{3C01F17E-D341-67E6-41A1-3B376F2D86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99" y="4084320"/>
            <a:ext cx="4114800" cy="2743200"/>
          </a:xfrm>
          <a:prstGeom prst="rect">
            <a:avLst/>
          </a:prstGeom>
        </p:spPr>
      </p:pic>
      <p:pic>
        <p:nvPicPr>
          <p:cNvPr id="12" name="Graphic 11">
            <a:extLst>
              <a:ext uri="{FF2B5EF4-FFF2-40B4-BE49-F238E27FC236}">
                <a16:creationId xmlns:a16="http://schemas.microsoft.com/office/drawing/2014/main" id="{03645748-EDB5-07A5-84CF-78C365358D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8600" y="1341120"/>
            <a:ext cx="4114799" cy="2743200"/>
          </a:xfrm>
          <a:prstGeom prst="rect">
            <a:avLst/>
          </a:prstGeom>
        </p:spPr>
      </p:pic>
      <p:pic>
        <p:nvPicPr>
          <p:cNvPr id="14" name="Graphic 13">
            <a:extLst>
              <a:ext uri="{FF2B5EF4-FFF2-40B4-BE49-F238E27FC236}">
                <a16:creationId xmlns:a16="http://schemas.microsoft.com/office/drawing/2014/main" id="{5619895C-9389-A8FB-D049-B97EE6D0B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2250" y="4084320"/>
            <a:ext cx="4114800" cy="2743200"/>
          </a:xfrm>
          <a:prstGeom prst="rect">
            <a:avLst/>
          </a:prstGeom>
        </p:spPr>
      </p:pic>
      <p:pic>
        <p:nvPicPr>
          <p:cNvPr id="16" name="Graphic 15">
            <a:extLst>
              <a:ext uri="{FF2B5EF4-FFF2-40B4-BE49-F238E27FC236}">
                <a16:creationId xmlns:a16="http://schemas.microsoft.com/office/drawing/2014/main" id="{D696DB11-9157-0F68-0EFD-83475242DB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88300" y="1295083"/>
            <a:ext cx="4114800" cy="2743200"/>
          </a:xfrm>
          <a:prstGeom prst="rect">
            <a:avLst/>
          </a:prstGeom>
        </p:spPr>
      </p:pic>
      <p:pic>
        <p:nvPicPr>
          <p:cNvPr id="18" name="Graphic 17">
            <a:extLst>
              <a:ext uri="{FF2B5EF4-FFF2-40B4-BE49-F238E27FC236}">
                <a16:creationId xmlns:a16="http://schemas.microsoft.com/office/drawing/2014/main" id="{A8B9F16B-6C5C-1B48-4306-742B346066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8301" y="4038283"/>
            <a:ext cx="4114800" cy="2743200"/>
          </a:xfrm>
          <a:prstGeom prst="rect">
            <a:avLst/>
          </a:prstGeom>
        </p:spPr>
      </p:pic>
    </p:spTree>
    <p:extLst>
      <p:ext uri="{BB962C8B-B14F-4D97-AF65-F5344CB8AC3E}">
        <p14:creationId xmlns:p14="http://schemas.microsoft.com/office/powerpoint/2010/main" val="225141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6BFC-3CA2-31CE-F83A-897C41975166}"/>
              </a:ext>
            </a:extLst>
          </p:cNvPr>
          <p:cNvSpPr>
            <a:spLocks noGrp="1"/>
          </p:cNvSpPr>
          <p:nvPr>
            <p:ph type="title"/>
          </p:nvPr>
        </p:nvSpPr>
        <p:spPr/>
        <p:txBody>
          <a:bodyPr/>
          <a:lstStyle/>
          <a:p>
            <a:r>
              <a:rPr lang="en-US" dirty="0"/>
              <a:t>Range of parameters tested SEIR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B979D5-9E9C-BDE6-5AEB-F282841C8C81}"/>
                  </a:ext>
                </a:extLst>
              </p:cNvPr>
              <p:cNvSpPr>
                <a:spLocks noGrp="1"/>
              </p:cNvSpPr>
              <p:nvPr>
                <p:ph idx="1"/>
              </p:nvPr>
            </p:nvSpPr>
            <p:spPr/>
            <p:txBody>
              <a:bodyPr/>
              <a:lstStyle/>
              <a:p>
                <a:r>
                  <a:rPr lang="el-GR" dirty="0"/>
                  <a:t>α</a:t>
                </a:r>
                <a:r>
                  <a:rPr lang="en-US" dirty="0"/>
                  <a:t>: [0.03, 0.4]</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oMath>
                </a14:m>
                <a:r>
                  <a:rPr lang="en-US" dirty="0"/>
                  <a:t>: [1.5, 50]</a:t>
                </a:r>
              </a:p>
              <a:p>
                <a:r>
                  <a:rPr lang="en-US" dirty="0"/>
                  <a:t>δ = 0.1</a:t>
                </a:r>
              </a:p>
              <a:p>
                <a:r>
                  <a:rPr lang="en-US" dirty="0"/>
                  <a:t>N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0.005, 0.1</m:t>
                        </m:r>
                      </m:e>
                    </m:d>
                  </m:oMath>
                </a14:m>
                <a:endParaRPr lang="en-US" b="0" dirty="0"/>
              </a:p>
              <a:p>
                <a:r>
                  <a:rPr lang="en-US" dirty="0"/>
                  <a:t>E(0)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r>
                  <a:rPr lang="en-US" dirty="0"/>
                  <a:t>I(0) / I(</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 [1, 30]</a:t>
                </a:r>
              </a:p>
              <a:p>
                <a:endParaRPr lang="en-US" dirty="0"/>
              </a:p>
            </p:txBody>
          </p:sp>
        </mc:Choice>
        <mc:Fallback>
          <p:sp>
            <p:nvSpPr>
              <p:cNvPr id="3" name="Content Placeholder 2">
                <a:extLst>
                  <a:ext uri="{FF2B5EF4-FFF2-40B4-BE49-F238E27FC236}">
                    <a16:creationId xmlns:a16="http://schemas.microsoft.com/office/drawing/2014/main" id="{27B979D5-9E9C-BDE6-5AEB-F282841C8C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51083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6D42-2E4D-B74E-AE3C-69BBB4FE664F}"/>
              </a:ext>
            </a:extLst>
          </p:cNvPr>
          <p:cNvSpPr>
            <a:spLocks noGrp="1"/>
          </p:cNvSpPr>
          <p:nvPr>
            <p:ph type="title"/>
          </p:nvPr>
        </p:nvSpPr>
        <p:spPr/>
        <p:txBody>
          <a:bodyPr/>
          <a:lstStyle/>
          <a:p>
            <a:r>
              <a:rPr lang="en-US" dirty="0"/>
              <a:t>SEIR Model Parameters</a:t>
            </a:r>
          </a:p>
        </p:txBody>
      </p:sp>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07649287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37084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37084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37084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𝑹</m:t>
                                    </m:r>
                                  </m:e>
                                  <m:sub>
                                    <m:r>
                                      <a:rPr lang="en-US" sz="2400" b="1" i="1" smtClean="0">
                                        <a:latin typeface="Cambria Math" panose="02040503050406030204" pitchFamily="18" charset="0"/>
                                      </a:rPr>
                                      <m:t>𝟎</m:t>
                                    </m:r>
                                  </m:sub>
                                </m:sSub>
                              </m:oMath>
                            </m:oMathPara>
                          </a14:m>
                          <a:endParaRPr lang="en-US" sz="2400" b="1" dirty="0"/>
                        </a:p>
                      </a:txBody>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37084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370840">
                    <a:tc>
                      <a:txBody>
                        <a:bodyPr/>
                        <a:lstStyle/>
                        <a:p>
                          <a:pPr algn="ctr"/>
                          <a:r>
                            <a:rPr lang="en-US" sz="2400" b="1" dirty="0"/>
                            <a:t>N /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𝒎𝒂𝒙</m:t>
                                  </m:r>
                                </m:sub>
                              </m:sSub>
                            </m:oMath>
                          </a14:m>
                          <a:endParaRPr lang="en-US" sz="2400" b="1" dirty="0"/>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37084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370840">
                    <a:tc>
                      <a:txBody>
                        <a:bodyPr/>
                        <a:lstStyle/>
                        <a:p>
                          <a:pPr algn="ctr"/>
                          <a:r>
                            <a:rPr lang="en-US" sz="2400" b="1" dirty="0"/>
                            <a:t>E(0)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370840">
                    <a:tc>
                      <a:txBody>
                        <a:bodyPr/>
                        <a:lstStyle/>
                        <a:p>
                          <a:pPr algn="ctr"/>
                          <a:r>
                            <a:rPr lang="en-US" sz="2400" b="1" dirty="0"/>
                            <a:t>I(0) / I(</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𝒕</m:t>
                                  </m:r>
                                </m:e>
                                <m:sub>
                                  <m:r>
                                    <a:rPr lang="en-US" sz="2400" b="1" i="1" smtClean="0">
                                      <a:latin typeface="Cambria Math" panose="02040503050406030204" pitchFamily="18" charset="0"/>
                                    </a:rPr>
                                    <m:t>𝟎</m:t>
                                  </m:r>
                                </m:sub>
                              </m:sSub>
                            </m:oMath>
                          </a14:m>
                          <a:r>
                            <a:rPr lang="en-US" sz="2400" b="1" dirty="0"/>
                            <a:t>)</a:t>
                          </a:r>
                        </a:p>
                      </a:txBody>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bl>
              </a:graphicData>
            </a:graphic>
          </p:graphicFrame>
        </mc:Choice>
        <mc:Fallback>
          <p:graphicFrame>
            <p:nvGraphicFramePr>
              <p:cNvPr id="7" name="Table 7">
                <a:extLst>
                  <a:ext uri="{FF2B5EF4-FFF2-40B4-BE49-F238E27FC236}">
                    <a16:creationId xmlns:a16="http://schemas.microsoft.com/office/drawing/2014/main" id="{C5EF6AA4-1273-124F-CAC1-97F76CF7AF4F}"/>
                  </a:ext>
                </a:extLst>
              </p:cNvPr>
              <p:cNvGraphicFramePr>
                <a:graphicFrameLocks noGrp="1"/>
              </p:cNvGraphicFramePr>
              <p:nvPr>
                <p:ph idx="1"/>
                <p:extLst>
                  <p:ext uri="{D42A27DB-BD31-4B8C-83A1-F6EECF244321}">
                    <p14:modId xmlns:p14="http://schemas.microsoft.com/office/powerpoint/2010/main" val="3076492876"/>
                  </p:ext>
                </p:extLst>
              </p:nvPr>
            </p:nvGraphicFramePr>
            <p:xfrm>
              <a:off x="838200" y="1874520"/>
              <a:ext cx="10515596" cy="4114800"/>
            </p:xfrm>
            <a:graphic>
              <a:graphicData uri="http://schemas.openxmlformats.org/drawingml/2006/table">
                <a:tbl>
                  <a:tblPr firstRow="1" bandRow="1">
                    <a:tableStyleId>{22838BEF-8BB2-4498-84A7-C5851F593DF1}</a:tableStyleId>
                  </a:tblPr>
                  <a:tblGrid>
                    <a:gridCol w="2628899">
                      <a:extLst>
                        <a:ext uri="{9D8B030D-6E8A-4147-A177-3AD203B41FA5}">
                          <a16:colId xmlns:a16="http://schemas.microsoft.com/office/drawing/2014/main" val="1581357855"/>
                        </a:ext>
                      </a:extLst>
                    </a:gridCol>
                    <a:gridCol w="2628899">
                      <a:extLst>
                        <a:ext uri="{9D8B030D-6E8A-4147-A177-3AD203B41FA5}">
                          <a16:colId xmlns:a16="http://schemas.microsoft.com/office/drawing/2014/main" val="178429253"/>
                        </a:ext>
                      </a:extLst>
                    </a:gridCol>
                    <a:gridCol w="2628899">
                      <a:extLst>
                        <a:ext uri="{9D8B030D-6E8A-4147-A177-3AD203B41FA5}">
                          <a16:colId xmlns:a16="http://schemas.microsoft.com/office/drawing/2014/main" val="3150012581"/>
                        </a:ext>
                      </a:extLst>
                    </a:gridCol>
                    <a:gridCol w="2628899">
                      <a:extLst>
                        <a:ext uri="{9D8B030D-6E8A-4147-A177-3AD203B41FA5}">
                          <a16:colId xmlns:a16="http://schemas.microsoft.com/office/drawing/2014/main" val="2978042390"/>
                        </a:ext>
                      </a:extLst>
                    </a:gridCol>
                  </a:tblGrid>
                  <a:tr h="457200">
                    <a:tc>
                      <a:txBody>
                        <a:bodyPr/>
                        <a:lstStyle/>
                        <a:p>
                          <a:pPr algn="ctr"/>
                          <a:endParaRPr lang="en-US" sz="2400" dirty="0"/>
                        </a:p>
                      </a:txBody>
                      <a:tcPr/>
                    </a:tc>
                    <a:tc>
                      <a:txBody>
                        <a:bodyPr/>
                        <a:lstStyle/>
                        <a:p>
                          <a:pPr algn="ctr"/>
                          <a:r>
                            <a:rPr lang="en-US" sz="2400" dirty="0"/>
                            <a:t>P = 1</a:t>
                          </a:r>
                        </a:p>
                      </a:txBody>
                      <a:tcPr/>
                    </a:tc>
                    <a:tc>
                      <a:txBody>
                        <a:bodyPr/>
                        <a:lstStyle/>
                        <a:p>
                          <a:pPr algn="ctr"/>
                          <a:r>
                            <a:rPr lang="en-US" sz="2400" dirty="0"/>
                            <a:t>P = 2</a:t>
                          </a:r>
                        </a:p>
                      </a:txBody>
                      <a:tcPr/>
                    </a:tc>
                    <a:tc>
                      <a:txBody>
                        <a:bodyPr/>
                        <a:lstStyle/>
                        <a:p>
                          <a:pPr algn="ctr"/>
                          <a:r>
                            <a:rPr lang="en-US" sz="2400" dirty="0"/>
                            <a:t>P = ∞</a:t>
                          </a:r>
                        </a:p>
                      </a:txBody>
                      <a:tcPr/>
                    </a:tc>
                    <a:extLst>
                      <a:ext uri="{0D108BD9-81ED-4DB2-BD59-A6C34878D82A}">
                        <a16:rowId xmlns:a16="http://schemas.microsoft.com/office/drawing/2014/main" val="1230869410"/>
                      </a:ext>
                    </a:extLst>
                  </a:tr>
                  <a:tr h="457200">
                    <a:tc>
                      <a:txBody>
                        <a:bodyPr/>
                        <a:lstStyle/>
                        <a:p>
                          <a:pPr algn="ctr"/>
                          <a:r>
                            <a:rPr lang="el-GR" sz="2400" b="1" dirty="0"/>
                            <a:t>α</a:t>
                          </a:r>
                          <a:endParaRPr lang="en-US" sz="2400" b="1" dirty="0"/>
                        </a:p>
                      </a:txBody>
                      <a:tcPr/>
                    </a:tc>
                    <a:tc>
                      <a:txBody>
                        <a:bodyPr/>
                        <a:lstStyle/>
                        <a:p>
                          <a:pPr algn="ctr"/>
                          <a:r>
                            <a:rPr lang="en-US" sz="2400" b="0" i="0" kern="1200" dirty="0">
                              <a:solidFill>
                                <a:schemeClr val="dk1"/>
                              </a:solidFill>
                              <a:effectLst/>
                              <a:latin typeface="+mn-lt"/>
                              <a:ea typeface="+mn-ea"/>
                              <a:cs typeface="+mn-cs"/>
                            </a:rPr>
                            <a:t>0.044</a:t>
                          </a:r>
                          <a:endParaRPr lang="en-US" sz="2400" dirty="0"/>
                        </a:p>
                      </a:txBody>
                      <a:tcPr/>
                    </a:tc>
                    <a:tc>
                      <a:txBody>
                        <a:bodyPr/>
                        <a:lstStyle/>
                        <a:p>
                          <a:pPr algn="ctr"/>
                          <a:r>
                            <a:rPr lang="en-US" sz="2400" dirty="0"/>
                            <a:t>0.045</a:t>
                          </a:r>
                        </a:p>
                      </a:txBody>
                      <a:tcPr/>
                    </a:tc>
                    <a:tc>
                      <a:txBody>
                        <a:bodyPr/>
                        <a:lstStyle/>
                        <a:p>
                          <a:pPr algn="ctr"/>
                          <a:r>
                            <a:rPr lang="en-US" sz="2400" dirty="0"/>
                            <a:t>0.046</a:t>
                          </a:r>
                        </a:p>
                      </a:txBody>
                      <a:tcPr/>
                    </a:tc>
                    <a:extLst>
                      <a:ext uri="{0D108BD9-81ED-4DB2-BD59-A6C34878D82A}">
                        <a16:rowId xmlns:a16="http://schemas.microsoft.com/office/drawing/2014/main" val="2970010057"/>
                      </a:ext>
                    </a:extLst>
                  </a:tr>
                  <a:tr h="457200">
                    <a:tc>
                      <a:txBody>
                        <a:bodyPr/>
                        <a:lstStyle/>
                        <a:p>
                          <a:pPr algn="ctr"/>
                          <a:r>
                            <a:rPr lang="el-GR" sz="2400" b="1" dirty="0"/>
                            <a:t>β</a:t>
                          </a:r>
                          <a:endParaRPr lang="en-US" sz="2400" b="1" dirty="0"/>
                        </a:p>
                      </a:txBody>
                      <a:tcPr/>
                    </a:tc>
                    <a:tc>
                      <a:txBody>
                        <a:bodyPr/>
                        <a:lstStyle/>
                        <a:p>
                          <a:pPr algn="ctr"/>
                          <a:r>
                            <a:rPr lang="en-US" sz="2400" b="0" i="0" kern="1200" dirty="0">
                              <a:solidFill>
                                <a:schemeClr val="dk1"/>
                              </a:solidFill>
                              <a:effectLst/>
                              <a:latin typeface="+mn-lt"/>
                              <a:ea typeface="+mn-ea"/>
                              <a:cs typeface="+mn-cs"/>
                            </a:rPr>
                            <a:t>1.98</a:t>
                          </a:r>
                          <a:endParaRPr lang="en-US" sz="2400" dirty="0"/>
                        </a:p>
                      </a:txBody>
                      <a:tcPr/>
                    </a:tc>
                    <a:tc>
                      <a:txBody>
                        <a:bodyPr/>
                        <a:lstStyle/>
                        <a:p>
                          <a:pPr algn="ctr"/>
                          <a:r>
                            <a:rPr lang="en-US" sz="2400" dirty="0"/>
                            <a:t>1.53</a:t>
                          </a:r>
                        </a:p>
                      </a:txBody>
                      <a:tcPr/>
                    </a:tc>
                    <a:tc>
                      <a:txBody>
                        <a:bodyPr/>
                        <a:lstStyle/>
                        <a:p>
                          <a:pPr algn="ctr"/>
                          <a:r>
                            <a:rPr lang="en-US" sz="2400" b="0" i="0" kern="1200" dirty="0">
                              <a:solidFill>
                                <a:schemeClr val="dk1"/>
                              </a:solidFill>
                              <a:effectLst/>
                              <a:latin typeface="+mn-lt"/>
                              <a:ea typeface="+mn-ea"/>
                              <a:cs typeface="+mn-cs"/>
                            </a:rPr>
                            <a:t>1.16</a:t>
                          </a:r>
                          <a:endParaRPr lang="en-US" sz="2400" dirty="0"/>
                        </a:p>
                      </a:txBody>
                      <a:tcPr/>
                    </a:tc>
                    <a:extLst>
                      <a:ext uri="{0D108BD9-81ED-4DB2-BD59-A6C34878D82A}">
                        <a16:rowId xmlns:a16="http://schemas.microsoft.com/office/drawing/2014/main" val="2568903513"/>
                      </a:ext>
                    </a:extLst>
                  </a:tr>
                  <a:tr h="457200">
                    <a:tc>
                      <a:txBody>
                        <a:bodyPr/>
                        <a:lstStyle/>
                        <a:p>
                          <a:endParaRPr lang="en-US"/>
                        </a:p>
                      </a:txBody>
                      <a:tcPr>
                        <a:blipFill>
                          <a:blip r:embed="rId2"/>
                          <a:stretch>
                            <a:fillRect l="-231" t="-309333" r="-300000" b="-530667"/>
                          </a:stretch>
                        </a:blipFill>
                      </a:tcPr>
                    </a:tc>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25</a:t>
                          </a:r>
                        </a:p>
                      </a:txBody>
                      <a:tcPr/>
                    </a:tc>
                    <a:extLst>
                      <a:ext uri="{0D108BD9-81ED-4DB2-BD59-A6C34878D82A}">
                        <a16:rowId xmlns:a16="http://schemas.microsoft.com/office/drawing/2014/main" val="3502340492"/>
                      </a:ext>
                    </a:extLst>
                  </a:tr>
                  <a:tr h="457200">
                    <a:tc>
                      <a:txBody>
                        <a:bodyPr/>
                        <a:lstStyle/>
                        <a:p>
                          <a:pPr algn="ctr"/>
                          <a:r>
                            <a:rPr lang="el-GR" sz="2400" b="1" dirty="0"/>
                            <a:t>δ</a:t>
                          </a:r>
                          <a:r>
                            <a:rPr lang="en-US" sz="2400" b="1" dirty="0"/>
                            <a:t> (fixed)</a:t>
                          </a:r>
                        </a:p>
                      </a:txBody>
                      <a:tcPr/>
                    </a:tc>
                    <a:tc>
                      <a:txBody>
                        <a:bodyPr/>
                        <a:lstStyle/>
                        <a:p>
                          <a:pPr algn="ctr"/>
                          <a:r>
                            <a:rPr lang="en-US" sz="2400" dirty="0"/>
                            <a:t>0.1</a:t>
                          </a:r>
                        </a:p>
                      </a:txBody>
                      <a:tcPr/>
                    </a:tc>
                    <a:tc>
                      <a:txBody>
                        <a:bodyPr/>
                        <a:lstStyle/>
                        <a:p>
                          <a:pPr algn="ctr"/>
                          <a:r>
                            <a:rPr lang="en-US" sz="2400" dirty="0"/>
                            <a:t>0.1</a:t>
                          </a:r>
                        </a:p>
                      </a:txBody>
                      <a:tcPr/>
                    </a:tc>
                    <a:tc>
                      <a:txBody>
                        <a:bodyPr/>
                        <a:lstStyle/>
                        <a:p>
                          <a:pPr algn="ctr"/>
                          <a:r>
                            <a:rPr lang="en-US" sz="2400" dirty="0"/>
                            <a:t>0.1</a:t>
                          </a:r>
                        </a:p>
                      </a:txBody>
                      <a:tcPr/>
                    </a:tc>
                    <a:extLst>
                      <a:ext uri="{0D108BD9-81ED-4DB2-BD59-A6C34878D82A}">
                        <a16:rowId xmlns:a16="http://schemas.microsoft.com/office/drawing/2014/main" val="1884139305"/>
                      </a:ext>
                    </a:extLst>
                  </a:tr>
                  <a:tr h="457200">
                    <a:tc>
                      <a:txBody>
                        <a:bodyPr/>
                        <a:lstStyle/>
                        <a:p>
                          <a:endParaRPr lang="en-US"/>
                        </a:p>
                      </a:txBody>
                      <a:tcPr>
                        <a:blipFill>
                          <a:blip r:embed="rId2"/>
                          <a:stretch>
                            <a:fillRect l="-231" t="-510667" r="-300000" b="-329333"/>
                          </a:stretch>
                        </a:blipFill>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2060395546"/>
                      </a:ext>
                    </a:extLst>
                  </a:tr>
                  <a:tr h="457200">
                    <a:tc>
                      <a:txBody>
                        <a:bodyPr/>
                        <a:lstStyle/>
                        <a:p>
                          <a:pPr algn="ctr"/>
                          <a:r>
                            <a:rPr lang="el-GR" sz="2400" b="1" dirty="0"/>
                            <a:t>γ</a:t>
                          </a:r>
                          <a:endParaRPr lang="en-US" sz="2400" b="1" dirty="0"/>
                        </a:p>
                      </a:txBody>
                      <a:tcPr/>
                    </a:tc>
                    <a:tc>
                      <a:txBody>
                        <a:bodyPr/>
                        <a:lstStyle/>
                        <a:p>
                          <a:pPr algn="ctr"/>
                          <a:r>
                            <a:rPr lang="en-US" sz="2400" b="0" i="0" kern="1200" dirty="0">
                              <a:solidFill>
                                <a:schemeClr val="dk1"/>
                              </a:solidFill>
                              <a:effectLst/>
                              <a:latin typeface="+mn-lt"/>
                              <a:ea typeface="+mn-ea"/>
                              <a:cs typeface="+mn-cs"/>
                            </a:rPr>
                            <a:t>0.185</a:t>
                          </a:r>
                          <a:endParaRPr lang="en-US" sz="2400" dirty="0"/>
                        </a:p>
                      </a:txBody>
                      <a:tcPr/>
                    </a:tc>
                    <a:tc>
                      <a:txBody>
                        <a:bodyPr/>
                        <a:lstStyle/>
                        <a:p>
                          <a:pPr algn="ctr"/>
                          <a:r>
                            <a:rPr lang="en-US" sz="2400" b="0" i="0" kern="1200" dirty="0">
                              <a:solidFill>
                                <a:schemeClr val="dk1"/>
                              </a:solidFill>
                              <a:effectLst/>
                              <a:latin typeface="+mn-lt"/>
                              <a:ea typeface="+mn-ea"/>
                              <a:cs typeface="+mn-cs"/>
                            </a:rPr>
                            <a:t>0.166</a:t>
                          </a:r>
                          <a:endParaRPr lang="en-US" sz="2400" dirty="0"/>
                        </a:p>
                      </a:txBody>
                      <a:tcPr/>
                    </a:tc>
                    <a:tc>
                      <a:txBody>
                        <a:bodyPr/>
                        <a:lstStyle/>
                        <a:p>
                          <a:pPr algn="ctr"/>
                          <a:r>
                            <a:rPr lang="en-US" sz="2400" b="0" i="0" kern="1200" dirty="0">
                              <a:solidFill>
                                <a:schemeClr val="dk1"/>
                              </a:solidFill>
                              <a:effectLst/>
                              <a:latin typeface="+mn-lt"/>
                              <a:ea typeface="+mn-ea"/>
                              <a:cs typeface="+mn-cs"/>
                            </a:rPr>
                            <a:t>0.147</a:t>
                          </a:r>
                          <a:endParaRPr lang="en-US" sz="2400" dirty="0"/>
                        </a:p>
                      </a:txBody>
                      <a:tcPr/>
                    </a:tc>
                    <a:extLst>
                      <a:ext uri="{0D108BD9-81ED-4DB2-BD59-A6C34878D82A}">
                        <a16:rowId xmlns:a16="http://schemas.microsoft.com/office/drawing/2014/main" val="4284438900"/>
                      </a:ext>
                    </a:extLst>
                  </a:tr>
                  <a:tr h="457200">
                    <a:tc>
                      <a:txBody>
                        <a:bodyPr/>
                        <a:lstStyle/>
                        <a:p>
                          <a:endParaRPr lang="en-US"/>
                        </a:p>
                      </a:txBody>
                      <a:tcPr>
                        <a:blipFill>
                          <a:blip r:embed="rId2"/>
                          <a:stretch>
                            <a:fillRect l="-231" t="-710667" r="-300000" b="-129333"/>
                          </a:stretch>
                        </a:blipFill>
                      </a:tcPr>
                    </a:tc>
                    <a:tc>
                      <a:txBody>
                        <a:bodyPr/>
                        <a:lstStyle/>
                        <a:p>
                          <a:pPr algn="ctr"/>
                          <a:r>
                            <a:rPr lang="en-US" sz="2400" dirty="0"/>
                            <a:t>1.1</a:t>
                          </a:r>
                        </a:p>
                      </a:txBody>
                      <a:tcPr/>
                    </a:tc>
                    <a:tc>
                      <a:txBody>
                        <a:bodyPr/>
                        <a:lstStyle/>
                        <a:p>
                          <a:pPr algn="ctr"/>
                          <a:r>
                            <a:rPr lang="en-US" sz="2400" dirty="0"/>
                            <a:t>1.1</a:t>
                          </a:r>
                        </a:p>
                      </a:txBody>
                      <a:tcPr/>
                    </a:tc>
                    <a:tc>
                      <a:txBody>
                        <a:bodyPr/>
                        <a:lstStyle/>
                        <a:p>
                          <a:pPr algn="ctr"/>
                          <a:r>
                            <a:rPr lang="en-US" sz="2400" dirty="0"/>
                            <a:t>1</a:t>
                          </a:r>
                        </a:p>
                      </a:txBody>
                      <a:tcPr/>
                    </a:tc>
                    <a:extLst>
                      <a:ext uri="{0D108BD9-81ED-4DB2-BD59-A6C34878D82A}">
                        <a16:rowId xmlns:a16="http://schemas.microsoft.com/office/drawing/2014/main" val="3175817811"/>
                      </a:ext>
                    </a:extLst>
                  </a:tr>
                  <a:tr h="457200">
                    <a:tc>
                      <a:txBody>
                        <a:bodyPr/>
                        <a:lstStyle/>
                        <a:p>
                          <a:endParaRPr lang="en-US"/>
                        </a:p>
                      </a:txBody>
                      <a:tcPr>
                        <a:blipFill>
                          <a:blip r:embed="rId2"/>
                          <a:stretch>
                            <a:fillRect l="-231" t="-810667" r="-300000" b="-29333"/>
                          </a:stretch>
                        </a:blipFill>
                      </a:tcPr>
                    </a:tc>
                    <a:tc>
                      <a:txBody>
                        <a:bodyPr/>
                        <a:lstStyle/>
                        <a:p>
                          <a:pPr algn="ctr"/>
                          <a:r>
                            <a:rPr lang="en-US" sz="2400" dirty="0"/>
                            <a:t>5.6</a:t>
                          </a:r>
                        </a:p>
                      </a:txBody>
                      <a:tcPr/>
                    </a:tc>
                    <a:tc>
                      <a:txBody>
                        <a:bodyPr/>
                        <a:lstStyle/>
                        <a:p>
                          <a:pPr algn="ctr"/>
                          <a:r>
                            <a:rPr lang="en-US" sz="2400" dirty="0"/>
                            <a:t>10.8</a:t>
                          </a:r>
                        </a:p>
                      </a:txBody>
                      <a:tcPr/>
                    </a:tc>
                    <a:tc>
                      <a:txBody>
                        <a:bodyPr/>
                        <a:lstStyle/>
                        <a:p>
                          <a:pPr algn="ctr"/>
                          <a:r>
                            <a:rPr lang="en-US" sz="2400" dirty="0"/>
                            <a:t>25.2</a:t>
                          </a:r>
                        </a:p>
                      </a:txBody>
                      <a:tcPr/>
                    </a:tc>
                    <a:extLst>
                      <a:ext uri="{0D108BD9-81ED-4DB2-BD59-A6C34878D82A}">
                        <a16:rowId xmlns:a16="http://schemas.microsoft.com/office/drawing/2014/main" val="3687434070"/>
                      </a:ext>
                    </a:extLst>
                  </a:tr>
                </a:tbl>
              </a:graphicData>
            </a:graphic>
          </p:graphicFrame>
        </mc:Fallback>
      </mc:AlternateContent>
    </p:spTree>
    <p:extLst>
      <p:ext uri="{BB962C8B-B14F-4D97-AF65-F5344CB8AC3E}">
        <p14:creationId xmlns:p14="http://schemas.microsoft.com/office/powerpoint/2010/main" val="216814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66FB9-7DD3-4C75-41BD-AD9723005D5F}"/>
              </a:ext>
            </a:extLst>
          </p:cNvPr>
          <p:cNvSpPr>
            <a:spLocks noGrp="1"/>
          </p:cNvSpPr>
          <p:nvPr>
            <p:ph type="title"/>
          </p:nvPr>
        </p:nvSpPr>
        <p:spPr>
          <a:xfrm>
            <a:off x="429768" y="411480"/>
            <a:ext cx="11201400" cy="1106424"/>
          </a:xfrm>
        </p:spPr>
        <p:txBody>
          <a:bodyPr>
            <a:normAutofit/>
          </a:bodyPr>
          <a:lstStyle/>
          <a:p>
            <a:r>
              <a:rPr lang="en-US" sz="3600"/>
              <a:t>Large Jump in Death Data</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C27D47CD-7315-C6DC-76C0-16A446CA71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137" y="1721922"/>
            <a:ext cx="6702552" cy="4468368"/>
          </a:xfrm>
          <a:prstGeom prst="rect">
            <a:avLst/>
          </a:prstGeom>
        </p:spPr>
      </p:pic>
      <p:sp useBgFill="1">
        <p:nvSpPr>
          <p:cNvPr id="16"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4154D81-7994-5BA0-866C-99617C90553C}"/>
              </a:ext>
            </a:extLst>
          </p:cNvPr>
          <p:cNvSpPr>
            <a:spLocks noGrp="1"/>
          </p:cNvSpPr>
          <p:nvPr>
            <p:ph idx="1"/>
          </p:nvPr>
        </p:nvSpPr>
        <p:spPr>
          <a:xfrm>
            <a:off x="7543801" y="1870832"/>
            <a:ext cx="4292294" cy="4371650"/>
          </a:xfrm>
        </p:spPr>
        <p:txBody>
          <a:bodyPr anchor="ctr">
            <a:normAutofit lnSpcReduction="10000"/>
          </a:bodyPr>
          <a:lstStyle/>
          <a:p>
            <a:r>
              <a:rPr lang="en-US" sz="1800" dirty="0"/>
              <a:t>Increase of 610 deaths between May 17, 2020 and May 18, 2020</a:t>
            </a:r>
          </a:p>
          <a:p>
            <a:endParaRPr lang="en-US" sz="1800" dirty="0"/>
          </a:p>
          <a:p>
            <a:r>
              <a:rPr lang="en-US" sz="1800" dirty="0"/>
              <a:t>Unlikely to be  a normal increase unable to find exact reason for Manhattan</a:t>
            </a:r>
          </a:p>
          <a:p>
            <a:endParaRPr lang="en-US" sz="1800" dirty="0"/>
          </a:p>
          <a:p>
            <a:r>
              <a:rPr lang="en-US" sz="1800" dirty="0"/>
              <a:t>Similar jumps in data from other places have been caused by only reporting deaths with a positive PCR test as opposed to the cheaper and faster antigen test</a:t>
            </a:r>
          </a:p>
          <a:p>
            <a:endParaRPr lang="en-US" sz="1800" dirty="0"/>
          </a:p>
          <a:p>
            <a:r>
              <a:rPr lang="en-US" sz="1800" dirty="0"/>
              <a:t>One explanation is a change in which deaths are reported from not including deaths with a positive antigen test to including them</a:t>
            </a:r>
          </a:p>
        </p:txBody>
      </p:sp>
    </p:spTree>
    <p:extLst>
      <p:ext uri="{BB962C8B-B14F-4D97-AF65-F5344CB8AC3E}">
        <p14:creationId xmlns:p14="http://schemas.microsoft.com/office/powerpoint/2010/main" val="140176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0B6-6B6E-3BEC-2A55-9FF809141A6D}"/>
              </a:ext>
            </a:extLst>
          </p:cNvPr>
          <p:cNvSpPr>
            <a:spLocks noGrp="1"/>
          </p:cNvSpPr>
          <p:nvPr>
            <p:ph type="title"/>
          </p:nvPr>
        </p:nvSpPr>
        <p:spPr/>
        <p:txBody>
          <a:bodyPr/>
          <a:lstStyle/>
          <a:p>
            <a:r>
              <a:rPr lang="en-US" dirty="0"/>
              <a:t>Accuracy of Parameters</a:t>
            </a:r>
          </a:p>
        </p:txBody>
      </p:sp>
      <p:pic>
        <p:nvPicPr>
          <p:cNvPr id="4" name="Content Placeholder 3">
            <a:extLst>
              <a:ext uri="{FF2B5EF4-FFF2-40B4-BE49-F238E27FC236}">
                <a16:creationId xmlns:a16="http://schemas.microsoft.com/office/drawing/2014/main" id="{DF16E13B-077A-FA2B-C1A4-E597CB7FD7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79" y="1286192"/>
            <a:ext cx="4114800" cy="2743200"/>
          </a:xfrm>
          <a:prstGeom prst="rect">
            <a:avLst/>
          </a:prstGeom>
        </p:spPr>
      </p:pic>
      <p:pic>
        <p:nvPicPr>
          <p:cNvPr id="12" name="Graphic 11">
            <a:extLst>
              <a:ext uri="{FF2B5EF4-FFF2-40B4-BE49-F238E27FC236}">
                <a16:creationId xmlns:a16="http://schemas.microsoft.com/office/drawing/2014/main" id="{388B5FEF-1C51-CA00-C356-6FA0A0E581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140" y="4029392"/>
            <a:ext cx="4114800" cy="2743200"/>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FE06FC3-4887-3D90-2429-41975DF502E6}"/>
                  </a:ext>
                </a:extLst>
              </p:cNvPr>
              <p:cNvSpPr txBox="1"/>
              <p:nvPr/>
            </p:nvSpPr>
            <p:spPr>
              <a:xfrm>
                <a:off x="5400040" y="2136566"/>
                <a:ext cx="5953760" cy="378565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was very large and varied a lot between 25 and 45 for different values of p, this did not have a large effect on the model because the entire susceptible population is quickly moved into Exposed in each case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 the low value of </a:t>
                </a:r>
                <a:r>
                  <a:rPr lang="el-GR" sz="2000" dirty="0"/>
                  <a:t>α</a:t>
                </a:r>
                <a:r>
                  <a:rPr lang="en-US" sz="2000" dirty="0"/>
                  <a:t> allowed the infected population to slowly go down over time matching the long tail in the observed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makes the value for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oMath>
                </a14:m>
                <a:r>
                  <a:rPr lang="en-US" sz="2000" dirty="0"/>
                  <a:t> and </a:t>
                </a:r>
                <a:r>
                  <a:rPr lang="el-GR" sz="2000" dirty="0"/>
                  <a:t>β</a:t>
                </a:r>
                <a:r>
                  <a:rPr lang="en-US" sz="2000" dirty="0"/>
                  <a:t> unlikely to reflect any real-world values</a:t>
                </a:r>
              </a:p>
            </p:txBody>
          </p:sp>
        </mc:Choice>
        <mc:Fallback>
          <p:sp>
            <p:nvSpPr>
              <p:cNvPr id="13" name="TextBox 12">
                <a:extLst>
                  <a:ext uri="{FF2B5EF4-FFF2-40B4-BE49-F238E27FC236}">
                    <a16:creationId xmlns:a16="http://schemas.microsoft.com/office/drawing/2014/main" id="{5FE06FC3-4887-3D90-2429-41975DF502E6}"/>
                  </a:ext>
                </a:extLst>
              </p:cNvPr>
              <p:cNvSpPr txBox="1">
                <a:spLocks noRot="1" noChangeAspect="1" noMove="1" noResize="1" noEditPoints="1" noAdjustHandles="1" noChangeArrowheads="1" noChangeShapeType="1" noTextEdit="1"/>
              </p:cNvSpPr>
              <p:nvPr/>
            </p:nvSpPr>
            <p:spPr>
              <a:xfrm>
                <a:off x="5400040" y="2136566"/>
                <a:ext cx="5953760" cy="3785652"/>
              </a:xfrm>
              <a:prstGeom prst="rect">
                <a:avLst/>
              </a:prstGeom>
              <a:blipFill>
                <a:blip r:embed="rId6"/>
                <a:stretch>
                  <a:fillRect l="-921" t="-805" r="-1228" b="-1932"/>
                </a:stretch>
              </a:blipFill>
            </p:spPr>
            <p:txBody>
              <a:bodyPr/>
              <a:lstStyle/>
              <a:p>
                <a:r>
                  <a:rPr lang="en-US">
                    <a:noFill/>
                  </a:rPr>
                  <a:t> </a:t>
                </a:r>
              </a:p>
            </p:txBody>
          </p:sp>
        </mc:Fallback>
      </mc:AlternateContent>
    </p:spTree>
    <p:extLst>
      <p:ext uri="{BB962C8B-B14F-4D97-AF65-F5344CB8AC3E}">
        <p14:creationId xmlns:p14="http://schemas.microsoft.com/office/powerpoint/2010/main" val="391274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8806-A044-E1C2-7A7C-B0F3AA91E17D}"/>
              </a:ext>
            </a:extLst>
          </p:cNvPr>
          <p:cNvSpPr>
            <a:spLocks noGrp="1"/>
          </p:cNvSpPr>
          <p:nvPr>
            <p:ph type="title"/>
          </p:nvPr>
        </p:nvSpPr>
        <p:spPr/>
        <p:txBody>
          <a:bodyPr/>
          <a:lstStyle/>
          <a:p>
            <a:r>
              <a:rPr lang="en-US" dirty="0"/>
              <a:t>Interpretation of Parameters SEIR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BAD0D0-2DD8-5587-808A-A42F510D899D}"/>
                  </a:ext>
                </a:extLst>
              </p:cNvPr>
              <p:cNvSpPr>
                <a:spLocks noGrp="1"/>
              </p:cNvSpPr>
              <p:nvPr>
                <p:ph idx="1"/>
              </p:nvPr>
            </p:nvSpPr>
            <p:spPr>
              <a:xfrm>
                <a:off x="838200" y="1825625"/>
                <a:ext cx="10906760" cy="4351338"/>
              </a:xfrm>
            </p:spPr>
            <p:txBody>
              <a:bodyPr/>
              <a:lstStyle/>
              <a:p>
                <a:r>
                  <a:rPr lang="en-US" dirty="0"/>
                  <a:t>Average Infectious Period (1/</a:t>
                </a:r>
                <a:r>
                  <a:rPr lang="el-GR" dirty="0"/>
                  <a:t>α</a:t>
                </a:r>
                <a:r>
                  <a:rPr lang="en-US" dirty="0"/>
                  <a:t>):    21.7 to 22.7 days </a:t>
                </a:r>
              </a:p>
              <a:p>
                <a:endParaRPr lang="en-US" dirty="0"/>
              </a:p>
              <a:p>
                <a:r>
                  <a:rPr lang="en-US" dirty="0"/>
                  <a:t>Average number of close contacts per infected individual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25 to 45</a:t>
                </a:r>
              </a:p>
              <a:p>
                <a:endParaRPr lang="en-US" dirty="0"/>
              </a:p>
              <a:p>
                <a:r>
                  <a:rPr lang="en-US" dirty="0"/>
                  <a:t>Average Incubation Period (1/</a:t>
                </a:r>
                <a:r>
                  <a:rPr lang="el-GR" dirty="0"/>
                  <a:t>δ</a:t>
                </a:r>
                <a:r>
                  <a:rPr lang="en-US" dirty="0"/>
                  <a:t>) :     10 days   (we chose this value)</a:t>
                </a:r>
              </a:p>
              <a:p>
                <a:endParaRPr lang="en-US" dirty="0"/>
              </a:p>
              <a:p>
                <a:r>
                  <a:rPr lang="en-US" dirty="0"/>
                  <a:t>Death rate (</a:t>
                </a:r>
                <a:r>
                  <a:rPr lang="el-GR" dirty="0"/>
                  <a:t>γ</a:t>
                </a:r>
                <a:r>
                  <a:rPr lang="en-US" dirty="0"/>
                  <a:t>):       </a:t>
                </a:r>
                <a:r>
                  <a:rPr lang="en-US" sz="2800" b="0" i="0" kern="1200" dirty="0">
                    <a:solidFill>
                      <a:schemeClr val="dk1"/>
                    </a:solidFill>
                    <a:effectLst/>
                    <a:latin typeface="+mn-lt"/>
                    <a:ea typeface="+mn-ea"/>
                    <a:cs typeface="+mn-cs"/>
                  </a:rPr>
                  <a:t>14.7% to 18.5%</a:t>
                </a:r>
                <a:endParaRPr lang="en-US" sz="2800" dirty="0"/>
              </a:p>
              <a:p>
                <a:endParaRPr lang="en-US" dirty="0"/>
              </a:p>
            </p:txBody>
          </p:sp>
        </mc:Choice>
        <mc:Fallback>
          <p:sp>
            <p:nvSpPr>
              <p:cNvPr id="3" name="Content Placeholder 2">
                <a:extLst>
                  <a:ext uri="{FF2B5EF4-FFF2-40B4-BE49-F238E27FC236}">
                    <a16:creationId xmlns:a16="http://schemas.microsoft.com/office/drawing/2014/main" id="{72BAD0D0-2DD8-5587-808A-A42F510D899D}"/>
                  </a:ext>
                </a:extLst>
              </p:cNvPr>
              <p:cNvSpPr>
                <a:spLocks noGrp="1" noRot="1" noChangeAspect="1" noMove="1" noResize="1" noEditPoints="1" noAdjustHandles="1" noChangeArrowheads="1" noChangeShapeType="1" noTextEdit="1"/>
              </p:cNvSpPr>
              <p:nvPr>
                <p:ph idx="1"/>
              </p:nvPr>
            </p:nvSpPr>
            <p:spPr>
              <a:xfrm>
                <a:off x="838200" y="1825625"/>
                <a:ext cx="10906760" cy="4351338"/>
              </a:xfrm>
              <a:blipFill>
                <a:blip r:embed="rId2"/>
                <a:stretch>
                  <a:fillRect l="-1006" t="-2241" r="-503"/>
                </a:stretch>
              </a:blipFill>
            </p:spPr>
            <p:txBody>
              <a:bodyPr/>
              <a:lstStyle/>
              <a:p>
                <a:r>
                  <a:rPr lang="en-US">
                    <a:noFill/>
                  </a:rPr>
                  <a:t> </a:t>
                </a:r>
              </a:p>
            </p:txBody>
          </p:sp>
        </mc:Fallback>
      </mc:AlternateContent>
    </p:spTree>
    <p:extLst>
      <p:ext uri="{BB962C8B-B14F-4D97-AF65-F5344CB8AC3E}">
        <p14:creationId xmlns:p14="http://schemas.microsoft.com/office/powerpoint/2010/main" val="150658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634</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Epidemiologic Study of the Manhattan COVID-19 Data During the Period March 7, 2020 to June 4, 2020</vt:lpstr>
      <vt:lpstr>Problem Description</vt:lpstr>
      <vt:lpstr>Models Used</vt:lpstr>
      <vt:lpstr>SEIR Model</vt:lpstr>
      <vt:lpstr>Range of parameters tested SEIR</vt:lpstr>
      <vt:lpstr>SEIR Model Parameters</vt:lpstr>
      <vt:lpstr>Large Jump in Death Data</vt:lpstr>
      <vt:lpstr>Accuracy of Parameters</vt:lpstr>
      <vt:lpstr>Interpretation of Parameters SEIR</vt:lpstr>
      <vt:lpstr>SEIR Model Prediction</vt:lpstr>
      <vt:lpstr>SEIR Model Parameters</vt:lpstr>
      <vt:lpstr>Interpretation of Parameters SEIR Predictions</vt:lpstr>
      <vt:lpstr>Challenges With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Epidemiologic Study of the Manhattan COVID-19 Data During the Period March 7, 2020 to June 4, 2020</dc:title>
  <dc:creator>jdboggsiv@gmail.com</dc:creator>
  <cp:lastModifiedBy>jdboggsiv@gmail.com</cp:lastModifiedBy>
  <cp:revision>23</cp:revision>
  <dcterms:created xsi:type="dcterms:W3CDTF">2023-03-15T20:30:32Z</dcterms:created>
  <dcterms:modified xsi:type="dcterms:W3CDTF">2023-03-16T00:35:02Z</dcterms:modified>
</cp:coreProperties>
</file>