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‹Nº›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/>
              <a:t>Arrastre la imagen al marcador de posición o haga clic en el icono para agregar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/>
              <a:t>Arrastre la imagen al marcador de posición o haga clic en el icono para agregar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ágenes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/>
              <a:t>Arrastre la imagen al marcador de posición o haga clic en el icono para agregar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marca de agu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s-ES_tradnl"/>
              <a:t>Clic para editar título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con marca de agu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con image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‹Nº›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/bike-sharing-demand#evaluatio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hyperlink" Target="https://github.com/camiloyatet/Curso-DeepLearning/blob/master/Proyecto1/DL%20-%20Proyecto1%20-%20Bike%20Sharing%20Demand.ipynb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05050" y="275166"/>
            <a:ext cx="6477000" cy="1503510"/>
          </a:xfrm>
        </p:spPr>
        <p:txBody>
          <a:bodyPr/>
          <a:lstStyle/>
          <a:p>
            <a:r>
              <a:rPr lang="es-ES" dirty="0"/>
              <a:t>Demanda de uso de bicicletas compartidas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14229" y="5030434"/>
            <a:ext cx="2804585" cy="1418167"/>
          </a:xfrm>
        </p:spPr>
        <p:txBody>
          <a:bodyPr/>
          <a:lstStyle/>
          <a:p>
            <a:r>
              <a:rPr lang="es-ES" dirty="0"/>
              <a:t>Camilo Yate</a:t>
            </a:r>
          </a:p>
          <a:p>
            <a:r>
              <a:rPr lang="es-ES" dirty="0"/>
              <a:t>Nicolás Lozada</a:t>
            </a:r>
          </a:p>
          <a:p>
            <a:r>
              <a:rPr lang="es-ES" dirty="0"/>
              <a:t>Ricardo Blanco</a:t>
            </a:r>
          </a:p>
          <a:p>
            <a:r>
              <a:rPr lang="es-ES" dirty="0"/>
              <a:t>Alexandra Pinzon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2527217"/>
            <a:ext cx="6669617" cy="1320800"/>
          </a:xfrm>
          <a:prstGeom prst="rect">
            <a:avLst/>
          </a:prstGeom>
        </p:spPr>
      </p:pic>
      <p:pic>
        <p:nvPicPr>
          <p:cNvPr id="5" name="Picture 4" descr="Resultado de imagen para uniandes 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986" y="4981036"/>
            <a:ext cx="1277440" cy="151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89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818" y="197427"/>
            <a:ext cx="7313613" cy="868362"/>
          </a:xfrm>
        </p:spPr>
        <p:txBody>
          <a:bodyPr/>
          <a:lstStyle/>
          <a:p>
            <a:pPr algn="l"/>
            <a:r>
              <a:rPr lang="es-ES" dirty="0" smtClean="0"/>
              <a:t>Descripción del problema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8819" y="1102075"/>
            <a:ext cx="8755056" cy="16411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000" dirty="0" smtClean="0"/>
              <a:t>El sistema </a:t>
            </a:r>
            <a:r>
              <a:rPr lang="es-ES" sz="2000" dirty="0"/>
              <a:t>de bicicletas </a:t>
            </a:r>
            <a:r>
              <a:rPr lang="es-ES" sz="2000" dirty="0" smtClean="0"/>
              <a:t>compartidas de Washington, requiere estimar la demanda de uso en las diferentes estaciones del  año, a través de patrones de uso históricos con datos meteorológicos, con el fin de poder </a:t>
            </a:r>
            <a:r>
              <a:rPr lang="es-ES" sz="2000" dirty="0" smtClean="0"/>
              <a:t>: presupuestar </a:t>
            </a:r>
            <a:r>
              <a:rPr lang="es-ES" sz="2000" dirty="0" smtClean="0"/>
              <a:t>los </a:t>
            </a:r>
            <a:r>
              <a:rPr lang="es-ES" sz="2000" dirty="0" smtClean="0"/>
              <a:t>recursos</a:t>
            </a:r>
            <a:r>
              <a:rPr lang="es-ES" sz="2000" dirty="0" smtClean="0"/>
              <a:t>, d</a:t>
            </a:r>
            <a:r>
              <a:rPr lang="es-ES" sz="2000" dirty="0" smtClean="0"/>
              <a:t>imensionar  la logística </a:t>
            </a:r>
            <a:r>
              <a:rPr lang="es-ES" sz="2000" dirty="0" smtClean="0"/>
              <a:t>de </a:t>
            </a:r>
            <a:r>
              <a:rPr lang="es-ES" sz="2000" dirty="0" smtClean="0"/>
              <a:t>funcionamiento, estimar </a:t>
            </a:r>
            <a:r>
              <a:rPr lang="es-ES" sz="2000" dirty="0" smtClean="0"/>
              <a:t>reparaciones </a:t>
            </a:r>
            <a:r>
              <a:rPr lang="es-ES" sz="2000" dirty="0" smtClean="0"/>
              <a:t>y proyectar ingresos. Se cuentan con las variables: </a:t>
            </a:r>
            <a:endParaRPr lang="es-E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519" y="5005180"/>
            <a:ext cx="2323356" cy="14326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18" y="2885008"/>
            <a:ext cx="5943600" cy="35528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6947" y="6579641"/>
            <a:ext cx="3828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www.kaggle.com/c/bike-sharing-demand#evaluation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8197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399" y="264087"/>
            <a:ext cx="7313613" cy="868362"/>
          </a:xfrm>
        </p:spPr>
        <p:txBody>
          <a:bodyPr/>
          <a:lstStyle/>
          <a:p>
            <a:r>
              <a:rPr lang="es-ES" dirty="0"/>
              <a:t>Metodologías de abordaje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1015" y="1132449"/>
            <a:ext cx="8539090" cy="808893"/>
          </a:xfrm>
        </p:spPr>
        <p:txBody>
          <a:bodyPr>
            <a:normAutofit/>
          </a:bodyPr>
          <a:lstStyle/>
          <a:p>
            <a:pPr algn="just"/>
            <a:r>
              <a:rPr lang="es-ES" sz="2000" b="1" dirty="0"/>
              <a:t>Valores ausentes</a:t>
            </a:r>
            <a:r>
              <a:rPr lang="es-ES" sz="2000" dirty="0"/>
              <a:t>: Se analiza la estructura de la información proporcionada y se observa que no es necesario aplicar metodologías para valores ausentes.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C2F0DCCE-DBB3-4DE9-BF7F-E9C83BE74804}"/>
              </a:ext>
            </a:extLst>
          </p:cNvPr>
          <p:cNvSpPr txBox="1">
            <a:spLocks/>
          </p:cNvSpPr>
          <p:nvPr/>
        </p:nvSpPr>
        <p:spPr>
          <a:xfrm>
            <a:off x="211016" y="1941342"/>
            <a:ext cx="5261316" cy="1698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000" b="1" dirty="0" smtClean="0"/>
              <a:t>Análisis Exploratorio</a:t>
            </a:r>
            <a:r>
              <a:rPr lang="es-ES" sz="2000" dirty="0" smtClean="0"/>
              <a:t>: </a:t>
            </a:r>
            <a:r>
              <a:rPr lang="es-ES" sz="2000" dirty="0"/>
              <a:t>Se analiza la estructura de la información proporcionada y se observa que no es necesario aplicar metodologías para valores ausentes.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E8D9C062-1BEA-4073-AA18-C81658C69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332" y="2000811"/>
            <a:ext cx="1574379" cy="85527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58D58C86-6AD3-4C65-B1F6-DB49B9D9C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6711" y="2000810"/>
            <a:ext cx="1574380" cy="8552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1048426F-E7D4-4EF1-9171-7AC3F0C572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2332" y="2809704"/>
            <a:ext cx="1574379" cy="82974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846B49E9-2500-436F-9C62-C90C9D527A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6711" y="2856081"/>
            <a:ext cx="1574379" cy="789559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xmlns="" id="{99E84259-7F9D-4911-9F4B-2C0786975D78}"/>
              </a:ext>
            </a:extLst>
          </p:cNvPr>
          <p:cNvSpPr txBox="1">
            <a:spLocks/>
          </p:cNvSpPr>
          <p:nvPr/>
        </p:nvSpPr>
        <p:spPr>
          <a:xfrm>
            <a:off x="2070993" y="3682501"/>
            <a:ext cx="6679112" cy="1156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000" b="1" dirty="0"/>
              <a:t>Correlación de variables</a:t>
            </a:r>
            <a:r>
              <a:rPr lang="es-ES" sz="2000" dirty="0"/>
              <a:t>: Analizamos la información redundante y la posibilidad de disminuir la dimensionalidad, </a:t>
            </a:r>
            <a:r>
              <a:rPr lang="es-ES" sz="2000" dirty="0" err="1"/>
              <a:t>desidimos</a:t>
            </a:r>
            <a:r>
              <a:rPr lang="es-ES" sz="2000" dirty="0"/>
              <a:t> eliminar la </a:t>
            </a:r>
            <a:r>
              <a:rPr lang="es-ES" sz="2000" dirty="0" err="1"/>
              <a:t>avriable</a:t>
            </a:r>
            <a:r>
              <a:rPr lang="es-ES" sz="2000" dirty="0"/>
              <a:t> “</a:t>
            </a:r>
            <a:r>
              <a:rPr lang="es-ES" sz="2000" dirty="0" err="1"/>
              <a:t>atemp</a:t>
            </a:r>
            <a:r>
              <a:rPr lang="es-ES" sz="2000" dirty="0"/>
              <a:t>”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65B76965-E32B-4896-9DBE-697F12D96C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630" y="3639445"/>
            <a:ext cx="1541363" cy="1199841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xmlns="" id="{94131372-ED54-4A46-81C6-108A3471C05B}"/>
              </a:ext>
            </a:extLst>
          </p:cNvPr>
          <p:cNvSpPr txBox="1">
            <a:spLocks/>
          </p:cNvSpPr>
          <p:nvPr/>
        </p:nvSpPr>
        <p:spPr>
          <a:xfrm>
            <a:off x="211015" y="5087313"/>
            <a:ext cx="8410075" cy="9336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000" b="1" dirty="0"/>
              <a:t>Transformación de variables</a:t>
            </a:r>
            <a:r>
              <a:rPr lang="es-ES" sz="2000" dirty="0"/>
              <a:t>: realizamos cálculos a la base de datos proporcionada con el fin de mejorar el desempeño del modelo. Conversión de categóricas a </a:t>
            </a:r>
            <a:r>
              <a:rPr lang="es-ES" sz="2000" dirty="0" err="1"/>
              <a:t>Dummies</a:t>
            </a:r>
            <a:r>
              <a:rPr lang="es-ES" sz="2000" dirty="0"/>
              <a:t>, </a:t>
            </a:r>
            <a:r>
              <a:rPr lang="es-ES" sz="2000" dirty="0" err="1"/>
              <a:t>transfomración</a:t>
            </a:r>
            <a:r>
              <a:rPr lang="es-ES" sz="2000" dirty="0"/>
              <a:t> de </a:t>
            </a:r>
            <a:r>
              <a:rPr lang="es-ES" sz="2000" dirty="0" err="1"/>
              <a:t>varibales</a:t>
            </a:r>
            <a:r>
              <a:rPr lang="es-ES" sz="2000" dirty="0"/>
              <a:t> de fecha y otros.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2559" y="6536784"/>
            <a:ext cx="91909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10"/>
              </a:rPr>
              <a:t>https://github.com/camiloyatet/Curso-DeepLearning/blob/master/Proyecto1/DL%20-%20Proyecto1%20-%</a:t>
            </a:r>
            <a:r>
              <a:rPr lang="en-US" sz="1200" dirty="0" smtClean="0">
                <a:hlinkClick r:id="rId10"/>
              </a:rPr>
              <a:t>20Bike%20Sharing%20Demand.ipynb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523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Metodologías de abordaje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99138" y="2598007"/>
            <a:ext cx="6731171" cy="115806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sz="2000" b="1" dirty="0" err="1"/>
              <a:t>Random</a:t>
            </a:r>
            <a:r>
              <a:rPr lang="es-ES" sz="2000" b="1" dirty="0"/>
              <a:t> Forest</a:t>
            </a:r>
            <a:r>
              <a:rPr lang="es-ES" sz="2000" dirty="0"/>
              <a:t>: Utilizando Cross </a:t>
            </a:r>
            <a:r>
              <a:rPr lang="es-ES" sz="2000" dirty="0" err="1"/>
              <a:t>Validation</a:t>
            </a:r>
            <a:r>
              <a:rPr lang="es-ES" sz="2000" dirty="0"/>
              <a:t> (10 </a:t>
            </a:r>
            <a:r>
              <a:rPr lang="es-ES" sz="2000" dirty="0" err="1"/>
              <a:t>fold</a:t>
            </a:r>
            <a:r>
              <a:rPr lang="es-ES" sz="2000" dirty="0"/>
              <a:t>)  , MSE como medida de desempeño y 1000 árboles estimadores, obtenemos resultados promedio considerablemente mejores a la regresión lineal (5.502)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C9B263D6-B0FB-4E75-BA7F-828F88126D3F}"/>
              </a:ext>
            </a:extLst>
          </p:cNvPr>
          <p:cNvSpPr txBox="1">
            <a:spLocks/>
          </p:cNvSpPr>
          <p:nvPr/>
        </p:nvSpPr>
        <p:spPr>
          <a:xfrm>
            <a:off x="356088" y="1528812"/>
            <a:ext cx="6759746" cy="1059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000" b="1" dirty="0" err="1"/>
              <a:t>Regresiín</a:t>
            </a:r>
            <a:r>
              <a:rPr lang="es-ES" sz="2000" b="1" dirty="0"/>
              <a:t> Lineal</a:t>
            </a:r>
            <a:r>
              <a:rPr lang="es-ES" sz="2000" dirty="0"/>
              <a:t>: Utilizando Cross </a:t>
            </a:r>
            <a:r>
              <a:rPr lang="es-ES" sz="2000" dirty="0" err="1"/>
              <a:t>Validation</a:t>
            </a:r>
            <a:r>
              <a:rPr lang="es-ES" sz="2000" dirty="0"/>
              <a:t> (10 </a:t>
            </a:r>
            <a:r>
              <a:rPr lang="es-ES" sz="2000" dirty="0" err="1"/>
              <a:t>fold</a:t>
            </a:r>
            <a:r>
              <a:rPr lang="es-ES" sz="2000" dirty="0"/>
              <a:t>)  y MSE como medida de desempeño, obtenemos un indicador de error bastante alto al aplicarlo en la base de test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72F6DA4-23BA-411A-9E43-BC20D4E17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5835" y="1528812"/>
            <a:ext cx="1212110" cy="10596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C01BBD3A-EE2C-4BC5-9D34-33A9670240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088" y="2588456"/>
            <a:ext cx="1380689" cy="116762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xmlns="" id="{931BDB4C-4104-4417-856E-3737DD671738}"/>
              </a:ext>
            </a:extLst>
          </p:cNvPr>
          <p:cNvSpPr txBox="1">
            <a:spLocks/>
          </p:cNvSpPr>
          <p:nvPr/>
        </p:nvSpPr>
        <p:spPr>
          <a:xfrm>
            <a:off x="356088" y="3918685"/>
            <a:ext cx="6731171" cy="12019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000" b="1" dirty="0" err="1"/>
              <a:t>Gradient</a:t>
            </a:r>
            <a:r>
              <a:rPr lang="es-ES" sz="2000" b="1" dirty="0"/>
              <a:t> </a:t>
            </a:r>
            <a:r>
              <a:rPr lang="es-ES" sz="2000" b="1" dirty="0" err="1"/>
              <a:t>Boost</a:t>
            </a:r>
            <a:r>
              <a:rPr lang="es-ES" sz="2000" dirty="0"/>
              <a:t>: Utilizando Cross </a:t>
            </a:r>
            <a:r>
              <a:rPr lang="es-ES" sz="2000" dirty="0" err="1"/>
              <a:t>Validation</a:t>
            </a:r>
            <a:r>
              <a:rPr lang="es-ES" sz="2000" dirty="0"/>
              <a:t> (10 </a:t>
            </a:r>
            <a:r>
              <a:rPr lang="es-ES" sz="2000" dirty="0" err="1"/>
              <a:t>fold</a:t>
            </a:r>
            <a:r>
              <a:rPr lang="es-ES" sz="2000" dirty="0"/>
              <a:t>)  , MSE como medida de desempeño, 1000 árboles estimadores y </a:t>
            </a:r>
            <a:r>
              <a:rPr lang="es-ES" sz="2000" dirty="0" err="1"/>
              <a:t>aplha</a:t>
            </a:r>
            <a:r>
              <a:rPr lang="es-ES" sz="2000" dirty="0"/>
              <a:t> = 0.01, obtenemos resultados promedio mejores que </a:t>
            </a:r>
            <a:r>
              <a:rPr lang="es-ES" sz="2000" dirty="0" err="1"/>
              <a:t>Random</a:t>
            </a:r>
            <a:r>
              <a:rPr lang="es-ES" sz="2000" dirty="0"/>
              <a:t> Forest (2.879)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F0AD18DA-9DEE-429B-89FC-D7849F52B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5834" y="3918684"/>
            <a:ext cx="1279225" cy="1201957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xmlns="" id="{DD720400-CEB0-4E95-A878-D07100B6F600}"/>
              </a:ext>
            </a:extLst>
          </p:cNvPr>
          <p:cNvSpPr txBox="1">
            <a:spLocks/>
          </p:cNvSpPr>
          <p:nvPr/>
        </p:nvSpPr>
        <p:spPr>
          <a:xfrm>
            <a:off x="356087" y="5242713"/>
            <a:ext cx="8038972" cy="120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000" b="1" dirty="0"/>
              <a:t>Selección Final: </a:t>
            </a:r>
            <a:r>
              <a:rPr lang="es-ES" sz="2000" dirty="0"/>
              <a:t>Teniendo en cuenta  que el menor MSE se dio en </a:t>
            </a:r>
            <a:r>
              <a:rPr lang="es-ES" sz="2000" dirty="0" err="1"/>
              <a:t>Gradient</a:t>
            </a:r>
            <a:r>
              <a:rPr lang="es-ES" sz="2000" dirty="0"/>
              <a:t> </a:t>
            </a:r>
            <a:r>
              <a:rPr lang="es-ES" sz="2000" dirty="0" err="1"/>
              <a:t>Boost</a:t>
            </a:r>
            <a:r>
              <a:rPr lang="es-ES" sz="2000" dirty="0"/>
              <a:t>, lo </a:t>
            </a:r>
            <a:r>
              <a:rPr lang="es-ES" sz="2000" dirty="0" err="1"/>
              <a:t>utilizmaos</a:t>
            </a:r>
            <a:r>
              <a:rPr lang="es-ES" sz="2000" dirty="0"/>
              <a:t> para participar en la competencia. Quedando en el 30% superior de la clasificación.</a:t>
            </a:r>
          </a:p>
        </p:txBody>
      </p:sp>
    </p:spTree>
    <p:extLst>
      <p:ext uri="{BB962C8B-B14F-4D97-AF65-F5344CB8AC3E}">
        <p14:creationId xmlns:p14="http://schemas.microsoft.com/office/powerpoint/2010/main" val="160825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intero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Tintero.thmx</Template>
  <TotalTime>111</TotalTime>
  <Words>333</Words>
  <Application>Microsoft Office PowerPoint</Application>
  <PresentationFormat>Presentación en pantalla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Goudy Old Style</vt:lpstr>
      <vt:lpstr>Impact</vt:lpstr>
      <vt:lpstr>Rockwell</vt:lpstr>
      <vt:lpstr>Tintero</vt:lpstr>
      <vt:lpstr>Demanda de uso de bicicletas compartidas</vt:lpstr>
      <vt:lpstr>Descripción del problema </vt:lpstr>
      <vt:lpstr>Metodologías de abordaje </vt:lpstr>
      <vt:lpstr>Metodologías de abordaje </vt:lpstr>
    </vt:vector>
  </TitlesOfParts>
  <Company>Compensar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Demanda de uso de bicicletas compartidas</dc:title>
  <dc:creator>Alexandra Pinzon</dc:creator>
  <cp:lastModifiedBy>Hernan Camilo Yate</cp:lastModifiedBy>
  <cp:revision>10</cp:revision>
  <dcterms:created xsi:type="dcterms:W3CDTF">2018-06-15T23:17:53Z</dcterms:created>
  <dcterms:modified xsi:type="dcterms:W3CDTF">2018-06-25T00:48:15Z</dcterms:modified>
</cp:coreProperties>
</file>