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65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AUROC</a:t>
            </a:r>
            <a:r>
              <a:rPr lang="en-US" sz="2400" b="1" baseline="0"/>
              <a:t> Comparison</a:t>
            </a:r>
            <a:endParaRPr lang="en-US" sz="24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Hoja1!$B$4:$D$6</c:f>
              <c:multiLvlStrCache>
                <c:ptCount val="3"/>
                <c:lvl>
                  <c:pt idx="0">
                    <c:v>Average</c:v>
                  </c:pt>
                  <c:pt idx="1">
                    <c:v>Neural Network</c:v>
                  </c:pt>
                  <c:pt idx="2">
                    <c:v>Both Datasets</c:v>
                  </c:pt>
                </c:lvl>
                <c:lvl>
                  <c:pt idx="0">
                    <c:v>Plot: Sequential Network</c:v>
                  </c:pt>
                  <c:pt idx="2">
                    <c:v> </c:v>
                  </c:pt>
                </c:lvl>
                <c:lvl>
                  <c:pt idx="0">
                    <c:v>Poster: Transer Learning</c:v>
                  </c:pt>
                  <c:pt idx="2">
                    <c:v> </c:v>
                  </c:pt>
                </c:lvl>
              </c:multiLvlStrCache>
            </c:multiLvlStrRef>
          </c:cat>
          <c:val>
            <c:numRef>
              <c:f>Hoja1!$E$4:$E$6</c:f>
              <c:numCache>
                <c:formatCode>General</c:formatCode>
                <c:ptCount val="3"/>
                <c:pt idx="0">
                  <c:v>0.90639999999999998</c:v>
                </c:pt>
                <c:pt idx="1">
                  <c:v>0.88449999999999995</c:v>
                </c:pt>
                <c:pt idx="2">
                  <c:v>0.83750000000000002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09580048"/>
        <c:axId val="1733285264"/>
      </c:barChart>
      <c:catAx>
        <c:axId val="1609580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285264"/>
        <c:crosses val="autoZero"/>
        <c:auto val="1"/>
        <c:lblAlgn val="ctr"/>
        <c:lblOffset val="100"/>
        <c:noMultiLvlLbl val="0"/>
      </c:catAx>
      <c:valAx>
        <c:axId val="1733285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580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323F-A14B-4FFA-8E77-50FBA0688C9E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AE418-1AF7-4663-9357-8456785D57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5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AE418-1AF7-4663-9357-8456785D57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8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AE418-1AF7-4663-9357-8456785D57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AE418-1AF7-4663-9357-8456785D57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1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87CE-0155-421D-A9E2-601FDF07A55C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0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2CA5-D590-40A1-9995-C36437992049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2608-F19C-43A9-B686-1B5019A0D4E2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4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B5BB-9355-4935-9EC6-6A28A342149E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1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70B1-F0F7-4DB6-A2B3-B40C519C65F2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4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6192-C0F5-4D48-B4DA-EF3479CD0C25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3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E77F8-9AC5-4CBC-80DA-9CD8D4D5FE97}" type="datetime1">
              <a:rPr lang="en-US" smtClean="0"/>
              <a:t>7/23/2018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8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63EE-3188-474B-99E0-F7638430C938}" type="datetime1">
              <a:rPr lang="en-US" smtClean="0"/>
              <a:t>7/23/2018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0396-08C0-452F-927D-6CD79147AD4A}" type="datetime1">
              <a:rPr lang="en-US" smtClean="0"/>
              <a:t>7/23/2018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3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9538-6B15-4E08-BDDE-C64FF85B14EE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6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6098-144F-4B98-905C-4E2C842967FC}" type="datetime1">
              <a:rPr lang="en-US" smtClean="0"/>
              <a:t>7/23/2018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2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77466-CFE6-44EA-BC2F-D9B17D53ED71}" type="datetime1">
              <a:rPr lang="en-US" smtClean="0"/>
              <a:t>7/23/2018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B0D0-B0B5-4F13-AE91-C83DE2237B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4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ovie posters wall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040"/>
            <a:ext cx="12192000" cy="68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0" y="-29040"/>
            <a:ext cx="12192000" cy="68870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1565081" y="744644"/>
            <a:ext cx="9061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GENRE CLASSIFICATION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3157672" y="4790965"/>
            <a:ext cx="5876672" cy="1661995"/>
            <a:chOff x="3157670" y="2610471"/>
            <a:chExt cx="5876671" cy="1661994"/>
          </a:xfrm>
        </p:grpSpPr>
        <p:sp>
          <p:nvSpPr>
            <p:cNvPr id="10" name="Rectángulo 9"/>
            <p:cNvSpPr/>
            <p:nvPr/>
          </p:nvSpPr>
          <p:spPr>
            <a:xfrm>
              <a:off x="3157670" y="2610471"/>
              <a:ext cx="5876671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Deep Learning Final Project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3918962" y="3441468"/>
              <a:ext cx="4354075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Nicolás Lozada 	201727313</a:t>
              </a:r>
            </a:p>
            <a:p>
              <a:pPr algn="ctr"/>
              <a:r>
                <a:rPr lang="es-E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Camilo Yate 		201630371</a:t>
              </a:r>
            </a:p>
          </p:txBody>
        </p:sp>
      </p:grpSp>
      <p:pic>
        <p:nvPicPr>
          <p:cNvPr id="1028" name="Picture 4" descr="University of Los Andes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556" y="2441656"/>
            <a:ext cx="1598613" cy="18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4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351692" y="303813"/>
            <a:ext cx="29242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Movies Datasets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759654" y="1202166"/>
            <a:ext cx="107758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Two different datasets were provided in order to predict the movie genre: The movie poster and its </a:t>
            </a:r>
            <a:r>
              <a:rPr lang="en-US" dirty="0" smtClean="0"/>
              <a:t>plot.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dataset is formed by </a:t>
            </a:r>
            <a:r>
              <a:rPr lang="en-US" b="1" dirty="0" smtClean="0"/>
              <a:t>11,278</a:t>
            </a:r>
            <a:r>
              <a:rPr lang="en-US" dirty="0" smtClean="0"/>
              <a:t> movie posters and plots. The data set has been divided in training and testing  set: </a:t>
            </a:r>
            <a:r>
              <a:rPr lang="en-US" b="1" dirty="0" smtClean="0"/>
              <a:t>7,895</a:t>
            </a:r>
            <a:r>
              <a:rPr lang="en-US" dirty="0" smtClean="0"/>
              <a:t> (70%) and </a:t>
            </a:r>
            <a:r>
              <a:rPr lang="en-US" b="1" dirty="0" smtClean="0"/>
              <a:t>3,383</a:t>
            </a:r>
            <a:r>
              <a:rPr lang="en-US" dirty="0" smtClean="0"/>
              <a:t> (30%) movies respectively.</a:t>
            </a:r>
          </a:p>
          <a:p>
            <a:pPr algn="just"/>
            <a:endParaRPr lang="es-CO" dirty="0" smtClean="0"/>
          </a:p>
          <a:p>
            <a:pPr algn="just"/>
            <a:r>
              <a:rPr lang="es-CO" dirty="0" smtClean="0"/>
              <a:t>In </a:t>
            </a:r>
            <a:r>
              <a:rPr lang="es-CO" dirty="0" smtClean="0"/>
              <a:t>poster </a:t>
            </a:r>
            <a:r>
              <a:rPr lang="es-CO" dirty="0" err="1" smtClean="0"/>
              <a:t>images</a:t>
            </a:r>
            <a:r>
              <a:rPr lang="es-CO" dirty="0" smtClean="0"/>
              <a:t> </a:t>
            </a:r>
            <a:r>
              <a:rPr lang="es-CO" dirty="0" err="1" smtClean="0"/>
              <a:t>dataset</a:t>
            </a:r>
            <a:r>
              <a:rPr lang="es-CO" dirty="0" smtClean="0"/>
              <a:t>, </a:t>
            </a:r>
            <a:r>
              <a:rPr lang="en-US" dirty="0" smtClean="0"/>
              <a:t>each image is stored </a:t>
            </a:r>
            <a:r>
              <a:rPr lang="es-CO" dirty="0" smtClean="0"/>
              <a:t>in </a:t>
            </a:r>
            <a:r>
              <a:rPr lang="en-US" dirty="0" smtClean="0"/>
              <a:t>two analogous version: full color and grayscale. For classification, </a:t>
            </a:r>
            <a:r>
              <a:rPr lang="en-US" dirty="0" smtClean="0"/>
              <a:t>purposes, in </a:t>
            </a:r>
            <a:r>
              <a:rPr lang="en-US" dirty="0" smtClean="0"/>
              <a:t>order to get better </a:t>
            </a:r>
            <a:r>
              <a:rPr lang="en-US" dirty="0" smtClean="0"/>
              <a:t>predictions,  full </a:t>
            </a:r>
            <a:r>
              <a:rPr lang="en-US" dirty="0" smtClean="0"/>
              <a:t>color version </a:t>
            </a:r>
            <a:r>
              <a:rPr lang="en-US" dirty="0" smtClean="0"/>
              <a:t>will </a:t>
            </a:r>
            <a:r>
              <a:rPr lang="en-US" dirty="0" smtClean="0"/>
              <a:t>be used.</a:t>
            </a:r>
          </a:p>
          <a:p>
            <a:pPr algn="just"/>
            <a:endParaRPr lang="es-CO" dirty="0" smtClean="0"/>
          </a:p>
          <a:p>
            <a:pPr algn="just"/>
            <a:r>
              <a:rPr lang="en-US" dirty="0" smtClean="0"/>
              <a:t>For movie plots each movie has a complete description of the plot in natural language format. In this dataset text mining techniques will be applied for getting high performance in classification</a:t>
            </a:r>
            <a:r>
              <a:rPr lang="es-CO" dirty="0" smtClean="0"/>
              <a:t>.</a:t>
            </a:r>
            <a:endParaRPr lang="en-US" dirty="0" smtClean="0"/>
          </a:p>
          <a:p>
            <a:pPr algn="just"/>
            <a:endParaRPr lang="es-CO" dirty="0" smtClean="0"/>
          </a:p>
          <a:p>
            <a:pPr algn="just"/>
            <a:r>
              <a:rPr lang="es-CO" dirty="0" smtClean="0"/>
              <a:t>In training set, </a:t>
            </a:r>
            <a:r>
              <a:rPr lang="en-US" dirty="0" smtClean="0"/>
              <a:t>each poster is classified among </a:t>
            </a:r>
            <a:r>
              <a:rPr lang="en-US" b="1" dirty="0" smtClean="0"/>
              <a:t>24</a:t>
            </a:r>
            <a:r>
              <a:rPr lang="en-US" dirty="0" smtClean="0"/>
              <a:t> different genres (target variable). One movie can belong to several </a:t>
            </a:r>
            <a:r>
              <a:rPr lang="en-US" dirty="0" smtClean="0"/>
              <a:t>genres.</a:t>
            </a:r>
            <a:endParaRPr lang="en-US" dirty="0" smtClean="0"/>
          </a:p>
          <a:p>
            <a:pPr algn="just"/>
            <a:endParaRPr lang="es-CO" dirty="0"/>
          </a:p>
          <a:p>
            <a:pPr algn="just"/>
            <a:r>
              <a:rPr lang="en-US" dirty="0" smtClean="0"/>
              <a:t>The proposed classification methodology will be able to predict the genres classification for a </a:t>
            </a:r>
            <a:r>
              <a:rPr lang="en-US" dirty="0" smtClean="0"/>
              <a:t>movie, </a:t>
            </a:r>
            <a:r>
              <a:rPr lang="en-US" dirty="0" smtClean="0"/>
              <a:t>given its </a:t>
            </a:r>
            <a:r>
              <a:rPr lang="en-US" dirty="0" smtClean="0"/>
              <a:t>poster image </a:t>
            </a:r>
            <a:r>
              <a:rPr lang="en-US" dirty="0" smtClean="0"/>
              <a:t>and plot.</a:t>
            </a:r>
            <a:endParaRPr lang="en-US" dirty="0"/>
          </a:p>
        </p:txBody>
      </p:sp>
      <p:sp>
        <p:nvSpPr>
          <p:cNvPr id="24" name="AutoShape 4" descr="Resultado de imagen para movie fil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Best Film Clipart #17854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383565">
            <a:off x="9304136" y="6087698"/>
            <a:ext cx="3062068" cy="9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redondeado 20"/>
          <p:cNvSpPr/>
          <p:nvPr/>
        </p:nvSpPr>
        <p:spPr>
          <a:xfrm>
            <a:off x="232236" y="4304708"/>
            <a:ext cx="7490927" cy="20538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redondeado 2"/>
          <p:cNvSpPr/>
          <p:nvPr/>
        </p:nvSpPr>
        <p:spPr>
          <a:xfrm>
            <a:off x="232236" y="2128387"/>
            <a:ext cx="7490927" cy="20778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232236" y="303813"/>
            <a:ext cx="34726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Genre Classification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77589" y="5044051"/>
            <a:ext cx="12563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Plot Text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17564" y="2936479"/>
            <a:ext cx="9764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Poster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4853347" y="2231250"/>
            <a:ext cx="2405575" cy="5252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err="1" smtClean="0"/>
              <a:t>Random</a:t>
            </a:r>
            <a:r>
              <a:rPr lang="es-CO" sz="1600" dirty="0" smtClean="0"/>
              <a:t> </a:t>
            </a:r>
            <a:r>
              <a:rPr lang="es-CO" sz="1600" dirty="0" err="1" smtClean="0"/>
              <a:t>Forest</a:t>
            </a:r>
            <a:endParaRPr lang="es-CO" sz="1600" dirty="0" smtClean="0"/>
          </a:p>
          <a:p>
            <a:pPr algn="ctr"/>
            <a:r>
              <a:rPr lang="es-CO" sz="1600" dirty="0" err="1" smtClean="0"/>
              <a:t>AUROC</a:t>
            </a:r>
            <a:r>
              <a:rPr lang="es-CO" sz="1600" dirty="0" smtClean="0"/>
              <a:t> : 0,586</a:t>
            </a:r>
            <a:endParaRPr lang="en-US" sz="16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847961" y="2279960"/>
            <a:ext cx="1713914" cy="427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err="1" smtClean="0"/>
              <a:t>PCA</a:t>
            </a:r>
            <a:endParaRPr lang="en-US" sz="16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853347" y="4459456"/>
            <a:ext cx="2405575" cy="4801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err="1" smtClean="0"/>
              <a:t>Random</a:t>
            </a:r>
            <a:r>
              <a:rPr lang="es-CO" sz="1600" dirty="0" smtClean="0"/>
              <a:t> </a:t>
            </a:r>
            <a:r>
              <a:rPr lang="es-CO" sz="1600" dirty="0" err="1" smtClean="0"/>
              <a:t>Forest</a:t>
            </a:r>
            <a:r>
              <a:rPr lang="es-CO" sz="1600" dirty="0" smtClean="0"/>
              <a:t>:</a:t>
            </a:r>
          </a:p>
          <a:p>
            <a:pPr algn="ctr"/>
            <a:r>
              <a:rPr lang="es-CO" sz="1600" dirty="0" err="1" smtClean="0"/>
              <a:t>AUROC</a:t>
            </a:r>
            <a:r>
              <a:rPr lang="es-CO" sz="1600" dirty="0" smtClean="0"/>
              <a:t>: 0,7677</a:t>
            </a:r>
            <a:endParaRPr lang="en-US" sz="16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853347" y="2869068"/>
            <a:ext cx="2405575" cy="5522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CNN</a:t>
            </a:r>
          </a:p>
          <a:p>
            <a:pPr algn="ctr"/>
            <a:r>
              <a:rPr lang="es-CO" sz="1600" dirty="0" err="1" smtClean="0"/>
              <a:t>AUROC</a:t>
            </a:r>
            <a:r>
              <a:rPr lang="es-CO" sz="1600" dirty="0" smtClean="0"/>
              <a:t> : 0,5</a:t>
            </a:r>
            <a:endParaRPr lang="en-US" sz="16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4853347" y="3549090"/>
            <a:ext cx="2405575" cy="5164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Transfer </a:t>
            </a:r>
            <a:r>
              <a:rPr lang="es-CO" sz="1600" dirty="0" err="1" smtClean="0"/>
              <a:t>Learning</a:t>
            </a:r>
            <a:r>
              <a:rPr lang="es-CO" sz="1600" dirty="0" smtClean="0"/>
              <a:t> VGG16</a:t>
            </a:r>
          </a:p>
          <a:p>
            <a:pPr algn="ctr"/>
            <a:r>
              <a:rPr lang="es-CO" sz="1600" b="1" dirty="0" err="1" smtClean="0"/>
              <a:t>AUROC</a:t>
            </a:r>
            <a:r>
              <a:rPr lang="es-CO" sz="1600" b="1" dirty="0" smtClean="0"/>
              <a:t> : 0,6971</a:t>
            </a:r>
            <a:endParaRPr lang="en-US" sz="1600" b="1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4853347" y="5044051"/>
            <a:ext cx="2405575" cy="5412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err="1" smtClean="0"/>
              <a:t>Sequential</a:t>
            </a:r>
            <a:r>
              <a:rPr lang="es-CO" sz="1600" dirty="0" smtClean="0"/>
              <a:t> </a:t>
            </a:r>
            <a:r>
              <a:rPr lang="es-CO" sz="1600" dirty="0" err="1" smtClean="0"/>
              <a:t>NN</a:t>
            </a:r>
            <a:endParaRPr lang="es-CO" sz="1600" dirty="0" smtClean="0"/>
          </a:p>
          <a:p>
            <a:pPr algn="ctr"/>
            <a:r>
              <a:rPr lang="es-CO" sz="1600" b="1" dirty="0" err="1" smtClean="0"/>
              <a:t>AUROC</a:t>
            </a:r>
            <a:r>
              <a:rPr lang="es-CO" sz="1600" b="1" dirty="0" smtClean="0"/>
              <a:t>: 0,8360</a:t>
            </a:r>
            <a:endParaRPr lang="en-US" sz="16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4853347" y="5698644"/>
            <a:ext cx="2405575" cy="5048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err="1" smtClean="0"/>
              <a:t>LSTM</a:t>
            </a:r>
            <a:r>
              <a:rPr lang="es-CO" sz="1600" dirty="0" smtClean="0"/>
              <a:t> Network</a:t>
            </a:r>
          </a:p>
          <a:p>
            <a:pPr algn="ctr"/>
            <a:r>
              <a:rPr lang="es-CO" sz="1600" dirty="0" err="1" smtClean="0"/>
              <a:t>AUROC</a:t>
            </a:r>
            <a:r>
              <a:rPr lang="es-CO" sz="1600" dirty="0" smtClean="0"/>
              <a:t>: 0,51</a:t>
            </a:r>
            <a:endParaRPr lang="en-US" sz="1600" dirty="0"/>
          </a:p>
        </p:txBody>
      </p:sp>
      <p:sp>
        <p:nvSpPr>
          <p:cNvPr id="19" name="Rectángulo 18"/>
          <p:cNvSpPr/>
          <p:nvPr/>
        </p:nvSpPr>
        <p:spPr>
          <a:xfrm>
            <a:off x="232237" y="916557"/>
            <a:ext cx="11725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Genre classification could be divided in three stages: First each dataset will be used for a single classification, then  both models will be joined in order to asses genres to each movie.</a:t>
            </a:r>
            <a:endParaRPr lang="en-US" dirty="0"/>
          </a:p>
        </p:txBody>
      </p:sp>
      <p:cxnSp>
        <p:nvCxnSpPr>
          <p:cNvPr id="23" name="Conector recto 22"/>
          <p:cNvCxnSpPr>
            <a:stCxn id="12" idx="3"/>
            <a:endCxn id="2" idx="1"/>
          </p:cNvCxnSpPr>
          <p:nvPr/>
        </p:nvCxnSpPr>
        <p:spPr>
          <a:xfrm>
            <a:off x="4561875" y="2493851"/>
            <a:ext cx="291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735906" y="1655168"/>
            <a:ext cx="11397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414055" y="1667043"/>
            <a:ext cx="11880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9096015" y="1643186"/>
            <a:ext cx="25714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Aggregation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Cerrar llave 27"/>
          <p:cNvSpPr/>
          <p:nvPr/>
        </p:nvSpPr>
        <p:spPr>
          <a:xfrm>
            <a:off x="7940845" y="2104851"/>
            <a:ext cx="548640" cy="4241760"/>
          </a:xfrm>
          <a:prstGeom prst="rightBrace">
            <a:avLst>
              <a:gd name="adj1" fmla="val 8333"/>
              <a:gd name="adj2" fmla="val 4900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8805901" y="2128387"/>
            <a:ext cx="3151638" cy="42182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redondeado 29"/>
          <p:cNvSpPr/>
          <p:nvPr/>
        </p:nvSpPr>
        <p:spPr>
          <a:xfrm>
            <a:off x="9182986" y="2345324"/>
            <a:ext cx="2405575" cy="15997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 smtClean="0"/>
              <a:t>Average</a:t>
            </a:r>
            <a:r>
              <a:rPr lang="en-US" sz="1600" dirty="0" smtClean="0"/>
              <a:t>: </a:t>
            </a:r>
          </a:p>
          <a:p>
            <a:pPr algn="just"/>
            <a:r>
              <a:rPr lang="en-US" sz="1600" dirty="0" smtClean="0"/>
              <a:t>The</a:t>
            </a:r>
            <a:r>
              <a:rPr lang="es-CO" sz="1600" dirty="0" smtClean="0"/>
              <a:t> </a:t>
            </a:r>
            <a:r>
              <a:rPr lang="en-US" sz="1600" dirty="0" smtClean="0"/>
              <a:t>predicted probability for each movie in each genre is the arithmetic mean of each single model</a:t>
            </a:r>
            <a:endParaRPr lang="en-US" sz="16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9261850" y="4304708"/>
            <a:ext cx="2405575" cy="15997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 smtClean="0"/>
              <a:t>Neural Network</a:t>
            </a:r>
            <a:r>
              <a:rPr lang="en-US" sz="1600" dirty="0" smtClean="0"/>
              <a:t>: </a:t>
            </a:r>
          </a:p>
          <a:p>
            <a:pPr algn="just"/>
            <a:r>
              <a:rPr lang="en-US" sz="1600" dirty="0" smtClean="0"/>
              <a:t>The predicted vectors in each single model is used as input of a new neural network.</a:t>
            </a:r>
            <a:endParaRPr lang="en-US" sz="1600" dirty="0"/>
          </a:p>
        </p:txBody>
      </p:sp>
      <p:sp>
        <p:nvSpPr>
          <p:cNvPr id="4" name="Rectángulo 3"/>
          <p:cNvSpPr/>
          <p:nvPr/>
        </p:nvSpPr>
        <p:spPr>
          <a:xfrm>
            <a:off x="232236" y="6550223"/>
            <a:ext cx="4066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Models with the best performance are shown in </a:t>
            </a:r>
            <a:r>
              <a:rPr lang="en-US" sz="1400" b="1" dirty="0" smtClean="0"/>
              <a:t>bold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598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232236" y="303813"/>
            <a:ext cx="34726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Genre Classification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32237" y="916557"/>
            <a:ext cx="11725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One final approach is build a neural network taking as input vectors the two data sets at once. The result of the different approaches are the following</a:t>
            </a:r>
            <a:endParaRPr lang="en-US" dirty="0"/>
          </a:p>
        </p:txBody>
      </p:sp>
      <p:sp>
        <p:nvSpPr>
          <p:cNvPr id="35" name="Rectángulo 34"/>
          <p:cNvSpPr/>
          <p:nvPr/>
        </p:nvSpPr>
        <p:spPr>
          <a:xfrm>
            <a:off x="9216009" y="2439726"/>
            <a:ext cx="28221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In conclusion, the best model will be the average between transfer learning network for images and a sequential network for movie plot. However, the best model in Kaggle </a:t>
            </a:r>
            <a:r>
              <a:rPr lang="en-US" dirty="0"/>
              <a:t>was the neural network taking as input vectors the two data sets at once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313338" y="1906537"/>
            <a:ext cx="8585963" cy="3991986"/>
            <a:chOff x="232235" y="1661839"/>
            <a:chExt cx="10753444" cy="4455942"/>
          </a:xfrm>
        </p:grpSpPr>
        <p:graphicFrame>
          <p:nvGraphicFramePr>
            <p:cNvPr id="32" name="Gráfico 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58994300"/>
                </p:ext>
              </p:extLst>
            </p:nvPr>
          </p:nvGraphicFramePr>
          <p:xfrm>
            <a:off x="2081119" y="1661839"/>
            <a:ext cx="8414825" cy="44559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3" name="CuadroTexto 32"/>
            <p:cNvSpPr txBox="1"/>
            <p:nvPr/>
          </p:nvSpPr>
          <p:spPr>
            <a:xfrm>
              <a:off x="3052691" y="1949219"/>
              <a:ext cx="1085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Aggregation</a:t>
              </a:r>
              <a:endParaRPr lang="en-US" sz="1600" b="1" dirty="0"/>
            </a:p>
          </p:txBody>
        </p:sp>
        <p:sp>
          <p:nvSpPr>
            <p:cNvPr id="2" name="Rectángulo redondeado 1"/>
            <p:cNvSpPr/>
            <p:nvPr/>
          </p:nvSpPr>
          <p:spPr>
            <a:xfrm>
              <a:off x="232235" y="2355947"/>
              <a:ext cx="10753443" cy="924093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306601" y="2356711"/>
              <a:ext cx="16415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err="1" smtClean="0"/>
                <a:t>Best</a:t>
              </a:r>
              <a:r>
                <a:rPr lang="es-CO" sz="1600" dirty="0" smtClean="0"/>
                <a:t> Performance in </a:t>
              </a:r>
              <a:r>
                <a:rPr lang="es-CO" sz="1600" dirty="0" err="1" smtClean="0"/>
                <a:t>Kaggle</a:t>
              </a:r>
              <a:endParaRPr lang="en-US" sz="1600" dirty="0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232236" y="4607601"/>
              <a:ext cx="10753443" cy="924093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06601" y="4608365"/>
              <a:ext cx="16376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err="1" smtClean="0"/>
                <a:t>Best</a:t>
              </a:r>
              <a:r>
                <a:rPr lang="es-CO" sz="1600" dirty="0" smtClean="0"/>
                <a:t> Performance in test </a:t>
              </a:r>
              <a:r>
                <a:rPr lang="es-CO" sz="1600" dirty="0" err="1" smtClean="0"/>
                <a:t>subset</a:t>
              </a:r>
              <a:endParaRPr lang="en-US" sz="1600" dirty="0"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69" y="6267534"/>
            <a:ext cx="7539840" cy="3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ovie posters wall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040"/>
            <a:ext cx="12192000" cy="68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0" y="-29040"/>
            <a:ext cx="12192000" cy="68870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B0D0-B0B5-4F13-AE91-C83DE2237B89}" type="slidenum">
              <a:rPr lang="en-US" smtClean="0"/>
              <a:t>5</a:t>
            </a:fld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5272665" y="2807420"/>
            <a:ext cx="16466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09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400</Words>
  <Application>Microsoft Office PowerPoint</Application>
  <PresentationFormat>Panorámica</PresentationFormat>
  <Paragraphs>53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Yate Tamara</dc:creator>
  <cp:lastModifiedBy>Hernan Camilo Yate</cp:lastModifiedBy>
  <cp:revision>19</cp:revision>
  <dcterms:created xsi:type="dcterms:W3CDTF">2018-07-22T22:32:13Z</dcterms:created>
  <dcterms:modified xsi:type="dcterms:W3CDTF">2018-07-23T21:09:45Z</dcterms:modified>
</cp:coreProperties>
</file>