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0"/>
  </p:notesMasterIdLst>
  <p:sldIdLst>
    <p:sldId id="256" r:id="rId2"/>
    <p:sldId id="257" r:id="rId3"/>
    <p:sldId id="258" r:id="rId4"/>
    <p:sldId id="260" r:id="rId5"/>
    <p:sldId id="261" r:id="rId6"/>
    <p:sldId id="276" r:id="rId7"/>
    <p:sldId id="263" r:id="rId8"/>
    <p:sldId id="274" r:id="rId9"/>
    <p:sldId id="275" r:id="rId10"/>
    <p:sldId id="264" r:id="rId11"/>
    <p:sldId id="294" r:id="rId12"/>
    <p:sldId id="295" r:id="rId13"/>
    <p:sldId id="265" r:id="rId14"/>
    <p:sldId id="267" r:id="rId15"/>
    <p:sldId id="273" r:id="rId16"/>
    <p:sldId id="272" r:id="rId17"/>
    <p:sldId id="292" r:id="rId18"/>
    <p:sldId id="296" r:id="rId19"/>
    <p:sldId id="290" r:id="rId20"/>
    <p:sldId id="289" r:id="rId21"/>
    <p:sldId id="269" r:id="rId22"/>
    <p:sldId id="282" r:id="rId23"/>
    <p:sldId id="268" r:id="rId24"/>
    <p:sldId id="277" r:id="rId25"/>
    <p:sldId id="278" r:id="rId26"/>
    <p:sldId id="279" r:id="rId27"/>
    <p:sldId id="281" r:id="rId28"/>
    <p:sldId id="297" r:id="rId29"/>
    <p:sldId id="298" r:id="rId30"/>
    <p:sldId id="283" r:id="rId31"/>
    <p:sldId id="284" r:id="rId32"/>
    <p:sldId id="285" r:id="rId33"/>
    <p:sldId id="286" r:id="rId34"/>
    <p:sldId id="287" r:id="rId35"/>
    <p:sldId id="288" r:id="rId36"/>
    <p:sldId id="271" r:id="rId37"/>
    <p:sldId id="293" r:id="rId38"/>
    <p:sldId id="259"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72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8723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dirty="0"/>
          </a:p>
        </p:txBody>
      </p:sp>
    </p:spTree>
    <p:extLst>
      <p:ext uri="{BB962C8B-B14F-4D97-AF65-F5344CB8AC3E}">
        <p14:creationId xmlns:p14="http://schemas.microsoft.com/office/powerpoint/2010/main" val="386552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dirty="0"/>
          </a:p>
        </p:txBody>
      </p:sp>
    </p:spTree>
    <p:extLst>
      <p:ext uri="{BB962C8B-B14F-4D97-AF65-F5344CB8AC3E}">
        <p14:creationId xmlns:p14="http://schemas.microsoft.com/office/powerpoint/2010/main" val="1905095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a:t>
            </a:fld>
            <a:endParaRPr dirty="0"/>
          </a:p>
        </p:txBody>
      </p:sp>
    </p:spTree>
    <p:extLst>
      <p:ext uri="{BB962C8B-B14F-4D97-AF65-F5344CB8AC3E}">
        <p14:creationId xmlns:p14="http://schemas.microsoft.com/office/powerpoint/2010/main" val="1512284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38</a:t>
            </a:fld>
            <a:endParaRPr dirty="0"/>
          </a:p>
        </p:txBody>
      </p:sp>
    </p:spTree>
    <p:extLst>
      <p:ext uri="{BB962C8B-B14F-4D97-AF65-F5344CB8AC3E}">
        <p14:creationId xmlns:p14="http://schemas.microsoft.com/office/powerpoint/2010/main" val="1195933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5" descr="Sin título3.png"/>
          <p:cNvPicPr preferRelativeResize="0"/>
          <p:nvPr/>
        </p:nvPicPr>
        <p:blipFill rotWithShape="1">
          <a:blip r:embed="rId2">
            <a:alphaModFix/>
          </a:blip>
          <a:srcRect/>
          <a:stretch/>
        </p:blipFill>
        <p:spPr>
          <a:xfrm>
            <a:off x="0" y="0"/>
            <a:ext cx="9166949"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6"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dirty="0">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18" Type="http://schemas.openxmlformats.org/officeDocument/2006/relationships/slide" Target="slide20.xml"/><Relationship Id="rId3" Type="http://schemas.openxmlformats.org/officeDocument/2006/relationships/slide" Target="slide3.xml"/><Relationship Id="rId21" Type="http://schemas.openxmlformats.org/officeDocument/2006/relationships/hyperlink" Target="IEEE830.docx" TargetMode="External"/><Relationship Id="rId7" Type="http://schemas.openxmlformats.org/officeDocument/2006/relationships/slide" Target="slide7.xml"/><Relationship Id="rId12" Type="http://schemas.openxmlformats.org/officeDocument/2006/relationships/slide" Target="slide13.xml"/><Relationship Id="rId17" Type="http://schemas.openxmlformats.org/officeDocument/2006/relationships/slide" Target="slide19.xml"/><Relationship Id="rId2" Type="http://schemas.openxmlformats.org/officeDocument/2006/relationships/notesSlide" Target="../notesSlides/notesSlide2.xml"/><Relationship Id="rId16" Type="http://schemas.openxmlformats.org/officeDocument/2006/relationships/slide" Target="slide17.xml"/><Relationship Id="rId20" Type="http://schemas.openxmlformats.org/officeDocument/2006/relationships/slide" Target="slide36.xml"/><Relationship Id="rId1" Type="http://schemas.openxmlformats.org/officeDocument/2006/relationships/slideLayout" Target="../slideLayouts/slideLayout3.xml"/><Relationship Id="rId6" Type="http://schemas.openxmlformats.org/officeDocument/2006/relationships/slide" Target="slide6.xml"/><Relationship Id="rId11" Type="http://schemas.openxmlformats.org/officeDocument/2006/relationships/slide" Target="slide11.xml"/><Relationship Id="rId24" Type="http://schemas.openxmlformats.org/officeDocument/2006/relationships/slide" Target="slide37.xml"/><Relationship Id="rId5" Type="http://schemas.openxmlformats.org/officeDocument/2006/relationships/slide" Target="slide5.xml"/><Relationship Id="rId15" Type="http://schemas.openxmlformats.org/officeDocument/2006/relationships/slide" Target="slide16.xml"/><Relationship Id="rId23" Type="http://schemas.openxmlformats.org/officeDocument/2006/relationships/slide" Target="slide30.xml"/><Relationship Id="rId10" Type="http://schemas.openxmlformats.org/officeDocument/2006/relationships/slide" Target="slide10.xml"/><Relationship Id="rId19" Type="http://schemas.openxmlformats.org/officeDocument/2006/relationships/slide" Target="slide21.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5.xml"/><Relationship Id="rId22"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37.xml.rels><?xml version="1.0" encoding="UTF-8" standalone="yes"?>
<Relationships xmlns="http://schemas.openxmlformats.org/package/2006/relationships"><Relationship Id="rId2" Type="http://schemas.openxmlformats.org/officeDocument/2006/relationships/hyperlink" Target="../mis%20documentos/CASOS%20DE%20USO%20EXTENDIDOS.docx"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xmlns="" id="{9519E8CE-E2B9-4747-A21F-7F1A9064C9AB}"/>
              </a:ext>
            </a:extLst>
          </p:cNvPr>
          <p:cNvSpPr/>
          <p:nvPr/>
        </p:nvSpPr>
        <p:spPr>
          <a:xfrm>
            <a:off x="751058" y="487875"/>
            <a:ext cx="6014788" cy="584775"/>
          </a:xfrm>
          <a:prstGeom prst="rect">
            <a:avLst/>
          </a:prstGeom>
        </p:spPr>
        <p:txBody>
          <a:bodyPr wrap="none">
            <a:spAutoFit/>
          </a:bodyPr>
          <a:lstStyle/>
          <a:p>
            <a:r>
              <a:rPr lang="es-CO" sz="3200" b="1" dirty="0">
                <a:solidFill>
                  <a:schemeClr val="bg1">
                    <a:lumMod val="65000"/>
                  </a:schemeClr>
                </a:solidFill>
              </a:rPr>
              <a:t>AEMINOX (Acero inoxidables)</a:t>
            </a:r>
            <a:endParaRPr lang="es-CO" sz="3200" dirty="0">
              <a:solidFill>
                <a:schemeClr val="bg1">
                  <a:lumMod val="65000"/>
                </a:schemeClr>
              </a:solidFill>
            </a:endParaRPr>
          </a:p>
        </p:txBody>
      </p:sp>
      <p:sp>
        <p:nvSpPr>
          <p:cNvPr id="5" name="Subtítulo 2">
            <a:extLst>
              <a:ext uri="{FF2B5EF4-FFF2-40B4-BE49-F238E27FC236}">
                <a16:creationId xmlns:a16="http://schemas.microsoft.com/office/drawing/2014/main" xmlns="" id="{F2060A26-3B2C-4C84-AD7C-8A2B0AC3A0FD}"/>
              </a:ext>
            </a:extLst>
          </p:cNvPr>
          <p:cNvSpPr txBox="1">
            <a:spLocks/>
          </p:cNvSpPr>
          <p:nvPr/>
        </p:nvSpPr>
        <p:spPr>
          <a:xfrm>
            <a:off x="95632" y="3690877"/>
            <a:ext cx="4231819" cy="210709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b="1" dirty="0">
                <a:solidFill>
                  <a:schemeClr val="bg1">
                    <a:lumMod val="65000"/>
                  </a:schemeClr>
                </a:solidFill>
              </a:rPr>
              <a:t>INTEGRANTES:</a:t>
            </a:r>
          </a:p>
          <a:p>
            <a:r>
              <a:rPr lang="es-CO" b="1" dirty="0">
                <a:solidFill>
                  <a:schemeClr val="bg1">
                    <a:lumMod val="65000"/>
                  </a:schemeClr>
                </a:solidFill>
              </a:rPr>
              <a:t>Amaya Urrego Duván Camilo </a:t>
            </a:r>
          </a:p>
          <a:p>
            <a:r>
              <a:rPr lang="es-CO" b="1" dirty="0">
                <a:solidFill>
                  <a:schemeClr val="bg1">
                    <a:lumMod val="65000"/>
                  </a:schemeClr>
                </a:solidFill>
              </a:rPr>
              <a:t>Beltrán Mora María Alejandra </a:t>
            </a:r>
          </a:p>
          <a:p>
            <a:r>
              <a:rPr lang="es-CO" b="1" dirty="0">
                <a:solidFill>
                  <a:schemeClr val="bg1">
                    <a:lumMod val="65000"/>
                  </a:schemeClr>
                </a:solidFill>
              </a:rPr>
              <a:t>Sánchez Pineda Natalia </a:t>
            </a:r>
          </a:p>
          <a:p>
            <a:r>
              <a:rPr lang="es-CO" b="1" dirty="0">
                <a:solidFill>
                  <a:schemeClr val="bg1">
                    <a:lumMod val="65000"/>
                  </a:schemeClr>
                </a:solidFill>
              </a:rPr>
              <a:t>Agudelo García Angie Esmeralda</a:t>
            </a:r>
          </a:p>
          <a:p>
            <a:r>
              <a:rPr lang="es-CO" b="1" dirty="0">
                <a:solidFill>
                  <a:schemeClr val="bg1">
                    <a:lumMod val="65000"/>
                  </a:schemeClr>
                </a:solidFill>
              </a:rPr>
              <a:t>Suarez Cuellar Sindy Caterine</a:t>
            </a:r>
          </a:p>
        </p:txBody>
      </p:sp>
      <p:pic>
        <p:nvPicPr>
          <p:cNvPr id="6" name="Imagen 5">
            <a:extLst>
              <a:ext uri="{FF2B5EF4-FFF2-40B4-BE49-F238E27FC236}">
                <a16:creationId xmlns:a16="http://schemas.microsoft.com/office/drawing/2014/main" xmlns="" id="{306FB4BE-7C79-46DE-A9D2-322CD45E2B6E}"/>
              </a:ext>
            </a:extLst>
          </p:cNvPr>
          <p:cNvPicPr>
            <a:picLocks noChangeAspect="1"/>
          </p:cNvPicPr>
          <p:nvPr/>
        </p:nvPicPr>
        <p:blipFill>
          <a:blip r:embed="rId3"/>
          <a:stretch>
            <a:fillRect/>
          </a:stretch>
        </p:blipFill>
        <p:spPr>
          <a:xfrm>
            <a:off x="2211541" y="1542619"/>
            <a:ext cx="3090593" cy="17181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xmlns="" id="{577EF14F-8D21-4FE2-9C5C-19B4AEA39F07}"/>
              </a:ext>
            </a:extLst>
          </p:cNvPr>
          <p:cNvSpPr txBox="1">
            <a:spLocks/>
          </p:cNvSpPr>
          <p:nvPr/>
        </p:nvSpPr>
        <p:spPr>
          <a:xfrm>
            <a:off x="159489" y="1621898"/>
            <a:ext cx="3317358" cy="19021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2800" b="1" dirty="0"/>
              <a:t>INSTRUMENTOS DE RECOLECCIÓN DE DATOS</a:t>
            </a:r>
          </a:p>
        </p:txBody>
      </p:sp>
      <p:sp>
        <p:nvSpPr>
          <p:cNvPr id="3" name="Marcador de contenido 2">
            <a:extLst>
              <a:ext uri="{FF2B5EF4-FFF2-40B4-BE49-F238E27FC236}">
                <a16:creationId xmlns:a16="http://schemas.microsoft.com/office/drawing/2014/main" xmlns="" id="{7F618592-1A20-442B-A721-A82AC8093DF1}"/>
              </a:ext>
            </a:extLst>
          </p:cNvPr>
          <p:cNvSpPr txBox="1">
            <a:spLocks/>
          </p:cNvSpPr>
          <p:nvPr/>
        </p:nvSpPr>
        <p:spPr>
          <a:xfrm>
            <a:off x="3678865" y="1621898"/>
            <a:ext cx="5796412" cy="1708318"/>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CO" sz="1600" dirty="0"/>
          </a:p>
          <a:p>
            <a:pPr marL="342900" indent="-342900">
              <a:buFont typeface="+mj-lt"/>
              <a:buAutoNum type="arabicPeriod"/>
            </a:pPr>
            <a:endParaRPr lang="es-CO" sz="1600" dirty="0"/>
          </a:p>
          <a:p>
            <a:pPr marL="342900" indent="-342900">
              <a:buAutoNum type="arabicPeriod"/>
            </a:pPr>
            <a:r>
              <a:rPr lang="es-CO" sz="1600" dirty="0"/>
              <a:t>En el levantamiento se obtuvo una entrevista para definición del proyecto.</a:t>
            </a:r>
          </a:p>
          <a:p>
            <a:pPr marL="342900" indent="-342900">
              <a:buAutoNum type="arabicPeriod"/>
            </a:pPr>
            <a:endParaRPr lang="es-CO" sz="1600" dirty="0"/>
          </a:p>
          <a:p>
            <a:pPr marL="342900" indent="-342900">
              <a:buAutoNum type="arabicPeriod"/>
            </a:pPr>
            <a:r>
              <a:rPr lang="es-CO" sz="1600" dirty="0"/>
              <a:t>Para el levantamiento de información se obtuvo como estrategia la técnica de observación. </a:t>
            </a:r>
          </a:p>
          <a:p>
            <a:endParaRPr lang="es-CO" dirty="0"/>
          </a:p>
          <a:p>
            <a:endParaRPr lang="es-CO" dirty="0"/>
          </a:p>
          <a:p>
            <a:endParaRPr lang="es-CO" dirty="0"/>
          </a:p>
          <a:p>
            <a:endParaRPr lang="es-CO" dirty="0"/>
          </a:p>
        </p:txBody>
      </p:sp>
    </p:spTree>
    <p:extLst>
      <p:ext uri="{BB962C8B-B14F-4D97-AF65-F5344CB8AC3E}">
        <p14:creationId xmlns:p14="http://schemas.microsoft.com/office/powerpoint/2010/main" val="319340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E5DEB067-78CA-41AD-8A52-B4F47DC3546F}"/>
              </a:ext>
            </a:extLst>
          </p:cNvPr>
          <p:cNvSpPr txBox="1"/>
          <p:nvPr/>
        </p:nvSpPr>
        <p:spPr>
          <a:xfrm>
            <a:off x="543935" y="1029946"/>
            <a:ext cx="8494643" cy="4247317"/>
          </a:xfrm>
          <a:prstGeom prst="rect">
            <a:avLst/>
          </a:prstGeom>
          <a:noFill/>
        </p:spPr>
        <p:txBody>
          <a:bodyPr wrap="square" rtlCol="0">
            <a:spAutoFit/>
          </a:bodyPr>
          <a:lstStyle/>
          <a:p>
            <a:pPr algn="ctr"/>
            <a:r>
              <a:rPr lang="es-CO" sz="2000" b="1" dirty="0">
                <a:latin typeface="Arial" panose="020B0604020202020204" pitchFamily="34" charset="0"/>
                <a:cs typeface="Arial" panose="020B0604020202020204" pitchFamily="34" charset="0"/>
              </a:rPr>
              <a:t>PREGUNTAS ENTREVISTA EMPRESA AEMINOX.</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necesidades presenta la empresa en el momento?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¿Cuáles métodos han utilizado para solucionar esas necesidades?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proceso utiliza el cliente para pedir un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 es el proceso que utilizan ustedes para hacer entrega del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¿Solo utiliza un proceso para la entrega del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realizan el proceso de atención al cliente?</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¿Hay una persona encargada del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llevan el proceso de facturación de los productos?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¿En qué formatos  se lleva a cabo la tabulación de las facturas?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realizan el proceso de inventario?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registran ese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¿Tienen una persona encargada de ese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problemas les ha generado el proceso de inventario?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¿Cuáles considera usted los problemas de la empresa?</a:t>
            </a:r>
          </a:p>
          <a:p>
            <a:endParaRPr lang="es-CO" dirty="0"/>
          </a:p>
        </p:txBody>
      </p:sp>
    </p:spTree>
    <p:extLst>
      <p:ext uri="{BB962C8B-B14F-4D97-AF65-F5344CB8AC3E}">
        <p14:creationId xmlns:p14="http://schemas.microsoft.com/office/powerpoint/2010/main" val="161093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7A1D772F-9834-478E-863B-DC094CE3EA8D}"/>
              </a:ext>
            </a:extLst>
          </p:cNvPr>
          <p:cNvSpPr txBox="1"/>
          <p:nvPr/>
        </p:nvSpPr>
        <p:spPr>
          <a:xfrm>
            <a:off x="1750344" y="276445"/>
            <a:ext cx="6081823" cy="400110"/>
          </a:xfrm>
          <a:prstGeom prst="rect">
            <a:avLst/>
          </a:prstGeom>
          <a:noFill/>
        </p:spPr>
        <p:txBody>
          <a:bodyPr wrap="square" rtlCol="0">
            <a:spAutoFit/>
          </a:bodyPr>
          <a:lstStyle/>
          <a:p>
            <a:r>
              <a:rPr lang="es-ES" sz="2000" b="1" dirty="0"/>
              <a:t>CONCLUSIONES ENTREVISTA AEMINOX</a:t>
            </a:r>
            <a:endParaRPr lang="es-CO" sz="2000" b="1" dirty="0"/>
          </a:p>
        </p:txBody>
      </p:sp>
      <p:sp>
        <p:nvSpPr>
          <p:cNvPr id="4" name="CuadroTexto 3">
            <a:extLst>
              <a:ext uri="{FF2B5EF4-FFF2-40B4-BE49-F238E27FC236}">
                <a16:creationId xmlns:a16="http://schemas.microsoft.com/office/drawing/2014/main" xmlns="" id="{5B501807-736B-4E8A-939E-6EA6F6706F50}"/>
              </a:ext>
            </a:extLst>
          </p:cNvPr>
          <p:cNvSpPr txBox="1"/>
          <p:nvPr/>
        </p:nvSpPr>
        <p:spPr>
          <a:xfrm>
            <a:off x="318977" y="1222744"/>
            <a:ext cx="8123274" cy="1569660"/>
          </a:xfrm>
          <a:prstGeom prst="rect">
            <a:avLst/>
          </a:prstGeom>
          <a:noFill/>
        </p:spPr>
        <p:txBody>
          <a:bodyPr wrap="square" rtlCol="0">
            <a:spAutoFit/>
          </a:bodyPr>
          <a:lstStyle/>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342900" indent="-342900">
              <a:buFont typeface="Wingdings" panose="05000000000000000000" pitchFamily="2" charset="2"/>
              <a:buChar char="§"/>
            </a:pPr>
            <a:r>
              <a:rPr lang="es-ES" sz="1600" dirty="0"/>
              <a:t>En conclusión podemos decir que tras la entrevista que se le realizó a la empresa AEMINOX  se analizo que encuentran dificultades en los procesos de gestión de inventario al momento de levantamiento de información se utilizo la técnica de observación así que no se pudo detallar mejor, se espera próxima entrevista.</a:t>
            </a:r>
          </a:p>
        </p:txBody>
      </p:sp>
    </p:spTree>
    <p:extLst>
      <p:ext uri="{BB962C8B-B14F-4D97-AF65-F5344CB8AC3E}">
        <p14:creationId xmlns:p14="http://schemas.microsoft.com/office/powerpoint/2010/main" val="96385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0 Imagen">
            <a:hlinkClick r:id="rId2" action="ppaction://hlinksldjump"/>
            <a:extLst>
              <a:ext uri="{FF2B5EF4-FFF2-40B4-BE49-F238E27FC236}">
                <a16:creationId xmlns:a16="http://schemas.microsoft.com/office/drawing/2014/main" xmlns="" id="{2501A49F-A145-434D-A6D1-7B4D6F2216DA}"/>
              </a:ext>
            </a:extLst>
          </p:cNvPr>
          <p:cNvPicPr/>
          <p:nvPr/>
        </p:nvPicPr>
        <p:blipFill>
          <a:blip r:embed="rId3">
            <a:extLst>
              <a:ext uri="{28A0092B-C50C-407E-A947-70E740481C1C}">
                <a14:useLocalDpi xmlns:a14="http://schemas.microsoft.com/office/drawing/2010/main" val="0"/>
              </a:ext>
            </a:extLst>
          </a:blip>
          <a:stretch>
            <a:fillRect/>
          </a:stretch>
        </p:blipFill>
        <p:spPr>
          <a:xfrm>
            <a:off x="654250" y="1073888"/>
            <a:ext cx="7835500" cy="3923414"/>
          </a:xfrm>
          <a:prstGeom prst="rect">
            <a:avLst/>
          </a:prstGeom>
        </p:spPr>
      </p:pic>
    </p:spTree>
    <p:extLst>
      <p:ext uri="{BB962C8B-B14F-4D97-AF65-F5344CB8AC3E}">
        <p14:creationId xmlns:p14="http://schemas.microsoft.com/office/powerpoint/2010/main" val="342923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6BB67078-FC9D-407C-B4E2-E40A594EDAEC}"/>
              </a:ext>
            </a:extLst>
          </p:cNvPr>
          <p:cNvPicPr>
            <a:picLocks noChangeAspect="1"/>
          </p:cNvPicPr>
          <p:nvPr/>
        </p:nvPicPr>
        <p:blipFill>
          <a:blip r:embed="rId2"/>
          <a:stretch>
            <a:fillRect/>
          </a:stretch>
        </p:blipFill>
        <p:spPr>
          <a:xfrm>
            <a:off x="1300761" y="1031631"/>
            <a:ext cx="6542477" cy="3981043"/>
          </a:xfrm>
          <a:prstGeom prst="rect">
            <a:avLst/>
          </a:prstGeom>
        </p:spPr>
      </p:pic>
      <p:sp>
        <p:nvSpPr>
          <p:cNvPr id="3" name="CuadroTexto 2">
            <a:hlinkClick r:id="rId3" action="ppaction://hlinksldjump"/>
            <a:extLst>
              <a:ext uri="{FF2B5EF4-FFF2-40B4-BE49-F238E27FC236}">
                <a16:creationId xmlns:a16="http://schemas.microsoft.com/office/drawing/2014/main" xmlns="" id="{A084E18A-1D1F-4B7A-863A-910AB2039921}"/>
              </a:ext>
            </a:extLst>
          </p:cNvPr>
          <p:cNvSpPr txBox="1"/>
          <p:nvPr/>
        </p:nvSpPr>
        <p:spPr>
          <a:xfrm>
            <a:off x="2258458" y="231354"/>
            <a:ext cx="5894024" cy="646331"/>
          </a:xfrm>
          <a:prstGeom prst="rect">
            <a:avLst/>
          </a:prstGeom>
          <a:noFill/>
        </p:spPr>
        <p:txBody>
          <a:bodyPr wrap="square" rtlCol="0">
            <a:spAutoFit/>
          </a:bodyPr>
          <a:lstStyle/>
          <a:p>
            <a:r>
              <a:rPr lang="es-CO" sz="3600" b="1" dirty="0"/>
              <a:t>MAPA DE PROCESOS</a:t>
            </a:r>
          </a:p>
        </p:txBody>
      </p:sp>
    </p:spTree>
    <p:extLst>
      <p:ext uri="{BB962C8B-B14F-4D97-AF65-F5344CB8AC3E}">
        <p14:creationId xmlns:p14="http://schemas.microsoft.com/office/powerpoint/2010/main" val="266606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xmlns="" id="{D3EB825F-D582-4210-B7CF-6050C4914BC2}"/>
              </a:ext>
            </a:extLst>
          </p:cNvPr>
          <p:cNvSpPr txBox="1"/>
          <p:nvPr/>
        </p:nvSpPr>
        <p:spPr>
          <a:xfrm>
            <a:off x="0" y="2033141"/>
            <a:ext cx="3604439" cy="954107"/>
          </a:xfrm>
          <a:prstGeom prst="rect">
            <a:avLst/>
          </a:prstGeom>
          <a:noFill/>
        </p:spPr>
        <p:txBody>
          <a:bodyPr wrap="square" rtlCol="0">
            <a:spAutoFit/>
          </a:bodyPr>
          <a:lstStyle/>
          <a:p>
            <a:pPr algn="ctr"/>
            <a:r>
              <a:rPr lang="es-CO" sz="2800" b="1" dirty="0"/>
              <a:t>REQUERIMIENTOS FUNCIONALES</a:t>
            </a:r>
          </a:p>
        </p:txBody>
      </p:sp>
      <p:sp>
        <p:nvSpPr>
          <p:cNvPr id="3" name="CuadroTexto 2">
            <a:extLst>
              <a:ext uri="{FF2B5EF4-FFF2-40B4-BE49-F238E27FC236}">
                <a16:creationId xmlns:a16="http://schemas.microsoft.com/office/drawing/2014/main" xmlns="" id="{5A0AE650-BE5E-47B4-8B22-6CEE3E114826}"/>
              </a:ext>
            </a:extLst>
          </p:cNvPr>
          <p:cNvSpPr txBox="1"/>
          <p:nvPr/>
        </p:nvSpPr>
        <p:spPr>
          <a:xfrm>
            <a:off x="3987211" y="311408"/>
            <a:ext cx="4614529" cy="4832092"/>
          </a:xfrm>
          <a:prstGeom prst="rect">
            <a:avLst/>
          </a:prstGeom>
          <a:noFill/>
        </p:spPr>
        <p:txBody>
          <a:bodyPr wrap="square" rtlCol="0">
            <a:spAutoFit/>
          </a:bodyPr>
          <a:lstStyle/>
          <a:p>
            <a:pPr>
              <a:lnSpc>
                <a:spcPct val="150000"/>
              </a:lnSpc>
            </a:pPr>
            <a:r>
              <a:rPr lang="es-CO" dirty="0"/>
              <a:t>→ RF-001: El sistema permitirá el registro a los usuarios que van a utilizar la plataforma.</a:t>
            </a:r>
          </a:p>
          <a:p>
            <a:pPr>
              <a:lnSpc>
                <a:spcPct val="150000"/>
              </a:lnSpc>
            </a:pPr>
            <a:r>
              <a:rPr lang="es-CO" dirty="0"/>
              <a:t>→ RF-002: El sistema permitirá el acceso a los usuarios registrados.</a:t>
            </a:r>
          </a:p>
          <a:p>
            <a:pPr>
              <a:lnSpc>
                <a:spcPct val="150000"/>
              </a:lnSpc>
            </a:pPr>
            <a:r>
              <a:rPr lang="es-CO" dirty="0"/>
              <a:t>→ RF-003: cada registro en la plataforma del inventario debe estar identificado.</a:t>
            </a:r>
          </a:p>
          <a:p>
            <a:pPr>
              <a:lnSpc>
                <a:spcPct val="150000"/>
              </a:lnSpc>
            </a:pPr>
            <a:r>
              <a:rPr lang="es-CO" dirty="0"/>
              <a:t>→ RF:004: El sistema permitirá el envío de notificaciones de los materiales al proveedor para solicitud de compra.</a:t>
            </a:r>
          </a:p>
          <a:p>
            <a:pPr>
              <a:lnSpc>
                <a:spcPct val="150000"/>
              </a:lnSpc>
            </a:pPr>
            <a:r>
              <a:rPr lang="es-CO" dirty="0"/>
              <a:t>→ RF-005: El sistema debe permitir generar controles sobre lo materiales existentes.</a:t>
            </a:r>
          </a:p>
          <a:p>
            <a:pPr>
              <a:lnSpc>
                <a:spcPct val="150000"/>
              </a:lnSpc>
            </a:pPr>
            <a:r>
              <a:rPr lang="es-CO" dirty="0"/>
              <a:t>→ RF-006: El sistema debe permitir al personal la creación de categorías para la clasificación de los productos en él inventario.</a:t>
            </a:r>
          </a:p>
          <a:p>
            <a:endParaRPr lang="es-CO" dirty="0"/>
          </a:p>
        </p:txBody>
      </p:sp>
    </p:spTree>
    <p:extLst>
      <p:ext uri="{BB962C8B-B14F-4D97-AF65-F5344CB8AC3E}">
        <p14:creationId xmlns:p14="http://schemas.microsoft.com/office/powerpoint/2010/main" val="399525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hlinkClick r:id="rId2" action="ppaction://hlinksldjump"/>
            <a:extLst>
              <a:ext uri="{FF2B5EF4-FFF2-40B4-BE49-F238E27FC236}">
                <a16:creationId xmlns:a16="http://schemas.microsoft.com/office/drawing/2014/main" xmlns="" id="{6E041A8C-727F-4576-933C-92155D0E058E}"/>
              </a:ext>
            </a:extLst>
          </p:cNvPr>
          <p:cNvSpPr txBox="1"/>
          <p:nvPr/>
        </p:nvSpPr>
        <p:spPr>
          <a:xfrm>
            <a:off x="0" y="2094696"/>
            <a:ext cx="3492347" cy="954107"/>
          </a:xfrm>
          <a:prstGeom prst="rect">
            <a:avLst/>
          </a:prstGeom>
          <a:noFill/>
        </p:spPr>
        <p:txBody>
          <a:bodyPr wrap="square" rtlCol="0">
            <a:spAutoFit/>
          </a:bodyPr>
          <a:lstStyle/>
          <a:p>
            <a:pPr algn="ctr"/>
            <a:r>
              <a:rPr lang="es-CO" sz="2800" b="1" dirty="0"/>
              <a:t>REQUERIMIENTOS NO  FUNCIONALES</a:t>
            </a:r>
          </a:p>
        </p:txBody>
      </p:sp>
      <p:sp>
        <p:nvSpPr>
          <p:cNvPr id="4" name="CuadroTexto 3">
            <a:extLst>
              <a:ext uri="{FF2B5EF4-FFF2-40B4-BE49-F238E27FC236}">
                <a16:creationId xmlns:a16="http://schemas.microsoft.com/office/drawing/2014/main" xmlns="" id="{02E05847-C773-4FDE-8834-454AA0399EFD}"/>
              </a:ext>
            </a:extLst>
          </p:cNvPr>
          <p:cNvSpPr txBox="1"/>
          <p:nvPr/>
        </p:nvSpPr>
        <p:spPr>
          <a:xfrm>
            <a:off x="4125432" y="317286"/>
            <a:ext cx="4412512" cy="4508927"/>
          </a:xfrm>
          <a:prstGeom prst="rect">
            <a:avLst/>
          </a:prstGeom>
          <a:noFill/>
        </p:spPr>
        <p:txBody>
          <a:bodyPr wrap="square" rtlCol="0">
            <a:spAutoFit/>
          </a:bodyPr>
          <a:lstStyle/>
          <a:p>
            <a:pPr>
              <a:lnSpc>
                <a:spcPct val="150000"/>
              </a:lnSpc>
            </a:pPr>
            <a:r>
              <a:rPr lang="es-CO" dirty="0"/>
              <a:t>→ RNF-001: El sistema debe de funcionar correctamente a un cierto número de usuarios.</a:t>
            </a:r>
          </a:p>
          <a:p>
            <a:pPr>
              <a:lnSpc>
                <a:spcPct val="150000"/>
              </a:lnSpc>
            </a:pPr>
            <a:r>
              <a:rPr lang="es-CO" dirty="0"/>
              <a:t>→ RNF-002: El sistema deberá mantener un cierto nivel en el rendimiento en casos de fallos del software.</a:t>
            </a:r>
          </a:p>
          <a:p>
            <a:pPr>
              <a:lnSpc>
                <a:spcPct val="150000"/>
              </a:lnSpc>
            </a:pPr>
            <a:r>
              <a:rPr lang="es-CO" dirty="0"/>
              <a:t>→ RNF-003: El sistema debe proporcionar mensajes y notificaciones de error que sean informativos y orientados a usuario final.</a:t>
            </a:r>
          </a:p>
          <a:p>
            <a:pPr>
              <a:lnSpc>
                <a:spcPct val="150000"/>
              </a:lnSpc>
            </a:pPr>
            <a:r>
              <a:rPr lang="es-CO" dirty="0"/>
              <a:t>→ RNF-004: Los permisos de acceso al sistema podrán ser cambiados solamente por el administrador.</a:t>
            </a:r>
          </a:p>
          <a:p>
            <a:pPr>
              <a:lnSpc>
                <a:spcPct val="150000"/>
              </a:lnSpc>
            </a:pPr>
            <a:r>
              <a:rPr lang="es-CO" dirty="0"/>
              <a:t>→ RNF-005: El sistema debe asegurar que los datos estén protegidos del acceso no autorizado.</a:t>
            </a:r>
          </a:p>
          <a:p>
            <a:endParaRPr lang="es-CO" b="1" dirty="0"/>
          </a:p>
        </p:txBody>
      </p:sp>
    </p:spTree>
    <p:extLst>
      <p:ext uri="{BB962C8B-B14F-4D97-AF65-F5344CB8AC3E}">
        <p14:creationId xmlns:p14="http://schemas.microsoft.com/office/powerpoint/2010/main" val="127407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xmlns="" id="{02FF74F0-B9D6-4C2D-AA2A-50C355DB195E}"/>
              </a:ext>
            </a:extLst>
          </p:cNvPr>
          <p:cNvSpPr txBox="1"/>
          <p:nvPr/>
        </p:nvSpPr>
        <p:spPr>
          <a:xfrm>
            <a:off x="5273749" y="2110085"/>
            <a:ext cx="4210493" cy="923330"/>
          </a:xfrm>
          <a:prstGeom prst="rect">
            <a:avLst/>
          </a:prstGeom>
          <a:noFill/>
        </p:spPr>
        <p:txBody>
          <a:bodyPr wrap="square" rtlCol="0">
            <a:spAutoFit/>
          </a:bodyPr>
          <a:lstStyle/>
          <a:p>
            <a:r>
              <a:rPr lang="es-CO" sz="5400" b="1" dirty="0"/>
              <a:t>BPMN</a:t>
            </a:r>
          </a:p>
        </p:txBody>
      </p:sp>
    </p:spTree>
    <p:extLst>
      <p:ext uri="{BB962C8B-B14F-4D97-AF65-F5344CB8AC3E}">
        <p14:creationId xmlns:p14="http://schemas.microsoft.com/office/powerpoint/2010/main" val="135671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B205F5F1-77A0-4FB1-82B8-3A411679A6E1}"/>
              </a:ext>
            </a:extLst>
          </p:cNvPr>
          <p:cNvPicPr>
            <a:picLocks noChangeAspect="1"/>
          </p:cNvPicPr>
          <p:nvPr/>
        </p:nvPicPr>
        <p:blipFill>
          <a:blip r:embed="rId2"/>
          <a:stretch>
            <a:fillRect/>
          </a:stretch>
        </p:blipFill>
        <p:spPr>
          <a:xfrm>
            <a:off x="108909" y="1178805"/>
            <a:ext cx="8926182" cy="3533118"/>
          </a:xfrm>
          <a:prstGeom prst="rect">
            <a:avLst/>
          </a:prstGeom>
        </p:spPr>
      </p:pic>
      <p:sp>
        <p:nvSpPr>
          <p:cNvPr id="4" name="CuadroTexto 3">
            <a:extLst>
              <a:ext uri="{FF2B5EF4-FFF2-40B4-BE49-F238E27FC236}">
                <a16:creationId xmlns:a16="http://schemas.microsoft.com/office/drawing/2014/main" xmlns="" id="{D8568BF0-94E4-400A-B674-10EECF264FC4}"/>
              </a:ext>
            </a:extLst>
          </p:cNvPr>
          <p:cNvSpPr txBox="1"/>
          <p:nvPr/>
        </p:nvSpPr>
        <p:spPr>
          <a:xfrm>
            <a:off x="238364" y="277688"/>
            <a:ext cx="6750335" cy="307777"/>
          </a:xfrm>
          <a:prstGeom prst="rect">
            <a:avLst/>
          </a:prstGeom>
          <a:noFill/>
        </p:spPr>
        <p:txBody>
          <a:bodyPr wrap="square" rtlCol="0">
            <a:noAutofit/>
          </a:bodyPr>
          <a:lstStyle/>
          <a:p>
            <a:r>
              <a:rPr lang="es-ES" sz="2000" dirty="0"/>
              <a:t>Diagrama 1. Situación actual de la compañía.</a:t>
            </a:r>
            <a:endParaRPr lang="es-CO" sz="2000" dirty="0"/>
          </a:p>
        </p:txBody>
      </p:sp>
    </p:spTree>
    <p:extLst>
      <p:ext uri="{BB962C8B-B14F-4D97-AF65-F5344CB8AC3E}">
        <p14:creationId xmlns:p14="http://schemas.microsoft.com/office/powerpoint/2010/main" val="37977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hlinkClick r:id="rId2" action="ppaction://hlinksldjump"/>
            <a:extLst>
              <a:ext uri="{FF2B5EF4-FFF2-40B4-BE49-F238E27FC236}">
                <a16:creationId xmlns:a16="http://schemas.microsoft.com/office/drawing/2014/main" xmlns="" id="{B437C65A-38DE-4272-9615-D4751516DD31}"/>
              </a:ext>
            </a:extLst>
          </p:cNvPr>
          <p:cNvPicPr>
            <a:picLocks noChangeAspect="1"/>
          </p:cNvPicPr>
          <p:nvPr/>
        </p:nvPicPr>
        <p:blipFill>
          <a:blip r:embed="rId3"/>
          <a:stretch>
            <a:fillRect/>
          </a:stretch>
        </p:blipFill>
        <p:spPr>
          <a:xfrm>
            <a:off x="-11017" y="1282798"/>
            <a:ext cx="9016453" cy="3454458"/>
          </a:xfrm>
          <a:prstGeom prst="rect">
            <a:avLst/>
          </a:prstGeom>
        </p:spPr>
      </p:pic>
      <p:sp>
        <p:nvSpPr>
          <p:cNvPr id="7" name="CuadroTexto 6">
            <a:extLst>
              <a:ext uri="{FF2B5EF4-FFF2-40B4-BE49-F238E27FC236}">
                <a16:creationId xmlns:a16="http://schemas.microsoft.com/office/drawing/2014/main" xmlns="" id="{9A537DEC-88CE-4414-9401-49EC6C1D092B}"/>
              </a:ext>
            </a:extLst>
          </p:cNvPr>
          <p:cNvSpPr txBox="1"/>
          <p:nvPr/>
        </p:nvSpPr>
        <p:spPr>
          <a:xfrm>
            <a:off x="271415" y="252355"/>
            <a:ext cx="7969202" cy="307777"/>
          </a:xfrm>
          <a:prstGeom prst="rect">
            <a:avLst/>
          </a:prstGeom>
          <a:noFill/>
        </p:spPr>
        <p:txBody>
          <a:bodyPr wrap="square" rtlCol="0">
            <a:noAutofit/>
          </a:bodyPr>
          <a:lstStyle/>
          <a:p>
            <a:r>
              <a:rPr lang="es-ES" sz="2000" dirty="0"/>
              <a:t>Diagrama 2. Administración del inventario empresa-proveedor.</a:t>
            </a:r>
            <a:endParaRPr lang="es-CO" sz="2000" dirty="0"/>
          </a:p>
        </p:txBody>
      </p:sp>
    </p:spTree>
    <p:extLst>
      <p:ext uri="{BB962C8B-B14F-4D97-AF65-F5344CB8AC3E}">
        <p14:creationId xmlns:p14="http://schemas.microsoft.com/office/powerpoint/2010/main" val="394530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2" name="Rectángulo 1">
            <a:extLst>
              <a:ext uri="{FF2B5EF4-FFF2-40B4-BE49-F238E27FC236}">
                <a16:creationId xmlns:a16="http://schemas.microsoft.com/office/drawing/2014/main" xmlns="" id="{122A1550-317B-4927-BA6C-EB6544E21833}"/>
              </a:ext>
            </a:extLst>
          </p:cNvPr>
          <p:cNvSpPr/>
          <p:nvPr/>
        </p:nvSpPr>
        <p:spPr>
          <a:xfrm>
            <a:off x="3247615" y="371416"/>
            <a:ext cx="1576072" cy="584775"/>
          </a:xfrm>
          <a:prstGeom prst="rect">
            <a:avLst/>
          </a:prstGeom>
        </p:spPr>
        <p:txBody>
          <a:bodyPr wrap="none">
            <a:spAutoFit/>
          </a:bodyPr>
          <a:lstStyle/>
          <a:p>
            <a:r>
              <a:rPr lang="es-CO" sz="3200" b="1" dirty="0"/>
              <a:t>ÍNDICE</a:t>
            </a:r>
            <a:endParaRPr lang="es-CO" sz="1800" dirty="0"/>
          </a:p>
        </p:txBody>
      </p:sp>
      <p:sp>
        <p:nvSpPr>
          <p:cNvPr id="3" name="Marcador de contenido 2">
            <a:extLst>
              <a:ext uri="{FF2B5EF4-FFF2-40B4-BE49-F238E27FC236}">
                <a16:creationId xmlns:a16="http://schemas.microsoft.com/office/drawing/2014/main" xmlns="" id="{50414386-582D-4DD9-84C1-27876DF40160}"/>
              </a:ext>
            </a:extLst>
          </p:cNvPr>
          <p:cNvSpPr txBox="1">
            <a:spLocks/>
          </p:cNvSpPr>
          <p:nvPr/>
        </p:nvSpPr>
        <p:spPr>
          <a:xfrm>
            <a:off x="223434" y="956191"/>
            <a:ext cx="9463777" cy="4006222"/>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dirty="0">
                <a:solidFill>
                  <a:schemeClr val="tx1"/>
                </a:solidFill>
                <a:hlinkClick r:id="rId3" action="ppaction://hlinksldjump"/>
              </a:rPr>
              <a:t>1. TITULO</a:t>
            </a:r>
            <a:endParaRPr lang="es-CO" dirty="0">
              <a:solidFill>
                <a:schemeClr val="tx1"/>
              </a:solidFill>
            </a:endParaRPr>
          </a:p>
          <a:p>
            <a:r>
              <a:rPr lang="es-CO" dirty="0">
                <a:solidFill>
                  <a:schemeClr val="tx1"/>
                </a:solidFill>
                <a:hlinkClick r:id="rId4" action="ppaction://hlinksldjump"/>
              </a:rPr>
              <a:t>2. PLANTEAMIENTO DEL PROBLEMA</a:t>
            </a:r>
            <a:endParaRPr lang="es-CO" dirty="0">
              <a:solidFill>
                <a:schemeClr val="tx1"/>
              </a:solidFill>
            </a:endParaRPr>
          </a:p>
          <a:p>
            <a:r>
              <a:rPr lang="es-CO" dirty="0">
                <a:solidFill>
                  <a:schemeClr val="tx1"/>
                </a:solidFill>
                <a:hlinkClick r:id="rId5" action="ppaction://hlinksldjump"/>
              </a:rPr>
              <a:t>3. JUSTIFICACION</a:t>
            </a:r>
            <a:endParaRPr lang="es-CO" dirty="0">
              <a:solidFill>
                <a:schemeClr val="tx1"/>
              </a:solidFill>
            </a:endParaRPr>
          </a:p>
          <a:p>
            <a:r>
              <a:rPr lang="es-CO" dirty="0">
                <a:solidFill>
                  <a:schemeClr val="tx1"/>
                </a:solidFill>
                <a:hlinkClick r:id="rId6" action="ppaction://hlinksldjump"/>
              </a:rPr>
              <a:t>4. DELIMITACIÓN</a:t>
            </a:r>
            <a:endParaRPr lang="es-CO" dirty="0">
              <a:solidFill>
                <a:schemeClr val="tx1"/>
              </a:solidFill>
            </a:endParaRPr>
          </a:p>
          <a:p>
            <a:r>
              <a:rPr lang="es-CO" dirty="0">
                <a:solidFill>
                  <a:schemeClr val="tx1"/>
                </a:solidFill>
                <a:hlinkClick r:id="rId7" action="ppaction://hlinksldjump"/>
              </a:rPr>
              <a:t>5. ALCANCE</a:t>
            </a:r>
            <a:endParaRPr lang="es-CO" dirty="0">
              <a:solidFill>
                <a:schemeClr val="tx1"/>
              </a:solidFill>
            </a:endParaRPr>
          </a:p>
          <a:p>
            <a:r>
              <a:rPr lang="es-CO" dirty="0">
                <a:solidFill>
                  <a:schemeClr val="tx1"/>
                </a:solidFill>
                <a:hlinkClick r:id="rId8" action="ppaction://hlinksldjump"/>
              </a:rPr>
              <a:t>6. OBJETIVO GENERAL</a:t>
            </a:r>
            <a:endParaRPr lang="es-CO" dirty="0">
              <a:solidFill>
                <a:schemeClr val="tx1"/>
              </a:solidFill>
            </a:endParaRPr>
          </a:p>
          <a:p>
            <a:r>
              <a:rPr lang="es-CO" dirty="0">
                <a:solidFill>
                  <a:schemeClr val="tx1"/>
                </a:solidFill>
                <a:hlinkClick r:id="rId9" action="ppaction://hlinksldjump"/>
              </a:rPr>
              <a:t>7. OBJETIVOS ESPECIFICOS </a:t>
            </a:r>
            <a:endParaRPr lang="es-CO" dirty="0">
              <a:solidFill>
                <a:schemeClr val="tx1"/>
              </a:solidFill>
            </a:endParaRPr>
          </a:p>
          <a:p>
            <a:r>
              <a:rPr lang="es-CO" dirty="0">
                <a:solidFill>
                  <a:schemeClr val="tx1"/>
                </a:solidFill>
                <a:hlinkClick r:id="rId10" action="ppaction://hlinksldjump"/>
              </a:rPr>
              <a:t>8. INSTRUMENTOS DE RECOLECCION</a:t>
            </a:r>
            <a:endParaRPr lang="es-CO" dirty="0">
              <a:solidFill>
                <a:schemeClr val="tx1"/>
              </a:solidFill>
            </a:endParaRPr>
          </a:p>
          <a:p>
            <a:r>
              <a:rPr lang="es-ES" dirty="0">
                <a:solidFill>
                  <a:schemeClr val="tx1"/>
                </a:solidFill>
              </a:rPr>
              <a:t>     </a:t>
            </a:r>
            <a:r>
              <a:rPr lang="es-ES" dirty="0">
                <a:solidFill>
                  <a:schemeClr val="tx1"/>
                </a:solidFill>
                <a:hlinkClick r:id="rId11" action="ppaction://hlinksldjump"/>
              </a:rPr>
              <a:t>- ENTREVISTA</a:t>
            </a:r>
            <a:endParaRPr lang="es-ES" dirty="0">
              <a:solidFill>
                <a:schemeClr val="tx1"/>
              </a:solidFill>
            </a:endParaRPr>
          </a:p>
          <a:p>
            <a:r>
              <a:rPr lang="es-ES" dirty="0">
                <a:solidFill>
                  <a:schemeClr val="tx1"/>
                </a:solidFill>
              </a:rPr>
              <a:t>     </a:t>
            </a:r>
            <a:r>
              <a:rPr lang="es-ES" dirty="0">
                <a:solidFill>
                  <a:schemeClr val="tx1"/>
                </a:solidFill>
                <a:hlinkClick r:id="rId12" action="ppaction://hlinksldjump"/>
              </a:rPr>
              <a:t>- FOTOGRAFIA</a:t>
            </a:r>
            <a:endParaRPr lang="es-CO" dirty="0">
              <a:solidFill>
                <a:schemeClr val="tx1"/>
              </a:solidFill>
            </a:endParaRPr>
          </a:p>
          <a:p>
            <a:r>
              <a:rPr lang="es-CO" dirty="0">
                <a:solidFill>
                  <a:schemeClr val="tx1"/>
                </a:solidFill>
                <a:hlinkClick r:id="rId13" action="ppaction://hlinksldjump"/>
              </a:rPr>
              <a:t>9. MAPA DE PROCESO</a:t>
            </a:r>
            <a:endParaRPr lang="es-CO" dirty="0">
              <a:solidFill>
                <a:schemeClr val="tx1"/>
              </a:solidFill>
            </a:endParaRPr>
          </a:p>
          <a:p>
            <a:r>
              <a:rPr lang="es-CO" dirty="0">
                <a:solidFill>
                  <a:schemeClr val="tx1"/>
                </a:solidFill>
              </a:rPr>
              <a:t>10. REQUERIMIENTOS</a:t>
            </a:r>
          </a:p>
          <a:p>
            <a:r>
              <a:rPr lang="es-CO" dirty="0">
                <a:solidFill>
                  <a:schemeClr val="tx1"/>
                </a:solidFill>
                <a:hlinkClick r:id="rId14" action="ppaction://hlinksldjump"/>
              </a:rPr>
              <a:t>10.1. FUNCIONALES</a:t>
            </a:r>
            <a:endParaRPr lang="es-CO" dirty="0">
              <a:solidFill>
                <a:schemeClr val="tx1"/>
              </a:solidFill>
            </a:endParaRPr>
          </a:p>
          <a:p>
            <a:r>
              <a:rPr lang="es-CO" dirty="0">
                <a:solidFill>
                  <a:schemeClr val="tx1"/>
                </a:solidFill>
                <a:hlinkClick r:id="rId15" action="ppaction://hlinksldjump"/>
              </a:rPr>
              <a:t>10.2. NO FUNCIONAL</a:t>
            </a:r>
            <a:endParaRPr lang="es-CO" dirty="0">
              <a:solidFill>
                <a:schemeClr val="tx1"/>
              </a:solidFill>
            </a:endParaRPr>
          </a:p>
          <a:p>
            <a:r>
              <a:rPr lang="es-CO" dirty="0">
                <a:solidFill>
                  <a:schemeClr val="tx1"/>
                </a:solidFill>
                <a:hlinkClick r:id="rId16" action="ppaction://hlinksldjump"/>
              </a:rPr>
              <a:t>11. DIAGRAMAS BPMN</a:t>
            </a:r>
            <a:endParaRPr lang="es-CO" dirty="0">
              <a:solidFill>
                <a:schemeClr val="tx1"/>
              </a:solidFill>
            </a:endParaRPr>
          </a:p>
          <a:p>
            <a:pPr lvl="4"/>
            <a:r>
              <a:rPr lang="es-CO" dirty="0">
                <a:solidFill>
                  <a:schemeClr val="tx1"/>
                </a:solidFill>
              </a:rPr>
              <a:t>     </a:t>
            </a:r>
            <a:r>
              <a:rPr lang="es-CO" dirty="0">
                <a:solidFill>
                  <a:schemeClr val="tx1"/>
                </a:solidFill>
                <a:hlinkClick r:id="rId17" action="ppaction://hlinksldjump"/>
              </a:rPr>
              <a:t>- ADMINISTRACIÓN DE INVENTARIO</a:t>
            </a:r>
            <a:endParaRPr lang="es-CO" dirty="0">
              <a:solidFill>
                <a:schemeClr val="tx1"/>
              </a:solidFill>
            </a:endParaRPr>
          </a:p>
          <a:p>
            <a:r>
              <a:rPr lang="es-CO" dirty="0">
                <a:solidFill>
                  <a:schemeClr val="tx1"/>
                </a:solidFill>
              </a:rPr>
              <a:t>     </a:t>
            </a:r>
            <a:r>
              <a:rPr lang="es-CO" dirty="0">
                <a:solidFill>
                  <a:schemeClr val="tx1"/>
                </a:solidFill>
                <a:hlinkClick r:id="rId18" action="ppaction://hlinksldjump"/>
              </a:rPr>
              <a:t>- INGRESO Y CONTROL DE MATERIALES</a:t>
            </a:r>
            <a:endParaRPr lang="es-CO" dirty="0">
              <a:solidFill>
                <a:schemeClr val="tx1"/>
              </a:solidFill>
            </a:endParaRPr>
          </a:p>
          <a:p>
            <a:r>
              <a:rPr lang="es-CO" dirty="0">
                <a:solidFill>
                  <a:schemeClr val="tx1"/>
                </a:solidFill>
              </a:rPr>
              <a:t>     </a:t>
            </a:r>
            <a:r>
              <a:rPr lang="es-CO" dirty="0">
                <a:solidFill>
                  <a:schemeClr val="tx1"/>
                </a:solidFill>
                <a:hlinkClick r:id="rId19" action="ppaction://hlinksldjump"/>
              </a:rPr>
              <a:t>- PROCESO DE COMPRA DE MATERIALES</a:t>
            </a:r>
            <a:endParaRPr lang="es-CO" dirty="0">
              <a:solidFill>
                <a:schemeClr val="tx1"/>
              </a:solidFill>
            </a:endParaRPr>
          </a:p>
          <a:p>
            <a:r>
              <a:rPr lang="es-CO" dirty="0">
                <a:solidFill>
                  <a:schemeClr val="tx1"/>
                </a:solidFill>
                <a:hlinkClick r:id="rId20" action="ppaction://hlinksldjump"/>
              </a:rPr>
              <a:t>12. DIAGRAMA CASOS DE USO </a:t>
            </a:r>
            <a:endParaRPr lang="es-CO" dirty="0">
              <a:solidFill>
                <a:schemeClr val="tx1"/>
              </a:solidFill>
            </a:endParaRPr>
          </a:p>
          <a:p>
            <a:r>
              <a:rPr lang="es-ES" dirty="0">
                <a:solidFill>
                  <a:schemeClr val="tx1"/>
                </a:solidFill>
                <a:hlinkClick r:id="rId21" action="ppaction://hlinkfile"/>
              </a:rPr>
              <a:t>13. I-EEE830</a:t>
            </a:r>
            <a:endParaRPr lang="es-ES" dirty="0">
              <a:solidFill>
                <a:schemeClr val="tx1"/>
              </a:solidFill>
            </a:endParaRPr>
          </a:p>
          <a:p>
            <a:r>
              <a:rPr lang="es-ES" dirty="0">
                <a:solidFill>
                  <a:schemeClr val="tx1"/>
                </a:solidFill>
              </a:rPr>
              <a:t>     </a:t>
            </a:r>
            <a:r>
              <a:rPr lang="es-ES" dirty="0">
                <a:solidFill>
                  <a:schemeClr val="tx1"/>
                </a:solidFill>
                <a:hlinkClick r:id="rId22" action="ppaction://hlinksldjump"/>
              </a:rPr>
              <a:t>- REQUERIMIENTOS FUNCIONALES</a:t>
            </a:r>
            <a:endParaRPr lang="es-ES" dirty="0">
              <a:solidFill>
                <a:schemeClr val="tx1"/>
              </a:solidFill>
            </a:endParaRPr>
          </a:p>
          <a:p>
            <a:r>
              <a:rPr lang="es-ES" dirty="0">
                <a:solidFill>
                  <a:schemeClr val="tx1"/>
                </a:solidFill>
              </a:rPr>
              <a:t>     </a:t>
            </a:r>
            <a:r>
              <a:rPr lang="es-ES" dirty="0">
                <a:solidFill>
                  <a:schemeClr val="tx1"/>
                </a:solidFill>
                <a:hlinkClick r:id="rId23" action="ppaction://hlinksldjump"/>
              </a:rPr>
              <a:t>- REQUERIMIENTOS NO FUNCIOLAES </a:t>
            </a:r>
            <a:endParaRPr lang="es-CO" dirty="0">
              <a:solidFill>
                <a:schemeClr val="tx1"/>
              </a:solidFill>
            </a:endParaRPr>
          </a:p>
          <a:p>
            <a:r>
              <a:rPr lang="es-CO" dirty="0">
                <a:solidFill>
                  <a:schemeClr val="tx1"/>
                </a:solidFill>
                <a:hlinkClick r:id="rId24" action="ppaction://hlinksldjump"/>
              </a:rPr>
              <a:t>14. CASOS DE USO EXTENDIDOS</a:t>
            </a:r>
            <a:endParaRPr lang="es-CO" dirty="0">
              <a:solidFill>
                <a:schemeClr val="tx1"/>
              </a:solidFill>
            </a:endParaRPr>
          </a:p>
          <a:p>
            <a:pPr marL="685800" lvl="1" indent="-228600">
              <a:buFont typeface="+mj-lt"/>
              <a:buAutoNum type="arabicPeriod"/>
            </a:pPr>
            <a:endParaRPr lang="es-CO" dirty="0">
              <a:solidFill>
                <a:schemeClr val="tx1"/>
              </a:solidFill>
            </a:endParaRPr>
          </a:p>
          <a:p>
            <a:endParaRPr lang="es-CO"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xmlns="" id="{C40F7DF3-92ED-4AF5-85DB-37EB016756D7}"/>
              </a:ext>
            </a:extLst>
          </p:cNvPr>
          <p:cNvPicPr>
            <a:picLocks noChangeAspect="1"/>
          </p:cNvPicPr>
          <p:nvPr/>
        </p:nvPicPr>
        <p:blipFill>
          <a:blip r:embed="rId2"/>
          <a:stretch>
            <a:fillRect/>
          </a:stretch>
        </p:blipFill>
        <p:spPr>
          <a:xfrm>
            <a:off x="82626" y="1167580"/>
            <a:ext cx="8978747" cy="3669083"/>
          </a:xfrm>
          <a:prstGeom prst="rect">
            <a:avLst/>
          </a:prstGeom>
        </p:spPr>
      </p:pic>
      <p:sp>
        <p:nvSpPr>
          <p:cNvPr id="7" name="CuadroTexto 6">
            <a:extLst>
              <a:ext uri="{FF2B5EF4-FFF2-40B4-BE49-F238E27FC236}">
                <a16:creationId xmlns:a16="http://schemas.microsoft.com/office/drawing/2014/main" xmlns="" id="{3713A144-F869-4C90-8664-618A1E7BBDD4}"/>
              </a:ext>
            </a:extLst>
          </p:cNvPr>
          <p:cNvSpPr txBox="1"/>
          <p:nvPr/>
        </p:nvSpPr>
        <p:spPr>
          <a:xfrm>
            <a:off x="238364" y="277688"/>
            <a:ext cx="6750335" cy="307777"/>
          </a:xfrm>
          <a:prstGeom prst="rect">
            <a:avLst/>
          </a:prstGeom>
          <a:noFill/>
        </p:spPr>
        <p:txBody>
          <a:bodyPr wrap="square" rtlCol="0">
            <a:noAutofit/>
          </a:bodyPr>
          <a:lstStyle/>
          <a:p>
            <a:r>
              <a:rPr lang="es-ES" sz="2000" dirty="0"/>
              <a:t>Diagrama 3. Ingreso y control de materiales.</a:t>
            </a:r>
            <a:endParaRPr lang="es-CO" sz="2000" dirty="0"/>
          </a:p>
        </p:txBody>
      </p:sp>
    </p:spTree>
    <p:extLst>
      <p:ext uri="{BB962C8B-B14F-4D97-AF65-F5344CB8AC3E}">
        <p14:creationId xmlns:p14="http://schemas.microsoft.com/office/powerpoint/2010/main" val="1397323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hlinkClick r:id="rId2" action="ppaction://hlinksldjump"/>
            <a:extLst>
              <a:ext uri="{FF2B5EF4-FFF2-40B4-BE49-F238E27FC236}">
                <a16:creationId xmlns:a16="http://schemas.microsoft.com/office/drawing/2014/main" xmlns="" id="{7432DF42-2FC8-48AB-93CC-BE09E575D654}"/>
              </a:ext>
            </a:extLst>
          </p:cNvPr>
          <p:cNvPicPr>
            <a:picLocks noChangeAspect="1"/>
          </p:cNvPicPr>
          <p:nvPr/>
        </p:nvPicPr>
        <p:blipFill rotWithShape="1">
          <a:blip r:embed="rId3"/>
          <a:srcRect l="2531"/>
          <a:stretch/>
        </p:blipFill>
        <p:spPr>
          <a:xfrm>
            <a:off x="302964" y="1010769"/>
            <a:ext cx="8538072" cy="4067114"/>
          </a:xfrm>
          <a:prstGeom prst="rect">
            <a:avLst/>
          </a:prstGeom>
        </p:spPr>
      </p:pic>
      <p:sp>
        <p:nvSpPr>
          <p:cNvPr id="3" name="CuadroTexto 2">
            <a:extLst>
              <a:ext uri="{FF2B5EF4-FFF2-40B4-BE49-F238E27FC236}">
                <a16:creationId xmlns:a16="http://schemas.microsoft.com/office/drawing/2014/main" xmlns="" id="{C3846C21-DF4B-4D31-8985-0778E89F2B39}"/>
              </a:ext>
            </a:extLst>
          </p:cNvPr>
          <p:cNvSpPr txBox="1"/>
          <p:nvPr/>
        </p:nvSpPr>
        <p:spPr>
          <a:xfrm>
            <a:off x="238364" y="277688"/>
            <a:ext cx="8365809" cy="307777"/>
          </a:xfrm>
          <a:prstGeom prst="rect">
            <a:avLst/>
          </a:prstGeom>
          <a:noFill/>
        </p:spPr>
        <p:txBody>
          <a:bodyPr wrap="square" rtlCol="0">
            <a:noAutofit/>
          </a:bodyPr>
          <a:lstStyle/>
          <a:p>
            <a:r>
              <a:rPr lang="es-ES" sz="2000" dirty="0"/>
              <a:t>Diagrama 4. Proceso de compra de materiales empresa-proveedor.</a:t>
            </a:r>
            <a:endParaRPr lang="es-CO" sz="2000" dirty="0"/>
          </a:p>
        </p:txBody>
      </p:sp>
    </p:spTree>
    <p:extLst>
      <p:ext uri="{BB962C8B-B14F-4D97-AF65-F5344CB8AC3E}">
        <p14:creationId xmlns:p14="http://schemas.microsoft.com/office/powerpoint/2010/main" val="51377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xmlns="" id="{DCFBF01B-000B-4177-B150-E47C8587C9A5}"/>
              </a:ext>
            </a:extLst>
          </p:cNvPr>
          <p:cNvSpPr txBox="1"/>
          <p:nvPr/>
        </p:nvSpPr>
        <p:spPr>
          <a:xfrm>
            <a:off x="286438" y="2156251"/>
            <a:ext cx="3029639" cy="830997"/>
          </a:xfrm>
          <a:prstGeom prst="rect">
            <a:avLst/>
          </a:prstGeom>
          <a:noFill/>
        </p:spPr>
        <p:txBody>
          <a:bodyPr wrap="square" rtlCol="0">
            <a:spAutoFit/>
          </a:bodyPr>
          <a:lstStyle/>
          <a:p>
            <a:r>
              <a:rPr lang="es-CO" sz="4800" b="1" dirty="0"/>
              <a:t>IEEE-830</a:t>
            </a:r>
          </a:p>
        </p:txBody>
      </p:sp>
      <p:sp>
        <p:nvSpPr>
          <p:cNvPr id="3" name="Rectángulo 2">
            <a:extLst>
              <a:ext uri="{FF2B5EF4-FFF2-40B4-BE49-F238E27FC236}">
                <a16:creationId xmlns:a16="http://schemas.microsoft.com/office/drawing/2014/main" xmlns="" id="{BBD7F7A4-EFE3-4934-87BC-EC7E00C64027}"/>
              </a:ext>
            </a:extLst>
          </p:cNvPr>
          <p:cNvSpPr/>
          <p:nvPr/>
        </p:nvSpPr>
        <p:spPr>
          <a:xfrm>
            <a:off x="4305999" y="2371694"/>
            <a:ext cx="4454400" cy="400110"/>
          </a:xfrm>
          <a:prstGeom prst="rect">
            <a:avLst/>
          </a:prstGeom>
        </p:spPr>
        <p:txBody>
          <a:bodyPr wrap="square">
            <a:spAutoFit/>
          </a:bodyPr>
          <a:lstStyle/>
          <a:p>
            <a:r>
              <a:rPr lang="es-CO" sz="2000" b="1" dirty="0"/>
              <a:t>REQUERIMIENTOS FUNCIONALES</a:t>
            </a:r>
          </a:p>
        </p:txBody>
      </p:sp>
    </p:spTree>
    <p:extLst>
      <p:ext uri="{BB962C8B-B14F-4D97-AF65-F5344CB8AC3E}">
        <p14:creationId xmlns:p14="http://schemas.microsoft.com/office/powerpoint/2010/main" val="2259076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524973690"/>
              </p:ext>
            </p:extLst>
          </p:nvPr>
        </p:nvGraphicFramePr>
        <p:xfrm>
          <a:off x="1078787" y="1551400"/>
          <a:ext cx="6904234" cy="2866489"/>
        </p:xfrm>
        <a:graphic>
          <a:graphicData uri="http://schemas.openxmlformats.org/drawingml/2006/table">
            <a:tbl>
              <a:tblPr firstRow="1" firstCol="1" bandRow="1">
                <a:tableStyleId>{5C22544A-7EE6-4342-B048-85BDC9FD1C3A}</a:tableStyleId>
              </a:tblPr>
              <a:tblGrid>
                <a:gridCol w="1558325"/>
                <a:gridCol w="5345909"/>
              </a:tblGrid>
              <a:tr h="470728">
                <a:tc>
                  <a:txBody>
                    <a:bodyPr/>
                    <a:lstStyle/>
                    <a:p>
                      <a:pPr>
                        <a:lnSpc>
                          <a:spcPct val="115000"/>
                        </a:lnSpc>
                        <a:spcAft>
                          <a:spcPts val="0"/>
                        </a:spcAft>
                      </a:pPr>
                      <a:r>
                        <a:rPr lang="es-ES_tradnl" sz="1000" kern="1200" dirty="0">
                          <a:effectLst/>
                        </a:rPr>
                        <a:t>Identificación del requerimiento:</a:t>
                      </a:r>
                      <a:endParaRPr lang="es-C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RF001</a:t>
                      </a:r>
                      <a:endParaRPr lang="es-CO" sz="1100">
                        <a:effectLst/>
                        <a:latin typeface="Calibri"/>
                        <a:ea typeface="Calibri"/>
                        <a:cs typeface="Times New Roman"/>
                      </a:endParaRPr>
                    </a:p>
                  </a:txBody>
                  <a:tcPr marL="68580" marR="68580" marT="0" marB="0"/>
                </a:tc>
              </a:tr>
              <a:tr h="470728">
                <a:tc>
                  <a:txBody>
                    <a:bodyPr/>
                    <a:lstStyle/>
                    <a:p>
                      <a:pPr>
                        <a:lnSpc>
                          <a:spcPct val="115000"/>
                        </a:lnSpc>
                        <a:spcAft>
                          <a:spcPts val="0"/>
                        </a:spcAft>
                      </a:pPr>
                      <a:r>
                        <a:rPr lang="es-ES_tradnl" sz="1000" kern="1200">
                          <a:effectLst/>
                        </a:rPr>
                        <a:t>Nombre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Registro a los usuarios</a:t>
                      </a:r>
                      <a:endParaRPr lang="es-CO" sz="1100">
                        <a:effectLst/>
                        <a:latin typeface="Calibri"/>
                        <a:ea typeface="Calibri"/>
                        <a:cs typeface="Times New Roman"/>
                      </a:endParaRPr>
                    </a:p>
                  </a:txBody>
                  <a:tcPr marL="68580" marR="68580" marT="0" marB="0"/>
                </a:tc>
              </a:tr>
              <a:tr h="227521">
                <a:tc>
                  <a:txBody>
                    <a:bodyPr/>
                    <a:lstStyle/>
                    <a:p>
                      <a:pPr>
                        <a:lnSpc>
                          <a:spcPct val="115000"/>
                        </a:lnSpc>
                        <a:spcAft>
                          <a:spcPts val="0"/>
                        </a:spcAft>
                      </a:pPr>
                      <a:r>
                        <a:rPr lang="es-ES_tradnl" sz="1000" kern="1200">
                          <a:effectLst/>
                        </a:rPr>
                        <a:t>Características:</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Los usuarios deberán registrarse para acceder al sistema.</a:t>
                      </a:r>
                      <a:endParaRPr lang="es-CO" sz="1100">
                        <a:effectLst/>
                        <a:latin typeface="Calibri"/>
                        <a:ea typeface="Calibri"/>
                        <a:cs typeface="Times New Roman"/>
                      </a:endParaRPr>
                    </a:p>
                  </a:txBody>
                  <a:tcPr marL="68580" marR="68580" marT="0" marB="0"/>
                </a:tc>
              </a:tr>
              <a:tr h="517872">
                <a:tc>
                  <a:txBody>
                    <a:bodyPr/>
                    <a:lstStyle/>
                    <a:p>
                      <a:pPr>
                        <a:lnSpc>
                          <a:spcPct val="115000"/>
                        </a:lnSpc>
                        <a:spcAft>
                          <a:spcPts val="0"/>
                        </a:spcAft>
                      </a:pPr>
                      <a:r>
                        <a:rPr lang="es-ES_tradnl" sz="1000" kern="1200">
                          <a:effectLst/>
                        </a:rPr>
                        <a:t>Descripción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El sistema permitirá el registro a los usuarios que van a utilizar la plataforma.</a:t>
                      </a:r>
                      <a:endParaRPr lang="es-CO" sz="1100">
                        <a:effectLst/>
                        <a:latin typeface="Calibri"/>
                        <a:ea typeface="Calibri"/>
                        <a:cs typeface="Times New Roman"/>
                      </a:endParaRPr>
                    </a:p>
                  </a:txBody>
                  <a:tcPr marL="68580" marR="68580" marT="0" marB="0"/>
                </a:tc>
              </a:tr>
              <a:tr h="713935">
                <a:tc>
                  <a:txBody>
                    <a:bodyPr/>
                    <a:lstStyle/>
                    <a:p>
                      <a:pPr>
                        <a:lnSpc>
                          <a:spcPct val="115000"/>
                        </a:lnSpc>
                        <a:spcAft>
                          <a:spcPts val="0"/>
                        </a:spcAft>
                      </a:pPr>
                      <a:r>
                        <a:rPr lang="es-ES_tradnl" sz="1000" kern="1200">
                          <a:effectLst/>
                        </a:rPr>
                        <a:t>Requerimiento NO funcional:</a:t>
                      </a:r>
                      <a:endParaRPr lang="es-CO" sz="1100">
                        <a:effectLst/>
                        <a:latin typeface="Calibri"/>
                        <a:ea typeface="Calibri"/>
                        <a:cs typeface="Times New Roman"/>
                      </a:endParaRPr>
                    </a:p>
                  </a:txBody>
                  <a:tcPr marL="68580" marR="68580" marT="0" marB="0"/>
                </a:tc>
                <a:tc>
                  <a:txBody>
                    <a:bodyPr/>
                    <a:lstStyle/>
                    <a:p>
                      <a:pPr marL="457200">
                        <a:lnSpc>
                          <a:spcPct val="115000"/>
                        </a:lnSpc>
                        <a:spcAft>
                          <a:spcPts val="0"/>
                        </a:spcAft>
                      </a:pPr>
                      <a:r>
                        <a:rPr lang="es-ES_tradnl" sz="1000">
                          <a:effectLst/>
                        </a:rPr>
                        <a:t>RNF002</a:t>
                      </a:r>
                      <a:endParaRPr lang="es-CO" sz="1100">
                        <a:effectLst/>
                      </a:endParaRPr>
                    </a:p>
                    <a:p>
                      <a:pPr marL="457200">
                        <a:lnSpc>
                          <a:spcPct val="115000"/>
                        </a:lnSpc>
                        <a:spcAft>
                          <a:spcPts val="0"/>
                        </a:spcAft>
                      </a:pPr>
                      <a:r>
                        <a:rPr lang="es-ES_tradnl" sz="1000">
                          <a:effectLst/>
                        </a:rPr>
                        <a:t>RNF004</a:t>
                      </a:r>
                      <a:endParaRPr lang="es-CO" sz="1100">
                        <a:effectLst/>
                      </a:endParaRPr>
                    </a:p>
                    <a:p>
                      <a:pPr marL="457200">
                        <a:lnSpc>
                          <a:spcPct val="115000"/>
                        </a:lnSpc>
                        <a:spcAft>
                          <a:spcPts val="0"/>
                        </a:spcAft>
                      </a:pPr>
                      <a:r>
                        <a:rPr lang="es-ES_tradnl" sz="1000">
                          <a:effectLst/>
                        </a:rPr>
                        <a:t>RNF005</a:t>
                      </a:r>
                      <a:endParaRPr lang="es-CO" sz="1100">
                        <a:effectLst/>
                        <a:latin typeface="Calibri"/>
                        <a:ea typeface="Calibri"/>
                        <a:cs typeface="Times New Roman"/>
                      </a:endParaRPr>
                    </a:p>
                  </a:txBody>
                  <a:tcPr marL="68580" marR="68580" marT="0" marB="0"/>
                </a:tc>
              </a:tr>
              <a:tr h="465705">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a:ea typeface="Times New Roman"/>
                        <a:cs typeface="Times New Roman"/>
                      </a:endParaRPr>
                    </a:p>
                  </a:txBody>
                  <a:tcPr marL="68580" marR="68580" marT="0" marB="0"/>
                </a:tc>
                <a:tc hMerge="1">
                  <a:txBody>
                    <a:bodyPr/>
                    <a:lstStyle/>
                    <a:p>
                      <a:endParaRPr lang="es-CO"/>
                    </a:p>
                  </a:txBody>
                  <a:tcPr/>
                </a:tc>
              </a:tr>
            </a:tbl>
          </a:graphicData>
        </a:graphic>
      </p:graphicFrame>
    </p:spTree>
    <p:extLst>
      <p:ext uri="{BB962C8B-B14F-4D97-AF65-F5344CB8AC3E}">
        <p14:creationId xmlns:p14="http://schemas.microsoft.com/office/powerpoint/2010/main" val="2413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158257338"/>
              </p:ext>
            </p:extLst>
          </p:nvPr>
        </p:nvGraphicFramePr>
        <p:xfrm>
          <a:off x="1212351" y="1469204"/>
          <a:ext cx="6750121" cy="2794571"/>
        </p:xfrm>
        <a:graphic>
          <a:graphicData uri="http://schemas.openxmlformats.org/drawingml/2006/table">
            <a:tbl>
              <a:tblPr firstRow="1" firstCol="1" bandRow="1">
                <a:tableStyleId>{5C22544A-7EE6-4342-B048-85BDC9FD1C3A}</a:tableStyleId>
              </a:tblPr>
              <a:tblGrid>
                <a:gridCol w="1523540"/>
                <a:gridCol w="5226581"/>
              </a:tblGrid>
              <a:tr h="429538">
                <a:tc>
                  <a:txBody>
                    <a:bodyPr/>
                    <a:lstStyle/>
                    <a:p>
                      <a:pPr>
                        <a:lnSpc>
                          <a:spcPct val="115000"/>
                        </a:lnSpc>
                        <a:spcAft>
                          <a:spcPts val="0"/>
                        </a:spcAft>
                      </a:pPr>
                      <a:r>
                        <a:rPr lang="es-ES_tradnl" sz="1000" kern="1200" dirty="0">
                          <a:effectLst/>
                        </a:rPr>
                        <a:t>Identificación del requerimiento:</a:t>
                      </a:r>
                      <a:endParaRPr lang="es-C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RF002</a:t>
                      </a:r>
                      <a:endParaRPr lang="es-CO" sz="1100">
                        <a:effectLst/>
                        <a:latin typeface="Calibri"/>
                        <a:ea typeface="Calibri"/>
                        <a:cs typeface="Times New Roman"/>
                      </a:endParaRPr>
                    </a:p>
                  </a:txBody>
                  <a:tcPr marL="68580" marR="68580" marT="0" marB="0"/>
                </a:tc>
              </a:tr>
              <a:tr h="429538">
                <a:tc>
                  <a:txBody>
                    <a:bodyPr/>
                    <a:lstStyle/>
                    <a:p>
                      <a:pPr>
                        <a:lnSpc>
                          <a:spcPct val="115000"/>
                        </a:lnSpc>
                        <a:spcAft>
                          <a:spcPts val="0"/>
                        </a:spcAft>
                      </a:pPr>
                      <a:r>
                        <a:rPr lang="es-ES_tradnl" sz="1000" kern="1200">
                          <a:effectLst/>
                        </a:rPr>
                        <a:t>Nombre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ES" sz="1000">
                          <a:effectLst/>
                        </a:rPr>
                        <a:t>Acceso a los usuarios</a:t>
                      </a:r>
                      <a:endParaRPr lang="es-CO" sz="1100">
                        <a:effectLst/>
                        <a:latin typeface="Calibri"/>
                        <a:ea typeface="Calibri"/>
                        <a:cs typeface="Times New Roman"/>
                      </a:endParaRPr>
                    </a:p>
                  </a:txBody>
                  <a:tcPr marL="68580" marR="68580" marT="0" marB="0"/>
                </a:tc>
              </a:tr>
              <a:tr h="429538">
                <a:tc>
                  <a:txBody>
                    <a:bodyPr/>
                    <a:lstStyle/>
                    <a:p>
                      <a:pPr>
                        <a:lnSpc>
                          <a:spcPct val="115000"/>
                        </a:lnSpc>
                        <a:spcAft>
                          <a:spcPts val="0"/>
                        </a:spcAft>
                      </a:pPr>
                      <a:r>
                        <a:rPr lang="es-ES_tradnl" sz="1000" kern="1200">
                          <a:effectLst/>
                        </a:rPr>
                        <a:t>Características:</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El sistema ofrecerá al usuario la información que él requiera para el proceso de inventario.</a:t>
                      </a:r>
                      <a:endParaRPr lang="es-CO" sz="1100">
                        <a:effectLst/>
                        <a:latin typeface="Calibri"/>
                        <a:ea typeface="Calibri"/>
                        <a:cs typeface="Times New Roman"/>
                      </a:endParaRPr>
                    </a:p>
                  </a:txBody>
                  <a:tcPr marL="68580" marR="68580" marT="0" marB="0"/>
                </a:tc>
              </a:tr>
              <a:tr h="429538">
                <a:tc>
                  <a:txBody>
                    <a:bodyPr/>
                    <a:lstStyle/>
                    <a:p>
                      <a:pPr>
                        <a:lnSpc>
                          <a:spcPct val="115000"/>
                        </a:lnSpc>
                        <a:spcAft>
                          <a:spcPts val="0"/>
                        </a:spcAft>
                      </a:pPr>
                      <a:r>
                        <a:rPr lang="es-ES_tradnl" sz="1000" kern="1200">
                          <a:effectLst/>
                        </a:rPr>
                        <a:t>Descripción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ES" sz="1000">
                          <a:effectLst/>
                        </a:rPr>
                        <a:t>El sistema permitirá el acceso a los usuarios registrados.</a:t>
                      </a:r>
                      <a:endParaRPr lang="es-CO" sz="1100">
                        <a:effectLst/>
                        <a:latin typeface="Calibri"/>
                        <a:ea typeface="Calibri"/>
                        <a:cs typeface="Times New Roman"/>
                      </a:endParaRPr>
                    </a:p>
                  </a:txBody>
                  <a:tcPr marL="68580" marR="68580" marT="0" marB="0"/>
                </a:tc>
              </a:tr>
              <a:tr h="651463">
                <a:tc>
                  <a:txBody>
                    <a:bodyPr/>
                    <a:lstStyle/>
                    <a:p>
                      <a:pPr>
                        <a:lnSpc>
                          <a:spcPct val="115000"/>
                        </a:lnSpc>
                        <a:spcAft>
                          <a:spcPts val="0"/>
                        </a:spcAft>
                      </a:pPr>
                      <a:r>
                        <a:rPr lang="es-ES_tradnl" sz="1000" kern="1200">
                          <a:effectLst/>
                        </a:rPr>
                        <a:t>Requerimiento NO funcional:</a:t>
                      </a:r>
                      <a:endParaRPr lang="es-CO" sz="1100">
                        <a:effectLst/>
                        <a:latin typeface="Calibri"/>
                        <a:ea typeface="Calibri"/>
                        <a:cs typeface="Times New Roman"/>
                      </a:endParaRPr>
                    </a:p>
                  </a:txBody>
                  <a:tcPr marL="68580" marR="68580" marT="0" marB="0"/>
                </a:tc>
                <a:tc>
                  <a:txBody>
                    <a:bodyPr/>
                    <a:lstStyle/>
                    <a:p>
                      <a:pPr marL="457200">
                        <a:lnSpc>
                          <a:spcPct val="115000"/>
                        </a:lnSpc>
                        <a:spcAft>
                          <a:spcPts val="0"/>
                        </a:spcAft>
                      </a:pPr>
                      <a:r>
                        <a:rPr lang="es-ES_tradnl" sz="1000">
                          <a:effectLst/>
                        </a:rPr>
                        <a:t>RNF002</a:t>
                      </a:r>
                      <a:endParaRPr lang="es-CO" sz="1100">
                        <a:effectLst/>
                      </a:endParaRPr>
                    </a:p>
                    <a:p>
                      <a:pPr marL="457200">
                        <a:lnSpc>
                          <a:spcPct val="115000"/>
                        </a:lnSpc>
                        <a:spcAft>
                          <a:spcPts val="0"/>
                        </a:spcAft>
                      </a:pPr>
                      <a:r>
                        <a:rPr lang="es-ES_tradnl" sz="1000">
                          <a:effectLst/>
                        </a:rPr>
                        <a:t>RNF004</a:t>
                      </a:r>
                      <a:endParaRPr lang="es-CO" sz="1100">
                        <a:effectLst/>
                      </a:endParaRPr>
                    </a:p>
                    <a:p>
                      <a:pPr marL="457200">
                        <a:lnSpc>
                          <a:spcPct val="115000"/>
                        </a:lnSpc>
                        <a:spcAft>
                          <a:spcPts val="0"/>
                        </a:spcAft>
                      </a:pPr>
                      <a:r>
                        <a:rPr lang="es-ES_tradnl" sz="1000">
                          <a:effectLst/>
                        </a:rPr>
                        <a:t>RNF005</a:t>
                      </a:r>
                      <a:endParaRPr lang="es-CO" sz="1100">
                        <a:effectLst/>
                        <a:latin typeface="Calibri"/>
                        <a:ea typeface="Calibri"/>
                        <a:cs typeface="Times New Roman"/>
                      </a:endParaRPr>
                    </a:p>
                  </a:txBody>
                  <a:tcPr marL="68580" marR="68580" marT="0" marB="0"/>
                </a:tc>
              </a:tr>
              <a:tr h="424956">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a:ea typeface="Times New Roman"/>
                        <a:cs typeface="Times New Roman"/>
                      </a:endParaRPr>
                    </a:p>
                  </a:txBody>
                  <a:tcPr marL="68580" marR="68580" marT="0" marB="0"/>
                </a:tc>
                <a:tc hMerge="1">
                  <a:txBody>
                    <a:bodyPr/>
                    <a:lstStyle/>
                    <a:p>
                      <a:endParaRPr lang="es-CO"/>
                    </a:p>
                  </a:txBody>
                  <a:tcPr/>
                </a:tc>
              </a:tr>
            </a:tbl>
          </a:graphicData>
        </a:graphic>
      </p:graphicFrame>
    </p:spTree>
    <p:extLst>
      <p:ext uri="{BB962C8B-B14F-4D97-AF65-F5344CB8AC3E}">
        <p14:creationId xmlns:p14="http://schemas.microsoft.com/office/powerpoint/2010/main" val="2788313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1403726462"/>
              </p:ext>
            </p:extLst>
          </p:nvPr>
        </p:nvGraphicFramePr>
        <p:xfrm>
          <a:off x="1171253" y="1551397"/>
          <a:ext cx="6472719" cy="2973519"/>
        </p:xfrm>
        <a:graphic>
          <a:graphicData uri="http://schemas.openxmlformats.org/drawingml/2006/table">
            <a:tbl>
              <a:tblPr firstRow="1" firstCol="1" bandRow="1">
                <a:tableStyleId>{5C22544A-7EE6-4342-B048-85BDC9FD1C3A}</a:tableStyleId>
              </a:tblPr>
              <a:tblGrid>
                <a:gridCol w="1460929"/>
                <a:gridCol w="5011790"/>
              </a:tblGrid>
              <a:tr h="242461">
                <a:tc>
                  <a:txBody>
                    <a:bodyPr/>
                    <a:lstStyle/>
                    <a:p>
                      <a:pPr>
                        <a:lnSpc>
                          <a:spcPct val="115000"/>
                        </a:lnSpc>
                        <a:spcAft>
                          <a:spcPts val="0"/>
                        </a:spcAft>
                      </a:pPr>
                      <a:r>
                        <a:rPr lang="es-ES_tradnl" sz="1000" kern="1200" dirty="0">
                          <a:effectLst/>
                        </a:rPr>
                        <a:t>Identificación del requerimiento:</a:t>
                      </a:r>
                      <a:endParaRPr lang="es-C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RF003</a:t>
                      </a:r>
                      <a:endParaRPr lang="es-CO" sz="1100">
                        <a:effectLst/>
                        <a:latin typeface="Calibri"/>
                        <a:ea typeface="Calibri"/>
                        <a:cs typeface="Times New Roman"/>
                      </a:endParaRPr>
                    </a:p>
                  </a:txBody>
                  <a:tcPr marL="68580" marR="68580" marT="0" marB="0"/>
                </a:tc>
              </a:tr>
              <a:tr h="396574">
                <a:tc>
                  <a:txBody>
                    <a:bodyPr/>
                    <a:lstStyle/>
                    <a:p>
                      <a:pPr>
                        <a:lnSpc>
                          <a:spcPct val="115000"/>
                        </a:lnSpc>
                        <a:spcAft>
                          <a:spcPts val="0"/>
                        </a:spcAft>
                      </a:pPr>
                      <a:r>
                        <a:rPr lang="es-ES_tradnl" sz="1000" kern="1200">
                          <a:effectLst/>
                        </a:rPr>
                        <a:t>Nombre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Registro en la plataforma</a:t>
                      </a:r>
                      <a:endParaRPr lang="es-CO" sz="1100">
                        <a:effectLst/>
                        <a:latin typeface="Calibri"/>
                        <a:ea typeface="Calibri"/>
                        <a:cs typeface="Times New Roman"/>
                      </a:endParaRPr>
                    </a:p>
                  </a:txBody>
                  <a:tcPr marL="68580" marR="68580" marT="0" marB="0"/>
                </a:tc>
              </a:tr>
              <a:tr h="396574">
                <a:tc>
                  <a:txBody>
                    <a:bodyPr/>
                    <a:lstStyle/>
                    <a:p>
                      <a:pPr>
                        <a:lnSpc>
                          <a:spcPct val="115000"/>
                        </a:lnSpc>
                        <a:spcAft>
                          <a:spcPts val="0"/>
                        </a:spcAft>
                      </a:pPr>
                      <a:r>
                        <a:rPr lang="es-ES_tradnl" sz="1000" kern="1200">
                          <a:effectLst/>
                        </a:rPr>
                        <a:t>Características:</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Se identificará cada registro que entre en el sistema y este se identificará.</a:t>
                      </a:r>
                      <a:endParaRPr lang="es-CO" sz="1100">
                        <a:effectLst/>
                        <a:latin typeface="Calibri"/>
                        <a:ea typeface="Calibri"/>
                        <a:cs typeface="Times New Roman"/>
                      </a:endParaRPr>
                    </a:p>
                  </a:txBody>
                  <a:tcPr marL="68580" marR="68580" marT="0" marB="0"/>
                </a:tc>
              </a:tr>
              <a:tr h="642447">
                <a:tc>
                  <a:txBody>
                    <a:bodyPr/>
                    <a:lstStyle/>
                    <a:p>
                      <a:pPr>
                        <a:lnSpc>
                          <a:spcPct val="115000"/>
                        </a:lnSpc>
                        <a:spcAft>
                          <a:spcPts val="0"/>
                        </a:spcAft>
                      </a:pPr>
                      <a:r>
                        <a:rPr lang="es-ES_tradnl" sz="1000" kern="1200">
                          <a:effectLst/>
                        </a:rPr>
                        <a:t>Descripción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A cada registro en la plataforma del inventario, debe estar identificado.</a:t>
                      </a:r>
                    </a:p>
                    <a:p>
                      <a:pPr>
                        <a:lnSpc>
                          <a:spcPct val="115000"/>
                        </a:lnSpc>
                        <a:spcAft>
                          <a:spcPts val="0"/>
                        </a:spcAft>
                      </a:pPr>
                      <a:r>
                        <a:rPr lang="es-CO" sz="1000">
                          <a:effectLst/>
                        </a:rPr>
                        <a:t> </a:t>
                      </a:r>
                      <a:endParaRPr lang="es-CO" sz="1100">
                        <a:effectLst/>
                        <a:latin typeface="Calibri"/>
                        <a:ea typeface="Calibri"/>
                        <a:cs typeface="Times New Roman"/>
                      </a:endParaRPr>
                    </a:p>
                  </a:txBody>
                  <a:tcPr marL="68580" marR="68580" marT="0" marB="0"/>
                </a:tc>
              </a:tr>
              <a:tr h="806363">
                <a:tc>
                  <a:txBody>
                    <a:bodyPr/>
                    <a:lstStyle/>
                    <a:p>
                      <a:pPr>
                        <a:lnSpc>
                          <a:spcPct val="115000"/>
                        </a:lnSpc>
                        <a:spcAft>
                          <a:spcPts val="0"/>
                        </a:spcAft>
                      </a:pPr>
                      <a:r>
                        <a:rPr lang="es-ES_tradnl" sz="1000" kern="1200">
                          <a:effectLst/>
                        </a:rPr>
                        <a:t>Requerimiento NO funcional:</a:t>
                      </a:r>
                      <a:endParaRPr lang="es-CO" sz="1100">
                        <a:effectLst/>
                        <a:latin typeface="Calibri"/>
                        <a:ea typeface="Calibri"/>
                        <a:cs typeface="Times New Roman"/>
                      </a:endParaRPr>
                    </a:p>
                  </a:txBody>
                  <a:tcPr marL="68580" marR="68580" marT="0" marB="0"/>
                </a:tc>
                <a:tc>
                  <a:txBody>
                    <a:bodyPr/>
                    <a:lstStyle/>
                    <a:p>
                      <a:pPr marL="457200">
                        <a:lnSpc>
                          <a:spcPct val="115000"/>
                        </a:lnSpc>
                        <a:spcAft>
                          <a:spcPts val="0"/>
                        </a:spcAft>
                      </a:pPr>
                      <a:r>
                        <a:rPr lang="es-ES_tradnl" sz="1000">
                          <a:effectLst/>
                        </a:rPr>
                        <a:t>RNF001</a:t>
                      </a:r>
                      <a:endParaRPr lang="es-CO" sz="1100">
                        <a:effectLst/>
                      </a:endParaRPr>
                    </a:p>
                    <a:p>
                      <a:pPr marL="457200">
                        <a:lnSpc>
                          <a:spcPct val="115000"/>
                        </a:lnSpc>
                        <a:spcAft>
                          <a:spcPts val="0"/>
                        </a:spcAft>
                      </a:pPr>
                      <a:r>
                        <a:rPr lang="es-ES_tradnl" sz="1000">
                          <a:effectLst/>
                        </a:rPr>
                        <a:t>RNF002</a:t>
                      </a:r>
                      <a:endParaRPr lang="es-CO" sz="1100">
                        <a:effectLst/>
                      </a:endParaRPr>
                    </a:p>
                    <a:p>
                      <a:pPr marL="457200">
                        <a:lnSpc>
                          <a:spcPct val="115000"/>
                        </a:lnSpc>
                        <a:spcAft>
                          <a:spcPts val="0"/>
                        </a:spcAft>
                      </a:pPr>
                      <a:r>
                        <a:rPr lang="es-ES_tradnl" sz="1000">
                          <a:effectLst/>
                        </a:rPr>
                        <a:t>RNF004</a:t>
                      </a:r>
                      <a:endParaRPr lang="es-CO" sz="1100">
                        <a:effectLst/>
                      </a:endParaRPr>
                    </a:p>
                    <a:p>
                      <a:pPr marL="457200">
                        <a:lnSpc>
                          <a:spcPct val="115000"/>
                        </a:lnSpc>
                        <a:spcAft>
                          <a:spcPts val="0"/>
                        </a:spcAft>
                      </a:pPr>
                      <a:r>
                        <a:rPr lang="es-ES_tradnl" sz="1000">
                          <a:effectLst/>
                        </a:rPr>
                        <a:t>RNF005</a:t>
                      </a:r>
                      <a:endParaRPr lang="es-CO" sz="1100">
                        <a:effectLst/>
                        <a:latin typeface="Calibri"/>
                        <a:ea typeface="Calibri"/>
                        <a:cs typeface="Times New Roman"/>
                      </a:endParaRPr>
                    </a:p>
                  </a:txBody>
                  <a:tcPr marL="68580" marR="68580" marT="0" marB="0"/>
                </a:tc>
              </a:tr>
              <a:tr h="392344">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a:ea typeface="Times New Roman"/>
                        <a:cs typeface="Times New Roman"/>
                      </a:endParaRPr>
                    </a:p>
                  </a:txBody>
                  <a:tcPr marL="68580" marR="68580" marT="0" marB="0"/>
                </a:tc>
                <a:tc hMerge="1">
                  <a:txBody>
                    <a:bodyPr/>
                    <a:lstStyle/>
                    <a:p>
                      <a:endParaRPr lang="es-CO"/>
                    </a:p>
                  </a:txBody>
                  <a:tcPr/>
                </a:tc>
              </a:tr>
            </a:tbl>
          </a:graphicData>
        </a:graphic>
      </p:graphicFrame>
    </p:spTree>
    <p:extLst>
      <p:ext uri="{BB962C8B-B14F-4D97-AF65-F5344CB8AC3E}">
        <p14:creationId xmlns:p14="http://schemas.microsoft.com/office/powerpoint/2010/main" val="430576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4188792333"/>
              </p:ext>
            </p:extLst>
          </p:nvPr>
        </p:nvGraphicFramePr>
        <p:xfrm>
          <a:off x="1160977" y="1458929"/>
          <a:ext cx="6554913" cy="3184992"/>
        </p:xfrm>
        <a:graphic>
          <a:graphicData uri="http://schemas.openxmlformats.org/drawingml/2006/table">
            <a:tbl>
              <a:tblPr firstRow="1" firstCol="1" bandRow="1">
                <a:tableStyleId>{5C22544A-7EE6-4342-B048-85BDC9FD1C3A}</a:tableStyleId>
              </a:tblPr>
              <a:tblGrid>
                <a:gridCol w="1479482"/>
                <a:gridCol w="5075431"/>
              </a:tblGrid>
              <a:tr h="416740">
                <a:tc>
                  <a:txBody>
                    <a:bodyPr/>
                    <a:lstStyle/>
                    <a:p>
                      <a:pPr>
                        <a:lnSpc>
                          <a:spcPct val="115000"/>
                        </a:lnSpc>
                        <a:spcAft>
                          <a:spcPts val="0"/>
                        </a:spcAft>
                      </a:pPr>
                      <a:r>
                        <a:rPr lang="es-ES_tradnl" sz="1000" kern="1200" dirty="0">
                          <a:effectLst/>
                        </a:rPr>
                        <a:t>Identificación del requerimiento</a:t>
                      </a:r>
                      <a:r>
                        <a:rPr lang="es-ES_tradnl" sz="1000" kern="1200" dirty="0" smtClean="0">
                          <a:effectLst/>
                        </a:rPr>
                        <a:t>: </a:t>
                      </a:r>
                      <a:endParaRPr lang="es-C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dirty="0" smtClean="0">
                          <a:effectLst/>
                        </a:rPr>
                        <a:t>RF004</a:t>
                      </a:r>
                      <a:endParaRPr lang="es-CO" sz="1100" dirty="0">
                        <a:effectLst/>
                        <a:latin typeface="Calibri"/>
                        <a:ea typeface="Calibri"/>
                        <a:cs typeface="Times New Roman"/>
                      </a:endParaRPr>
                    </a:p>
                  </a:txBody>
                  <a:tcPr marL="68580" marR="68580" marT="0" marB="0"/>
                </a:tc>
              </a:tr>
              <a:tr h="416740">
                <a:tc>
                  <a:txBody>
                    <a:bodyPr/>
                    <a:lstStyle/>
                    <a:p>
                      <a:pPr>
                        <a:lnSpc>
                          <a:spcPct val="115000"/>
                        </a:lnSpc>
                        <a:spcAft>
                          <a:spcPts val="0"/>
                        </a:spcAft>
                      </a:pPr>
                      <a:r>
                        <a:rPr lang="es-ES_tradnl" sz="1000" kern="1200" dirty="0">
                          <a:effectLst/>
                        </a:rPr>
                        <a:t>Nombre del Requerimiento:</a:t>
                      </a:r>
                      <a:endParaRPr lang="es-C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Enviar notificaciones de la disponibilidad de los materiales</a:t>
                      </a:r>
                      <a:endParaRPr lang="es-CO" sz="1100">
                        <a:effectLst/>
                        <a:latin typeface="Calibri"/>
                        <a:ea typeface="Calibri"/>
                        <a:cs typeface="Times New Roman"/>
                      </a:endParaRPr>
                    </a:p>
                  </a:txBody>
                  <a:tcPr marL="68580" marR="68580" marT="0" marB="0"/>
                </a:tc>
              </a:tr>
              <a:tr h="416740">
                <a:tc>
                  <a:txBody>
                    <a:bodyPr/>
                    <a:lstStyle/>
                    <a:p>
                      <a:pPr>
                        <a:lnSpc>
                          <a:spcPct val="115000"/>
                        </a:lnSpc>
                        <a:spcAft>
                          <a:spcPts val="0"/>
                        </a:spcAft>
                      </a:pPr>
                      <a:r>
                        <a:rPr lang="es-ES_tradnl" sz="1000" kern="1200">
                          <a:effectLst/>
                        </a:rPr>
                        <a:t>Características:</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El sistema generará reportes de la disponibilidad de los recursos o materiales que hay disponibles en el momento.</a:t>
                      </a:r>
                      <a:endParaRPr lang="es-CO" sz="1100">
                        <a:effectLst/>
                        <a:latin typeface="Calibri"/>
                        <a:ea typeface="Calibri"/>
                        <a:cs typeface="Times New Roman"/>
                      </a:endParaRPr>
                    </a:p>
                  </a:txBody>
                  <a:tcPr marL="68580" marR="68580" marT="0" marB="0"/>
                </a:tc>
              </a:tr>
              <a:tr h="675114">
                <a:tc>
                  <a:txBody>
                    <a:bodyPr/>
                    <a:lstStyle/>
                    <a:p>
                      <a:pPr>
                        <a:lnSpc>
                          <a:spcPct val="115000"/>
                        </a:lnSpc>
                        <a:spcAft>
                          <a:spcPts val="0"/>
                        </a:spcAft>
                      </a:pPr>
                      <a:r>
                        <a:rPr lang="es-ES_tradnl" sz="1000" kern="1200">
                          <a:effectLst/>
                        </a:rPr>
                        <a:t>Descripción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El sistema permitirá el envío de notificaciones de la disponibilidad de los materiales al proveedor para solicitud de compra.</a:t>
                      </a:r>
                    </a:p>
                    <a:p>
                      <a:pPr>
                        <a:lnSpc>
                          <a:spcPct val="115000"/>
                        </a:lnSpc>
                        <a:spcAft>
                          <a:spcPts val="0"/>
                        </a:spcAft>
                      </a:pPr>
                      <a:r>
                        <a:rPr lang="es-CO" sz="1000">
                          <a:effectLst/>
                        </a:rPr>
                        <a:t> </a:t>
                      </a:r>
                      <a:endParaRPr lang="es-CO" sz="1100">
                        <a:effectLst/>
                        <a:latin typeface="Calibri"/>
                        <a:ea typeface="Calibri"/>
                        <a:cs typeface="Times New Roman"/>
                      </a:endParaRPr>
                    </a:p>
                  </a:txBody>
                  <a:tcPr marL="68580" marR="68580" marT="0" marB="0"/>
                </a:tc>
              </a:tr>
              <a:tr h="847365">
                <a:tc>
                  <a:txBody>
                    <a:bodyPr/>
                    <a:lstStyle/>
                    <a:p>
                      <a:pPr>
                        <a:lnSpc>
                          <a:spcPct val="115000"/>
                        </a:lnSpc>
                        <a:spcAft>
                          <a:spcPts val="0"/>
                        </a:spcAft>
                      </a:pPr>
                      <a:r>
                        <a:rPr lang="es-ES_tradnl" sz="1000" kern="1200">
                          <a:effectLst/>
                        </a:rPr>
                        <a:t>Requerimiento NO funcional:</a:t>
                      </a:r>
                      <a:endParaRPr lang="es-CO" sz="1100">
                        <a:effectLst/>
                        <a:latin typeface="Calibri"/>
                        <a:ea typeface="Calibri"/>
                        <a:cs typeface="Times New Roman"/>
                      </a:endParaRPr>
                    </a:p>
                  </a:txBody>
                  <a:tcPr marL="68580" marR="68580" marT="0" marB="0"/>
                </a:tc>
                <a:tc>
                  <a:txBody>
                    <a:bodyPr/>
                    <a:lstStyle/>
                    <a:p>
                      <a:pPr marL="457200">
                        <a:lnSpc>
                          <a:spcPct val="115000"/>
                        </a:lnSpc>
                        <a:spcAft>
                          <a:spcPts val="0"/>
                        </a:spcAft>
                      </a:pPr>
                      <a:r>
                        <a:rPr lang="es-ES_tradnl" sz="1000">
                          <a:effectLst/>
                        </a:rPr>
                        <a:t>RNF001</a:t>
                      </a:r>
                      <a:endParaRPr lang="es-CO" sz="1100">
                        <a:effectLst/>
                      </a:endParaRPr>
                    </a:p>
                    <a:p>
                      <a:pPr marL="457200">
                        <a:lnSpc>
                          <a:spcPct val="115000"/>
                        </a:lnSpc>
                        <a:spcAft>
                          <a:spcPts val="0"/>
                        </a:spcAft>
                      </a:pPr>
                      <a:r>
                        <a:rPr lang="es-ES_tradnl" sz="1000">
                          <a:effectLst/>
                        </a:rPr>
                        <a:t>RNF002</a:t>
                      </a:r>
                      <a:endParaRPr lang="es-CO" sz="1100">
                        <a:effectLst/>
                      </a:endParaRPr>
                    </a:p>
                    <a:p>
                      <a:pPr marL="457200">
                        <a:lnSpc>
                          <a:spcPct val="115000"/>
                        </a:lnSpc>
                        <a:spcAft>
                          <a:spcPts val="0"/>
                        </a:spcAft>
                      </a:pPr>
                      <a:r>
                        <a:rPr lang="es-ES_tradnl" sz="1000">
                          <a:effectLst/>
                        </a:rPr>
                        <a:t>RNF003</a:t>
                      </a:r>
                      <a:endParaRPr lang="es-CO" sz="1100">
                        <a:effectLst/>
                      </a:endParaRPr>
                    </a:p>
                    <a:p>
                      <a:pPr marL="457200">
                        <a:lnSpc>
                          <a:spcPct val="115000"/>
                        </a:lnSpc>
                        <a:spcAft>
                          <a:spcPts val="0"/>
                        </a:spcAft>
                      </a:pPr>
                      <a:r>
                        <a:rPr lang="es-ES_tradnl" sz="1000">
                          <a:effectLst/>
                        </a:rPr>
                        <a:t>RFN005</a:t>
                      </a:r>
                      <a:endParaRPr lang="es-CO" sz="1100">
                        <a:effectLst/>
                        <a:latin typeface="Calibri"/>
                        <a:ea typeface="Calibri"/>
                        <a:cs typeface="Times New Roman"/>
                      </a:endParaRPr>
                    </a:p>
                  </a:txBody>
                  <a:tcPr marL="68580" marR="68580" marT="0" marB="0"/>
                </a:tc>
              </a:tr>
              <a:tr h="412293">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a:ea typeface="Times New Roman"/>
                        <a:cs typeface="Times New Roman"/>
                      </a:endParaRPr>
                    </a:p>
                  </a:txBody>
                  <a:tcPr marL="68580" marR="68580" marT="0" marB="0"/>
                </a:tc>
                <a:tc hMerge="1">
                  <a:txBody>
                    <a:bodyPr/>
                    <a:lstStyle/>
                    <a:p>
                      <a:endParaRPr lang="es-CO"/>
                    </a:p>
                  </a:txBody>
                  <a:tcPr/>
                </a:tc>
              </a:tr>
            </a:tbl>
          </a:graphicData>
        </a:graphic>
      </p:graphicFrame>
    </p:spTree>
    <p:extLst>
      <p:ext uri="{BB962C8B-B14F-4D97-AF65-F5344CB8AC3E}">
        <p14:creationId xmlns:p14="http://schemas.microsoft.com/office/powerpoint/2010/main" val="2054598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3313703632"/>
              </p:ext>
            </p:extLst>
          </p:nvPr>
        </p:nvGraphicFramePr>
        <p:xfrm>
          <a:off x="1417833" y="1417835"/>
          <a:ext cx="6400800" cy="3174712"/>
        </p:xfrm>
        <a:graphic>
          <a:graphicData uri="http://schemas.openxmlformats.org/drawingml/2006/table">
            <a:tbl>
              <a:tblPr firstRow="1" firstCol="1" bandRow="1">
                <a:tableStyleId>{5C22544A-7EE6-4342-B048-85BDC9FD1C3A}</a:tableStyleId>
              </a:tblPr>
              <a:tblGrid>
                <a:gridCol w="1444697"/>
                <a:gridCol w="4956103"/>
              </a:tblGrid>
              <a:tr h="415394">
                <a:tc>
                  <a:txBody>
                    <a:bodyPr/>
                    <a:lstStyle/>
                    <a:p>
                      <a:pPr>
                        <a:lnSpc>
                          <a:spcPct val="115000"/>
                        </a:lnSpc>
                        <a:spcAft>
                          <a:spcPts val="0"/>
                        </a:spcAft>
                      </a:pPr>
                      <a:r>
                        <a:rPr lang="es-ES_tradnl" sz="1000" kern="1200" dirty="0">
                          <a:effectLst/>
                        </a:rPr>
                        <a:t>Identificación del requerimiento:</a:t>
                      </a:r>
                      <a:endParaRPr lang="es-C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dirty="0">
                          <a:effectLst/>
                        </a:rPr>
                        <a:t>RF005</a:t>
                      </a:r>
                      <a:endParaRPr lang="es-CO" sz="1100" dirty="0">
                        <a:effectLst/>
                        <a:latin typeface="Calibri"/>
                        <a:ea typeface="Calibri"/>
                        <a:cs typeface="Times New Roman"/>
                      </a:endParaRPr>
                    </a:p>
                  </a:txBody>
                  <a:tcPr marL="68580" marR="68580" marT="0" marB="0"/>
                </a:tc>
              </a:tr>
              <a:tr h="415394">
                <a:tc>
                  <a:txBody>
                    <a:bodyPr/>
                    <a:lstStyle/>
                    <a:p>
                      <a:pPr>
                        <a:lnSpc>
                          <a:spcPct val="115000"/>
                        </a:lnSpc>
                        <a:spcAft>
                          <a:spcPts val="0"/>
                        </a:spcAft>
                      </a:pPr>
                      <a:r>
                        <a:rPr lang="es-ES_tradnl" sz="1000" kern="1200">
                          <a:effectLst/>
                        </a:rPr>
                        <a:t>Nombre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Permitir generar controles sobre lo materiales</a:t>
                      </a:r>
                      <a:endParaRPr lang="es-CO" sz="1100">
                        <a:effectLst/>
                        <a:latin typeface="Calibri"/>
                        <a:ea typeface="Calibri"/>
                        <a:cs typeface="Times New Roman"/>
                      </a:endParaRPr>
                    </a:p>
                  </a:txBody>
                  <a:tcPr marL="68580" marR="68580" marT="0" marB="0"/>
                </a:tc>
              </a:tr>
              <a:tr h="415394">
                <a:tc>
                  <a:txBody>
                    <a:bodyPr/>
                    <a:lstStyle/>
                    <a:p>
                      <a:pPr>
                        <a:lnSpc>
                          <a:spcPct val="115000"/>
                        </a:lnSpc>
                        <a:spcAft>
                          <a:spcPts val="0"/>
                        </a:spcAft>
                      </a:pPr>
                      <a:r>
                        <a:rPr lang="es-ES_tradnl" sz="1000" kern="1200">
                          <a:effectLst/>
                        </a:rPr>
                        <a:t>Características:</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El sistema podrá controlar la salida y entrada de los materiales que se encuentran y también con materiales que se pueden reutilizar.</a:t>
                      </a:r>
                      <a:endParaRPr lang="es-CO" sz="1100">
                        <a:effectLst/>
                        <a:latin typeface="Calibri"/>
                        <a:ea typeface="Calibri"/>
                        <a:cs typeface="Times New Roman"/>
                      </a:endParaRPr>
                    </a:p>
                  </a:txBody>
                  <a:tcPr marL="68580" marR="68580" marT="0" marB="0"/>
                </a:tc>
              </a:tr>
              <a:tr h="672936">
                <a:tc>
                  <a:txBody>
                    <a:bodyPr/>
                    <a:lstStyle/>
                    <a:p>
                      <a:pPr>
                        <a:lnSpc>
                          <a:spcPct val="115000"/>
                        </a:lnSpc>
                        <a:spcAft>
                          <a:spcPts val="0"/>
                        </a:spcAft>
                      </a:pPr>
                      <a:r>
                        <a:rPr lang="es-ES_tradnl" sz="1000" kern="1200">
                          <a:effectLst/>
                        </a:rPr>
                        <a:t>Descripción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El sistema debe permitir generar controles sobre lo materiales existentes.</a:t>
                      </a:r>
                    </a:p>
                    <a:p>
                      <a:pPr>
                        <a:lnSpc>
                          <a:spcPct val="115000"/>
                        </a:lnSpc>
                        <a:spcAft>
                          <a:spcPts val="0"/>
                        </a:spcAft>
                      </a:pPr>
                      <a:r>
                        <a:rPr lang="es-CO" sz="1000">
                          <a:effectLst/>
                        </a:rPr>
                        <a:t> </a:t>
                      </a:r>
                      <a:endParaRPr lang="es-CO" sz="1100">
                        <a:effectLst/>
                        <a:latin typeface="Calibri"/>
                        <a:ea typeface="Calibri"/>
                        <a:cs typeface="Times New Roman"/>
                      </a:endParaRPr>
                    </a:p>
                  </a:txBody>
                  <a:tcPr marL="68580" marR="68580" marT="0" marB="0"/>
                </a:tc>
              </a:tr>
              <a:tr h="844631">
                <a:tc>
                  <a:txBody>
                    <a:bodyPr/>
                    <a:lstStyle/>
                    <a:p>
                      <a:pPr>
                        <a:lnSpc>
                          <a:spcPct val="115000"/>
                        </a:lnSpc>
                        <a:spcAft>
                          <a:spcPts val="0"/>
                        </a:spcAft>
                      </a:pPr>
                      <a:r>
                        <a:rPr lang="es-ES_tradnl" sz="1000" kern="1200">
                          <a:effectLst/>
                        </a:rPr>
                        <a:t>Requerimiento NO funcional:</a:t>
                      </a:r>
                      <a:endParaRPr lang="es-CO" sz="1100">
                        <a:effectLst/>
                        <a:latin typeface="Calibri"/>
                        <a:ea typeface="Calibri"/>
                        <a:cs typeface="Times New Roman"/>
                      </a:endParaRPr>
                    </a:p>
                  </a:txBody>
                  <a:tcPr marL="68580" marR="68580" marT="0" marB="0"/>
                </a:tc>
                <a:tc>
                  <a:txBody>
                    <a:bodyPr/>
                    <a:lstStyle/>
                    <a:p>
                      <a:pPr marL="457200">
                        <a:lnSpc>
                          <a:spcPct val="115000"/>
                        </a:lnSpc>
                        <a:spcAft>
                          <a:spcPts val="0"/>
                        </a:spcAft>
                      </a:pPr>
                      <a:r>
                        <a:rPr lang="es-ES_tradnl" sz="1000">
                          <a:effectLst/>
                        </a:rPr>
                        <a:t>RNF001</a:t>
                      </a:r>
                      <a:endParaRPr lang="es-CO" sz="1100">
                        <a:effectLst/>
                      </a:endParaRPr>
                    </a:p>
                    <a:p>
                      <a:pPr marL="457200">
                        <a:lnSpc>
                          <a:spcPct val="115000"/>
                        </a:lnSpc>
                        <a:spcAft>
                          <a:spcPts val="0"/>
                        </a:spcAft>
                      </a:pPr>
                      <a:r>
                        <a:rPr lang="es-ES_tradnl" sz="1000">
                          <a:effectLst/>
                        </a:rPr>
                        <a:t>RNF002</a:t>
                      </a:r>
                      <a:endParaRPr lang="es-CO" sz="1100">
                        <a:effectLst/>
                      </a:endParaRPr>
                    </a:p>
                    <a:p>
                      <a:pPr marL="457200">
                        <a:lnSpc>
                          <a:spcPct val="115000"/>
                        </a:lnSpc>
                        <a:spcAft>
                          <a:spcPts val="0"/>
                        </a:spcAft>
                      </a:pPr>
                      <a:r>
                        <a:rPr lang="es-ES_tradnl" sz="1000">
                          <a:effectLst/>
                        </a:rPr>
                        <a:t>RNF003</a:t>
                      </a:r>
                      <a:endParaRPr lang="es-CO" sz="1100">
                        <a:effectLst/>
                      </a:endParaRPr>
                    </a:p>
                    <a:p>
                      <a:pPr marL="457200">
                        <a:lnSpc>
                          <a:spcPct val="115000"/>
                        </a:lnSpc>
                        <a:spcAft>
                          <a:spcPts val="0"/>
                        </a:spcAft>
                      </a:pPr>
                      <a:r>
                        <a:rPr lang="es-ES_tradnl" sz="1000">
                          <a:effectLst/>
                        </a:rPr>
                        <a:t>RNF005</a:t>
                      </a:r>
                      <a:endParaRPr lang="es-CO" sz="1100">
                        <a:effectLst/>
                        <a:latin typeface="Calibri"/>
                        <a:ea typeface="Calibri"/>
                        <a:cs typeface="Times New Roman"/>
                      </a:endParaRPr>
                    </a:p>
                  </a:txBody>
                  <a:tcPr marL="68580" marR="68580" marT="0" marB="0"/>
                </a:tc>
              </a:tr>
              <a:tr h="410963">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a:ea typeface="Times New Roman"/>
                        <a:cs typeface="Times New Roman"/>
                      </a:endParaRPr>
                    </a:p>
                  </a:txBody>
                  <a:tcPr marL="68580" marR="68580" marT="0" marB="0"/>
                </a:tc>
                <a:tc hMerge="1">
                  <a:txBody>
                    <a:bodyPr/>
                    <a:lstStyle/>
                    <a:p>
                      <a:endParaRPr lang="es-CO"/>
                    </a:p>
                  </a:txBody>
                  <a:tcPr/>
                </a:tc>
              </a:tr>
            </a:tbl>
          </a:graphicData>
        </a:graphic>
      </p:graphicFrame>
    </p:spTree>
    <p:extLst>
      <p:ext uri="{BB962C8B-B14F-4D97-AF65-F5344CB8AC3E}">
        <p14:creationId xmlns:p14="http://schemas.microsoft.com/office/powerpoint/2010/main" val="4085957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nvGraphicFramePr>
        <p:xfrm>
          <a:off x="1827530" y="1477581"/>
          <a:ext cx="5488940" cy="2767775"/>
        </p:xfrm>
        <a:graphic>
          <a:graphicData uri="http://schemas.openxmlformats.org/drawingml/2006/table">
            <a:tbl>
              <a:tblPr firstRow="1" firstCol="1" bandRow="1">
                <a:tableStyleId>{5C22544A-7EE6-4342-B048-85BDC9FD1C3A}</a:tableStyleId>
              </a:tblPr>
              <a:tblGrid>
                <a:gridCol w="1238885"/>
                <a:gridCol w="4250055"/>
              </a:tblGrid>
              <a:tr h="0">
                <a:tc>
                  <a:txBody>
                    <a:bodyPr/>
                    <a:lstStyle/>
                    <a:p>
                      <a:pPr>
                        <a:lnSpc>
                          <a:spcPct val="115000"/>
                        </a:lnSpc>
                        <a:spcAft>
                          <a:spcPts val="0"/>
                        </a:spcAft>
                      </a:pPr>
                      <a:r>
                        <a:rPr lang="es-ES_tradnl" sz="1000" kern="1200">
                          <a:effectLst/>
                        </a:rPr>
                        <a:t>Identificación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RF006</a:t>
                      </a:r>
                      <a:endParaRPr lang="es-CO"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s-ES_tradnl" sz="1000" kern="1200">
                          <a:effectLst/>
                        </a:rPr>
                        <a:t>Nombre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Creación de categorías para la clasificación</a:t>
                      </a:r>
                      <a:endParaRPr lang="es-CO"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s-ES_tradnl" sz="1000" kern="1200">
                          <a:effectLst/>
                        </a:rPr>
                        <a:t>Características:</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El usuario generará las categorías para que así el sistema pueda clasificar los materiales que se controla para su facilidad de brusquedad.</a:t>
                      </a:r>
                      <a:endParaRPr lang="es-CO"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s-ES_tradnl" sz="1000" kern="1200">
                          <a:effectLst/>
                        </a:rPr>
                        <a:t>Descripción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El sistema debe permitir al personal la creación de categorías para la clasificación de los productos en él inventario.</a:t>
                      </a:r>
                    </a:p>
                    <a:p>
                      <a:pPr>
                        <a:lnSpc>
                          <a:spcPct val="115000"/>
                        </a:lnSpc>
                        <a:spcAft>
                          <a:spcPts val="0"/>
                        </a:spcAft>
                      </a:pPr>
                      <a:r>
                        <a:rPr lang="es-CO" sz="1000">
                          <a:effectLst/>
                        </a:rPr>
                        <a:t> </a:t>
                      </a:r>
                      <a:endParaRPr lang="es-CO"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s-ES_tradnl" sz="1000" kern="1200">
                          <a:effectLst/>
                        </a:rPr>
                        <a:t>Requerimiento NO funcional:</a:t>
                      </a:r>
                      <a:endParaRPr lang="es-CO" sz="1100">
                        <a:effectLst/>
                        <a:latin typeface="Calibri"/>
                        <a:ea typeface="Calibri"/>
                        <a:cs typeface="Times New Roman"/>
                      </a:endParaRPr>
                    </a:p>
                  </a:txBody>
                  <a:tcPr marL="68580" marR="68580" marT="0" marB="0"/>
                </a:tc>
                <a:tc>
                  <a:txBody>
                    <a:bodyPr/>
                    <a:lstStyle/>
                    <a:p>
                      <a:pPr marL="457200">
                        <a:lnSpc>
                          <a:spcPct val="115000"/>
                        </a:lnSpc>
                        <a:spcAft>
                          <a:spcPts val="0"/>
                        </a:spcAft>
                      </a:pPr>
                      <a:r>
                        <a:rPr lang="en-US" sz="1000">
                          <a:effectLst/>
                        </a:rPr>
                        <a:t>RNF001</a:t>
                      </a:r>
                      <a:endParaRPr lang="es-CO" sz="1100">
                        <a:effectLst/>
                      </a:endParaRPr>
                    </a:p>
                    <a:p>
                      <a:pPr marL="457200">
                        <a:lnSpc>
                          <a:spcPct val="115000"/>
                        </a:lnSpc>
                        <a:spcAft>
                          <a:spcPts val="0"/>
                        </a:spcAft>
                      </a:pPr>
                      <a:r>
                        <a:rPr lang="en-US" sz="1000">
                          <a:effectLst/>
                        </a:rPr>
                        <a:t>RNF002</a:t>
                      </a:r>
                      <a:br>
                        <a:rPr lang="en-US" sz="1000">
                          <a:effectLst/>
                        </a:rPr>
                      </a:br>
                      <a:r>
                        <a:rPr lang="en-US" sz="1000">
                          <a:effectLst/>
                        </a:rPr>
                        <a:t>RNF003</a:t>
                      </a:r>
                      <a:endParaRPr lang="es-CO" sz="1100">
                        <a:effectLst/>
                      </a:endParaRPr>
                    </a:p>
                    <a:p>
                      <a:pPr marL="457200">
                        <a:lnSpc>
                          <a:spcPct val="115000"/>
                        </a:lnSpc>
                        <a:spcAft>
                          <a:spcPts val="0"/>
                        </a:spcAft>
                      </a:pPr>
                      <a:r>
                        <a:rPr lang="en-US" sz="1000">
                          <a:effectLst/>
                        </a:rPr>
                        <a:t>RNF004</a:t>
                      </a:r>
                      <a:endParaRPr lang="es-CO" sz="1100">
                        <a:effectLst/>
                      </a:endParaRPr>
                    </a:p>
                    <a:p>
                      <a:pPr marL="457200">
                        <a:lnSpc>
                          <a:spcPct val="115000"/>
                        </a:lnSpc>
                        <a:spcAft>
                          <a:spcPts val="0"/>
                        </a:spcAft>
                      </a:pPr>
                      <a:r>
                        <a:rPr lang="en-US" sz="1000">
                          <a:effectLst/>
                        </a:rPr>
                        <a:t>RNF005</a:t>
                      </a:r>
                      <a:endParaRPr lang="es-CO" sz="1100">
                        <a:effectLst/>
                        <a:latin typeface="Calibri"/>
                        <a:ea typeface="Calibri"/>
                        <a:cs typeface="Times New Roman"/>
                      </a:endParaRPr>
                    </a:p>
                  </a:txBody>
                  <a:tcPr marL="68580" marR="68580" marT="0" marB="0"/>
                </a:tc>
              </a:tr>
              <a:tr h="0">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Alta</a:t>
                      </a:r>
                      <a:endParaRPr lang="es-CO" sz="1000" dirty="0">
                        <a:effectLst/>
                        <a:latin typeface="Arial"/>
                        <a:ea typeface="Times New Roman"/>
                        <a:cs typeface="Times New Roman"/>
                      </a:endParaRPr>
                    </a:p>
                  </a:txBody>
                  <a:tcPr marL="68580" marR="68580" marT="0" marB="0"/>
                </a:tc>
                <a:tc hMerge="1">
                  <a:txBody>
                    <a:bodyPr/>
                    <a:lstStyle/>
                    <a:p>
                      <a:endParaRPr lang="es-CO"/>
                    </a:p>
                  </a:txBody>
                  <a:tcPr/>
                </a:tc>
              </a:tr>
            </a:tbl>
          </a:graphicData>
        </a:graphic>
      </p:graphicFrame>
    </p:spTree>
    <p:extLst>
      <p:ext uri="{BB962C8B-B14F-4D97-AF65-F5344CB8AC3E}">
        <p14:creationId xmlns:p14="http://schemas.microsoft.com/office/powerpoint/2010/main" val="1631908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717309655"/>
              </p:ext>
            </p:extLst>
          </p:nvPr>
        </p:nvGraphicFramePr>
        <p:xfrm>
          <a:off x="1448656" y="1397285"/>
          <a:ext cx="6493268" cy="3123345"/>
        </p:xfrm>
        <a:graphic>
          <a:graphicData uri="http://schemas.openxmlformats.org/drawingml/2006/table">
            <a:tbl>
              <a:tblPr firstRow="1" firstCol="1" bandRow="1">
                <a:tableStyleId>{5C22544A-7EE6-4342-B048-85BDC9FD1C3A}</a:tableStyleId>
              </a:tblPr>
              <a:tblGrid>
                <a:gridCol w="1465568"/>
                <a:gridCol w="5027700"/>
              </a:tblGrid>
              <a:tr h="408673">
                <a:tc>
                  <a:txBody>
                    <a:bodyPr/>
                    <a:lstStyle/>
                    <a:p>
                      <a:pPr>
                        <a:lnSpc>
                          <a:spcPct val="115000"/>
                        </a:lnSpc>
                        <a:spcAft>
                          <a:spcPts val="0"/>
                        </a:spcAft>
                      </a:pPr>
                      <a:r>
                        <a:rPr lang="es-ES_tradnl" sz="1000" kern="1200" dirty="0">
                          <a:effectLst/>
                        </a:rPr>
                        <a:t>Identificación del requerimiento:</a:t>
                      </a:r>
                      <a:endParaRPr lang="es-C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RF007</a:t>
                      </a:r>
                      <a:endParaRPr lang="es-CO" sz="1100">
                        <a:effectLst/>
                        <a:latin typeface="Calibri"/>
                        <a:ea typeface="Calibri"/>
                        <a:cs typeface="Times New Roman"/>
                      </a:endParaRPr>
                    </a:p>
                  </a:txBody>
                  <a:tcPr marL="68580" marR="68580" marT="0" marB="0"/>
                </a:tc>
              </a:tr>
              <a:tr h="408673">
                <a:tc>
                  <a:txBody>
                    <a:bodyPr/>
                    <a:lstStyle/>
                    <a:p>
                      <a:pPr>
                        <a:lnSpc>
                          <a:spcPct val="115000"/>
                        </a:lnSpc>
                        <a:spcAft>
                          <a:spcPts val="0"/>
                        </a:spcAft>
                      </a:pPr>
                      <a:r>
                        <a:rPr lang="es-ES_tradnl" sz="1000" kern="1200">
                          <a:effectLst/>
                        </a:rPr>
                        <a:t>Nombre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Cerrar sesión</a:t>
                      </a:r>
                      <a:endParaRPr lang="es-CO" sz="1100">
                        <a:effectLst/>
                        <a:latin typeface="Calibri"/>
                        <a:ea typeface="Calibri"/>
                        <a:cs typeface="Times New Roman"/>
                      </a:endParaRPr>
                    </a:p>
                  </a:txBody>
                  <a:tcPr marL="68580" marR="68580" marT="0" marB="0"/>
                </a:tc>
              </a:tr>
              <a:tr h="197528">
                <a:tc>
                  <a:txBody>
                    <a:bodyPr/>
                    <a:lstStyle/>
                    <a:p>
                      <a:pPr>
                        <a:lnSpc>
                          <a:spcPct val="115000"/>
                        </a:lnSpc>
                        <a:spcAft>
                          <a:spcPts val="0"/>
                        </a:spcAft>
                      </a:pPr>
                      <a:r>
                        <a:rPr lang="es-ES_tradnl" sz="1000" kern="1200">
                          <a:effectLst/>
                        </a:rPr>
                        <a:t>Características:</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ES_tradnl" sz="1000">
                          <a:effectLst/>
                        </a:rPr>
                        <a:t>El usuario cerrara sesión cuando se haya utilizado la plataforma.</a:t>
                      </a:r>
                      <a:endParaRPr lang="es-CO" sz="1100">
                        <a:effectLst/>
                        <a:latin typeface="Calibri"/>
                        <a:ea typeface="Calibri"/>
                        <a:cs typeface="Times New Roman"/>
                      </a:endParaRPr>
                    </a:p>
                  </a:txBody>
                  <a:tcPr marL="68580" marR="68580" marT="0" marB="0"/>
                </a:tc>
              </a:tr>
              <a:tr h="662048">
                <a:tc>
                  <a:txBody>
                    <a:bodyPr/>
                    <a:lstStyle/>
                    <a:p>
                      <a:pPr>
                        <a:lnSpc>
                          <a:spcPct val="115000"/>
                        </a:lnSpc>
                        <a:spcAft>
                          <a:spcPts val="0"/>
                        </a:spcAft>
                      </a:pPr>
                      <a:r>
                        <a:rPr lang="es-ES_tradnl" sz="1000" kern="1200">
                          <a:effectLst/>
                        </a:rPr>
                        <a:t>Descripción del requerimiento:</a:t>
                      </a:r>
                      <a:endParaRPr lang="es-CO" sz="1100">
                        <a:effectLst/>
                        <a:latin typeface="Calibri"/>
                        <a:ea typeface="Calibri"/>
                        <a:cs typeface="Times New Roman"/>
                      </a:endParaRPr>
                    </a:p>
                  </a:txBody>
                  <a:tcPr marL="68580" marR="68580" marT="0" marB="0"/>
                </a:tc>
                <a:tc>
                  <a:txBody>
                    <a:bodyPr/>
                    <a:lstStyle/>
                    <a:p>
                      <a:pPr>
                        <a:lnSpc>
                          <a:spcPct val="115000"/>
                        </a:lnSpc>
                        <a:spcAft>
                          <a:spcPts val="0"/>
                        </a:spcAft>
                      </a:pPr>
                      <a:r>
                        <a:rPr lang="es-CO" sz="1100">
                          <a:effectLst/>
                        </a:rPr>
                        <a:t>El sistema permitirá que el usuario pueda cerrar sesión después de la utilización de la plataforma.</a:t>
                      </a:r>
                    </a:p>
                    <a:p>
                      <a:pPr>
                        <a:lnSpc>
                          <a:spcPct val="115000"/>
                        </a:lnSpc>
                        <a:spcAft>
                          <a:spcPts val="0"/>
                        </a:spcAft>
                      </a:pPr>
                      <a:r>
                        <a:rPr lang="es-CO" sz="1000">
                          <a:effectLst/>
                        </a:rPr>
                        <a:t> </a:t>
                      </a:r>
                      <a:endParaRPr lang="es-CO" sz="1100">
                        <a:effectLst/>
                        <a:latin typeface="Calibri"/>
                        <a:ea typeface="Calibri"/>
                        <a:cs typeface="Times New Roman"/>
                      </a:endParaRPr>
                    </a:p>
                  </a:txBody>
                  <a:tcPr marL="68580" marR="68580" marT="0" marB="0"/>
                </a:tc>
              </a:tr>
              <a:tr h="1042109">
                <a:tc>
                  <a:txBody>
                    <a:bodyPr/>
                    <a:lstStyle/>
                    <a:p>
                      <a:pPr>
                        <a:lnSpc>
                          <a:spcPct val="115000"/>
                        </a:lnSpc>
                        <a:spcAft>
                          <a:spcPts val="0"/>
                        </a:spcAft>
                      </a:pPr>
                      <a:r>
                        <a:rPr lang="es-ES_tradnl" sz="1000" kern="1200">
                          <a:effectLst/>
                        </a:rPr>
                        <a:t>Requerimiento NO funcional:</a:t>
                      </a:r>
                      <a:endParaRPr lang="es-CO" sz="1100">
                        <a:effectLst/>
                        <a:latin typeface="Calibri"/>
                        <a:ea typeface="Calibri"/>
                        <a:cs typeface="Times New Roman"/>
                      </a:endParaRPr>
                    </a:p>
                  </a:txBody>
                  <a:tcPr marL="68580" marR="68580" marT="0" marB="0"/>
                </a:tc>
                <a:tc>
                  <a:txBody>
                    <a:bodyPr/>
                    <a:lstStyle/>
                    <a:p>
                      <a:pPr marL="457200">
                        <a:lnSpc>
                          <a:spcPct val="115000"/>
                        </a:lnSpc>
                        <a:spcAft>
                          <a:spcPts val="0"/>
                        </a:spcAft>
                      </a:pPr>
                      <a:r>
                        <a:rPr lang="en-US" sz="1000">
                          <a:effectLst/>
                        </a:rPr>
                        <a:t>RNF001</a:t>
                      </a:r>
                      <a:endParaRPr lang="es-CO" sz="1100">
                        <a:effectLst/>
                      </a:endParaRPr>
                    </a:p>
                    <a:p>
                      <a:pPr marL="457200">
                        <a:lnSpc>
                          <a:spcPct val="115000"/>
                        </a:lnSpc>
                        <a:spcAft>
                          <a:spcPts val="0"/>
                        </a:spcAft>
                      </a:pPr>
                      <a:r>
                        <a:rPr lang="en-US" sz="1000">
                          <a:effectLst/>
                        </a:rPr>
                        <a:t>RNF002</a:t>
                      </a:r>
                      <a:br>
                        <a:rPr lang="en-US" sz="1000">
                          <a:effectLst/>
                        </a:rPr>
                      </a:br>
                      <a:r>
                        <a:rPr lang="en-US" sz="1000">
                          <a:effectLst/>
                        </a:rPr>
                        <a:t>RNF003</a:t>
                      </a:r>
                      <a:endParaRPr lang="es-CO" sz="1100">
                        <a:effectLst/>
                      </a:endParaRPr>
                    </a:p>
                    <a:p>
                      <a:pPr marL="457200">
                        <a:lnSpc>
                          <a:spcPct val="115000"/>
                        </a:lnSpc>
                        <a:spcAft>
                          <a:spcPts val="0"/>
                        </a:spcAft>
                      </a:pPr>
                      <a:r>
                        <a:rPr lang="en-US" sz="1000">
                          <a:effectLst/>
                        </a:rPr>
                        <a:t>RNF005</a:t>
                      </a:r>
                      <a:endParaRPr lang="es-CO" sz="1100">
                        <a:effectLst/>
                      </a:endParaRPr>
                    </a:p>
                    <a:p>
                      <a:pPr marL="457200">
                        <a:lnSpc>
                          <a:spcPct val="115000"/>
                        </a:lnSpc>
                        <a:spcAft>
                          <a:spcPts val="0"/>
                        </a:spcAft>
                      </a:pPr>
                      <a:r>
                        <a:rPr lang="en-US" sz="1000">
                          <a:effectLst/>
                        </a:rPr>
                        <a:t>RNF025</a:t>
                      </a:r>
                      <a:endParaRPr lang="es-CO" sz="1100">
                        <a:effectLst/>
                        <a:latin typeface="Calibri"/>
                        <a:ea typeface="Calibri"/>
                        <a:cs typeface="Times New Roman"/>
                      </a:endParaRPr>
                    </a:p>
                  </a:txBody>
                  <a:tcPr marL="68580" marR="68580" marT="0" marB="0"/>
                </a:tc>
              </a:tr>
              <a:tr h="404314">
                <a:tc gridSpan="2">
                  <a:txBody>
                    <a:bodyPr/>
                    <a:lstStyle/>
                    <a:p>
                      <a:pPr>
                        <a:lnSpc>
                          <a:spcPct val="115000"/>
                        </a:lnSpc>
                        <a:spcAft>
                          <a:spcPts val="0"/>
                        </a:spcAft>
                      </a:pPr>
                      <a:r>
                        <a:rPr lang="es-ES_tradnl" sz="1000" dirty="0">
                          <a:effectLst/>
                        </a:rPr>
                        <a:t>Prioridad del requerimiento:</a:t>
                      </a:r>
                      <a:endParaRPr lang="es-CO" sz="1100" dirty="0">
                        <a:effectLst/>
                      </a:endParaRPr>
                    </a:p>
                    <a:p>
                      <a:pPr>
                        <a:lnSpc>
                          <a:spcPct val="115000"/>
                        </a:lnSpc>
                        <a:spcAft>
                          <a:spcPts val="0"/>
                        </a:spcAft>
                      </a:pPr>
                      <a:r>
                        <a:rPr lang="es-ES_tradnl" sz="1000" dirty="0">
                          <a:effectLst/>
                        </a:rPr>
                        <a:t>BAJA</a:t>
                      </a:r>
                      <a:endParaRPr lang="es-CO" sz="1000" dirty="0">
                        <a:effectLst/>
                        <a:latin typeface="Arial"/>
                        <a:ea typeface="Times New Roman"/>
                        <a:cs typeface="Times New Roman"/>
                      </a:endParaRPr>
                    </a:p>
                  </a:txBody>
                  <a:tcPr marL="68580" marR="68580" marT="0" marB="0"/>
                </a:tc>
                <a:tc hMerge="1">
                  <a:txBody>
                    <a:bodyPr/>
                    <a:lstStyle/>
                    <a:p>
                      <a:endParaRPr lang="es-CO"/>
                    </a:p>
                  </a:txBody>
                  <a:tcPr/>
                </a:tc>
              </a:tr>
            </a:tbl>
          </a:graphicData>
        </a:graphic>
      </p:graphicFrame>
    </p:spTree>
    <p:extLst>
      <p:ext uri="{BB962C8B-B14F-4D97-AF65-F5344CB8AC3E}">
        <p14:creationId xmlns:p14="http://schemas.microsoft.com/office/powerpoint/2010/main" val="137290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Rectángulo 1">
            <a:hlinkClick r:id="rId3" action="ppaction://hlinksldjump"/>
            <a:extLst>
              <a:ext uri="{FF2B5EF4-FFF2-40B4-BE49-F238E27FC236}">
                <a16:creationId xmlns:a16="http://schemas.microsoft.com/office/drawing/2014/main" xmlns="" id="{B6763E4C-7133-4EE7-B539-4DB36359C662}"/>
              </a:ext>
            </a:extLst>
          </p:cNvPr>
          <p:cNvSpPr/>
          <p:nvPr/>
        </p:nvSpPr>
        <p:spPr>
          <a:xfrm>
            <a:off x="132203" y="1012316"/>
            <a:ext cx="8923662" cy="1200329"/>
          </a:xfrm>
          <a:prstGeom prst="rect">
            <a:avLst/>
          </a:prstGeom>
        </p:spPr>
        <p:txBody>
          <a:bodyPr wrap="square">
            <a:spAutoFit/>
          </a:bodyPr>
          <a:lstStyle/>
          <a:p>
            <a:pPr algn="ctr"/>
            <a:r>
              <a:rPr lang="es-CO" sz="3600" b="1" dirty="0"/>
              <a:t>SISTEMA GESTION DE  INVENTARIO DE LA EMPRESA AEMINOX.</a:t>
            </a:r>
            <a:endParaRPr lang="es-CO" sz="3600" dirty="0"/>
          </a:p>
        </p:txBody>
      </p:sp>
      <p:pic>
        <p:nvPicPr>
          <p:cNvPr id="4" name="Imagen 3">
            <a:extLst>
              <a:ext uri="{FF2B5EF4-FFF2-40B4-BE49-F238E27FC236}">
                <a16:creationId xmlns:a16="http://schemas.microsoft.com/office/drawing/2014/main" xmlns="" id="{CDE60B5C-3668-4FA1-9374-00C4C5556A28}"/>
              </a:ext>
            </a:extLst>
          </p:cNvPr>
          <p:cNvPicPr>
            <a:picLocks noChangeAspect="1"/>
          </p:cNvPicPr>
          <p:nvPr/>
        </p:nvPicPr>
        <p:blipFill>
          <a:blip r:embed="rId4"/>
          <a:stretch>
            <a:fillRect/>
          </a:stretch>
        </p:blipFill>
        <p:spPr>
          <a:xfrm>
            <a:off x="2342667" y="2330702"/>
            <a:ext cx="4458666" cy="247871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7024ECED-6B47-4D6E-88C3-F6533EA84503}"/>
              </a:ext>
            </a:extLst>
          </p:cNvPr>
          <p:cNvPicPr>
            <a:picLocks noChangeAspect="1"/>
          </p:cNvPicPr>
          <p:nvPr/>
        </p:nvPicPr>
        <p:blipFill>
          <a:blip r:embed="rId2"/>
          <a:stretch>
            <a:fillRect/>
          </a:stretch>
        </p:blipFill>
        <p:spPr>
          <a:xfrm>
            <a:off x="3906840" y="2300454"/>
            <a:ext cx="5054022" cy="542591"/>
          </a:xfrm>
          <a:prstGeom prst="rect">
            <a:avLst/>
          </a:prstGeom>
        </p:spPr>
      </p:pic>
      <p:sp>
        <p:nvSpPr>
          <p:cNvPr id="3" name="CuadroTexto 2">
            <a:hlinkClick r:id="rId3" action="ppaction://hlinksldjump"/>
            <a:extLst>
              <a:ext uri="{FF2B5EF4-FFF2-40B4-BE49-F238E27FC236}">
                <a16:creationId xmlns:a16="http://schemas.microsoft.com/office/drawing/2014/main" xmlns="" id="{03C145C5-1197-42DF-864F-669AA143EBF4}"/>
              </a:ext>
            </a:extLst>
          </p:cNvPr>
          <p:cNvSpPr txBox="1"/>
          <p:nvPr/>
        </p:nvSpPr>
        <p:spPr>
          <a:xfrm>
            <a:off x="286438" y="2156251"/>
            <a:ext cx="3029639" cy="830997"/>
          </a:xfrm>
          <a:prstGeom prst="rect">
            <a:avLst/>
          </a:prstGeom>
          <a:noFill/>
        </p:spPr>
        <p:txBody>
          <a:bodyPr wrap="square" rtlCol="0">
            <a:spAutoFit/>
          </a:bodyPr>
          <a:lstStyle/>
          <a:p>
            <a:r>
              <a:rPr lang="es-CO" sz="4800" b="1" dirty="0"/>
              <a:t>IEEE-830</a:t>
            </a:r>
          </a:p>
        </p:txBody>
      </p:sp>
    </p:spTree>
    <p:extLst>
      <p:ext uri="{BB962C8B-B14F-4D97-AF65-F5344CB8AC3E}">
        <p14:creationId xmlns:p14="http://schemas.microsoft.com/office/powerpoint/2010/main" val="495441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FE272A89-AD0C-49FC-8F05-86592206270F}"/>
              </a:ext>
            </a:extLst>
          </p:cNvPr>
          <p:cNvPicPr>
            <a:picLocks noChangeAspect="1"/>
          </p:cNvPicPr>
          <p:nvPr/>
        </p:nvPicPr>
        <p:blipFill>
          <a:blip r:embed="rId2"/>
          <a:stretch>
            <a:fillRect/>
          </a:stretch>
        </p:blipFill>
        <p:spPr>
          <a:xfrm>
            <a:off x="246762" y="1348673"/>
            <a:ext cx="8153845" cy="2446153"/>
          </a:xfrm>
          <a:prstGeom prst="rect">
            <a:avLst/>
          </a:prstGeom>
        </p:spPr>
      </p:pic>
    </p:spTree>
    <p:extLst>
      <p:ext uri="{BB962C8B-B14F-4D97-AF65-F5344CB8AC3E}">
        <p14:creationId xmlns:p14="http://schemas.microsoft.com/office/powerpoint/2010/main" val="4210870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09DF1510-6664-4B14-B577-86382BD3D4C8}"/>
              </a:ext>
            </a:extLst>
          </p:cNvPr>
          <p:cNvPicPr>
            <a:picLocks noChangeAspect="1"/>
          </p:cNvPicPr>
          <p:nvPr/>
        </p:nvPicPr>
        <p:blipFill>
          <a:blip r:embed="rId2"/>
          <a:stretch>
            <a:fillRect/>
          </a:stretch>
        </p:blipFill>
        <p:spPr>
          <a:xfrm>
            <a:off x="369116" y="1661768"/>
            <a:ext cx="8405767" cy="2337355"/>
          </a:xfrm>
          <a:prstGeom prst="rect">
            <a:avLst/>
          </a:prstGeom>
        </p:spPr>
      </p:pic>
    </p:spTree>
    <p:extLst>
      <p:ext uri="{BB962C8B-B14F-4D97-AF65-F5344CB8AC3E}">
        <p14:creationId xmlns:p14="http://schemas.microsoft.com/office/powerpoint/2010/main" val="52397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C97458DC-0DE5-4C38-9136-A253E63394C6}"/>
              </a:ext>
            </a:extLst>
          </p:cNvPr>
          <p:cNvPicPr>
            <a:picLocks noChangeAspect="1"/>
          </p:cNvPicPr>
          <p:nvPr/>
        </p:nvPicPr>
        <p:blipFill>
          <a:blip r:embed="rId2"/>
          <a:stretch>
            <a:fillRect/>
          </a:stretch>
        </p:blipFill>
        <p:spPr>
          <a:xfrm>
            <a:off x="465692" y="1495941"/>
            <a:ext cx="8296260" cy="2503182"/>
          </a:xfrm>
          <a:prstGeom prst="rect">
            <a:avLst/>
          </a:prstGeom>
        </p:spPr>
      </p:pic>
    </p:spTree>
    <p:extLst>
      <p:ext uri="{BB962C8B-B14F-4D97-AF65-F5344CB8AC3E}">
        <p14:creationId xmlns:p14="http://schemas.microsoft.com/office/powerpoint/2010/main" val="2840907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A77B81F7-0EEF-43D7-8D3C-4108F3553CAD}"/>
              </a:ext>
            </a:extLst>
          </p:cNvPr>
          <p:cNvPicPr>
            <a:picLocks noChangeAspect="1"/>
          </p:cNvPicPr>
          <p:nvPr/>
        </p:nvPicPr>
        <p:blipFill>
          <a:blip r:embed="rId2"/>
          <a:stretch>
            <a:fillRect/>
          </a:stretch>
        </p:blipFill>
        <p:spPr>
          <a:xfrm>
            <a:off x="394571" y="1451872"/>
            <a:ext cx="8354858" cy="2525216"/>
          </a:xfrm>
          <a:prstGeom prst="rect">
            <a:avLst/>
          </a:prstGeom>
        </p:spPr>
      </p:pic>
    </p:spTree>
    <p:extLst>
      <p:ext uri="{BB962C8B-B14F-4D97-AF65-F5344CB8AC3E}">
        <p14:creationId xmlns:p14="http://schemas.microsoft.com/office/powerpoint/2010/main" val="3254182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5C18BADD-411F-4F62-9CEE-A62185C9B139}"/>
              </a:ext>
            </a:extLst>
          </p:cNvPr>
          <p:cNvPicPr>
            <a:picLocks noChangeAspect="1"/>
          </p:cNvPicPr>
          <p:nvPr/>
        </p:nvPicPr>
        <p:blipFill>
          <a:blip r:embed="rId2"/>
          <a:stretch>
            <a:fillRect/>
          </a:stretch>
        </p:blipFill>
        <p:spPr>
          <a:xfrm>
            <a:off x="402861" y="1484925"/>
            <a:ext cx="8398641" cy="2547248"/>
          </a:xfrm>
          <a:prstGeom prst="rect">
            <a:avLst/>
          </a:prstGeom>
        </p:spPr>
      </p:pic>
    </p:spTree>
    <p:extLst>
      <p:ext uri="{BB962C8B-B14F-4D97-AF65-F5344CB8AC3E}">
        <p14:creationId xmlns:p14="http://schemas.microsoft.com/office/powerpoint/2010/main" val="1747045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a:extLst>
              <a:ext uri="{FF2B5EF4-FFF2-40B4-BE49-F238E27FC236}">
                <a16:creationId xmlns:a16="http://schemas.microsoft.com/office/drawing/2014/main" xmlns="" id="{EB749268-FA5A-4385-B27A-442965E2CE81}"/>
              </a:ext>
            </a:extLst>
          </p:cNvPr>
          <p:cNvPicPr>
            <a:picLocks noChangeAspect="1"/>
          </p:cNvPicPr>
          <p:nvPr/>
        </p:nvPicPr>
        <p:blipFill>
          <a:blip r:embed="rId3"/>
          <a:stretch>
            <a:fillRect/>
          </a:stretch>
        </p:blipFill>
        <p:spPr>
          <a:xfrm rot="16200000">
            <a:off x="-2385998" y="1720299"/>
            <a:ext cx="6090432" cy="755970"/>
          </a:xfrm>
          <a:prstGeom prst="rect">
            <a:avLst/>
          </a:prstGeom>
        </p:spPr>
      </p:pic>
      <p:pic>
        <p:nvPicPr>
          <p:cNvPr id="4" name="Imagen 3">
            <a:extLst>
              <a:ext uri="{FF2B5EF4-FFF2-40B4-BE49-F238E27FC236}">
                <a16:creationId xmlns:a16="http://schemas.microsoft.com/office/drawing/2014/main" xmlns="" id="{E6D4F882-FE61-4BD7-BBEF-6696A569D242}"/>
              </a:ext>
            </a:extLst>
          </p:cNvPr>
          <p:cNvPicPr>
            <a:picLocks noChangeAspect="1"/>
          </p:cNvPicPr>
          <p:nvPr/>
        </p:nvPicPr>
        <p:blipFill>
          <a:blip r:embed="rId4"/>
          <a:stretch>
            <a:fillRect/>
          </a:stretch>
        </p:blipFill>
        <p:spPr>
          <a:xfrm>
            <a:off x="1881093" y="0"/>
            <a:ext cx="7262907" cy="5143500"/>
          </a:xfrm>
          <a:prstGeom prst="rect">
            <a:avLst/>
          </a:prstGeom>
        </p:spPr>
      </p:pic>
    </p:spTree>
    <p:extLst>
      <p:ext uri="{BB962C8B-B14F-4D97-AF65-F5344CB8AC3E}">
        <p14:creationId xmlns:p14="http://schemas.microsoft.com/office/powerpoint/2010/main" val="3109753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file"/>
            <a:extLst>
              <a:ext uri="{FF2B5EF4-FFF2-40B4-BE49-F238E27FC236}">
                <a16:creationId xmlns:a16="http://schemas.microsoft.com/office/drawing/2014/main" xmlns="" id="{FD16F9BF-4D03-4B74-945B-1B3E5ED3B05B}"/>
              </a:ext>
            </a:extLst>
          </p:cNvPr>
          <p:cNvSpPr txBox="1"/>
          <p:nvPr/>
        </p:nvSpPr>
        <p:spPr>
          <a:xfrm>
            <a:off x="3827721" y="1807535"/>
            <a:ext cx="4976037" cy="1323439"/>
          </a:xfrm>
          <a:prstGeom prst="rect">
            <a:avLst/>
          </a:prstGeom>
          <a:noFill/>
        </p:spPr>
        <p:txBody>
          <a:bodyPr wrap="square" rtlCol="0">
            <a:spAutoFit/>
          </a:bodyPr>
          <a:lstStyle/>
          <a:p>
            <a:pPr algn="ctr"/>
            <a:r>
              <a:rPr lang="es-CO" sz="4000" b="1" dirty="0"/>
              <a:t>CASOS DE USO EXTENDIDOS</a:t>
            </a:r>
          </a:p>
        </p:txBody>
      </p:sp>
    </p:spTree>
    <p:extLst>
      <p:ext uri="{BB962C8B-B14F-4D97-AF65-F5344CB8AC3E}">
        <p14:creationId xmlns:p14="http://schemas.microsoft.com/office/powerpoint/2010/main" val="436045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xmlns="" id="{5DBEA8E6-72D6-4B38-A06B-3F043C98E443}"/>
              </a:ext>
            </a:extLst>
          </p:cNvPr>
          <p:cNvSpPr txBox="1">
            <a:spLocks/>
          </p:cNvSpPr>
          <p:nvPr/>
        </p:nvSpPr>
        <p:spPr>
          <a:xfrm>
            <a:off x="1277958" y="238359"/>
            <a:ext cx="7568588" cy="12808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PLANTEAMIENTO DEL PROBLEMA</a:t>
            </a:r>
          </a:p>
        </p:txBody>
      </p:sp>
      <p:sp>
        <p:nvSpPr>
          <p:cNvPr id="3" name="Marcador de contenido 2">
            <a:extLst>
              <a:ext uri="{FF2B5EF4-FFF2-40B4-BE49-F238E27FC236}">
                <a16:creationId xmlns:a16="http://schemas.microsoft.com/office/drawing/2014/main" xmlns="" id="{B8024965-3695-4906-BB19-386BDD0B0043}"/>
              </a:ext>
            </a:extLst>
          </p:cNvPr>
          <p:cNvSpPr txBox="1">
            <a:spLocks/>
          </p:cNvSpPr>
          <p:nvPr/>
        </p:nvSpPr>
        <p:spPr>
          <a:xfrm>
            <a:off x="114300" y="1353841"/>
            <a:ext cx="8915400" cy="389982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cs typeface="Arial" panose="020B0604020202020204" pitchFamily="34" charset="0"/>
              </a:rPr>
              <a:t>AEMINOX es una empresa que se destaca por la creación y distribución de materia prima como lo es el acero inoxidable, elemento usado para la elaboración de los artículos que comercializa la empresa; así mismo AEMINOX realiza instalaciones, adecuaciones de servicios de terminación de acabado en diferentes tipos de edificaciones y su vez cuenta con contactos en manufactura y metales primarios con convenios para la prestación de servicios a nivel nacional.</a:t>
            </a:r>
          </a:p>
          <a:p>
            <a:pPr algn="just"/>
            <a:endParaRPr lang="es-CO" sz="1600" dirty="0">
              <a:solidFill>
                <a:schemeClr val="tx1"/>
              </a:solidFill>
              <a:cs typeface="Arial" panose="020B0604020202020204" pitchFamily="34" charset="0"/>
            </a:endParaRPr>
          </a:p>
          <a:p>
            <a:pPr algn="just"/>
            <a:r>
              <a:rPr lang="es-CO" sz="1600" dirty="0">
                <a:solidFill>
                  <a:schemeClr val="tx1"/>
                </a:solidFill>
                <a:cs typeface="Arial" panose="020B0604020202020204" pitchFamily="34" charset="0"/>
              </a:rPr>
              <a:t>Frente a los procesos de inventariado realizados actualmente dentro de la empresa, son procesos que se realizan de forma manual, lo cual ha traído como consecuencia que dentro de las negociaciones con proveedores se generen demoras en los tiempos de respuesta de las solicitudes de los clientes, debido a los retrasos frente  a la organización del material y la administración del inventario.</a:t>
            </a:r>
            <a:endParaRPr lang="es-CO" sz="1600" dirty="0">
              <a:solidFill>
                <a:schemeClr val="tx1"/>
              </a:solidFill>
            </a:endParaRPr>
          </a:p>
        </p:txBody>
      </p:sp>
    </p:spTree>
    <p:extLst>
      <p:ext uri="{BB962C8B-B14F-4D97-AF65-F5344CB8AC3E}">
        <p14:creationId xmlns:p14="http://schemas.microsoft.com/office/powerpoint/2010/main" val="127070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xmlns="" id="{5132D40C-7A11-4C4C-93CB-FE3CD06F9BAA}"/>
              </a:ext>
            </a:extLst>
          </p:cNvPr>
          <p:cNvSpPr txBox="1">
            <a:spLocks/>
          </p:cNvSpPr>
          <p:nvPr/>
        </p:nvSpPr>
        <p:spPr>
          <a:xfrm>
            <a:off x="3158435" y="343331"/>
            <a:ext cx="3605921" cy="7258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JUSTIFICACIÓN </a:t>
            </a:r>
          </a:p>
        </p:txBody>
      </p:sp>
      <p:sp>
        <p:nvSpPr>
          <p:cNvPr id="3" name="Marcador de contenido 2">
            <a:extLst>
              <a:ext uri="{FF2B5EF4-FFF2-40B4-BE49-F238E27FC236}">
                <a16:creationId xmlns:a16="http://schemas.microsoft.com/office/drawing/2014/main" xmlns="" id="{822A41D4-26CB-454C-A39D-ABFD290FCEA2}"/>
              </a:ext>
            </a:extLst>
          </p:cNvPr>
          <p:cNvSpPr txBox="1">
            <a:spLocks/>
          </p:cNvSpPr>
          <p:nvPr/>
        </p:nvSpPr>
        <p:spPr>
          <a:xfrm>
            <a:off x="75991" y="1069158"/>
            <a:ext cx="8821898" cy="396030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rPr>
              <a:t>Frente a la necesidad y el problema encontrado en cuanto a la gestión de los inventarios realizados por la empresa, este proyecto buscará  brindar un acompañamiento al  personal frente a los procesos  de control y gestionamiento  del inventario a través de un sistema de información. </a:t>
            </a:r>
          </a:p>
          <a:p>
            <a:pPr algn="just"/>
            <a:endParaRPr lang="es-CO" sz="1600" dirty="0">
              <a:solidFill>
                <a:schemeClr val="tx1"/>
              </a:solidFill>
            </a:endParaRPr>
          </a:p>
          <a:p>
            <a:pPr algn="just"/>
            <a:r>
              <a:rPr lang="es-CO" sz="1600" dirty="0">
                <a:solidFill>
                  <a:schemeClr val="tx1"/>
                </a:solidFill>
              </a:rPr>
              <a:t> Actualmente la compañía se encuentra en una etapa de cambio en donde la realización y organización de manejo del área, se convierte en un elemento vital para el negocio; en esta medida y bajo la situación planteada se establece la necesidad de construir un programa en donde se pueda visualizar detalladamente la materia prima, recursos con los que cuenta la compañía, el ingreso y control de los materiales en el inventario. </a:t>
            </a:r>
          </a:p>
          <a:p>
            <a:pPr algn="just"/>
            <a:endParaRPr lang="es-CO" sz="1600" dirty="0">
              <a:solidFill>
                <a:schemeClr val="tx1"/>
              </a:solidFill>
            </a:endParaRPr>
          </a:p>
          <a:p>
            <a:pPr algn="just"/>
            <a:r>
              <a:rPr lang="es-CO" sz="1600" dirty="0">
                <a:solidFill>
                  <a:schemeClr val="tx1"/>
                </a:solidFill>
              </a:rPr>
              <a:t>Al contar con este sistema la empresa se beneficiará ya que se brindará mejor organización al </a:t>
            </a:r>
            <a:r>
              <a:rPr lang="es-CO" sz="1600" dirty="0" err="1">
                <a:solidFill>
                  <a:schemeClr val="tx1"/>
                </a:solidFill>
              </a:rPr>
              <a:t>gestionamiento</a:t>
            </a:r>
            <a:r>
              <a:rPr lang="es-CO" sz="1600" dirty="0">
                <a:solidFill>
                  <a:schemeClr val="tx1"/>
                </a:solidFill>
              </a:rPr>
              <a:t> de inventario </a:t>
            </a:r>
          </a:p>
          <a:p>
            <a:pPr algn="just"/>
            <a:endParaRPr lang="es-CO" sz="1600" dirty="0">
              <a:solidFill>
                <a:srgbClr val="FF0000"/>
              </a:solidFill>
            </a:endParaRPr>
          </a:p>
        </p:txBody>
      </p:sp>
    </p:spTree>
    <p:extLst>
      <p:ext uri="{BB962C8B-B14F-4D97-AF65-F5344CB8AC3E}">
        <p14:creationId xmlns:p14="http://schemas.microsoft.com/office/powerpoint/2010/main" val="159527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xmlns="" id="{FA9E027B-BDB8-4C45-A542-6CF4BD2417A8}"/>
              </a:ext>
            </a:extLst>
          </p:cNvPr>
          <p:cNvSpPr txBox="1"/>
          <p:nvPr/>
        </p:nvSpPr>
        <p:spPr>
          <a:xfrm>
            <a:off x="99151" y="2248584"/>
            <a:ext cx="4880473" cy="646331"/>
          </a:xfrm>
          <a:prstGeom prst="rect">
            <a:avLst/>
          </a:prstGeom>
          <a:noFill/>
        </p:spPr>
        <p:txBody>
          <a:bodyPr wrap="square" rtlCol="0">
            <a:spAutoFit/>
          </a:bodyPr>
          <a:lstStyle/>
          <a:p>
            <a:r>
              <a:rPr lang="es-CO" sz="3600" b="1" dirty="0"/>
              <a:t>DELIMITACIÓN</a:t>
            </a:r>
          </a:p>
        </p:txBody>
      </p:sp>
      <p:sp>
        <p:nvSpPr>
          <p:cNvPr id="3" name="CuadroTexto 2">
            <a:extLst>
              <a:ext uri="{FF2B5EF4-FFF2-40B4-BE49-F238E27FC236}">
                <a16:creationId xmlns:a16="http://schemas.microsoft.com/office/drawing/2014/main" xmlns="" id="{C7A6742F-C73F-4121-A50B-A4574EA76449}"/>
              </a:ext>
            </a:extLst>
          </p:cNvPr>
          <p:cNvSpPr txBox="1"/>
          <p:nvPr/>
        </p:nvSpPr>
        <p:spPr>
          <a:xfrm>
            <a:off x="3745736" y="1900938"/>
            <a:ext cx="5299113" cy="1077218"/>
          </a:xfrm>
          <a:prstGeom prst="rect">
            <a:avLst/>
          </a:prstGeom>
          <a:noFill/>
        </p:spPr>
        <p:txBody>
          <a:bodyPr wrap="square" rtlCol="0">
            <a:spAutoFit/>
          </a:bodyPr>
          <a:lstStyle/>
          <a:p>
            <a:r>
              <a:rPr lang="es-CO" sz="1600" dirty="0"/>
              <a:t>Este proyecto se realizará en un periodo de 6 trimestres que comprende desde abril del 2019 hasta agosto del 2020. La delimitación geográfica es la empresa AEMINOX del barrio Gaitán Cortes. </a:t>
            </a:r>
          </a:p>
        </p:txBody>
      </p:sp>
    </p:spTree>
    <p:extLst>
      <p:ext uri="{BB962C8B-B14F-4D97-AF65-F5344CB8AC3E}">
        <p14:creationId xmlns:p14="http://schemas.microsoft.com/office/powerpoint/2010/main" val="357222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xmlns="" id="{42DA2F75-03F8-4FEF-BEB8-3EE3E2A7F5CE}"/>
              </a:ext>
            </a:extLst>
          </p:cNvPr>
          <p:cNvSpPr txBox="1">
            <a:spLocks/>
          </p:cNvSpPr>
          <p:nvPr/>
        </p:nvSpPr>
        <p:spPr>
          <a:xfrm>
            <a:off x="419922" y="2185404"/>
            <a:ext cx="4045754" cy="7726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4000" b="1" dirty="0"/>
              <a:t>ALCANCE</a:t>
            </a:r>
          </a:p>
        </p:txBody>
      </p:sp>
      <p:sp>
        <p:nvSpPr>
          <p:cNvPr id="3" name="Marcador de contenido 2">
            <a:extLst>
              <a:ext uri="{FF2B5EF4-FFF2-40B4-BE49-F238E27FC236}">
                <a16:creationId xmlns:a16="http://schemas.microsoft.com/office/drawing/2014/main" xmlns="" id="{998B2799-C9B0-40F8-8B5C-079B222E2EF8}"/>
              </a:ext>
            </a:extLst>
          </p:cNvPr>
          <p:cNvSpPr txBox="1">
            <a:spLocks/>
          </p:cNvSpPr>
          <p:nvPr/>
        </p:nvSpPr>
        <p:spPr>
          <a:xfrm>
            <a:off x="3742660" y="1910630"/>
            <a:ext cx="5295013" cy="385638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t>El alcance de este sistema va dirigido a la empresa AEMINOX, sobre esta empresa se trabajará el proceso de inventario ya que es el problema que se identificó a través de recolección de información que se realizó sobre la empresa.</a:t>
            </a:r>
          </a:p>
        </p:txBody>
      </p:sp>
    </p:spTree>
    <p:extLst>
      <p:ext uri="{BB962C8B-B14F-4D97-AF65-F5344CB8AC3E}">
        <p14:creationId xmlns:p14="http://schemas.microsoft.com/office/powerpoint/2010/main" val="22050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xmlns="" id="{4440325A-8A70-403F-A849-75C5636281FD}"/>
              </a:ext>
            </a:extLst>
          </p:cNvPr>
          <p:cNvSpPr txBox="1"/>
          <p:nvPr/>
        </p:nvSpPr>
        <p:spPr>
          <a:xfrm>
            <a:off x="95693" y="2317219"/>
            <a:ext cx="3955312" cy="677108"/>
          </a:xfrm>
          <a:prstGeom prst="rect">
            <a:avLst/>
          </a:prstGeom>
          <a:noFill/>
        </p:spPr>
        <p:txBody>
          <a:bodyPr wrap="square" rtlCol="0">
            <a:spAutoFit/>
          </a:bodyPr>
          <a:lstStyle/>
          <a:p>
            <a:r>
              <a:rPr lang="es-CO" sz="2400" b="1" dirty="0"/>
              <a:t>OBJETIVO GENERAL</a:t>
            </a:r>
          </a:p>
          <a:p>
            <a:endParaRPr lang="es-CO" dirty="0"/>
          </a:p>
        </p:txBody>
      </p:sp>
      <p:sp>
        <p:nvSpPr>
          <p:cNvPr id="4" name="CuadroTexto 3">
            <a:extLst>
              <a:ext uri="{FF2B5EF4-FFF2-40B4-BE49-F238E27FC236}">
                <a16:creationId xmlns:a16="http://schemas.microsoft.com/office/drawing/2014/main" xmlns="" id="{8087075E-FCCE-4F06-AC9A-5E945B273FDE}"/>
              </a:ext>
            </a:extLst>
          </p:cNvPr>
          <p:cNvSpPr txBox="1"/>
          <p:nvPr/>
        </p:nvSpPr>
        <p:spPr>
          <a:xfrm>
            <a:off x="4051005" y="2070997"/>
            <a:ext cx="4869711" cy="923330"/>
          </a:xfrm>
          <a:prstGeom prst="rect">
            <a:avLst/>
          </a:prstGeom>
          <a:noFill/>
        </p:spPr>
        <p:txBody>
          <a:bodyPr wrap="square" rtlCol="0">
            <a:spAutoFit/>
          </a:bodyPr>
          <a:lstStyle/>
          <a:p>
            <a:pPr algn="just"/>
            <a:r>
              <a:rPr lang="es-CO" sz="1800" dirty="0"/>
              <a:t>Implementar un sistema de información orientado a la web para la gestión de inventarios de la empresa AEMINOX. </a:t>
            </a:r>
          </a:p>
        </p:txBody>
      </p:sp>
    </p:spTree>
    <p:extLst>
      <p:ext uri="{BB962C8B-B14F-4D97-AF65-F5344CB8AC3E}">
        <p14:creationId xmlns:p14="http://schemas.microsoft.com/office/powerpoint/2010/main" val="280719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xmlns="" id="{79B24F9E-2952-4F37-BACD-BD6ED68B1D26}"/>
              </a:ext>
            </a:extLst>
          </p:cNvPr>
          <p:cNvSpPr txBox="1"/>
          <p:nvPr/>
        </p:nvSpPr>
        <p:spPr>
          <a:xfrm>
            <a:off x="0" y="2094696"/>
            <a:ext cx="3763926" cy="954107"/>
          </a:xfrm>
          <a:prstGeom prst="rect">
            <a:avLst/>
          </a:prstGeom>
          <a:noFill/>
        </p:spPr>
        <p:txBody>
          <a:bodyPr wrap="square" rtlCol="0">
            <a:spAutoFit/>
          </a:bodyPr>
          <a:lstStyle/>
          <a:p>
            <a:pPr algn="ctr"/>
            <a:r>
              <a:rPr lang="es-CO" sz="2800" b="1" dirty="0"/>
              <a:t>OBJETIVOS ESPECIFICOS </a:t>
            </a:r>
          </a:p>
        </p:txBody>
      </p:sp>
      <p:sp>
        <p:nvSpPr>
          <p:cNvPr id="3" name="CuadroTexto 2">
            <a:extLst>
              <a:ext uri="{FF2B5EF4-FFF2-40B4-BE49-F238E27FC236}">
                <a16:creationId xmlns:a16="http://schemas.microsoft.com/office/drawing/2014/main" xmlns="" id="{DA0F5A67-1684-49FA-8306-53C4DF3C48E1}"/>
              </a:ext>
            </a:extLst>
          </p:cNvPr>
          <p:cNvSpPr txBox="1"/>
          <p:nvPr/>
        </p:nvSpPr>
        <p:spPr>
          <a:xfrm>
            <a:off x="3763926" y="1371601"/>
            <a:ext cx="5092995" cy="2769989"/>
          </a:xfrm>
          <a:prstGeom prst="rect">
            <a:avLst/>
          </a:prstGeom>
          <a:noFill/>
        </p:spPr>
        <p:txBody>
          <a:bodyPr wrap="square" rtlCol="0">
            <a:spAutoFit/>
          </a:bodyPr>
          <a:lstStyle/>
          <a:p>
            <a:pPr algn="just"/>
            <a:r>
              <a:rPr lang="es-CO" sz="1600" dirty="0"/>
              <a:t> </a:t>
            </a:r>
          </a:p>
          <a:p>
            <a:pPr marL="285750" indent="-285750" algn="just">
              <a:buFont typeface="Arial" panose="020B0604020202020204" pitchFamily="34" charset="0"/>
              <a:buChar char="•"/>
            </a:pPr>
            <a:r>
              <a:rPr lang="es-CO" sz="1600" dirty="0"/>
              <a:t>Facilitar la organización los datos que se ingresan a la empresa a través del aplicativo.</a:t>
            </a:r>
          </a:p>
          <a:p>
            <a:pPr algn="just"/>
            <a:endParaRPr lang="es-CO" sz="1600" dirty="0"/>
          </a:p>
          <a:p>
            <a:pPr marL="285750" indent="-285750" algn="just">
              <a:buFont typeface="Arial" panose="020B0604020202020204" pitchFamily="34" charset="0"/>
              <a:buChar char="•"/>
            </a:pPr>
            <a:r>
              <a:rPr lang="es-CO" sz="1600" dirty="0"/>
              <a:t>Gestionar los recursos de la empresa AEMINOX dándole un modelo de organización a la empresa.</a:t>
            </a:r>
          </a:p>
          <a:p>
            <a:pPr algn="just"/>
            <a:endParaRPr lang="es-CO" sz="1600" dirty="0"/>
          </a:p>
          <a:p>
            <a:pPr marL="285750" indent="-285750" algn="just">
              <a:buFont typeface="Arial" panose="020B0604020202020204" pitchFamily="34" charset="0"/>
              <a:buChar char="•"/>
            </a:pPr>
            <a:r>
              <a:rPr lang="es-ES" sz="1600" dirty="0"/>
              <a:t>Permitir un fácil acceso al aplicativo para una mayor eficacia al momento de la gestión de inventario de la empresa AEMINOX.</a:t>
            </a:r>
            <a:endParaRPr lang="es-CO" sz="1600" dirty="0"/>
          </a:p>
          <a:p>
            <a:endParaRPr lang="es-CO" dirty="0"/>
          </a:p>
        </p:txBody>
      </p:sp>
    </p:spTree>
    <p:extLst>
      <p:ext uri="{BB962C8B-B14F-4D97-AF65-F5344CB8AC3E}">
        <p14:creationId xmlns:p14="http://schemas.microsoft.com/office/powerpoint/2010/main" val="673766698"/>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1530</TotalTime>
  <Words>1452</Words>
  <Application>Microsoft Office PowerPoint</Application>
  <PresentationFormat>Presentación en pantalla (16:9)</PresentationFormat>
  <Paragraphs>217</Paragraphs>
  <Slides>38</Slides>
  <Notes>4</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user</cp:lastModifiedBy>
  <cp:revision>96</cp:revision>
  <dcterms:modified xsi:type="dcterms:W3CDTF">2019-08-27T01:34:43Z</dcterms:modified>
</cp:coreProperties>
</file>