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8"/>
  </p:notesMasterIdLst>
  <p:sldIdLst>
    <p:sldId id="256" r:id="rId2"/>
    <p:sldId id="257" r:id="rId3"/>
    <p:sldId id="258" r:id="rId4"/>
    <p:sldId id="260" r:id="rId5"/>
    <p:sldId id="261" r:id="rId6"/>
    <p:sldId id="262" r:id="rId7"/>
    <p:sldId id="263" r:id="rId8"/>
    <p:sldId id="264" r:id="rId9"/>
    <p:sldId id="265" r:id="rId10"/>
    <p:sldId id="267" r:id="rId11"/>
    <p:sldId id="268" r:id="rId12"/>
    <p:sldId id="269" r:id="rId13"/>
    <p:sldId id="270" r:id="rId14"/>
    <p:sldId id="266" r:id="rId15"/>
    <p:sldId id="271" r:id="rId16"/>
    <p:sldId id="259"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0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377f3c3c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377f3c3c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41" name="Google Shape;41;g377f3c3c05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51781a2db5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1781a2db5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g51781a2db5_1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9442f8661_4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9442f8661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g59442f8661_4_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570dfaf2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570dfaf2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g570dfaf205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SQUEMA GRAL 2A">
  <p:cSld name="ESQUEMA GRAL 2A">
    <p:spTree>
      <p:nvGrpSpPr>
        <p:cNvPr id="1" name="Shape 11"/>
        <p:cNvGrpSpPr/>
        <p:nvPr/>
      </p:nvGrpSpPr>
      <p:grpSpPr>
        <a:xfrm>
          <a:off x="0" y="0"/>
          <a:ext cx="0" cy="0"/>
          <a:chOff x="0" y="0"/>
          <a:chExt cx="0" cy="0"/>
        </a:xfrm>
      </p:grpSpPr>
      <p:pic>
        <p:nvPicPr>
          <p:cNvPr id="12" name="Google Shape;12;p2" descr="Template_PPT_Mesa de trabajo 24 copia 2.png"/>
          <p:cNvPicPr preferRelativeResize="0"/>
          <p:nvPr/>
        </p:nvPicPr>
        <p:blipFill rotWithShape="1">
          <a:blip r:embed="rId2">
            <a:alphaModFix/>
          </a:blip>
          <a:srcRect/>
          <a:stretch/>
        </p:blipFill>
        <p:spPr>
          <a:xfrm>
            <a:off x="0" y="0"/>
            <a:ext cx="9138451"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ÍTULO ESTILO 3">
  <p:cSld name="CAPÍTULO ESTILO 3">
    <p:spTree>
      <p:nvGrpSpPr>
        <p:cNvPr id="1" name="Shape 30"/>
        <p:cNvGrpSpPr/>
        <p:nvPr/>
      </p:nvGrpSpPr>
      <p:grpSpPr>
        <a:xfrm>
          <a:off x="0" y="0"/>
          <a:ext cx="0" cy="0"/>
          <a:chOff x="0" y="0"/>
          <a:chExt cx="0" cy="0"/>
        </a:xfrm>
      </p:grpSpPr>
      <p:pic>
        <p:nvPicPr>
          <p:cNvPr id="31" name="Google Shape;31;p11" descr="Sin título9.png"/>
          <p:cNvPicPr preferRelativeResize="0"/>
          <p:nvPr/>
        </p:nvPicPr>
        <p:blipFill rotWithShape="1">
          <a:blip r:embed="rId2">
            <a:alphaModFix/>
          </a:blip>
          <a:srcRect/>
          <a:stretch/>
        </p:blipFill>
        <p:spPr>
          <a:xfrm>
            <a:off x="-89803" y="0"/>
            <a:ext cx="9269582"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ESQUEMA GRAL 2B">
  <p:cSld name="ESQUEMA GRAL 2B">
    <p:spTree>
      <p:nvGrpSpPr>
        <p:cNvPr id="1" name="Shape 32"/>
        <p:cNvGrpSpPr/>
        <p:nvPr/>
      </p:nvGrpSpPr>
      <p:grpSpPr>
        <a:xfrm>
          <a:off x="0" y="0"/>
          <a:ext cx="0" cy="0"/>
          <a:chOff x="0" y="0"/>
          <a:chExt cx="0" cy="0"/>
        </a:xfrm>
      </p:grpSpPr>
      <p:pic>
        <p:nvPicPr>
          <p:cNvPr id="33" name="Google Shape;33;p12" descr="Template_PPT_Mesa de trabajo 24 copia 3.png"/>
          <p:cNvPicPr preferRelativeResize="0"/>
          <p:nvPr/>
        </p:nvPicPr>
        <p:blipFill rotWithShape="1">
          <a:blip r:embed="rId2">
            <a:alphaModFix/>
          </a:blip>
          <a:srcRect/>
          <a:stretch/>
        </p:blipFill>
        <p:spPr>
          <a:xfrm>
            <a:off x="0" y="0"/>
            <a:ext cx="9138451" cy="5143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CIÓN ESTILO 3">
  <p:cSld name="SECCIÓN ESTILO 3">
    <p:spTree>
      <p:nvGrpSpPr>
        <p:cNvPr id="1" name="Shape 34"/>
        <p:cNvGrpSpPr/>
        <p:nvPr/>
      </p:nvGrpSpPr>
      <p:grpSpPr>
        <a:xfrm>
          <a:off x="0" y="0"/>
          <a:ext cx="0" cy="0"/>
          <a:chOff x="0" y="0"/>
          <a:chExt cx="0" cy="0"/>
        </a:xfrm>
      </p:grpSpPr>
      <p:pic>
        <p:nvPicPr>
          <p:cNvPr id="35" name="Google Shape;35;p13" descr="Sin título10.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INAL">
  <p:cSld name="FINAL">
    <p:spTree>
      <p:nvGrpSpPr>
        <p:cNvPr id="1" name="Shape 36"/>
        <p:cNvGrpSpPr/>
        <p:nvPr/>
      </p:nvGrpSpPr>
      <p:grpSpPr>
        <a:xfrm>
          <a:off x="0" y="0"/>
          <a:ext cx="0" cy="0"/>
          <a:chOff x="0" y="0"/>
          <a:chExt cx="0" cy="0"/>
        </a:xfrm>
      </p:grpSpPr>
      <p:pic>
        <p:nvPicPr>
          <p:cNvPr id="37" name="Google Shape;37;p14" descr="Sin título11.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ORTADA ESTILO 1">
  <p:cSld name="PORTADA ESTILO 1">
    <p:spTree>
      <p:nvGrpSpPr>
        <p:cNvPr id="1" name="Shape 13"/>
        <p:cNvGrpSpPr/>
        <p:nvPr/>
      </p:nvGrpSpPr>
      <p:grpSpPr>
        <a:xfrm>
          <a:off x="0" y="0"/>
          <a:ext cx="0" cy="0"/>
          <a:chOff x="0" y="0"/>
          <a:chExt cx="0" cy="0"/>
        </a:xfrm>
      </p:grpSpPr>
      <p:pic>
        <p:nvPicPr>
          <p:cNvPr id="14" name="Google Shape;14;p3" descr="Sin título.png"/>
          <p:cNvPicPr preferRelativeResize="0"/>
          <p:nvPr/>
        </p:nvPicPr>
        <p:blipFill rotWithShape="1">
          <a:blip r:embed="rId2">
            <a:alphaModFix/>
          </a:blip>
          <a:srcRect/>
          <a:stretch/>
        </p:blipFill>
        <p:spPr>
          <a:xfrm>
            <a:off x="-76974" y="0"/>
            <a:ext cx="9269582" cy="515632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ORTADA ESTILO 2">
  <p:cSld name="PORTADA ESTILO 2">
    <p:spTree>
      <p:nvGrpSpPr>
        <p:cNvPr id="1" name="Shape 15"/>
        <p:cNvGrpSpPr/>
        <p:nvPr/>
      </p:nvGrpSpPr>
      <p:grpSpPr>
        <a:xfrm>
          <a:off x="0" y="0"/>
          <a:ext cx="0" cy="0"/>
          <a:chOff x="0" y="0"/>
          <a:chExt cx="0" cy="0"/>
        </a:xfrm>
      </p:grpSpPr>
      <p:pic>
        <p:nvPicPr>
          <p:cNvPr id="16" name="Google Shape;16;p4" descr="Sin título2.png"/>
          <p:cNvPicPr preferRelativeResize="0"/>
          <p:nvPr/>
        </p:nvPicPr>
        <p:blipFill rotWithShape="1">
          <a:blip r:embed="rId2">
            <a:alphaModFix/>
          </a:blip>
          <a:srcRect/>
          <a:stretch/>
        </p:blipFill>
        <p:spPr>
          <a:xfrm>
            <a:off x="12829"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SQUEMA GENERAL">
  <p:cSld name="ESQUEMA GENERAL">
    <p:spTree>
      <p:nvGrpSpPr>
        <p:cNvPr id="1" name="Shape 17"/>
        <p:cNvGrpSpPr/>
        <p:nvPr/>
      </p:nvGrpSpPr>
      <p:grpSpPr>
        <a:xfrm>
          <a:off x="0" y="0"/>
          <a:ext cx="0" cy="0"/>
          <a:chOff x="0" y="0"/>
          <a:chExt cx="0" cy="0"/>
        </a:xfrm>
      </p:grpSpPr>
      <p:pic>
        <p:nvPicPr>
          <p:cNvPr id="18" name="Google Shape;18;p5" descr="Sin título3.png"/>
          <p:cNvPicPr preferRelativeResize="0"/>
          <p:nvPr/>
        </p:nvPicPr>
        <p:blipFill rotWithShape="1">
          <a:blip r:embed="rId2">
            <a:alphaModFix/>
          </a:blip>
          <a:srcRect/>
          <a:stretch/>
        </p:blipFill>
        <p:spPr>
          <a:xfrm>
            <a:off x="0" y="0"/>
            <a:ext cx="9166949"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ÍTULO ESTILO 1">
  <p:cSld name="CAPÍTULO ESTILO 1">
    <p:spTree>
      <p:nvGrpSpPr>
        <p:cNvPr id="1" name="Shape 19"/>
        <p:cNvGrpSpPr/>
        <p:nvPr/>
      </p:nvGrpSpPr>
      <p:grpSpPr>
        <a:xfrm>
          <a:off x="0" y="0"/>
          <a:ext cx="0" cy="0"/>
          <a:chOff x="0" y="0"/>
          <a:chExt cx="0" cy="0"/>
        </a:xfrm>
      </p:grpSpPr>
      <p:pic>
        <p:nvPicPr>
          <p:cNvPr id="20" name="Google Shape;20;p6" descr="Sin título4.png"/>
          <p:cNvPicPr preferRelativeResize="0"/>
          <p:nvPr/>
        </p:nvPicPr>
        <p:blipFill rotWithShape="1">
          <a:blip r:embed="rId2">
            <a:alphaModFix/>
          </a:blip>
          <a:srcRect/>
          <a:stretch/>
        </p:blipFill>
        <p:spPr>
          <a:xfrm>
            <a:off x="-76975" y="0"/>
            <a:ext cx="9256753"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CIÓN1">
  <p:cSld name="SECCIÓN1">
    <p:spTree>
      <p:nvGrpSpPr>
        <p:cNvPr id="1" name="Shape 21"/>
        <p:cNvGrpSpPr/>
        <p:nvPr/>
      </p:nvGrpSpPr>
      <p:grpSpPr>
        <a:xfrm>
          <a:off x="0" y="0"/>
          <a:ext cx="0" cy="0"/>
          <a:chOff x="0" y="0"/>
          <a:chExt cx="0" cy="0"/>
        </a:xfrm>
      </p:grpSpPr>
      <p:pic>
        <p:nvPicPr>
          <p:cNvPr id="22" name="Google Shape;22;p7" descr="Sin título5.png"/>
          <p:cNvPicPr preferRelativeResize="0"/>
          <p:nvPr/>
        </p:nvPicPr>
        <p:blipFill rotWithShape="1">
          <a:blip r:embed="rId2">
            <a:alphaModFix/>
          </a:blip>
          <a:srcRect/>
          <a:stretch/>
        </p:blipFill>
        <p:spPr>
          <a:xfrm>
            <a:off x="0" y="0"/>
            <a:ext cx="9169658"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SQUEMA GRAL 2">
  <p:cSld name="ESQUEMA GRAL 2">
    <p:spTree>
      <p:nvGrpSpPr>
        <p:cNvPr id="1" name="Shape 23"/>
        <p:cNvGrpSpPr/>
        <p:nvPr/>
      </p:nvGrpSpPr>
      <p:grpSpPr>
        <a:xfrm>
          <a:off x="0" y="0"/>
          <a:ext cx="0" cy="0"/>
          <a:chOff x="0" y="0"/>
          <a:chExt cx="0" cy="0"/>
        </a:xfrm>
      </p:grpSpPr>
      <p:pic>
        <p:nvPicPr>
          <p:cNvPr id="24" name="Google Shape;24;p8" descr="Sin título6.png"/>
          <p:cNvPicPr preferRelativeResize="0"/>
          <p:nvPr/>
        </p:nvPicPr>
        <p:blipFill rotWithShape="1">
          <a:blip r:embed="rId2">
            <a:alphaModFix/>
          </a:blip>
          <a:srcRect/>
          <a:stretch/>
        </p:blipFill>
        <p:spPr>
          <a:xfrm>
            <a:off x="-89804" y="0"/>
            <a:ext cx="9269583"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ÍTULO ESTILO 2">
  <p:cSld name="CAPÍTULO ESTILO 2">
    <p:spTree>
      <p:nvGrpSpPr>
        <p:cNvPr id="1" name="Shape 25"/>
        <p:cNvGrpSpPr/>
        <p:nvPr/>
      </p:nvGrpSpPr>
      <p:grpSpPr>
        <a:xfrm>
          <a:off x="0" y="0"/>
          <a:ext cx="0" cy="0"/>
          <a:chOff x="0" y="0"/>
          <a:chExt cx="0" cy="0"/>
        </a:xfrm>
      </p:grpSpPr>
      <p:pic>
        <p:nvPicPr>
          <p:cNvPr id="26" name="Google Shape;26;p9" descr="Sin título7.png"/>
          <p:cNvPicPr preferRelativeResize="0"/>
          <p:nvPr/>
        </p:nvPicPr>
        <p:blipFill rotWithShape="1">
          <a:blip r:embed="rId2">
            <a:alphaModFix/>
          </a:blip>
          <a:srcRect/>
          <a:stretch/>
        </p:blipFill>
        <p:spPr>
          <a:xfrm>
            <a:off x="1" y="0"/>
            <a:ext cx="9179778"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CIÓN2">
  <p:cSld name="SECCIÓN2">
    <p:spTree>
      <p:nvGrpSpPr>
        <p:cNvPr id="1" name="Shape 27"/>
        <p:cNvGrpSpPr/>
        <p:nvPr/>
      </p:nvGrpSpPr>
      <p:grpSpPr>
        <a:xfrm>
          <a:off x="0" y="0"/>
          <a:ext cx="0" cy="0"/>
          <a:chOff x="0" y="0"/>
          <a:chExt cx="0" cy="0"/>
        </a:xfrm>
      </p:grpSpPr>
      <p:pic>
        <p:nvPicPr>
          <p:cNvPr id="28" name="Google Shape;28;p10" descr="Sin título8.png"/>
          <p:cNvPicPr preferRelativeResize="0"/>
          <p:nvPr/>
        </p:nvPicPr>
        <p:blipFill rotWithShape="1">
          <a:blip r:embed="rId2">
            <a:alphaModFix/>
          </a:blip>
          <a:srcRect/>
          <a:stretch/>
        </p:blipFill>
        <p:spPr>
          <a:xfrm>
            <a:off x="-89804" y="0"/>
            <a:ext cx="9256753" cy="5143500"/>
          </a:xfrm>
          <a:prstGeom prst="rect">
            <a:avLst/>
          </a:prstGeom>
          <a:noFill/>
          <a:ln>
            <a:noFill/>
          </a:ln>
        </p:spPr>
      </p:pic>
      <p:sp>
        <p:nvSpPr>
          <p:cNvPr id="29" name="Google Shape;29;p10"/>
          <p:cNvSpPr txBox="1"/>
          <p:nvPr/>
        </p:nvSpPr>
        <p:spPr>
          <a:xfrm>
            <a:off x="-3091833" y="-936348"/>
            <a:ext cx="914400"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0" b="1">
              <a:solidFill>
                <a:srgbClr val="92D05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7650702" y="4751012"/>
            <a:ext cx="1493298" cy="39248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ES" sz="800" b="1" i="0" u="none" strike="noStrike" cap="none">
                <a:solidFill>
                  <a:srgbClr val="7F7F7F"/>
                </a:solidFill>
                <a:latin typeface="Calibri"/>
                <a:ea typeface="Calibri"/>
                <a:cs typeface="Calibri"/>
                <a:sym typeface="Calibri"/>
              </a:rPr>
              <a:t>GC-F-004 V.01</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6.xml"/><Relationship Id="rId11" Type="http://schemas.openxmlformats.org/officeDocument/2006/relationships/slide" Target="slide14.xml"/><Relationship Id="rId5" Type="http://schemas.openxmlformats.org/officeDocument/2006/relationships/slide" Target="slide5.xml"/><Relationship Id="rId10" Type="http://schemas.openxmlformats.org/officeDocument/2006/relationships/slide" Target="slide11.xml"/><Relationship Id="rId4" Type="http://schemas.openxmlformats.org/officeDocument/2006/relationships/slide" Target="slide4.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2"/>
        <p:cNvGrpSpPr/>
        <p:nvPr/>
      </p:nvGrpSpPr>
      <p:grpSpPr>
        <a:xfrm>
          <a:off x="0" y="0"/>
          <a:ext cx="0" cy="0"/>
          <a:chOff x="0" y="0"/>
          <a:chExt cx="0" cy="0"/>
        </a:xfrm>
      </p:grpSpPr>
      <p:sp>
        <p:nvSpPr>
          <p:cNvPr id="44" name="Google Shape;44;p15"/>
          <p:cNvSpPr txBox="1"/>
          <p:nvPr/>
        </p:nvSpPr>
        <p:spPr>
          <a:xfrm>
            <a:off x="1684950" y="399075"/>
            <a:ext cx="3458400" cy="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Rectángulo 1">
            <a:extLst>
              <a:ext uri="{FF2B5EF4-FFF2-40B4-BE49-F238E27FC236}">
                <a16:creationId xmlns:a16="http://schemas.microsoft.com/office/drawing/2014/main" id="{9519E8CE-E2B9-4747-A21F-7F1A9064C9AB}"/>
              </a:ext>
            </a:extLst>
          </p:cNvPr>
          <p:cNvSpPr/>
          <p:nvPr/>
        </p:nvSpPr>
        <p:spPr>
          <a:xfrm>
            <a:off x="751058" y="487875"/>
            <a:ext cx="6014788" cy="584775"/>
          </a:xfrm>
          <a:prstGeom prst="rect">
            <a:avLst/>
          </a:prstGeom>
        </p:spPr>
        <p:txBody>
          <a:bodyPr wrap="none">
            <a:spAutoFit/>
          </a:bodyPr>
          <a:lstStyle/>
          <a:p>
            <a:r>
              <a:rPr lang="es-CO" sz="3200" b="1" dirty="0">
                <a:solidFill>
                  <a:schemeClr val="bg1">
                    <a:lumMod val="65000"/>
                  </a:schemeClr>
                </a:solidFill>
              </a:rPr>
              <a:t>AEMINOX (Acero inoxidables)</a:t>
            </a:r>
            <a:endParaRPr lang="es-CO" sz="3200" dirty="0">
              <a:solidFill>
                <a:schemeClr val="bg1">
                  <a:lumMod val="65000"/>
                </a:schemeClr>
              </a:solidFill>
            </a:endParaRPr>
          </a:p>
        </p:txBody>
      </p:sp>
      <p:sp>
        <p:nvSpPr>
          <p:cNvPr id="5" name="Subtítulo 2">
            <a:extLst>
              <a:ext uri="{FF2B5EF4-FFF2-40B4-BE49-F238E27FC236}">
                <a16:creationId xmlns:a16="http://schemas.microsoft.com/office/drawing/2014/main" id="{F2060A26-3B2C-4C84-AD7C-8A2B0AC3A0FD}"/>
              </a:ext>
            </a:extLst>
          </p:cNvPr>
          <p:cNvSpPr txBox="1">
            <a:spLocks/>
          </p:cNvSpPr>
          <p:nvPr/>
        </p:nvSpPr>
        <p:spPr>
          <a:xfrm>
            <a:off x="95632" y="3690877"/>
            <a:ext cx="4231819" cy="2107096"/>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b="1" dirty="0">
                <a:solidFill>
                  <a:schemeClr val="bg1">
                    <a:lumMod val="65000"/>
                  </a:schemeClr>
                </a:solidFill>
              </a:rPr>
              <a:t>INTEGRANTES:</a:t>
            </a:r>
          </a:p>
          <a:p>
            <a:r>
              <a:rPr lang="es-CO" b="1" dirty="0">
                <a:solidFill>
                  <a:schemeClr val="bg1">
                    <a:lumMod val="65000"/>
                  </a:schemeClr>
                </a:solidFill>
              </a:rPr>
              <a:t>Amaya Urrego Duván Camilo </a:t>
            </a:r>
          </a:p>
          <a:p>
            <a:r>
              <a:rPr lang="es-CO" b="1" dirty="0">
                <a:solidFill>
                  <a:schemeClr val="bg1">
                    <a:lumMod val="65000"/>
                  </a:schemeClr>
                </a:solidFill>
              </a:rPr>
              <a:t>Beltrán Mora María Alejandra </a:t>
            </a:r>
          </a:p>
          <a:p>
            <a:r>
              <a:rPr lang="es-CO" b="1" dirty="0">
                <a:solidFill>
                  <a:schemeClr val="bg1">
                    <a:lumMod val="65000"/>
                  </a:schemeClr>
                </a:solidFill>
              </a:rPr>
              <a:t>Sánchez Pineda Natalia </a:t>
            </a:r>
          </a:p>
          <a:p>
            <a:r>
              <a:rPr lang="es-CO" b="1" dirty="0">
                <a:solidFill>
                  <a:schemeClr val="bg1">
                    <a:lumMod val="65000"/>
                  </a:schemeClr>
                </a:solidFill>
              </a:rPr>
              <a:t>Agudelo García Angie Esmeralda</a:t>
            </a:r>
          </a:p>
          <a:p>
            <a:r>
              <a:rPr lang="es-CO" b="1" dirty="0">
                <a:solidFill>
                  <a:schemeClr val="bg1">
                    <a:lumMod val="65000"/>
                  </a:schemeClr>
                </a:solidFill>
              </a:rPr>
              <a:t>Suarez Cuellar Sindy Caterine</a:t>
            </a:r>
          </a:p>
        </p:txBody>
      </p:sp>
      <p:pic>
        <p:nvPicPr>
          <p:cNvPr id="6" name="Imagen 5">
            <a:extLst>
              <a:ext uri="{FF2B5EF4-FFF2-40B4-BE49-F238E27FC236}">
                <a16:creationId xmlns:a16="http://schemas.microsoft.com/office/drawing/2014/main" id="{306FB4BE-7C79-46DE-A9D2-322CD45E2B6E}"/>
              </a:ext>
            </a:extLst>
          </p:cNvPr>
          <p:cNvPicPr>
            <a:picLocks noChangeAspect="1"/>
          </p:cNvPicPr>
          <p:nvPr/>
        </p:nvPicPr>
        <p:blipFill>
          <a:blip r:embed="rId3"/>
          <a:stretch>
            <a:fillRect/>
          </a:stretch>
        </p:blipFill>
        <p:spPr>
          <a:xfrm>
            <a:off x="2243567" y="1656600"/>
            <a:ext cx="2700573" cy="15013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6BB67078-FC9D-407C-B4E2-E40A594EDAEC}"/>
              </a:ext>
            </a:extLst>
          </p:cNvPr>
          <p:cNvPicPr>
            <a:picLocks noChangeAspect="1"/>
          </p:cNvPicPr>
          <p:nvPr/>
        </p:nvPicPr>
        <p:blipFill>
          <a:blip r:embed="rId2"/>
          <a:stretch>
            <a:fillRect/>
          </a:stretch>
        </p:blipFill>
        <p:spPr>
          <a:xfrm>
            <a:off x="1300761" y="1031631"/>
            <a:ext cx="6542477" cy="3981043"/>
          </a:xfrm>
          <a:prstGeom prst="rect">
            <a:avLst/>
          </a:prstGeom>
        </p:spPr>
      </p:pic>
    </p:spTree>
    <p:extLst>
      <p:ext uri="{BB962C8B-B14F-4D97-AF65-F5344CB8AC3E}">
        <p14:creationId xmlns:p14="http://schemas.microsoft.com/office/powerpoint/2010/main" val="2666061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9E530DB-F3C6-4ED4-A1CB-63CF9428DC36}"/>
              </a:ext>
            </a:extLst>
          </p:cNvPr>
          <p:cNvPicPr/>
          <p:nvPr/>
        </p:nvPicPr>
        <p:blipFill>
          <a:blip r:embed="rId2">
            <a:extLst>
              <a:ext uri="{28A0092B-C50C-407E-A947-70E740481C1C}">
                <a14:useLocalDpi xmlns:a14="http://schemas.microsoft.com/office/drawing/2010/main" val="0"/>
              </a:ext>
            </a:extLst>
          </a:blip>
          <a:stretch>
            <a:fillRect/>
          </a:stretch>
        </p:blipFill>
        <p:spPr>
          <a:xfrm>
            <a:off x="0" y="975681"/>
            <a:ext cx="9055865" cy="4167819"/>
          </a:xfrm>
          <a:prstGeom prst="rect">
            <a:avLst/>
          </a:prstGeom>
        </p:spPr>
      </p:pic>
    </p:spTree>
    <p:extLst>
      <p:ext uri="{BB962C8B-B14F-4D97-AF65-F5344CB8AC3E}">
        <p14:creationId xmlns:p14="http://schemas.microsoft.com/office/powerpoint/2010/main" val="24136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432DF42-2FC8-48AB-93CC-BE09E575D654}"/>
              </a:ext>
            </a:extLst>
          </p:cNvPr>
          <p:cNvPicPr>
            <a:picLocks noChangeAspect="1"/>
          </p:cNvPicPr>
          <p:nvPr/>
        </p:nvPicPr>
        <p:blipFill>
          <a:blip r:embed="rId2"/>
          <a:stretch>
            <a:fillRect/>
          </a:stretch>
        </p:blipFill>
        <p:spPr>
          <a:xfrm>
            <a:off x="0" y="897958"/>
            <a:ext cx="9144000" cy="4245542"/>
          </a:xfrm>
          <a:prstGeom prst="rect">
            <a:avLst/>
          </a:prstGeom>
        </p:spPr>
      </p:pic>
    </p:spTree>
    <p:extLst>
      <p:ext uri="{BB962C8B-B14F-4D97-AF65-F5344CB8AC3E}">
        <p14:creationId xmlns:p14="http://schemas.microsoft.com/office/powerpoint/2010/main" val="51377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5227B3A-5BDB-4626-A52A-2365BBF76ACF}"/>
              </a:ext>
            </a:extLst>
          </p:cNvPr>
          <p:cNvPicPr>
            <a:picLocks noChangeAspect="1"/>
          </p:cNvPicPr>
          <p:nvPr/>
        </p:nvPicPr>
        <p:blipFill>
          <a:blip r:embed="rId2"/>
          <a:stretch>
            <a:fillRect/>
          </a:stretch>
        </p:blipFill>
        <p:spPr>
          <a:xfrm>
            <a:off x="-99151" y="976179"/>
            <a:ext cx="9162421" cy="4167321"/>
          </a:xfrm>
          <a:prstGeom prst="rect">
            <a:avLst/>
          </a:prstGeom>
        </p:spPr>
      </p:pic>
    </p:spTree>
    <p:extLst>
      <p:ext uri="{BB962C8B-B14F-4D97-AF65-F5344CB8AC3E}">
        <p14:creationId xmlns:p14="http://schemas.microsoft.com/office/powerpoint/2010/main" val="1643771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CD03D8-CE05-40C8-943A-BE8240CA0B65}"/>
              </a:ext>
            </a:extLst>
          </p:cNvPr>
          <p:cNvSpPr txBox="1">
            <a:spLocks/>
          </p:cNvSpPr>
          <p:nvPr/>
        </p:nvSpPr>
        <p:spPr>
          <a:xfrm>
            <a:off x="3050315" y="921655"/>
            <a:ext cx="5146234" cy="128089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3200" b="1" dirty="0"/>
              <a:t>REQUISITOS</a:t>
            </a:r>
          </a:p>
        </p:txBody>
      </p:sp>
      <p:sp>
        <p:nvSpPr>
          <p:cNvPr id="3" name="Marcador de contenido 2">
            <a:extLst>
              <a:ext uri="{FF2B5EF4-FFF2-40B4-BE49-F238E27FC236}">
                <a16:creationId xmlns:a16="http://schemas.microsoft.com/office/drawing/2014/main" id="{8F4DE03C-5E10-4FBD-8577-295315D25C48}"/>
              </a:ext>
            </a:extLst>
          </p:cNvPr>
          <p:cNvSpPr txBox="1">
            <a:spLocks/>
          </p:cNvSpPr>
          <p:nvPr/>
        </p:nvSpPr>
        <p:spPr>
          <a:xfrm>
            <a:off x="297455" y="1592375"/>
            <a:ext cx="4294038" cy="4037244"/>
          </a:xfrm>
          <a:prstGeom prst="rect">
            <a:avLst/>
          </a:prstGeom>
        </p:spPr>
        <p:txBody>
          <a:bodyPr>
            <a:normAutofit fontScale="4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1" algn="ctr"/>
            <a:r>
              <a:rPr lang="en-US" sz="3400" b="1" dirty="0"/>
              <a:t>REQUISITOS FUNCIONALES</a:t>
            </a:r>
          </a:p>
          <a:p>
            <a:pPr marL="457200" lvl="1" algn="ctr"/>
            <a:endParaRPr lang="es-CO" sz="3400" b="1" dirty="0"/>
          </a:p>
          <a:p>
            <a:pPr marL="342900" lvl="0" indent="-342900">
              <a:buFont typeface="Arial" panose="020B0604020202020204" pitchFamily="34" charset="0"/>
              <a:buChar char="•"/>
            </a:pPr>
            <a:r>
              <a:rPr lang="en-US" sz="2200" dirty="0"/>
              <a:t> </a:t>
            </a:r>
            <a:r>
              <a:rPr lang="es-CO" sz="2500" dirty="0">
                <a:solidFill>
                  <a:schemeClr val="tx1"/>
                </a:solidFill>
              </a:rPr>
              <a:t> </a:t>
            </a:r>
            <a:r>
              <a:rPr lang="es-CO" sz="2500" dirty="0"/>
              <a:t>El sistema permitirá el envío de notificaciones de la disponibilidad de los materiales al proveedor.</a:t>
            </a:r>
          </a:p>
          <a:p>
            <a:pPr marL="342900" lvl="0" indent="-342900">
              <a:buFont typeface="Arial" panose="020B0604020202020204" pitchFamily="34" charset="0"/>
              <a:buChar char="•"/>
            </a:pPr>
            <a:endParaRPr lang="es-CO" sz="2500" dirty="0"/>
          </a:p>
          <a:p>
            <a:pPr marL="342900" lvl="0" indent="-342900">
              <a:buFont typeface="Arial" panose="020B0604020202020204" pitchFamily="34" charset="0"/>
              <a:buChar char="•"/>
            </a:pPr>
            <a:r>
              <a:rPr lang="es-CO" sz="2500" dirty="0"/>
              <a:t>El sistema debe permitir generar controles sobre lo materiales existentes.</a:t>
            </a:r>
            <a:endParaRPr lang="es-CO" sz="2500" dirty="0">
              <a:solidFill>
                <a:srgbClr val="FF0000"/>
              </a:solidFill>
            </a:endParaRPr>
          </a:p>
          <a:p>
            <a:pPr algn="just" fontAlgn="base"/>
            <a:endParaRPr lang="es-CO" sz="2500" dirty="0">
              <a:solidFill>
                <a:srgbClr val="FF0000"/>
              </a:solidFill>
            </a:endParaRPr>
          </a:p>
          <a:p>
            <a:pPr marL="342900" lvl="0" indent="-342900">
              <a:buFont typeface="Arial" panose="020B0604020202020204" pitchFamily="34" charset="0"/>
              <a:buChar char="•"/>
            </a:pPr>
            <a:r>
              <a:rPr lang="es-CO" sz="2500" dirty="0">
                <a:solidFill>
                  <a:schemeClr val="tx1"/>
                </a:solidFill>
              </a:rPr>
              <a:t> </a:t>
            </a:r>
            <a:r>
              <a:rPr lang="es-CO" sz="2500" dirty="0"/>
              <a:t>A cada registro en la plataforma del inventario, debe estar identificado.</a:t>
            </a:r>
          </a:p>
          <a:p>
            <a:pPr lvl="0"/>
            <a:endParaRPr lang="es-CO" sz="2500" dirty="0"/>
          </a:p>
          <a:p>
            <a:pPr marL="342900" indent="-342900" algn="just" fontAlgn="base">
              <a:buFont typeface="Arial" panose="020B0604020202020204" pitchFamily="34" charset="0"/>
              <a:buChar char="•"/>
            </a:pPr>
            <a:r>
              <a:rPr lang="es-CO" sz="2500" dirty="0"/>
              <a:t>El sistema debe de permitir realizar búsquedas de información necesaria en diferentes.</a:t>
            </a:r>
            <a:endParaRPr lang="es-CO" sz="2500" dirty="0">
              <a:solidFill>
                <a:schemeClr val="tx1"/>
              </a:solidFill>
            </a:endParaRPr>
          </a:p>
          <a:p>
            <a:pPr marL="285750" indent="-285750" algn="just" fontAlgn="base">
              <a:buFont typeface="Arial" panose="020B0604020202020204" pitchFamily="34" charset="0"/>
              <a:buChar char="•"/>
            </a:pPr>
            <a:r>
              <a:rPr lang="es-CO" sz="2500" dirty="0"/>
              <a:t>El sistema permitirá el registro a los usuarios que van a utilizar la plataforma</a:t>
            </a:r>
            <a:endParaRPr lang="es-CO" sz="2500" dirty="0">
              <a:solidFill>
                <a:schemeClr val="tx1"/>
              </a:solidFill>
            </a:endParaRPr>
          </a:p>
          <a:p>
            <a:endParaRPr lang="es-CO" sz="2500" dirty="0"/>
          </a:p>
          <a:p>
            <a:pPr marL="285750" indent="-285750">
              <a:buFont typeface="Arial" panose="020B0604020202020204" pitchFamily="34" charset="0"/>
              <a:buChar char="•"/>
            </a:pPr>
            <a:r>
              <a:rPr lang="es-CO" sz="2500" dirty="0"/>
              <a:t>El sistema permitirá el acceso a los usuarios registrados.</a:t>
            </a:r>
          </a:p>
          <a:p>
            <a:pPr marL="285750" indent="-285750">
              <a:buFont typeface="Arial" panose="020B0604020202020204" pitchFamily="34" charset="0"/>
              <a:buChar char="•"/>
            </a:pPr>
            <a:endParaRPr lang="es-CO" sz="2500" dirty="0"/>
          </a:p>
          <a:p>
            <a:pPr marL="285750" indent="-285750">
              <a:buFont typeface="Arial" panose="020B0604020202020204" pitchFamily="34" charset="0"/>
              <a:buChar char="•"/>
            </a:pPr>
            <a:r>
              <a:rPr lang="es-CO" sz="2500" dirty="0"/>
              <a:t>El sistema debe permitir al personal la creación de categorías para la clasificación de los productos en él inventario.</a:t>
            </a:r>
          </a:p>
          <a:p>
            <a:endParaRPr lang="es-CO" dirty="0"/>
          </a:p>
        </p:txBody>
      </p:sp>
      <p:sp>
        <p:nvSpPr>
          <p:cNvPr id="4" name="Marcador de contenido 3">
            <a:extLst>
              <a:ext uri="{FF2B5EF4-FFF2-40B4-BE49-F238E27FC236}">
                <a16:creationId xmlns:a16="http://schemas.microsoft.com/office/drawing/2014/main" id="{A1BE261C-96FB-417A-84A1-401F185A488D}"/>
              </a:ext>
            </a:extLst>
          </p:cNvPr>
          <p:cNvSpPr txBox="1">
            <a:spLocks/>
          </p:cNvSpPr>
          <p:nvPr/>
        </p:nvSpPr>
        <p:spPr>
          <a:xfrm>
            <a:off x="5019907" y="1592375"/>
            <a:ext cx="3605056" cy="4161296"/>
          </a:xfrm>
          <a:prstGeom prst="rect">
            <a:avLst/>
          </a:prstGeom>
        </p:spPr>
        <p:txBody>
          <a:bodyPr>
            <a:normAutofit fontScale="7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1" algn="ctr"/>
            <a:r>
              <a:rPr lang="en-US" sz="2300" b="1" dirty="0"/>
              <a:t>REQUISITOS NO FUNCIONALES</a:t>
            </a:r>
            <a:endParaRPr lang="es-CO" sz="2300" b="1" dirty="0"/>
          </a:p>
          <a:p>
            <a:endParaRPr lang="es-CO" sz="2300" dirty="0"/>
          </a:p>
          <a:p>
            <a:pPr algn="just" fontAlgn="base"/>
            <a:r>
              <a:rPr lang="es-CO" sz="1900" dirty="0">
                <a:solidFill>
                  <a:schemeClr val="tx1"/>
                </a:solidFill>
              </a:rPr>
              <a:t>→ El sistema debe de funcionar correctamente hasta más de 10.000 usuarios.</a:t>
            </a:r>
          </a:p>
          <a:p>
            <a:pPr algn="just" fontAlgn="base"/>
            <a:endParaRPr lang="es-CO" sz="1900" dirty="0">
              <a:solidFill>
                <a:schemeClr val="tx1"/>
              </a:solidFill>
            </a:endParaRPr>
          </a:p>
          <a:p>
            <a:pPr algn="just" fontAlgn="base"/>
            <a:r>
              <a:rPr lang="es-CO" sz="1900" dirty="0">
                <a:solidFill>
                  <a:schemeClr val="tx1"/>
                </a:solidFill>
              </a:rPr>
              <a:t>→ El sistema debe de contar con un respaldo de información cada 24 horas. Dicho respaldo debe ser almacenado en una base local segura que se encuentra ubicada en un lugar diferente al que lo guarda el sistema.</a:t>
            </a:r>
          </a:p>
          <a:p>
            <a:pPr algn="just" fontAlgn="base"/>
            <a:endParaRPr lang="es-CO" sz="1900" dirty="0">
              <a:solidFill>
                <a:schemeClr val="tx1"/>
              </a:solidFill>
            </a:endParaRPr>
          </a:p>
          <a:p>
            <a:pPr algn="just" fontAlgn="base"/>
            <a:r>
              <a:rPr lang="es-ES" sz="1900" dirty="0">
                <a:solidFill>
                  <a:schemeClr val="tx1"/>
                </a:solidFill>
              </a:rPr>
              <a:t>→ Los datos almacenados en la base de datos deben ser actualizados para todos los usuarios en caso de documentación o acceso de manera errónea</a:t>
            </a:r>
            <a:r>
              <a:rPr lang="es-CO" sz="1900" dirty="0">
                <a:solidFill>
                  <a:schemeClr val="tx1"/>
                </a:solidFill>
              </a:rPr>
              <a:t>.</a:t>
            </a:r>
          </a:p>
          <a:p>
            <a:pPr algn="just" fontAlgn="base"/>
            <a:endParaRPr lang="es-CO" sz="1900" dirty="0">
              <a:solidFill>
                <a:srgbClr val="FF0000"/>
              </a:solidFill>
            </a:endParaRPr>
          </a:p>
          <a:p>
            <a:pPr algn="just" fontAlgn="base"/>
            <a:r>
              <a:rPr lang="es-CO" sz="1900" dirty="0">
                <a:solidFill>
                  <a:schemeClr val="tx1"/>
                </a:solidFill>
              </a:rPr>
              <a:t>→ El sistema debe proporcionar mensajes de error que sean informativos y orientados a usuario final.</a:t>
            </a:r>
          </a:p>
          <a:p>
            <a:endParaRPr lang="es-CO" dirty="0"/>
          </a:p>
        </p:txBody>
      </p:sp>
    </p:spTree>
    <p:extLst>
      <p:ext uri="{BB962C8B-B14F-4D97-AF65-F5344CB8AC3E}">
        <p14:creationId xmlns:p14="http://schemas.microsoft.com/office/powerpoint/2010/main" val="904070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076C9FD-8020-4358-BFB3-E802B7BB698A}"/>
              </a:ext>
            </a:extLst>
          </p:cNvPr>
          <p:cNvPicPr>
            <a:picLocks noChangeAspect="1"/>
          </p:cNvPicPr>
          <p:nvPr/>
        </p:nvPicPr>
        <p:blipFill>
          <a:blip r:embed="rId2"/>
          <a:stretch>
            <a:fillRect/>
          </a:stretch>
        </p:blipFill>
        <p:spPr>
          <a:xfrm>
            <a:off x="1" y="407624"/>
            <a:ext cx="9055864" cy="4735876"/>
          </a:xfrm>
          <a:prstGeom prst="rect">
            <a:avLst/>
          </a:prstGeom>
        </p:spPr>
      </p:pic>
    </p:spTree>
    <p:extLst>
      <p:ext uri="{BB962C8B-B14F-4D97-AF65-F5344CB8AC3E}">
        <p14:creationId xmlns:p14="http://schemas.microsoft.com/office/powerpoint/2010/main" val="3109753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2" name="Rectángulo 1">
            <a:extLst>
              <a:ext uri="{FF2B5EF4-FFF2-40B4-BE49-F238E27FC236}">
                <a16:creationId xmlns:a16="http://schemas.microsoft.com/office/drawing/2014/main" id="{122A1550-317B-4927-BA6C-EB6544E21833}"/>
              </a:ext>
            </a:extLst>
          </p:cNvPr>
          <p:cNvSpPr/>
          <p:nvPr/>
        </p:nvSpPr>
        <p:spPr>
          <a:xfrm>
            <a:off x="3247615" y="371416"/>
            <a:ext cx="1576072" cy="584775"/>
          </a:xfrm>
          <a:prstGeom prst="rect">
            <a:avLst/>
          </a:prstGeom>
        </p:spPr>
        <p:txBody>
          <a:bodyPr wrap="none">
            <a:spAutoFit/>
          </a:bodyPr>
          <a:lstStyle/>
          <a:p>
            <a:r>
              <a:rPr lang="es-CO" sz="3200" b="1" dirty="0"/>
              <a:t>ÍNDICE</a:t>
            </a:r>
            <a:endParaRPr lang="es-CO" sz="1800" dirty="0"/>
          </a:p>
        </p:txBody>
      </p:sp>
      <p:sp>
        <p:nvSpPr>
          <p:cNvPr id="3" name="Marcador de contenido 2">
            <a:extLst>
              <a:ext uri="{FF2B5EF4-FFF2-40B4-BE49-F238E27FC236}">
                <a16:creationId xmlns:a16="http://schemas.microsoft.com/office/drawing/2014/main" id="{50414386-582D-4DD9-84C1-27876DF40160}"/>
              </a:ext>
            </a:extLst>
          </p:cNvPr>
          <p:cNvSpPr txBox="1">
            <a:spLocks/>
          </p:cNvSpPr>
          <p:nvPr/>
        </p:nvSpPr>
        <p:spPr>
          <a:xfrm>
            <a:off x="413028" y="1256799"/>
            <a:ext cx="9463777" cy="4006222"/>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mj-lt"/>
              <a:buAutoNum type="arabicPeriod"/>
            </a:pPr>
            <a:r>
              <a:rPr lang="es-CO" dirty="0">
                <a:solidFill>
                  <a:schemeClr val="tx1"/>
                </a:solidFill>
                <a:hlinkClick r:id="rId3" action="ppaction://hlinksldjump">
                  <a:extLst>
                    <a:ext uri="{A12FA001-AC4F-418D-AE19-62706E023703}">
                      <ahyp:hlinkClr xmlns:ahyp="http://schemas.microsoft.com/office/drawing/2018/hyperlinkcolor" val="tx"/>
                    </a:ext>
                  </a:extLst>
                </a:hlinkClick>
              </a:rPr>
              <a:t>TITULO</a:t>
            </a:r>
            <a:endParaRPr lang="es-CO" dirty="0">
              <a:solidFill>
                <a:schemeClr val="tx1"/>
              </a:solidFill>
            </a:endParaRPr>
          </a:p>
          <a:p>
            <a:pPr marL="342900" indent="-342900">
              <a:buFont typeface="+mj-lt"/>
              <a:buAutoNum type="arabicPeriod"/>
            </a:pPr>
            <a:r>
              <a:rPr lang="es-CO" dirty="0">
                <a:solidFill>
                  <a:schemeClr val="tx1"/>
                </a:solidFill>
                <a:hlinkClick r:id="rId4" action="ppaction://hlinksldjump">
                  <a:extLst>
                    <a:ext uri="{A12FA001-AC4F-418D-AE19-62706E023703}">
                      <ahyp:hlinkClr xmlns:ahyp="http://schemas.microsoft.com/office/drawing/2018/hyperlinkcolor" val="tx"/>
                    </a:ext>
                  </a:extLst>
                </a:hlinkClick>
              </a:rPr>
              <a:t>PLANTEAMIENTO DEL PROBLEMA</a:t>
            </a:r>
            <a:endParaRPr lang="es-CO" dirty="0">
              <a:solidFill>
                <a:schemeClr val="tx1"/>
              </a:solidFill>
            </a:endParaRPr>
          </a:p>
          <a:p>
            <a:pPr marL="342900" indent="-342900">
              <a:buFont typeface="+mj-lt"/>
              <a:buAutoNum type="arabicPeriod"/>
            </a:pPr>
            <a:r>
              <a:rPr lang="es-CO" dirty="0">
                <a:solidFill>
                  <a:schemeClr val="tx1"/>
                </a:solidFill>
                <a:hlinkClick r:id="rId5" action="ppaction://hlinksldjump">
                  <a:extLst>
                    <a:ext uri="{A12FA001-AC4F-418D-AE19-62706E023703}">
                      <ahyp:hlinkClr xmlns:ahyp="http://schemas.microsoft.com/office/drawing/2018/hyperlinkcolor" val="tx"/>
                    </a:ext>
                  </a:extLst>
                </a:hlinkClick>
              </a:rPr>
              <a:t>JUSTIFICACION</a:t>
            </a:r>
            <a:endParaRPr lang="es-CO" dirty="0">
              <a:solidFill>
                <a:schemeClr val="tx1"/>
              </a:solidFill>
            </a:endParaRPr>
          </a:p>
          <a:p>
            <a:pPr marL="342900" indent="-342900">
              <a:buFont typeface="+mj-lt"/>
              <a:buAutoNum type="arabicPeriod"/>
            </a:pPr>
            <a:r>
              <a:rPr lang="es-CO" dirty="0">
                <a:solidFill>
                  <a:schemeClr val="tx1"/>
                </a:solidFill>
                <a:hlinkClick r:id="rId6" action="ppaction://hlinksldjump">
                  <a:extLst>
                    <a:ext uri="{A12FA001-AC4F-418D-AE19-62706E023703}">
                      <ahyp:hlinkClr xmlns:ahyp="http://schemas.microsoft.com/office/drawing/2018/hyperlinkcolor" val="tx"/>
                    </a:ext>
                  </a:extLst>
                </a:hlinkClick>
              </a:rPr>
              <a:t>OBJETIVOS</a:t>
            </a:r>
            <a:endParaRPr lang="es-CO" dirty="0">
              <a:solidFill>
                <a:schemeClr val="tx1"/>
              </a:solidFill>
            </a:endParaRPr>
          </a:p>
          <a:p>
            <a:pPr marL="457200" lvl="1"/>
            <a:r>
              <a:rPr lang="es-CO" dirty="0">
                <a:solidFill>
                  <a:schemeClr val="tx1"/>
                </a:solidFill>
              </a:rPr>
              <a:t>4.1 OBJETIVOS GENERAL</a:t>
            </a:r>
            <a:endParaRPr lang="es-CO" sz="1200" dirty="0">
              <a:solidFill>
                <a:schemeClr val="tx1"/>
              </a:solidFill>
            </a:endParaRPr>
          </a:p>
          <a:p>
            <a:pPr marL="457200" lvl="1"/>
            <a:r>
              <a:rPr lang="es-CO" dirty="0">
                <a:solidFill>
                  <a:schemeClr val="tx1"/>
                </a:solidFill>
              </a:rPr>
              <a:t>4.2OBJETIVO ESPECIFICO</a:t>
            </a:r>
            <a:endParaRPr lang="es-CO" sz="1200" dirty="0">
              <a:solidFill>
                <a:schemeClr val="tx1"/>
              </a:solidFill>
            </a:endParaRPr>
          </a:p>
          <a:p>
            <a:pPr marL="342900" indent="-342900">
              <a:buFont typeface="+mj-lt"/>
              <a:buAutoNum type="arabicPeriod"/>
            </a:pPr>
            <a:r>
              <a:rPr lang="es-CO" dirty="0">
                <a:solidFill>
                  <a:schemeClr val="tx1"/>
                </a:solidFill>
                <a:hlinkClick r:id="rId7" action="ppaction://hlinksldjump">
                  <a:extLst>
                    <a:ext uri="{A12FA001-AC4F-418D-AE19-62706E023703}">
                      <ahyp:hlinkClr xmlns:ahyp="http://schemas.microsoft.com/office/drawing/2018/hyperlinkcolor" val="tx"/>
                    </a:ext>
                  </a:extLst>
                </a:hlinkClick>
              </a:rPr>
              <a:t>ALCANCE</a:t>
            </a:r>
            <a:endParaRPr lang="es-CO" dirty="0">
              <a:solidFill>
                <a:schemeClr val="tx1"/>
              </a:solidFill>
            </a:endParaRPr>
          </a:p>
          <a:p>
            <a:pPr marL="342900" indent="-342900">
              <a:buFont typeface="+mj-lt"/>
              <a:buAutoNum type="arabicPeriod"/>
            </a:pPr>
            <a:r>
              <a:rPr lang="es-CO" dirty="0">
                <a:solidFill>
                  <a:schemeClr val="tx1"/>
                </a:solidFill>
                <a:hlinkClick r:id="rId8" action="ppaction://hlinksldjump">
                  <a:extLst>
                    <a:ext uri="{A12FA001-AC4F-418D-AE19-62706E023703}">
                      <ahyp:hlinkClr xmlns:ahyp="http://schemas.microsoft.com/office/drawing/2018/hyperlinkcolor" val="tx"/>
                    </a:ext>
                  </a:extLst>
                </a:hlinkClick>
              </a:rPr>
              <a:t>INSTRUMENTOS DE RECOLECCION</a:t>
            </a:r>
            <a:endParaRPr lang="es-CO" dirty="0">
              <a:solidFill>
                <a:schemeClr val="tx1"/>
              </a:solidFill>
            </a:endParaRPr>
          </a:p>
          <a:p>
            <a:pPr marL="342900" indent="-342900">
              <a:buFont typeface="+mj-lt"/>
              <a:buAutoNum type="arabicPeriod"/>
            </a:pPr>
            <a:r>
              <a:rPr lang="es-CO" dirty="0">
                <a:solidFill>
                  <a:schemeClr val="tx1"/>
                </a:solidFill>
                <a:hlinkClick r:id="rId9" action="ppaction://hlinksldjump">
                  <a:extLst>
                    <a:ext uri="{A12FA001-AC4F-418D-AE19-62706E023703}">
                      <ahyp:hlinkClr xmlns:ahyp="http://schemas.microsoft.com/office/drawing/2018/hyperlinkcolor" val="tx"/>
                    </a:ext>
                  </a:extLst>
                </a:hlinkClick>
              </a:rPr>
              <a:t>MAPA DE PROCESO</a:t>
            </a:r>
            <a:endParaRPr lang="es-CO" dirty="0">
              <a:solidFill>
                <a:schemeClr val="tx1"/>
              </a:solidFill>
            </a:endParaRPr>
          </a:p>
          <a:p>
            <a:pPr marL="342900" indent="-342900">
              <a:buFont typeface="+mj-lt"/>
              <a:buAutoNum type="arabicPeriod"/>
            </a:pPr>
            <a:r>
              <a:rPr lang="es-CO" dirty="0">
                <a:solidFill>
                  <a:schemeClr val="tx1"/>
                </a:solidFill>
                <a:hlinkClick r:id="rId10" action="ppaction://hlinksldjump">
                  <a:extLst>
                    <a:ext uri="{A12FA001-AC4F-418D-AE19-62706E023703}">
                      <ahyp:hlinkClr xmlns:ahyp="http://schemas.microsoft.com/office/drawing/2018/hyperlinkcolor" val="tx"/>
                    </a:ext>
                  </a:extLst>
                </a:hlinkClick>
              </a:rPr>
              <a:t>DIAGRAMAS BPMN</a:t>
            </a:r>
            <a:endParaRPr lang="es-CO" dirty="0">
              <a:solidFill>
                <a:schemeClr val="tx1"/>
              </a:solidFill>
            </a:endParaRPr>
          </a:p>
          <a:p>
            <a:pPr marL="342900" indent="-342900">
              <a:buFont typeface="+mj-lt"/>
              <a:buAutoNum type="arabicPeriod"/>
            </a:pPr>
            <a:r>
              <a:rPr lang="es-CO" dirty="0">
                <a:solidFill>
                  <a:schemeClr val="tx1"/>
                </a:solidFill>
                <a:hlinkClick r:id="rId11" action="ppaction://hlinksldjump">
                  <a:extLst>
                    <a:ext uri="{A12FA001-AC4F-418D-AE19-62706E023703}">
                      <ahyp:hlinkClr xmlns:ahyp="http://schemas.microsoft.com/office/drawing/2018/hyperlinkcolor" val="tx"/>
                    </a:ext>
                  </a:extLst>
                </a:hlinkClick>
              </a:rPr>
              <a:t>REQUISITOS</a:t>
            </a:r>
            <a:endParaRPr lang="es-CO" dirty="0">
              <a:solidFill>
                <a:schemeClr val="tx1"/>
              </a:solidFill>
            </a:endParaRPr>
          </a:p>
          <a:p>
            <a:pPr marL="457200" lvl="1"/>
            <a:r>
              <a:rPr lang="es-CO" dirty="0">
                <a:solidFill>
                  <a:schemeClr val="tx1"/>
                </a:solidFill>
              </a:rPr>
              <a:t>9.1 REQUISITOS FUNCIONALES</a:t>
            </a:r>
            <a:endParaRPr lang="es-CO" sz="1200" dirty="0">
              <a:solidFill>
                <a:schemeClr val="tx1"/>
              </a:solidFill>
            </a:endParaRPr>
          </a:p>
          <a:p>
            <a:pPr marL="457200" lvl="1"/>
            <a:r>
              <a:rPr lang="es-CO" dirty="0">
                <a:solidFill>
                  <a:schemeClr val="tx1"/>
                </a:solidFill>
              </a:rPr>
              <a:t>9.2 REQUISISTOS NO FUNCIONAL</a:t>
            </a:r>
          </a:p>
          <a:p>
            <a:pPr marL="685800" lvl="1" indent="-228600">
              <a:buFont typeface="+mj-lt"/>
              <a:buAutoNum type="arabicPeriod"/>
            </a:pPr>
            <a:endParaRPr lang="es-CO" sz="1200" dirty="0">
              <a:solidFill>
                <a:schemeClr val="tx1"/>
              </a:solidFill>
            </a:endParaRPr>
          </a:p>
          <a:p>
            <a:endParaRPr lang="es-CO"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Rectángulo 1">
            <a:extLst>
              <a:ext uri="{FF2B5EF4-FFF2-40B4-BE49-F238E27FC236}">
                <a16:creationId xmlns:a16="http://schemas.microsoft.com/office/drawing/2014/main" id="{B6763E4C-7133-4EE7-B539-4DB36359C662}"/>
              </a:ext>
            </a:extLst>
          </p:cNvPr>
          <p:cNvSpPr/>
          <p:nvPr/>
        </p:nvSpPr>
        <p:spPr>
          <a:xfrm>
            <a:off x="132203" y="1012316"/>
            <a:ext cx="8923662" cy="1754326"/>
          </a:xfrm>
          <a:prstGeom prst="rect">
            <a:avLst/>
          </a:prstGeom>
        </p:spPr>
        <p:txBody>
          <a:bodyPr wrap="square">
            <a:spAutoFit/>
          </a:bodyPr>
          <a:lstStyle/>
          <a:p>
            <a:pPr algn="ctr"/>
            <a:r>
              <a:rPr lang="es-CO" sz="3600" b="1" dirty="0"/>
              <a:t>PROYECTO GESTION DE DATOS EN EL INVENTARIO EN LA EMPRESA AEMINOX</a:t>
            </a:r>
            <a:endParaRPr lang="es-CO" sz="3600" dirty="0"/>
          </a:p>
        </p:txBody>
      </p:sp>
      <p:pic>
        <p:nvPicPr>
          <p:cNvPr id="3" name="Imagen 2">
            <a:extLst>
              <a:ext uri="{FF2B5EF4-FFF2-40B4-BE49-F238E27FC236}">
                <a16:creationId xmlns:a16="http://schemas.microsoft.com/office/drawing/2014/main" id="{86F16B24-9402-4A0F-A7B6-3937C543A5CB}"/>
              </a:ext>
            </a:extLst>
          </p:cNvPr>
          <p:cNvPicPr>
            <a:picLocks noChangeAspect="1"/>
          </p:cNvPicPr>
          <p:nvPr/>
        </p:nvPicPr>
        <p:blipFill>
          <a:blip r:embed="rId3"/>
          <a:stretch>
            <a:fillRect/>
          </a:stretch>
        </p:blipFill>
        <p:spPr>
          <a:xfrm>
            <a:off x="3211130" y="2888595"/>
            <a:ext cx="3326711" cy="18494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BEA8E6-72D6-4B38-A06B-3F043C98E443}"/>
              </a:ext>
            </a:extLst>
          </p:cNvPr>
          <p:cNvSpPr txBox="1">
            <a:spLocks/>
          </p:cNvSpPr>
          <p:nvPr/>
        </p:nvSpPr>
        <p:spPr>
          <a:xfrm>
            <a:off x="1178806" y="998523"/>
            <a:ext cx="7568588" cy="128089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3200" b="1" dirty="0"/>
              <a:t>PLANTEAMIENTO DEL PROBLEMA</a:t>
            </a:r>
          </a:p>
        </p:txBody>
      </p:sp>
      <p:sp>
        <p:nvSpPr>
          <p:cNvPr id="3" name="Marcador de contenido 2">
            <a:extLst>
              <a:ext uri="{FF2B5EF4-FFF2-40B4-BE49-F238E27FC236}">
                <a16:creationId xmlns:a16="http://schemas.microsoft.com/office/drawing/2014/main" id="{B8024965-3695-4906-BB19-386BDD0B0043}"/>
              </a:ext>
            </a:extLst>
          </p:cNvPr>
          <p:cNvSpPr txBox="1">
            <a:spLocks/>
          </p:cNvSpPr>
          <p:nvPr/>
        </p:nvSpPr>
        <p:spPr>
          <a:xfrm>
            <a:off x="114300" y="1985743"/>
            <a:ext cx="8915400" cy="3899828"/>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CO" sz="1600" dirty="0">
                <a:solidFill>
                  <a:schemeClr val="tx1"/>
                </a:solidFill>
                <a:cs typeface="Arial" panose="020B0604020202020204" pitchFamily="34" charset="0"/>
              </a:rPr>
              <a:t>La empresa AEMINOX se dedica a realizar artículos en acero inoxidable, proceso de instalaciones y adecuaciones. La empresa realiza servicios de terminación de acabado en diferentes tipos de edificaciones.</a:t>
            </a:r>
          </a:p>
          <a:p>
            <a:pPr algn="just"/>
            <a:r>
              <a:rPr lang="es-CO" sz="1600" dirty="0">
                <a:solidFill>
                  <a:schemeClr val="tx1"/>
                </a:solidFill>
                <a:cs typeface="Arial" panose="020B0604020202020204" pitchFamily="34" charset="0"/>
              </a:rPr>
              <a:t>Cuenta con contactos en manufactura y metales primarios con convenios para la prestación de servicios a nivel nacional.</a:t>
            </a:r>
          </a:p>
          <a:p>
            <a:pPr algn="just"/>
            <a:r>
              <a:rPr lang="es-CO" sz="1600" dirty="0">
                <a:solidFill>
                  <a:schemeClr val="tx1"/>
                </a:solidFill>
                <a:cs typeface="Arial" panose="020B0604020202020204" pitchFamily="34" charset="0"/>
              </a:rPr>
              <a:t>La empresa se destaca principalmente en creación y distribución de materia prima para la elaboración de los artículos que comercializa. En el caso del inventario se realiza actualmente de manera manual, el proceso que actualmente están llevando ha tenido como consecuencia las negociaciones con proveedores que han generado demoras en tiempos de respuesta de las solicitudes de los clientes debido a que por organización del material y la administración del inventario se generan esas consecuencias.</a:t>
            </a:r>
            <a:endParaRPr lang="es-CO" sz="1600" dirty="0">
              <a:solidFill>
                <a:schemeClr val="tx1"/>
              </a:solidFill>
            </a:endParaRPr>
          </a:p>
        </p:txBody>
      </p:sp>
    </p:spTree>
    <p:extLst>
      <p:ext uri="{BB962C8B-B14F-4D97-AF65-F5344CB8AC3E}">
        <p14:creationId xmlns:p14="http://schemas.microsoft.com/office/powerpoint/2010/main" val="1270701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32D40C-7A11-4C4C-93CB-FE3CD06F9BAA}"/>
              </a:ext>
            </a:extLst>
          </p:cNvPr>
          <p:cNvSpPr txBox="1">
            <a:spLocks/>
          </p:cNvSpPr>
          <p:nvPr/>
        </p:nvSpPr>
        <p:spPr>
          <a:xfrm>
            <a:off x="2905047" y="1015360"/>
            <a:ext cx="3605921" cy="72582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3200" b="1" dirty="0"/>
              <a:t>JUSTIFICACIÓN </a:t>
            </a:r>
          </a:p>
        </p:txBody>
      </p:sp>
      <p:sp>
        <p:nvSpPr>
          <p:cNvPr id="3" name="Marcador de contenido 2">
            <a:extLst>
              <a:ext uri="{FF2B5EF4-FFF2-40B4-BE49-F238E27FC236}">
                <a16:creationId xmlns:a16="http://schemas.microsoft.com/office/drawing/2014/main" id="{822A41D4-26CB-454C-A39D-ABFD290FCEA2}"/>
              </a:ext>
            </a:extLst>
          </p:cNvPr>
          <p:cNvSpPr txBox="1">
            <a:spLocks/>
          </p:cNvSpPr>
          <p:nvPr/>
        </p:nvSpPr>
        <p:spPr>
          <a:xfrm>
            <a:off x="161051" y="1939490"/>
            <a:ext cx="8821898" cy="396030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CO" sz="1600" dirty="0">
                <a:solidFill>
                  <a:schemeClr val="tx1"/>
                </a:solidFill>
              </a:rPr>
              <a:t>Este proyecto va dirigido especialmente para la mayor facilidad en la gestión de los archivos que ingresan. Este proyecto desea colaborar al personal del inventario ya que la compañía se encuentra en una etapa de cambio donde la realización y organización de manejo del área, es muy importante para el negocio ya que mediante la situación planteada se establece un programa en donde se pueda visualizar detalladamente la materia prima, herramientas y en cuanto a los recursos que tienen la compañía y los procesos que requieren. </a:t>
            </a:r>
          </a:p>
        </p:txBody>
      </p:sp>
    </p:spTree>
    <p:extLst>
      <p:ext uri="{BB962C8B-B14F-4D97-AF65-F5344CB8AC3E}">
        <p14:creationId xmlns:p14="http://schemas.microsoft.com/office/powerpoint/2010/main" val="1595270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56B1BC-3A9B-4852-A715-3334D234288E}"/>
              </a:ext>
            </a:extLst>
          </p:cNvPr>
          <p:cNvSpPr txBox="1">
            <a:spLocks/>
          </p:cNvSpPr>
          <p:nvPr/>
        </p:nvSpPr>
        <p:spPr>
          <a:xfrm>
            <a:off x="3168033" y="930651"/>
            <a:ext cx="4845258" cy="69655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3200" b="1" dirty="0"/>
              <a:t>OBJETIVOS</a:t>
            </a:r>
          </a:p>
        </p:txBody>
      </p:sp>
      <p:sp>
        <p:nvSpPr>
          <p:cNvPr id="3" name="Marcador de texto 2">
            <a:extLst>
              <a:ext uri="{FF2B5EF4-FFF2-40B4-BE49-F238E27FC236}">
                <a16:creationId xmlns:a16="http://schemas.microsoft.com/office/drawing/2014/main" id="{8F1BD244-2CAF-438C-A467-00A1820177F6}"/>
              </a:ext>
            </a:extLst>
          </p:cNvPr>
          <p:cNvSpPr txBox="1">
            <a:spLocks/>
          </p:cNvSpPr>
          <p:nvPr/>
        </p:nvSpPr>
        <p:spPr>
          <a:xfrm>
            <a:off x="1076986" y="1686267"/>
            <a:ext cx="4396338" cy="57626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1600" b="1" dirty="0"/>
              <a:t>GENERALES</a:t>
            </a:r>
          </a:p>
        </p:txBody>
      </p:sp>
      <p:sp>
        <p:nvSpPr>
          <p:cNvPr id="4" name="Marcador de texto 4">
            <a:extLst>
              <a:ext uri="{FF2B5EF4-FFF2-40B4-BE49-F238E27FC236}">
                <a16:creationId xmlns:a16="http://schemas.microsoft.com/office/drawing/2014/main" id="{8DB02AA0-50C1-49C6-A6E4-F7A70312BC63}"/>
              </a:ext>
            </a:extLst>
          </p:cNvPr>
          <p:cNvSpPr txBox="1">
            <a:spLocks/>
          </p:cNvSpPr>
          <p:nvPr/>
        </p:nvSpPr>
        <p:spPr>
          <a:xfrm>
            <a:off x="5976252" y="1551316"/>
            <a:ext cx="4396339" cy="57626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1600" b="1" dirty="0"/>
              <a:t>ESPECIFICOS</a:t>
            </a:r>
          </a:p>
        </p:txBody>
      </p:sp>
      <p:sp>
        <p:nvSpPr>
          <p:cNvPr id="5" name="Marcador de contenido 3">
            <a:extLst>
              <a:ext uri="{FF2B5EF4-FFF2-40B4-BE49-F238E27FC236}">
                <a16:creationId xmlns:a16="http://schemas.microsoft.com/office/drawing/2014/main" id="{20538041-DAAB-4AD5-9A3C-6AEE3429315B}"/>
              </a:ext>
            </a:extLst>
          </p:cNvPr>
          <p:cNvSpPr txBox="1">
            <a:spLocks/>
          </p:cNvSpPr>
          <p:nvPr/>
        </p:nvSpPr>
        <p:spPr>
          <a:xfrm>
            <a:off x="175662" y="2333663"/>
            <a:ext cx="3675417" cy="264596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Font typeface="Arial" panose="020B0604020202020204" pitchFamily="34" charset="0"/>
              <a:buChar char="•"/>
            </a:pPr>
            <a:r>
              <a:rPr lang="es-CO" dirty="0"/>
              <a:t>Generar un sistema de información que  facilite a la empresa a llevar </a:t>
            </a:r>
            <a:r>
              <a:rPr lang="es-CO" dirty="0">
                <a:solidFill>
                  <a:schemeClr val="tx1"/>
                </a:solidFill>
              </a:rPr>
              <a:t>una mejor gestión sus recursos </a:t>
            </a:r>
            <a:r>
              <a:rPr lang="es-CO" dirty="0"/>
              <a:t>para una optimización en los procesos que se llevan a cabo dentro de la empresa .</a:t>
            </a:r>
          </a:p>
          <a:p>
            <a:pPr algn="just"/>
            <a:endParaRPr lang="es-CO" dirty="0"/>
          </a:p>
          <a:p>
            <a:pPr marL="285750" indent="-285750" algn="just">
              <a:buFont typeface="Arial" panose="020B0604020202020204" pitchFamily="34" charset="0"/>
              <a:buChar char="•"/>
            </a:pPr>
            <a:endParaRPr lang="es-CO" dirty="0"/>
          </a:p>
        </p:txBody>
      </p:sp>
      <p:sp>
        <p:nvSpPr>
          <p:cNvPr id="6" name="Marcador de contenido 5">
            <a:extLst>
              <a:ext uri="{FF2B5EF4-FFF2-40B4-BE49-F238E27FC236}">
                <a16:creationId xmlns:a16="http://schemas.microsoft.com/office/drawing/2014/main" id="{284DE566-B841-4976-9B7E-5D0153DBADB4}"/>
              </a:ext>
            </a:extLst>
          </p:cNvPr>
          <p:cNvSpPr txBox="1">
            <a:spLocks/>
          </p:cNvSpPr>
          <p:nvPr/>
        </p:nvSpPr>
        <p:spPr>
          <a:xfrm>
            <a:off x="5033629" y="1839447"/>
            <a:ext cx="3686197" cy="3140177"/>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CO" dirty="0"/>
              <a:t> </a:t>
            </a:r>
          </a:p>
          <a:p>
            <a:pPr marL="285750" indent="-285750" algn="just">
              <a:buFont typeface="Arial" panose="020B0604020202020204" pitchFamily="34" charset="0"/>
              <a:buChar char="•"/>
            </a:pPr>
            <a:r>
              <a:rPr lang="es-CO" dirty="0"/>
              <a:t>Facilitar la organización los datos que se ingresan a la empresa atreves del aplicativo</a:t>
            </a:r>
          </a:p>
          <a:p>
            <a:pPr algn="just"/>
            <a:endParaRPr lang="es-CO" dirty="0"/>
          </a:p>
          <a:p>
            <a:pPr marL="285750" indent="-285750" algn="just">
              <a:buFont typeface="Arial" panose="020B0604020202020204" pitchFamily="34" charset="0"/>
              <a:buChar char="•"/>
            </a:pPr>
            <a:r>
              <a:rPr lang="es-CO" dirty="0"/>
              <a:t>Gestionar los recursos de la empresa AEMINOX dándole un modelo de organización a la empresa.</a:t>
            </a:r>
          </a:p>
          <a:p>
            <a:pPr algn="just"/>
            <a:endParaRPr lang="es-CO" dirty="0"/>
          </a:p>
          <a:p>
            <a:pPr marL="285750" indent="-285750" algn="just">
              <a:buFont typeface="Arial" panose="020B0604020202020204" pitchFamily="34" charset="0"/>
              <a:buChar char="•"/>
            </a:pPr>
            <a:r>
              <a:rPr lang="es-ES" dirty="0"/>
              <a:t>Permitir un fácil acceso al aplicativo para una mayor eficacia al momento de la gestión de inventario de la empresa AEMINOX.</a:t>
            </a:r>
            <a:endParaRPr lang="es-CO" dirty="0"/>
          </a:p>
          <a:p>
            <a:endParaRPr lang="es-CO" dirty="0"/>
          </a:p>
          <a:p>
            <a:endParaRPr lang="es-CO" dirty="0"/>
          </a:p>
        </p:txBody>
      </p:sp>
    </p:spTree>
    <p:extLst>
      <p:ext uri="{BB962C8B-B14F-4D97-AF65-F5344CB8AC3E}">
        <p14:creationId xmlns:p14="http://schemas.microsoft.com/office/powerpoint/2010/main" val="2604548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DA2F75-03F8-4FEF-BEB8-3EE3E2A7F5CE}"/>
              </a:ext>
            </a:extLst>
          </p:cNvPr>
          <p:cNvSpPr txBox="1">
            <a:spLocks/>
          </p:cNvSpPr>
          <p:nvPr/>
        </p:nvSpPr>
        <p:spPr>
          <a:xfrm>
            <a:off x="3450200" y="1010168"/>
            <a:ext cx="4045754" cy="7726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3200" b="1" dirty="0"/>
              <a:t>ALCANCE</a:t>
            </a:r>
          </a:p>
        </p:txBody>
      </p:sp>
      <p:sp>
        <p:nvSpPr>
          <p:cNvPr id="3" name="Marcador de contenido 2">
            <a:extLst>
              <a:ext uri="{FF2B5EF4-FFF2-40B4-BE49-F238E27FC236}">
                <a16:creationId xmlns:a16="http://schemas.microsoft.com/office/drawing/2014/main" id="{998B2799-C9B0-40F8-8B5C-079B222E2EF8}"/>
              </a:ext>
            </a:extLst>
          </p:cNvPr>
          <p:cNvSpPr txBox="1">
            <a:spLocks/>
          </p:cNvSpPr>
          <p:nvPr/>
        </p:nvSpPr>
        <p:spPr>
          <a:xfrm>
            <a:off x="208648" y="1939326"/>
            <a:ext cx="8726704" cy="3856383"/>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CO" sz="1600" dirty="0"/>
              <a:t>El alcance del sistema de información es con el fin de generar reportes constantes, logrando así una menor cantidad de perdida de los datos recolectados, realizando así beneficiar a la compañía en el futuro. Este sistema determinara la cantidad limites de procesos, realizar comparativas constantes del proceso de inventario. Se realizara pruebas para la confirmación de que el sistema realice la automatización de los procesos que se van ejecutando a medida de que el proceso sea aplicado correctamente.</a:t>
            </a:r>
          </a:p>
        </p:txBody>
      </p:sp>
    </p:spTree>
    <p:extLst>
      <p:ext uri="{BB962C8B-B14F-4D97-AF65-F5344CB8AC3E}">
        <p14:creationId xmlns:p14="http://schemas.microsoft.com/office/powerpoint/2010/main" val="2205061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7EF14F-8D21-4FE2-9C5C-19B4AEA39F07}"/>
              </a:ext>
            </a:extLst>
          </p:cNvPr>
          <p:cNvSpPr txBox="1">
            <a:spLocks/>
          </p:cNvSpPr>
          <p:nvPr/>
        </p:nvSpPr>
        <p:spPr>
          <a:xfrm>
            <a:off x="0" y="1024604"/>
            <a:ext cx="9331288" cy="128089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3100" b="1" dirty="0"/>
              <a:t>INSTRUMENTOS DE RECOLECCIÓN DE DATOS</a:t>
            </a:r>
          </a:p>
        </p:txBody>
      </p:sp>
      <p:sp>
        <p:nvSpPr>
          <p:cNvPr id="3" name="Marcador de contenido 2">
            <a:extLst>
              <a:ext uri="{FF2B5EF4-FFF2-40B4-BE49-F238E27FC236}">
                <a16:creationId xmlns:a16="http://schemas.microsoft.com/office/drawing/2014/main" id="{7F618592-1A20-442B-A721-A82AC8093DF1}"/>
              </a:ext>
            </a:extLst>
          </p:cNvPr>
          <p:cNvSpPr txBox="1">
            <a:spLocks/>
          </p:cNvSpPr>
          <p:nvPr/>
        </p:nvSpPr>
        <p:spPr>
          <a:xfrm>
            <a:off x="227911" y="2410578"/>
            <a:ext cx="8688177" cy="1708318"/>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s-CO" sz="1600" dirty="0"/>
          </a:p>
          <a:p>
            <a:pPr marL="342900" indent="-342900">
              <a:buFont typeface="+mj-lt"/>
              <a:buAutoNum type="arabicPeriod"/>
            </a:pPr>
            <a:r>
              <a:rPr lang="es-CO" sz="1600" dirty="0"/>
              <a:t>En el levantamiento de información para la investigación se realizo evidencias fotográficas del lugar para la iniciación del proyecto.</a:t>
            </a:r>
            <a:br>
              <a:rPr lang="es-CO" sz="1600" dirty="0"/>
            </a:br>
            <a:endParaRPr lang="es-CO" sz="1600" dirty="0"/>
          </a:p>
          <a:p>
            <a:pPr marL="342900" indent="-342900">
              <a:buFont typeface="+mj-lt"/>
              <a:buAutoNum type="arabicPeriod"/>
            </a:pPr>
            <a:r>
              <a:rPr lang="es-CO" sz="1600" dirty="0"/>
              <a:t>En el levantamiento se obtuvo una entrevista para definición del proyecto.</a:t>
            </a:r>
          </a:p>
          <a:p>
            <a:endParaRPr lang="es-CO" dirty="0"/>
          </a:p>
          <a:p>
            <a:endParaRPr lang="es-CO" dirty="0"/>
          </a:p>
          <a:p>
            <a:endParaRPr lang="es-CO" dirty="0"/>
          </a:p>
          <a:p>
            <a:endParaRPr lang="es-CO" dirty="0"/>
          </a:p>
        </p:txBody>
      </p:sp>
    </p:spTree>
    <p:extLst>
      <p:ext uri="{BB962C8B-B14F-4D97-AF65-F5344CB8AC3E}">
        <p14:creationId xmlns:p14="http://schemas.microsoft.com/office/powerpoint/2010/main" val="3193409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0 Imagen">
            <a:extLst>
              <a:ext uri="{FF2B5EF4-FFF2-40B4-BE49-F238E27FC236}">
                <a16:creationId xmlns:a16="http://schemas.microsoft.com/office/drawing/2014/main" id="{2501A49F-A145-434D-A6D1-7B4D6F2216DA}"/>
              </a:ext>
            </a:extLst>
          </p:cNvPr>
          <p:cNvPicPr/>
          <p:nvPr/>
        </p:nvPicPr>
        <p:blipFill>
          <a:blip r:embed="rId2">
            <a:extLst>
              <a:ext uri="{28A0092B-C50C-407E-A947-70E740481C1C}">
                <a14:useLocalDpi xmlns:a14="http://schemas.microsoft.com/office/drawing/2010/main" val="0"/>
              </a:ext>
            </a:extLst>
          </a:blip>
          <a:stretch>
            <a:fillRect/>
          </a:stretch>
        </p:blipFill>
        <p:spPr>
          <a:xfrm>
            <a:off x="654250" y="1073888"/>
            <a:ext cx="7835500" cy="3923414"/>
          </a:xfrm>
          <a:prstGeom prst="rect">
            <a:avLst/>
          </a:prstGeom>
        </p:spPr>
      </p:pic>
    </p:spTree>
    <p:extLst>
      <p:ext uri="{BB962C8B-B14F-4D97-AF65-F5344CB8AC3E}">
        <p14:creationId xmlns:p14="http://schemas.microsoft.com/office/powerpoint/2010/main" val="3429232564"/>
      </p:ext>
    </p:extLst>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TotalTime>
  <Words>541</Words>
  <Application>Microsoft Office PowerPoint</Application>
  <PresentationFormat>Presentación en pantalla (16:9)</PresentationFormat>
  <Paragraphs>74</Paragraphs>
  <Slides>16</Slides>
  <Notes>4</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Arial</vt:lpstr>
      <vt:lpstr>Calibri</vt: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APRENDIZ</cp:lastModifiedBy>
  <cp:revision>18</cp:revision>
  <dcterms:modified xsi:type="dcterms:W3CDTF">2019-06-20T12:40:40Z</dcterms:modified>
</cp:coreProperties>
</file>