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0"/>
  </p:notesMasterIdLst>
  <p:sldIdLst>
    <p:sldId id="256" r:id="rId2"/>
    <p:sldId id="257" r:id="rId3"/>
    <p:sldId id="258" r:id="rId4"/>
    <p:sldId id="260" r:id="rId5"/>
    <p:sldId id="261" r:id="rId6"/>
    <p:sldId id="276" r:id="rId7"/>
    <p:sldId id="263" r:id="rId8"/>
    <p:sldId id="274" r:id="rId9"/>
    <p:sldId id="275" r:id="rId10"/>
    <p:sldId id="264" r:id="rId11"/>
    <p:sldId id="265" r:id="rId12"/>
    <p:sldId id="267" r:id="rId13"/>
    <p:sldId id="273" r:id="rId14"/>
    <p:sldId id="272" r:id="rId15"/>
    <p:sldId id="268" r:id="rId16"/>
    <p:sldId id="269" r:id="rId17"/>
    <p:sldId id="271" r:id="rId18"/>
    <p:sldId id="259"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377f3c3c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377f3c3c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41" name="Google Shape;41;g377f3c3c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a:t>
            </a:fld>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a:t>
            </a:fld>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70dfaf2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70dfaf2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 name="Google Shape;58;g570dfaf2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18</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11"/>
        <p:cNvGrpSpPr/>
        <p:nvPr/>
      </p:nvGrpSpPr>
      <p:grpSpPr>
        <a:xfrm>
          <a:off x="0" y="0"/>
          <a:ext cx="0" cy="0"/>
          <a:chOff x="0" y="0"/>
          <a:chExt cx="0" cy="0"/>
        </a:xfrm>
      </p:grpSpPr>
      <p:pic>
        <p:nvPicPr>
          <p:cNvPr id="12" name="Google Shape;12;p2" descr="Template_PPT_Mesa de trabajo 24 copia 2.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0"/>
        <p:cNvGrpSpPr/>
        <p:nvPr/>
      </p:nvGrpSpPr>
      <p:grpSpPr>
        <a:xfrm>
          <a:off x="0" y="0"/>
          <a:ext cx="0" cy="0"/>
          <a:chOff x="0" y="0"/>
          <a:chExt cx="0" cy="0"/>
        </a:xfrm>
      </p:grpSpPr>
      <p:pic>
        <p:nvPicPr>
          <p:cNvPr id="31" name="Google Shape;31;p11"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32"/>
        <p:cNvGrpSpPr/>
        <p:nvPr/>
      </p:nvGrpSpPr>
      <p:grpSpPr>
        <a:xfrm>
          <a:off x="0" y="0"/>
          <a:ext cx="0" cy="0"/>
          <a:chOff x="0" y="0"/>
          <a:chExt cx="0" cy="0"/>
        </a:xfrm>
      </p:grpSpPr>
      <p:pic>
        <p:nvPicPr>
          <p:cNvPr id="33" name="Google Shape;33;p12" descr="Template_PPT_Mesa de trabajo 24 copia 3.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4"/>
        <p:cNvGrpSpPr/>
        <p:nvPr/>
      </p:nvGrpSpPr>
      <p:grpSpPr>
        <a:xfrm>
          <a:off x="0" y="0"/>
          <a:ext cx="0" cy="0"/>
          <a:chOff x="0" y="0"/>
          <a:chExt cx="0" cy="0"/>
        </a:xfrm>
      </p:grpSpPr>
      <p:pic>
        <p:nvPicPr>
          <p:cNvPr id="35" name="Google Shape;35;p13"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36"/>
        <p:cNvGrpSpPr/>
        <p:nvPr/>
      </p:nvGrpSpPr>
      <p:grpSpPr>
        <a:xfrm>
          <a:off x="0" y="0"/>
          <a:ext cx="0" cy="0"/>
          <a:chOff x="0" y="0"/>
          <a:chExt cx="0" cy="0"/>
        </a:xfrm>
      </p:grpSpPr>
      <p:pic>
        <p:nvPicPr>
          <p:cNvPr id="37" name="Google Shape;37;p14"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3"/>
        <p:cNvGrpSpPr/>
        <p:nvPr/>
      </p:nvGrpSpPr>
      <p:grpSpPr>
        <a:xfrm>
          <a:off x="0" y="0"/>
          <a:ext cx="0" cy="0"/>
          <a:chOff x="0" y="0"/>
          <a:chExt cx="0" cy="0"/>
        </a:xfrm>
      </p:grpSpPr>
      <p:pic>
        <p:nvPicPr>
          <p:cNvPr id="14" name="Google Shape;14;p3" descr="Sin título.png"/>
          <p:cNvPicPr preferRelativeResize="0"/>
          <p:nvPr/>
        </p:nvPicPr>
        <p:blipFill rotWithShape="1">
          <a:blip r:embed="rId2">
            <a:alphaModFix/>
          </a:blip>
          <a:srcRect/>
          <a:stretch/>
        </p:blipFill>
        <p:spPr>
          <a:xfrm>
            <a:off x="-76974" y="0"/>
            <a:ext cx="9269582" cy="51563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15"/>
        <p:cNvGrpSpPr/>
        <p:nvPr/>
      </p:nvGrpSpPr>
      <p:grpSpPr>
        <a:xfrm>
          <a:off x="0" y="0"/>
          <a:ext cx="0" cy="0"/>
          <a:chOff x="0" y="0"/>
          <a:chExt cx="0" cy="0"/>
        </a:xfrm>
      </p:grpSpPr>
      <p:pic>
        <p:nvPicPr>
          <p:cNvPr id="16" name="Google Shape;16;p4"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7"/>
        <p:cNvGrpSpPr/>
        <p:nvPr/>
      </p:nvGrpSpPr>
      <p:grpSpPr>
        <a:xfrm>
          <a:off x="0" y="0"/>
          <a:ext cx="0" cy="0"/>
          <a:chOff x="0" y="0"/>
          <a:chExt cx="0" cy="0"/>
        </a:xfrm>
      </p:grpSpPr>
      <p:pic>
        <p:nvPicPr>
          <p:cNvPr id="18" name="Google Shape;18;p5" descr="Sin título3.png"/>
          <p:cNvPicPr preferRelativeResize="0"/>
          <p:nvPr/>
        </p:nvPicPr>
        <p:blipFill rotWithShape="1">
          <a:blip r:embed="rId2">
            <a:alphaModFix/>
          </a:blip>
          <a:srcRect/>
          <a:stretch/>
        </p:blipFill>
        <p:spPr>
          <a:xfrm>
            <a:off x="0" y="0"/>
            <a:ext cx="9166949"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19"/>
        <p:cNvGrpSpPr/>
        <p:nvPr/>
      </p:nvGrpSpPr>
      <p:grpSpPr>
        <a:xfrm>
          <a:off x="0" y="0"/>
          <a:ext cx="0" cy="0"/>
          <a:chOff x="0" y="0"/>
          <a:chExt cx="0" cy="0"/>
        </a:xfrm>
      </p:grpSpPr>
      <p:pic>
        <p:nvPicPr>
          <p:cNvPr id="20" name="Google Shape;20;p6" descr="Sin título4.png"/>
          <p:cNvPicPr preferRelativeResize="0"/>
          <p:nvPr/>
        </p:nvPicPr>
        <p:blipFill rotWithShape="1">
          <a:blip r:embed="rId2">
            <a:alphaModFix/>
          </a:blip>
          <a:srcRect/>
          <a:stretch/>
        </p:blipFill>
        <p:spPr>
          <a:xfrm>
            <a:off x="-76975" y="0"/>
            <a:ext cx="9256753"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7"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5"/>
        <p:cNvGrpSpPr/>
        <p:nvPr/>
      </p:nvGrpSpPr>
      <p:grpSpPr>
        <a:xfrm>
          <a:off x="0" y="0"/>
          <a:ext cx="0" cy="0"/>
          <a:chOff x="0" y="0"/>
          <a:chExt cx="0" cy="0"/>
        </a:xfrm>
      </p:grpSpPr>
      <p:pic>
        <p:nvPicPr>
          <p:cNvPr id="26" name="Google Shape;26;p9"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7"/>
        <p:cNvGrpSpPr/>
        <p:nvPr/>
      </p:nvGrpSpPr>
      <p:grpSpPr>
        <a:xfrm>
          <a:off x="0" y="0"/>
          <a:ext cx="0" cy="0"/>
          <a:chOff x="0" y="0"/>
          <a:chExt cx="0" cy="0"/>
        </a:xfrm>
      </p:grpSpPr>
      <p:pic>
        <p:nvPicPr>
          <p:cNvPr id="28" name="Google Shape;28;p10"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dirty="0">
              <a:solidFill>
                <a:srgbClr val="92D05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ES" sz="800" b="1" i="0" u="none" strike="noStrike" cap="none" dirty="0">
                <a:solidFill>
                  <a:srgbClr val="7F7F7F"/>
                </a:solidFill>
                <a:latin typeface="Calibri"/>
                <a:ea typeface="Calibri"/>
                <a:cs typeface="Calibri"/>
                <a:sym typeface="Calibri"/>
              </a:rPr>
              <a:t>GC-F-004 V.01</a:t>
            </a:r>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3.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6.xml"/><Relationship Id="rId11" Type="http://schemas.openxmlformats.org/officeDocument/2006/relationships/slide" Target="slide12.xml"/><Relationship Id="rId5" Type="http://schemas.openxmlformats.org/officeDocument/2006/relationships/slide" Target="slide5.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7.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2"/>
        <p:cNvGrpSpPr/>
        <p:nvPr/>
      </p:nvGrpSpPr>
      <p:grpSpPr>
        <a:xfrm>
          <a:off x="0" y="0"/>
          <a:ext cx="0" cy="0"/>
          <a:chOff x="0" y="0"/>
          <a:chExt cx="0" cy="0"/>
        </a:xfrm>
      </p:grpSpPr>
      <p:sp>
        <p:nvSpPr>
          <p:cNvPr id="44" name="Google Shape;44;p15"/>
          <p:cNvSpPr txBox="1"/>
          <p:nvPr/>
        </p:nvSpPr>
        <p:spPr>
          <a:xfrm>
            <a:off x="1684950" y="399075"/>
            <a:ext cx="3458400" cy="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 name="Rectángulo 1">
            <a:extLst>
              <a:ext uri="{FF2B5EF4-FFF2-40B4-BE49-F238E27FC236}">
                <a16:creationId xmlns:a16="http://schemas.microsoft.com/office/drawing/2014/main" id="{9519E8CE-E2B9-4747-A21F-7F1A9064C9AB}"/>
              </a:ext>
            </a:extLst>
          </p:cNvPr>
          <p:cNvSpPr/>
          <p:nvPr/>
        </p:nvSpPr>
        <p:spPr>
          <a:xfrm>
            <a:off x="751058" y="487875"/>
            <a:ext cx="6014788" cy="584775"/>
          </a:xfrm>
          <a:prstGeom prst="rect">
            <a:avLst/>
          </a:prstGeom>
        </p:spPr>
        <p:txBody>
          <a:bodyPr wrap="none">
            <a:spAutoFit/>
          </a:bodyPr>
          <a:lstStyle/>
          <a:p>
            <a:r>
              <a:rPr lang="es-CO" sz="3200" b="1" dirty="0">
                <a:solidFill>
                  <a:schemeClr val="bg1">
                    <a:lumMod val="65000"/>
                  </a:schemeClr>
                </a:solidFill>
              </a:rPr>
              <a:t>AEMINOX (Acero inoxidables)</a:t>
            </a:r>
            <a:endParaRPr lang="es-CO" sz="3200" dirty="0">
              <a:solidFill>
                <a:schemeClr val="bg1">
                  <a:lumMod val="65000"/>
                </a:schemeClr>
              </a:solidFill>
            </a:endParaRPr>
          </a:p>
        </p:txBody>
      </p:sp>
      <p:sp>
        <p:nvSpPr>
          <p:cNvPr id="5" name="Subtítulo 2">
            <a:extLst>
              <a:ext uri="{FF2B5EF4-FFF2-40B4-BE49-F238E27FC236}">
                <a16:creationId xmlns:a16="http://schemas.microsoft.com/office/drawing/2014/main" id="{F2060A26-3B2C-4C84-AD7C-8A2B0AC3A0FD}"/>
              </a:ext>
            </a:extLst>
          </p:cNvPr>
          <p:cNvSpPr txBox="1">
            <a:spLocks/>
          </p:cNvSpPr>
          <p:nvPr/>
        </p:nvSpPr>
        <p:spPr>
          <a:xfrm>
            <a:off x="95632" y="3690877"/>
            <a:ext cx="4231819" cy="210709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b="1" dirty="0">
                <a:solidFill>
                  <a:schemeClr val="bg1">
                    <a:lumMod val="65000"/>
                  </a:schemeClr>
                </a:solidFill>
              </a:rPr>
              <a:t>INTEGRANTES:</a:t>
            </a:r>
          </a:p>
          <a:p>
            <a:r>
              <a:rPr lang="es-CO" b="1" dirty="0">
                <a:solidFill>
                  <a:schemeClr val="bg1">
                    <a:lumMod val="65000"/>
                  </a:schemeClr>
                </a:solidFill>
              </a:rPr>
              <a:t>Amaya Urrego Duván Camilo </a:t>
            </a:r>
          </a:p>
          <a:p>
            <a:r>
              <a:rPr lang="es-CO" b="1" dirty="0">
                <a:solidFill>
                  <a:schemeClr val="bg1">
                    <a:lumMod val="65000"/>
                  </a:schemeClr>
                </a:solidFill>
              </a:rPr>
              <a:t>Beltrán Mora María Alejandra </a:t>
            </a:r>
          </a:p>
          <a:p>
            <a:r>
              <a:rPr lang="es-CO" b="1" dirty="0">
                <a:solidFill>
                  <a:schemeClr val="bg1">
                    <a:lumMod val="65000"/>
                  </a:schemeClr>
                </a:solidFill>
              </a:rPr>
              <a:t>Sánchez Pineda Natalia </a:t>
            </a:r>
          </a:p>
          <a:p>
            <a:r>
              <a:rPr lang="es-CO" b="1" dirty="0">
                <a:solidFill>
                  <a:schemeClr val="bg1">
                    <a:lumMod val="65000"/>
                  </a:schemeClr>
                </a:solidFill>
              </a:rPr>
              <a:t>Agudelo García Angie Esmeralda</a:t>
            </a:r>
          </a:p>
          <a:p>
            <a:r>
              <a:rPr lang="es-CO" b="1" dirty="0">
                <a:solidFill>
                  <a:schemeClr val="bg1">
                    <a:lumMod val="65000"/>
                  </a:schemeClr>
                </a:solidFill>
              </a:rPr>
              <a:t>Suarez Cuellar Sindy Caterine</a:t>
            </a:r>
          </a:p>
        </p:txBody>
      </p:sp>
      <p:pic>
        <p:nvPicPr>
          <p:cNvPr id="6" name="Imagen 5">
            <a:extLst>
              <a:ext uri="{FF2B5EF4-FFF2-40B4-BE49-F238E27FC236}">
                <a16:creationId xmlns:a16="http://schemas.microsoft.com/office/drawing/2014/main" id="{306FB4BE-7C79-46DE-A9D2-322CD45E2B6E}"/>
              </a:ext>
            </a:extLst>
          </p:cNvPr>
          <p:cNvPicPr>
            <a:picLocks noChangeAspect="1"/>
          </p:cNvPicPr>
          <p:nvPr/>
        </p:nvPicPr>
        <p:blipFill>
          <a:blip r:embed="rId3"/>
          <a:stretch>
            <a:fillRect/>
          </a:stretch>
        </p:blipFill>
        <p:spPr>
          <a:xfrm>
            <a:off x="1957537" y="1522683"/>
            <a:ext cx="3090593" cy="17181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7EF14F-8D21-4FE2-9C5C-19B4AEA39F07}"/>
              </a:ext>
            </a:extLst>
          </p:cNvPr>
          <p:cNvSpPr txBox="1">
            <a:spLocks/>
          </p:cNvSpPr>
          <p:nvPr/>
        </p:nvSpPr>
        <p:spPr>
          <a:xfrm>
            <a:off x="159489" y="1621898"/>
            <a:ext cx="3317358" cy="128089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CO" sz="2800" b="1" dirty="0"/>
              <a:t>INSTRUMENTOS DE RECOLECCIÓN DE DATOS</a:t>
            </a:r>
          </a:p>
        </p:txBody>
      </p:sp>
      <p:sp>
        <p:nvSpPr>
          <p:cNvPr id="3" name="Marcador de contenido 2">
            <a:extLst>
              <a:ext uri="{FF2B5EF4-FFF2-40B4-BE49-F238E27FC236}">
                <a16:creationId xmlns:a16="http://schemas.microsoft.com/office/drawing/2014/main" id="{7F618592-1A20-442B-A721-A82AC8093DF1}"/>
              </a:ext>
            </a:extLst>
          </p:cNvPr>
          <p:cNvSpPr txBox="1">
            <a:spLocks/>
          </p:cNvSpPr>
          <p:nvPr/>
        </p:nvSpPr>
        <p:spPr>
          <a:xfrm>
            <a:off x="3678865" y="1621898"/>
            <a:ext cx="5796412" cy="1708318"/>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CO" sz="1600" dirty="0"/>
          </a:p>
          <a:p>
            <a:pPr marL="342900" indent="-342900">
              <a:buFont typeface="+mj-lt"/>
              <a:buAutoNum type="arabicPeriod"/>
            </a:pPr>
            <a:endParaRPr lang="es-CO" sz="1600" dirty="0"/>
          </a:p>
          <a:p>
            <a:pPr marL="342900" indent="-342900">
              <a:buAutoNum type="arabicPeriod"/>
            </a:pPr>
            <a:r>
              <a:rPr lang="es-CO" sz="1600" dirty="0"/>
              <a:t>En el levantamiento se obtuvo una entrevista para definición del proyecto.</a:t>
            </a:r>
          </a:p>
          <a:p>
            <a:pPr marL="342900" indent="-342900">
              <a:buAutoNum type="arabicPeriod"/>
            </a:pPr>
            <a:endParaRPr lang="es-CO" sz="1600" dirty="0"/>
          </a:p>
          <a:p>
            <a:pPr marL="342900" indent="-342900">
              <a:buAutoNum type="arabicPeriod"/>
            </a:pPr>
            <a:r>
              <a:rPr lang="es-CO" sz="1600" dirty="0"/>
              <a:t>Para el levantamiento de información se obtuvo como estrategia la técnica de observación. </a:t>
            </a:r>
          </a:p>
          <a:p>
            <a:endParaRPr lang="es-CO" dirty="0"/>
          </a:p>
          <a:p>
            <a:endParaRPr lang="es-CO" dirty="0"/>
          </a:p>
          <a:p>
            <a:endParaRPr lang="es-CO" dirty="0"/>
          </a:p>
          <a:p>
            <a:endParaRPr lang="es-CO" dirty="0"/>
          </a:p>
        </p:txBody>
      </p:sp>
    </p:spTree>
    <p:extLst>
      <p:ext uri="{BB962C8B-B14F-4D97-AF65-F5344CB8AC3E}">
        <p14:creationId xmlns:p14="http://schemas.microsoft.com/office/powerpoint/2010/main" val="3193409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0 Imagen">
            <a:extLst>
              <a:ext uri="{FF2B5EF4-FFF2-40B4-BE49-F238E27FC236}">
                <a16:creationId xmlns:a16="http://schemas.microsoft.com/office/drawing/2014/main" id="{2501A49F-A145-434D-A6D1-7B4D6F2216DA}"/>
              </a:ext>
            </a:extLst>
          </p:cNvPr>
          <p:cNvPicPr/>
          <p:nvPr/>
        </p:nvPicPr>
        <p:blipFill>
          <a:blip r:embed="rId2">
            <a:extLst>
              <a:ext uri="{28A0092B-C50C-407E-A947-70E740481C1C}">
                <a14:useLocalDpi xmlns:a14="http://schemas.microsoft.com/office/drawing/2010/main" val="0"/>
              </a:ext>
            </a:extLst>
          </a:blip>
          <a:stretch>
            <a:fillRect/>
          </a:stretch>
        </p:blipFill>
        <p:spPr>
          <a:xfrm>
            <a:off x="654250" y="1073888"/>
            <a:ext cx="7835500" cy="3923414"/>
          </a:xfrm>
          <a:prstGeom prst="rect">
            <a:avLst/>
          </a:prstGeom>
        </p:spPr>
      </p:pic>
    </p:spTree>
    <p:extLst>
      <p:ext uri="{BB962C8B-B14F-4D97-AF65-F5344CB8AC3E}">
        <p14:creationId xmlns:p14="http://schemas.microsoft.com/office/powerpoint/2010/main" val="342923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BB67078-FC9D-407C-B4E2-E40A594EDAEC}"/>
              </a:ext>
            </a:extLst>
          </p:cNvPr>
          <p:cNvPicPr>
            <a:picLocks noChangeAspect="1"/>
          </p:cNvPicPr>
          <p:nvPr/>
        </p:nvPicPr>
        <p:blipFill>
          <a:blip r:embed="rId2"/>
          <a:stretch>
            <a:fillRect/>
          </a:stretch>
        </p:blipFill>
        <p:spPr>
          <a:xfrm>
            <a:off x="1300761" y="1031631"/>
            <a:ext cx="6542477" cy="3981043"/>
          </a:xfrm>
          <a:prstGeom prst="rect">
            <a:avLst/>
          </a:prstGeom>
        </p:spPr>
      </p:pic>
      <p:sp>
        <p:nvSpPr>
          <p:cNvPr id="3" name="CuadroTexto 2">
            <a:hlinkClick r:id="rId3" action="ppaction://hlinksldjump"/>
            <a:extLst>
              <a:ext uri="{FF2B5EF4-FFF2-40B4-BE49-F238E27FC236}">
                <a16:creationId xmlns:a16="http://schemas.microsoft.com/office/drawing/2014/main" id="{A084E18A-1D1F-4B7A-863A-910AB2039921}"/>
              </a:ext>
            </a:extLst>
          </p:cNvPr>
          <p:cNvSpPr txBox="1"/>
          <p:nvPr/>
        </p:nvSpPr>
        <p:spPr>
          <a:xfrm>
            <a:off x="2258458" y="231354"/>
            <a:ext cx="5894024" cy="646331"/>
          </a:xfrm>
          <a:prstGeom prst="rect">
            <a:avLst/>
          </a:prstGeom>
          <a:noFill/>
        </p:spPr>
        <p:txBody>
          <a:bodyPr wrap="square" rtlCol="0">
            <a:spAutoFit/>
          </a:bodyPr>
          <a:lstStyle/>
          <a:p>
            <a:r>
              <a:rPr lang="es-CO" sz="3600" b="1" dirty="0"/>
              <a:t>MAPA DE PROCESOS</a:t>
            </a:r>
          </a:p>
        </p:txBody>
      </p:sp>
    </p:spTree>
    <p:extLst>
      <p:ext uri="{BB962C8B-B14F-4D97-AF65-F5344CB8AC3E}">
        <p14:creationId xmlns:p14="http://schemas.microsoft.com/office/powerpoint/2010/main" val="266606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D3EB825F-D582-4210-B7CF-6050C4914BC2}"/>
              </a:ext>
            </a:extLst>
          </p:cNvPr>
          <p:cNvSpPr txBox="1"/>
          <p:nvPr/>
        </p:nvSpPr>
        <p:spPr>
          <a:xfrm>
            <a:off x="0" y="2033141"/>
            <a:ext cx="3604439" cy="954107"/>
          </a:xfrm>
          <a:prstGeom prst="rect">
            <a:avLst/>
          </a:prstGeom>
          <a:noFill/>
        </p:spPr>
        <p:txBody>
          <a:bodyPr wrap="square" rtlCol="0">
            <a:spAutoFit/>
          </a:bodyPr>
          <a:lstStyle/>
          <a:p>
            <a:pPr algn="ctr"/>
            <a:r>
              <a:rPr lang="es-CO" sz="2800" b="1" dirty="0"/>
              <a:t>REQUERIMIENTOS FUNCIONALES</a:t>
            </a:r>
          </a:p>
        </p:txBody>
      </p:sp>
      <p:sp>
        <p:nvSpPr>
          <p:cNvPr id="3" name="CuadroTexto 2">
            <a:extLst>
              <a:ext uri="{FF2B5EF4-FFF2-40B4-BE49-F238E27FC236}">
                <a16:creationId xmlns:a16="http://schemas.microsoft.com/office/drawing/2014/main" id="{5A0AE650-BE5E-47B4-8B22-6CEE3E114826}"/>
              </a:ext>
            </a:extLst>
          </p:cNvPr>
          <p:cNvSpPr txBox="1"/>
          <p:nvPr/>
        </p:nvSpPr>
        <p:spPr>
          <a:xfrm>
            <a:off x="3987211" y="311408"/>
            <a:ext cx="4614529" cy="4832092"/>
          </a:xfrm>
          <a:prstGeom prst="rect">
            <a:avLst/>
          </a:prstGeom>
          <a:noFill/>
        </p:spPr>
        <p:txBody>
          <a:bodyPr wrap="square" rtlCol="0">
            <a:spAutoFit/>
          </a:bodyPr>
          <a:lstStyle/>
          <a:p>
            <a:pPr>
              <a:lnSpc>
                <a:spcPct val="150000"/>
              </a:lnSpc>
            </a:pPr>
            <a:r>
              <a:rPr lang="es-CO" dirty="0"/>
              <a:t>→ RF-001: El sistema permitirá el registro a los usuarios que van a utilizar la plataforma.</a:t>
            </a:r>
          </a:p>
          <a:p>
            <a:pPr>
              <a:lnSpc>
                <a:spcPct val="150000"/>
              </a:lnSpc>
            </a:pPr>
            <a:r>
              <a:rPr lang="es-CO" dirty="0"/>
              <a:t>→ RF-002: El sistema permitirá el acceso a los usuarios registrados.</a:t>
            </a:r>
          </a:p>
          <a:p>
            <a:pPr>
              <a:lnSpc>
                <a:spcPct val="150000"/>
              </a:lnSpc>
            </a:pPr>
            <a:r>
              <a:rPr lang="es-CO" dirty="0"/>
              <a:t>→ RF-003: A cada registro en la plataforma del inventario, debe estar identificado.</a:t>
            </a:r>
          </a:p>
          <a:p>
            <a:pPr>
              <a:lnSpc>
                <a:spcPct val="150000"/>
              </a:lnSpc>
            </a:pPr>
            <a:r>
              <a:rPr lang="es-CO" dirty="0"/>
              <a:t>→ RF:004: El sistema permitirá el envío de notificaciones de la disponibilidad de los materiales al proveedor para solicitud de compra.</a:t>
            </a:r>
          </a:p>
          <a:p>
            <a:pPr>
              <a:lnSpc>
                <a:spcPct val="150000"/>
              </a:lnSpc>
            </a:pPr>
            <a:r>
              <a:rPr lang="es-CO" dirty="0"/>
              <a:t>→ RF-005: El sistema debe permitir generar controles sobre lo materiales existentes.</a:t>
            </a:r>
          </a:p>
          <a:p>
            <a:pPr>
              <a:lnSpc>
                <a:spcPct val="150000"/>
              </a:lnSpc>
            </a:pPr>
            <a:r>
              <a:rPr lang="es-CO" dirty="0"/>
              <a:t>→ RF-006: El sistema debe permitir al personal la creación de categorías para la clasificación de los productos en él inventario.</a:t>
            </a:r>
          </a:p>
          <a:p>
            <a:endParaRPr lang="es-CO" dirty="0"/>
          </a:p>
        </p:txBody>
      </p:sp>
    </p:spTree>
    <p:extLst>
      <p:ext uri="{BB962C8B-B14F-4D97-AF65-F5344CB8AC3E}">
        <p14:creationId xmlns:p14="http://schemas.microsoft.com/office/powerpoint/2010/main" val="3995254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hlinkClick r:id="rId2" action="ppaction://hlinksldjump"/>
            <a:extLst>
              <a:ext uri="{FF2B5EF4-FFF2-40B4-BE49-F238E27FC236}">
                <a16:creationId xmlns:a16="http://schemas.microsoft.com/office/drawing/2014/main" id="{6E041A8C-727F-4576-933C-92155D0E058E}"/>
              </a:ext>
            </a:extLst>
          </p:cNvPr>
          <p:cNvSpPr txBox="1"/>
          <p:nvPr/>
        </p:nvSpPr>
        <p:spPr>
          <a:xfrm>
            <a:off x="0" y="2094696"/>
            <a:ext cx="3492347" cy="954107"/>
          </a:xfrm>
          <a:prstGeom prst="rect">
            <a:avLst/>
          </a:prstGeom>
          <a:noFill/>
        </p:spPr>
        <p:txBody>
          <a:bodyPr wrap="square" rtlCol="0">
            <a:spAutoFit/>
          </a:bodyPr>
          <a:lstStyle/>
          <a:p>
            <a:pPr algn="ctr"/>
            <a:r>
              <a:rPr lang="es-CO" sz="2800" b="1" dirty="0"/>
              <a:t>REQUERIMIENTOS NO  FUNCIONALES</a:t>
            </a:r>
          </a:p>
        </p:txBody>
      </p:sp>
      <p:sp>
        <p:nvSpPr>
          <p:cNvPr id="4" name="CuadroTexto 3">
            <a:extLst>
              <a:ext uri="{FF2B5EF4-FFF2-40B4-BE49-F238E27FC236}">
                <a16:creationId xmlns:a16="http://schemas.microsoft.com/office/drawing/2014/main" id="{02E05847-C773-4FDE-8834-454AA0399EFD}"/>
              </a:ext>
            </a:extLst>
          </p:cNvPr>
          <p:cNvSpPr txBox="1"/>
          <p:nvPr/>
        </p:nvSpPr>
        <p:spPr>
          <a:xfrm>
            <a:off x="4125432" y="317286"/>
            <a:ext cx="4412512" cy="4508927"/>
          </a:xfrm>
          <a:prstGeom prst="rect">
            <a:avLst/>
          </a:prstGeom>
          <a:noFill/>
        </p:spPr>
        <p:txBody>
          <a:bodyPr wrap="square" rtlCol="0">
            <a:spAutoFit/>
          </a:bodyPr>
          <a:lstStyle/>
          <a:p>
            <a:pPr>
              <a:lnSpc>
                <a:spcPct val="150000"/>
              </a:lnSpc>
            </a:pPr>
            <a:r>
              <a:rPr lang="es-CO" dirty="0"/>
              <a:t>→ RNF-001: El sistema debe de funcionar correctamente a un cierto número de usuarios.</a:t>
            </a:r>
          </a:p>
          <a:p>
            <a:pPr>
              <a:lnSpc>
                <a:spcPct val="150000"/>
              </a:lnSpc>
            </a:pPr>
            <a:r>
              <a:rPr lang="es-CO" dirty="0"/>
              <a:t>→ RNF-002: El sistema deberá mantener un cierto nivel en el rendimiento en casos de fallos del software.</a:t>
            </a:r>
          </a:p>
          <a:p>
            <a:pPr>
              <a:lnSpc>
                <a:spcPct val="150000"/>
              </a:lnSpc>
            </a:pPr>
            <a:r>
              <a:rPr lang="es-CO" dirty="0"/>
              <a:t>→ RNF-003: El sistema debe proporcionar mensajes y notificaciones de error que sean informativos y orientados a usuario final.</a:t>
            </a:r>
          </a:p>
          <a:p>
            <a:pPr>
              <a:lnSpc>
                <a:spcPct val="150000"/>
              </a:lnSpc>
            </a:pPr>
            <a:r>
              <a:rPr lang="es-CO" dirty="0"/>
              <a:t>→ RNF-004: Los permisos de acceso al sistema podrán ser cambiados solamente por el administrador.</a:t>
            </a:r>
          </a:p>
          <a:p>
            <a:pPr>
              <a:lnSpc>
                <a:spcPct val="150000"/>
              </a:lnSpc>
            </a:pPr>
            <a:r>
              <a:rPr lang="es-CO" dirty="0"/>
              <a:t>→ RNF-005: El sistema debe asegurar que los datos estén protegidos del acceso no autorizado.</a:t>
            </a:r>
          </a:p>
          <a:p>
            <a:endParaRPr lang="es-CO" b="1" dirty="0"/>
          </a:p>
        </p:txBody>
      </p:sp>
    </p:spTree>
    <p:extLst>
      <p:ext uri="{BB962C8B-B14F-4D97-AF65-F5344CB8AC3E}">
        <p14:creationId xmlns:p14="http://schemas.microsoft.com/office/powerpoint/2010/main" val="1274075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36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32DF42-2FC8-48AB-93CC-BE09E575D654}"/>
              </a:ext>
            </a:extLst>
          </p:cNvPr>
          <p:cNvPicPr>
            <a:picLocks noChangeAspect="1"/>
          </p:cNvPicPr>
          <p:nvPr/>
        </p:nvPicPr>
        <p:blipFill>
          <a:blip r:embed="rId2"/>
          <a:stretch>
            <a:fillRect/>
          </a:stretch>
        </p:blipFill>
        <p:spPr>
          <a:xfrm>
            <a:off x="0" y="897958"/>
            <a:ext cx="9144000" cy="4245542"/>
          </a:xfrm>
          <a:prstGeom prst="rect">
            <a:avLst/>
          </a:prstGeom>
        </p:spPr>
      </p:pic>
    </p:spTree>
    <p:extLst>
      <p:ext uri="{BB962C8B-B14F-4D97-AF65-F5344CB8AC3E}">
        <p14:creationId xmlns:p14="http://schemas.microsoft.com/office/powerpoint/2010/main" val="51377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F097AA5-5E70-4936-8F4A-AB4F33FC3AC2}"/>
              </a:ext>
            </a:extLst>
          </p:cNvPr>
          <p:cNvPicPr>
            <a:picLocks noChangeAspect="1"/>
          </p:cNvPicPr>
          <p:nvPr/>
        </p:nvPicPr>
        <p:blipFill>
          <a:blip r:embed="rId2"/>
          <a:stretch>
            <a:fillRect/>
          </a:stretch>
        </p:blipFill>
        <p:spPr>
          <a:xfrm>
            <a:off x="1275907" y="0"/>
            <a:ext cx="7772400" cy="5143500"/>
          </a:xfrm>
          <a:prstGeom prst="rect">
            <a:avLst/>
          </a:prstGeom>
        </p:spPr>
      </p:pic>
    </p:spTree>
    <p:extLst>
      <p:ext uri="{BB962C8B-B14F-4D97-AF65-F5344CB8AC3E}">
        <p14:creationId xmlns:p14="http://schemas.microsoft.com/office/powerpoint/2010/main" val="3109753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2" name="Rectángulo 1">
            <a:extLst>
              <a:ext uri="{FF2B5EF4-FFF2-40B4-BE49-F238E27FC236}">
                <a16:creationId xmlns:a16="http://schemas.microsoft.com/office/drawing/2014/main" id="{122A1550-317B-4927-BA6C-EB6544E21833}"/>
              </a:ext>
            </a:extLst>
          </p:cNvPr>
          <p:cNvSpPr/>
          <p:nvPr/>
        </p:nvSpPr>
        <p:spPr>
          <a:xfrm>
            <a:off x="3247615" y="371416"/>
            <a:ext cx="1576072" cy="584775"/>
          </a:xfrm>
          <a:prstGeom prst="rect">
            <a:avLst/>
          </a:prstGeom>
        </p:spPr>
        <p:txBody>
          <a:bodyPr wrap="none">
            <a:spAutoFit/>
          </a:bodyPr>
          <a:lstStyle/>
          <a:p>
            <a:r>
              <a:rPr lang="es-CO" sz="3200" b="1" dirty="0"/>
              <a:t>ÍNDICE</a:t>
            </a:r>
            <a:endParaRPr lang="es-CO" sz="1800" dirty="0"/>
          </a:p>
        </p:txBody>
      </p:sp>
      <p:sp>
        <p:nvSpPr>
          <p:cNvPr id="3" name="Marcador de contenido 2">
            <a:extLst>
              <a:ext uri="{FF2B5EF4-FFF2-40B4-BE49-F238E27FC236}">
                <a16:creationId xmlns:a16="http://schemas.microsoft.com/office/drawing/2014/main" id="{50414386-582D-4DD9-84C1-27876DF40160}"/>
              </a:ext>
            </a:extLst>
          </p:cNvPr>
          <p:cNvSpPr txBox="1">
            <a:spLocks/>
          </p:cNvSpPr>
          <p:nvPr/>
        </p:nvSpPr>
        <p:spPr>
          <a:xfrm>
            <a:off x="274805" y="1214269"/>
            <a:ext cx="9463777" cy="4006222"/>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dirty="0">
                <a:solidFill>
                  <a:schemeClr val="tx1"/>
                </a:solidFill>
                <a:hlinkClick r:id="rId3" action="ppaction://hlinksldjump"/>
              </a:rPr>
              <a:t>1. TITULO</a:t>
            </a:r>
            <a:endParaRPr lang="es-CO" dirty="0">
              <a:solidFill>
                <a:schemeClr val="tx1"/>
              </a:solidFill>
            </a:endParaRPr>
          </a:p>
          <a:p>
            <a:r>
              <a:rPr lang="es-CO" dirty="0">
                <a:solidFill>
                  <a:schemeClr val="tx1"/>
                </a:solidFill>
                <a:hlinkClick r:id="rId4" action="ppaction://hlinksldjump"/>
              </a:rPr>
              <a:t>2. PLANTEAMIENTO DEL PROBLEMA</a:t>
            </a:r>
            <a:endParaRPr lang="es-CO" dirty="0">
              <a:solidFill>
                <a:schemeClr val="tx1"/>
              </a:solidFill>
            </a:endParaRPr>
          </a:p>
          <a:p>
            <a:r>
              <a:rPr lang="es-CO" dirty="0">
                <a:solidFill>
                  <a:schemeClr val="tx1"/>
                </a:solidFill>
                <a:hlinkClick r:id="rId5" action="ppaction://hlinksldjump"/>
              </a:rPr>
              <a:t>3. JUSTIFICACION</a:t>
            </a:r>
            <a:endParaRPr lang="es-CO" dirty="0">
              <a:solidFill>
                <a:schemeClr val="tx1"/>
              </a:solidFill>
            </a:endParaRPr>
          </a:p>
          <a:p>
            <a:r>
              <a:rPr lang="es-CO" dirty="0">
                <a:solidFill>
                  <a:schemeClr val="tx1"/>
                </a:solidFill>
                <a:hlinkClick r:id="rId6" action="ppaction://hlinksldjump"/>
              </a:rPr>
              <a:t>4. DELIMITACIÓN</a:t>
            </a:r>
            <a:endParaRPr lang="es-CO" dirty="0">
              <a:solidFill>
                <a:schemeClr val="tx1"/>
              </a:solidFill>
            </a:endParaRPr>
          </a:p>
          <a:p>
            <a:r>
              <a:rPr lang="es-CO" dirty="0">
                <a:solidFill>
                  <a:schemeClr val="tx1"/>
                </a:solidFill>
                <a:hlinkClick r:id="rId7" action="ppaction://hlinksldjump"/>
              </a:rPr>
              <a:t>5. ALCANCE</a:t>
            </a:r>
            <a:endParaRPr lang="es-CO" dirty="0">
              <a:solidFill>
                <a:schemeClr val="tx1"/>
              </a:solidFill>
            </a:endParaRPr>
          </a:p>
          <a:p>
            <a:r>
              <a:rPr lang="es-CO" dirty="0">
                <a:solidFill>
                  <a:schemeClr val="tx1"/>
                </a:solidFill>
                <a:hlinkClick r:id="rId8" action="ppaction://hlinksldjump"/>
              </a:rPr>
              <a:t>6. OBJETIVO GENERAL</a:t>
            </a:r>
            <a:endParaRPr lang="es-CO" dirty="0">
              <a:solidFill>
                <a:schemeClr val="tx1"/>
              </a:solidFill>
            </a:endParaRPr>
          </a:p>
          <a:p>
            <a:r>
              <a:rPr lang="es-CO" dirty="0">
                <a:solidFill>
                  <a:schemeClr val="tx1"/>
                </a:solidFill>
                <a:hlinkClick r:id="rId9" action="ppaction://hlinksldjump"/>
              </a:rPr>
              <a:t>7. OBJETIVOS ESPECIFICOS </a:t>
            </a:r>
            <a:endParaRPr lang="es-CO" dirty="0">
              <a:solidFill>
                <a:schemeClr val="tx1"/>
              </a:solidFill>
            </a:endParaRPr>
          </a:p>
          <a:p>
            <a:r>
              <a:rPr lang="es-CO" dirty="0">
                <a:solidFill>
                  <a:schemeClr val="tx1"/>
                </a:solidFill>
                <a:hlinkClick r:id="rId10" action="ppaction://hlinksldjump"/>
              </a:rPr>
              <a:t>8. INSTRUMENTOS DE RECOLECCION</a:t>
            </a:r>
            <a:endParaRPr lang="es-CO" dirty="0">
              <a:solidFill>
                <a:schemeClr val="tx1"/>
              </a:solidFill>
            </a:endParaRPr>
          </a:p>
          <a:p>
            <a:r>
              <a:rPr lang="es-CO" dirty="0">
                <a:solidFill>
                  <a:schemeClr val="tx1"/>
                </a:solidFill>
                <a:hlinkClick r:id="rId11" action="ppaction://hlinksldjump"/>
              </a:rPr>
              <a:t>9. MAPA DE PROCESO</a:t>
            </a:r>
            <a:endParaRPr lang="es-CO" dirty="0">
              <a:solidFill>
                <a:schemeClr val="tx1"/>
              </a:solidFill>
            </a:endParaRPr>
          </a:p>
          <a:p>
            <a:r>
              <a:rPr lang="es-CO" dirty="0">
                <a:solidFill>
                  <a:schemeClr val="tx1"/>
                </a:solidFill>
              </a:rPr>
              <a:t>10. REQUERIMIENTOS</a:t>
            </a:r>
          </a:p>
          <a:p>
            <a:r>
              <a:rPr lang="es-CO" dirty="0">
                <a:solidFill>
                  <a:schemeClr val="tx1"/>
                </a:solidFill>
                <a:hlinkClick r:id="rId12" action="ppaction://hlinksldjump"/>
              </a:rPr>
              <a:t>10.1. FUNCIONALES</a:t>
            </a:r>
            <a:endParaRPr lang="es-CO" dirty="0">
              <a:solidFill>
                <a:schemeClr val="tx1"/>
              </a:solidFill>
            </a:endParaRPr>
          </a:p>
          <a:p>
            <a:r>
              <a:rPr lang="es-CO" dirty="0">
                <a:solidFill>
                  <a:schemeClr val="tx1"/>
                </a:solidFill>
                <a:hlinkClick r:id="rId13" action="ppaction://hlinksldjump"/>
              </a:rPr>
              <a:t>10.2. NO FUNCIONAL</a:t>
            </a:r>
            <a:endParaRPr lang="es-CO" dirty="0">
              <a:solidFill>
                <a:schemeClr val="tx1"/>
              </a:solidFill>
            </a:endParaRPr>
          </a:p>
          <a:p>
            <a:r>
              <a:rPr lang="es-CO" dirty="0">
                <a:solidFill>
                  <a:schemeClr val="tx1"/>
                </a:solidFill>
              </a:rPr>
              <a:t>11. DIAGRAMAS BPMN</a:t>
            </a:r>
          </a:p>
          <a:p>
            <a:r>
              <a:rPr lang="es-CO" dirty="0">
                <a:solidFill>
                  <a:schemeClr val="tx1"/>
                </a:solidFill>
              </a:rPr>
              <a:t>11.1.</a:t>
            </a:r>
          </a:p>
          <a:p>
            <a:r>
              <a:rPr lang="es-CO" dirty="0">
                <a:solidFill>
                  <a:schemeClr val="tx1"/>
                </a:solidFill>
              </a:rPr>
              <a:t>11.2. </a:t>
            </a:r>
          </a:p>
          <a:p>
            <a:r>
              <a:rPr lang="es-CO" dirty="0">
                <a:solidFill>
                  <a:schemeClr val="tx1"/>
                </a:solidFill>
                <a:hlinkClick r:id="rId14" action="ppaction://hlinksldjump"/>
              </a:rPr>
              <a:t>12. DIAGRAMA CASOS DE USO </a:t>
            </a:r>
            <a:endParaRPr lang="es-CO" dirty="0">
              <a:solidFill>
                <a:schemeClr val="tx1"/>
              </a:solidFill>
            </a:endParaRPr>
          </a:p>
          <a:p>
            <a:r>
              <a:rPr lang="es-CO" dirty="0">
                <a:solidFill>
                  <a:schemeClr val="tx1"/>
                </a:solidFill>
              </a:rPr>
              <a:t>13. CASOS DE USO EXTENDIDOS</a:t>
            </a:r>
          </a:p>
          <a:p>
            <a:pPr marL="685800" lvl="1" indent="-228600">
              <a:buFont typeface="+mj-lt"/>
              <a:buAutoNum type="arabicPeriod"/>
            </a:pPr>
            <a:endParaRPr lang="es-CO" dirty="0">
              <a:solidFill>
                <a:schemeClr val="tx1"/>
              </a:solidFill>
            </a:endParaRPr>
          </a:p>
          <a:p>
            <a:endParaRPr lang="es-C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Rectángulo 1">
            <a:hlinkClick r:id="rId3" action="ppaction://hlinksldjump"/>
            <a:extLst>
              <a:ext uri="{FF2B5EF4-FFF2-40B4-BE49-F238E27FC236}">
                <a16:creationId xmlns:a16="http://schemas.microsoft.com/office/drawing/2014/main" id="{B6763E4C-7133-4EE7-B539-4DB36359C662}"/>
              </a:ext>
            </a:extLst>
          </p:cNvPr>
          <p:cNvSpPr/>
          <p:nvPr/>
        </p:nvSpPr>
        <p:spPr>
          <a:xfrm>
            <a:off x="132203" y="1012316"/>
            <a:ext cx="8923662" cy="1200329"/>
          </a:xfrm>
          <a:prstGeom prst="rect">
            <a:avLst/>
          </a:prstGeom>
        </p:spPr>
        <p:txBody>
          <a:bodyPr wrap="square">
            <a:spAutoFit/>
          </a:bodyPr>
          <a:lstStyle/>
          <a:p>
            <a:pPr algn="ctr"/>
            <a:r>
              <a:rPr lang="es-CO" sz="3600" b="1" dirty="0"/>
              <a:t>SISTEMA GESTION DE  INVENTARIO DE LA EMPRESA AEMINOX.</a:t>
            </a:r>
            <a:endParaRPr lang="es-CO" sz="3600" dirty="0"/>
          </a:p>
        </p:txBody>
      </p:sp>
      <p:pic>
        <p:nvPicPr>
          <p:cNvPr id="4" name="Imagen 3">
            <a:extLst>
              <a:ext uri="{FF2B5EF4-FFF2-40B4-BE49-F238E27FC236}">
                <a16:creationId xmlns:a16="http://schemas.microsoft.com/office/drawing/2014/main" id="{CDE60B5C-3668-4FA1-9374-00C4C5556A28}"/>
              </a:ext>
            </a:extLst>
          </p:cNvPr>
          <p:cNvPicPr>
            <a:picLocks noChangeAspect="1"/>
          </p:cNvPicPr>
          <p:nvPr/>
        </p:nvPicPr>
        <p:blipFill>
          <a:blip r:embed="rId4"/>
          <a:stretch>
            <a:fillRect/>
          </a:stretch>
        </p:blipFill>
        <p:spPr>
          <a:xfrm>
            <a:off x="2342667" y="2330702"/>
            <a:ext cx="4458666" cy="24787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id="{5DBEA8E6-72D6-4B38-A06B-3F043C98E443}"/>
              </a:ext>
            </a:extLst>
          </p:cNvPr>
          <p:cNvSpPr txBox="1">
            <a:spLocks/>
          </p:cNvSpPr>
          <p:nvPr/>
        </p:nvSpPr>
        <p:spPr>
          <a:xfrm>
            <a:off x="1277958" y="238359"/>
            <a:ext cx="7568588" cy="128089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200" b="1" dirty="0"/>
              <a:t>PLANTEAMIENTO DEL PROBLEMA</a:t>
            </a:r>
          </a:p>
        </p:txBody>
      </p:sp>
      <p:sp>
        <p:nvSpPr>
          <p:cNvPr id="3" name="Marcador de contenido 2">
            <a:extLst>
              <a:ext uri="{FF2B5EF4-FFF2-40B4-BE49-F238E27FC236}">
                <a16:creationId xmlns:a16="http://schemas.microsoft.com/office/drawing/2014/main" id="{B8024965-3695-4906-BB19-386BDD0B0043}"/>
              </a:ext>
            </a:extLst>
          </p:cNvPr>
          <p:cNvSpPr txBox="1">
            <a:spLocks/>
          </p:cNvSpPr>
          <p:nvPr/>
        </p:nvSpPr>
        <p:spPr>
          <a:xfrm>
            <a:off x="114300" y="1353841"/>
            <a:ext cx="8915400" cy="389982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solidFill>
                  <a:schemeClr val="tx1"/>
                </a:solidFill>
                <a:cs typeface="Arial" panose="020B0604020202020204" pitchFamily="34" charset="0"/>
              </a:rPr>
              <a:t>La empresa AEMINOX se dedica a realizar artículos en acero inoxidable, proceso de instalaciones y adecuaciones. La empresa realiza servicios de terminación de acabado en diferentes tipos de edificaciones.</a:t>
            </a:r>
          </a:p>
          <a:p>
            <a:pPr algn="just"/>
            <a:r>
              <a:rPr lang="es-CO" sz="1600" dirty="0">
                <a:solidFill>
                  <a:schemeClr val="tx1"/>
                </a:solidFill>
                <a:cs typeface="Arial" panose="020B0604020202020204" pitchFamily="34" charset="0"/>
              </a:rPr>
              <a:t>Cuenta con contactos en manufactura y metales primarios con convenios para la prestación de servicios a nivel nacional.</a:t>
            </a:r>
          </a:p>
          <a:p>
            <a:pPr algn="just"/>
            <a:r>
              <a:rPr lang="es-CO" sz="1600" dirty="0">
                <a:solidFill>
                  <a:schemeClr val="tx1"/>
                </a:solidFill>
                <a:cs typeface="Arial" panose="020B0604020202020204" pitchFamily="34" charset="0"/>
              </a:rPr>
              <a:t>La empresa se destaca principalmente en creación y distribución de materia prima para la elaboración de los artículos que comercializa. En el caso del inventario se realiza actualmente de manera manual, el proceso que actualmente están llevando ha tenido como consecuencia las negociaciones con proveedores que han generado demoras en tiempos de respuesta de las solicitudes de los clientes debido a que por organización del material y la administración del inventario se generan esas consecuencias.</a:t>
            </a:r>
            <a:endParaRPr lang="es-CO" sz="1600" dirty="0">
              <a:solidFill>
                <a:schemeClr val="tx1"/>
              </a:solidFill>
            </a:endParaRPr>
          </a:p>
        </p:txBody>
      </p:sp>
    </p:spTree>
    <p:extLst>
      <p:ext uri="{BB962C8B-B14F-4D97-AF65-F5344CB8AC3E}">
        <p14:creationId xmlns:p14="http://schemas.microsoft.com/office/powerpoint/2010/main" val="127070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id="{5132D40C-7A11-4C4C-93CB-FE3CD06F9BAA}"/>
              </a:ext>
            </a:extLst>
          </p:cNvPr>
          <p:cNvSpPr txBox="1">
            <a:spLocks/>
          </p:cNvSpPr>
          <p:nvPr/>
        </p:nvSpPr>
        <p:spPr>
          <a:xfrm>
            <a:off x="3158435" y="343331"/>
            <a:ext cx="3605921" cy="7258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200" b="1" dirty="0"/>
              <a:t>JUSTIFICACIÓN </a:t>
            </a:r>
          </a:p>
        </p:txBody>
      </p:sp>
      <p:sp>
        <p:nvSpPr>
          <p:cNvPr id="3" name="Marcador de contenido 2">
            <a:extLst>
              <a:ext uri="{FF2B5EF4-FFF2-40B4-BE49-F238E27FC236}">
                <a16:creationId xmlns:a16="http://schemas.microsoft.com/office/drawing/2014/main" id="{822A41D4-26CB-454C-A39D-ABFD290FCEA2}"/>
              </a:ext>
            </a:extLst>
          </p:cNvPr>
          <p:cNvSpPr txBox="1">
            <a:spLocks/>
          </p:cNvSpPr>
          <p:nvPr/>
        </p:nvSpPr>
        <p:spPr>
          <a:xfrm>
            <a:off x="161051" y="1427745"/>
            <a:ext cx="8821898" cy="396030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solidFill>
                  <a:schemeClr val="tx1"/>
                </a:solidFill>
              </a:rPr>
              <a:t>El proyecto va dirigido especialmente para la mayor facilidad en la gestión del inventario; este proyecto desea colaborar al personal del inventario ya que la compañía se encuentra en una etapa de cambio donde la realización y organización de manejo del área, es muy importante para el negocio ya que mediante la situación planteada se establece un programa en donde se pueda visualizar detalladamente la materia prima, herramientas y en cuanto a los recursos que tienen la compañía y los procesos que requieren. </a:t>
            </a:r>
          </a:p>
        </p:txBody>
      </p:sp>
    </p:spTree>
    <p:extLst>
      <p:ext uri="{BB962C8B-B14F-4D97-AF65-F5344CB8AC3E}">
        <p14:creationId xmlns:p14="http://schemas.microsoft.com/office/powerpoint/2010/main" val="159527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FA9E027B-BDB8-4C45-A542-6CF4BD2417A8}"/>
              </a:ext>
            </a:extLst>
          </p:cNvPr>
          <p:cNvSpPr txBox="1"/>
          <p:nvPr/>
        </p:nvSpPr>
        <p:spPr>
          <a:xfrm>
            <a:off x="99151" y="2248584"/>
            <a:ext cx="4880473" cy="646331"/>
          </a:xfrm>
          <a:prstGeom prst="rect">
            <a:avLst/>
          </a:prstGeom>
          <a:noFill/>
        </p:spPr>
        <p:txBody>
          <a:bodyPr wrap="square" rtlCol="0">
            <a:spAutoFit/>
          </a:bodyPr>
          <a:lstStyle/>
          <a:p>
            <a:r>
              <a:rPr lang="es-CO" sz="3600" b="1" dirty="0"/>
              <a:t>DELIMITACIÓN</a:t>
            </a:r>
          </a:p>
        </p:txBody>
      </p:sp>
      <p:sp>
        <p:nvSpPr>
          <p:cNvPr id="3" name="CuadroTexto 2">
            <a:extLst>
              <a:ext uri="{FF2B5EF4-FFF2-40B4-BE49-F238E27FC236}">
                <a16:creationId xmlns:a16="http://schemas.microsoft.com/office/drawing/2014/main" id="{C7A6742F-C73F-4121-A50B-A4574EA76449}"/>
              </a:ext>
            </a:extLst>
          </p:cNvPr>
          <p:cNvSpPr txBox="1"/>
          <p:nvPr/>
        </p:nvSpPr>
        <p:spPr>
          <a:xfrm>
            <a:off x="3745736" y="1900938"/>
            <a:ext cx="5299113" cy="1077218"/>
          </a:xfrm>
          <a:prstGeom prst="rect">
            <a:avLst/>
          </a:prstGeom>
          <a:noFill/>
        </p:spPr>
        <p:txBody>
          <a:bodyPr wrap="square" rtlCol="0">
            <a:spAutoFit/>
          </a:bodyPr>
          <a:lstStyle/>
          <a:p>
            <a:r>
              <a:rPr lang="es-CO" sz="1600" dirty="0"/>
              <a:t>Este proyecto se realizará en un periodo de 5 trimestres que comprende desde abril del 2019 hasta agosto del 2020. La delimitación geográfica es la empresa AEMINOX del barrio Gaitán Cortes. </a:t>
            </a:r>
          </a:p>
        </p:txBody>
      </p:sp>
    </p:spTree>
    <p:extLst>
      <p:ext uri="{BB962C8B-B14F-4D97-AF65-F5344CB8AC3E}">
        <p14:creationId xmlns:p14="http://schemas.microsoft.com/office/powerpoint/2010/main" val="357222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id="{42DA2F75-03F8-4FEF-BEB8-3EE3E2A7F5CE}"/>
              </a:ext>
            </a:extLst>
          </p:cNvPr>
          <p:cNvSpPr txBox="1">
            <a:spLocks/>
          </p:cNvSpPr>
          <p:nvPr/>
        </p:nvSpPr>
        <p:spPr>
          <a:xfrm>
            <a:off x="419922" y="2185404"/>
            <a:ext cx="4045754" cy="7726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4000" b="1" dirty="0"/>
              <a:t>ALCANCE</a:t>
            </a:r>
          </a:p>
        </p:txBody>
      </p:sp>
      <p:sp>
        <p:nvSpPr>
          <p:cNvPr id="3" name="Marcador de contenido 2">
            <a:extLst>
              <a:ext uri="{FF2B5EF4-FFF2-40B4-BE49-F238E27FC236}">
                <a16:creationId xmlns:a16="http://schemas.microsoft.com/office/drawing/2014/main" id="{998B2799-C9B0-40F8-8B5C-079B222E2EF8}"/>
              </a:ext>
            </a:extLst>
          </p:cNvPr>
          <p:cNvSpPr txBox="1">
            <a:spLocks/>
          </p:cNvSpPr>
          <p:nvPr/>
        </p:nvSpPr>
        <p:spPr>
          <a:xfrm>
            <a:off x="3742660" y="1910630"/>
            <a:ext cx="5295013" cy="385638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t>El alcance de este sistema va dirigido a la empresa AEMINOX, sobre esta empresa se trabajará el proceso de inventario ya que es el problema que se identifico atreves de ciertas entrevistas</a:t>
            </a:r>
          </a:p>
        </p:txBody>
      </p:sp>
    </p:spTree>
    <p:extLst>
      <p:ext uri="{BB962C8B-B14F-4D97-AF65-F5344CB8AC3E}">
        <p14:creationId xmlns:p14="http://schemas.microsoft.com/office/powerpoint/2010/main" val="220506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4440325A-8A70-403F-A849-75C5636281FD}"/>
              </a:ext>
            </a:extLst>
          </p:cNvPr>
          <p:cNvSpPr txBox="1"/>
          <p:nvPr/>
        </p:nvSpPr>
        <p:spPr>
          <a:xfrm>
            <a:off x="95693" y="2317219"/>
            <a:ext cx="3955312" cy="677108"/>
          </a:xfrm>
          <a:prstGeom prst="rect">
            <a:avLst/>
          </a:prstGeom>
          <a:noFill/>
        </p:spPr>
        <p:txBody>
          <a:bodyPr wrap="square" rtlCol="0">
            <a:spAutoFit/>
          </a:bodyPr>
          <a:lstStyle/>
          <a:p>
            <a:r>
              <a:rPr lang="es-CO" sz="2400" b="1" dirty="0"/>
              <a:t>OBJETIVO GENERAL</a:t>
            </a:r>
          </a:p>
          <a:p>
            <a:endParaRPr lang="es-CO" dirty="0"/>
          </a:p>
        </p:txBody>
      </p:sp>
      <p:sp>
        <p:nvSpPr>
          <p:cNvPr id="4" name="CuadroTexto 3">
            <a:extLst>
              <a:ext uri="{FF2B5EF4-FFF2-40B4-BE49-F238E27FC236}">
                <a16:creationId xmlns:a16="http://schemas.microsoft.com/office/drawing/2014/main" id="{8087075E-FCCE-4F06-AC9A-5E945B273FDE}"/>
              </a:ext>
            </a:extLst>
          </p:cNvPr>
          <p:cNvSpPr txBox="1"/>
          <p:nvPr/>
        </p:nvSpPr>
        <p:spPr>
          <a:xfrm>
            <a:off x="4051005" y="1809387"/>
            <a:ext cx="4869711" cy="1692771"/>
          </a:xfrm>
          <a:prstGeom prst="rect">
            <a:avLst/>
          </a:prstGeom>
          <a:noFill/>
        </p:spPr>
        <p:txBody>
          <a:bodyPr wrap="square" rtlCol="0">
            <a:spAutoFit/>
          </a:bodyPr>
          <a:lstStyle/>
          <a:p>
            <a:pPr algn="just"/>
            <a:r>
              <a:rPr lang="es-CO" sz="1800" dirty="0"/>
              <a:t>Generar un sistema de información que  facilite a la empresa a llevar </a:t>
            </a:r>
            <a:r>
              <a:rPr lang="es-CO" sz="1800" dirty="0">
                <a:solidFill>
                  <a:schemeClr val="tx1"/>
                </a:solidFill>
              </a:rPr>
              <a:t>una mejor gestión sus recursos </a:t>
            </a:r>
            <a:r>
              <a:rPr lang="es-CO" sz="1800" dirty="0"/>
              <a:t>para una optimización en los procesos que se llevan a cabo dentro de la empresa.</a:t>
            </a:r>
          </a:p>
          <a:p>
            <a:endParaRPr lang="es-CO" dirty="0"/>
          </a:p>
        </p:txBody>
      </p:sp>
    </p:spTree>
    <p:extLst>
      <p:ext uri="{BB962C8B-B14F-4D97-AF65-F5344CB8AC3E}">
        <p14:creationId xmlns:p14="http://schemas.microsoft.com/office/powerpoint/2010/main" val="280719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79B24F9E-2952-4F37-BACD-BD6ED68B1D26}"/>
              </a:ext>
            </a:extLst>
          </p:cNvPr>
          <p:cNvSpPr txBox="1"/>
          <p:nvPr/>
        </p:nvSpPr>
        <p:spPr>
          <a:xfrm>
            <a:off x="0" y="2094696"/>
            <a:ext cx="3763926" cy="954107"/>
          </a:xfrm>
          <a:prstGeom prst="rect">
            <a:avLst/>
          </a:prstGeom>
          <a:noFill/>
        </p:spPr>
        <p:txBody>
          <a:bodyPr wrap="square" rtlCol="0">
            <a:spAutoFit/>
          </a:bodyPr>
          <a:lstStyle/>
          <a:p>
            <a:pPr algn="ctr"/>
            <a:r>
              <a:rPr lang="es-CO" sz="2800" b="1" dirty="0"/>
              <a:t>OBJETIVOS ESPECIFICOS </a:t>
            </a:r>
          </a:p>
        </p:txBody>
      </p:sp>
      <p:sp>
        <p:nvSpPr>
          <p:cNvPr id="3" name="CuadroTexto 2">
            <a:extLst>
              <a:ext uri="{FF2B5EF4-FFF2-40B4-BE49-F238E27FC236}">
                <a16:creationId xmlns:a16="http://schemas.microsoft.com/office/drawing/2014/main" id="{DA0F5A67-1684-49FA-8306-53C4DF3C48E1}"/>
              </a:ext>
            </a:extLst>
          </p:cNvPr>
          <p:cNvSpPr txBox="1"/>
          <p:nvPr/>
        </p:nvSpPr>
        <p:spPr>
          <a:xfrm>
            <a:off x="3763926" y="1371601"/>
            <a:ext cx="5092995" cy="2769989"/>
          </a:xfrm>
          <a:prstGeom prst="rect">
            <a:avLst/>
          </a:prstGeom>
          <a:noFill/>
        </p:spPr>
        <p:txBody>
          <a:bodyPr wrap="square" rtlCol="0">
            <a:spAutoFit/>
          </a:bodyPr>
          <a:lstStyle/>
          <a:p>
            <a:pPr algn="just"/>
            <a:r>
              <a:rPr lang="es-CO" sz="1600" dirty="0"/>
              <a:t> </a:t>
            </a:r>
          </a:p>
          <a:p>
            <a:pPr marL="285750" indent="-285750" algn="just">
              <a:buFont typeface="Arial" panose="020B0604020202020204" pitchFamily="34" charset="0"/>
              <a:buChar char="•"/>
            </a:pPr>
            <a:r>
              <a:rPr lang="es-CO" sz="1600" dirty="0"/>
              <a:t>Facilitar la organización los datos que se ingresan a la empresa atreves del aplicativo</a:t>
            </a:r>
          </a:p>
          <a:p>
            <a:pPr algn="just"/>
            <a:endParaRPr lang="es-CO" sz="1600" dirty="0"/>
          </a:p>
          <a:p>
            <a:pPr marL="285750" indent="-285750" algn="just">
              <a:buFont typeface="Arial" panose="020B0604020202020204" pitchFamily="34" charset="0"/>
              <a:buChar char="•"/>
            </a:pPr>
            <a:r>
              <a:rPr lang="es-CO" sz="1600" dirty="0"/>
              <a:t>Gestionar los recursos de la empresa AEMINOX dándole un modelo de organización a la empresa.</a:t>
            </a:r>
          </a:p>
          <a:p>
            <a:pPr algn="just"/>
            <a:endParaRPr lang="es-CO" sz="1600" dirty="0"/>
          </a:p>
          <a:p>
            <a:pPr marL="285750" indent="-285750" algn="just">
              <a:buFont typeface="Arial" panose="020B0604020202020204" pitchFamily="34" charset="0"/>
              <a:buChar char="•"/>
            </a:pPr>
            <a:r>
              <a:rPr lang="es-ES" sz="1600" dirty="0"/>
              <a:t>Permitir un fácil acceso al aplicativo para una mayor eficacia al momento de la gestión de inventario de la empresa AEMINOX.</a:t>
            </a:r>
            <a:endParaRPr lang="es-CO" sz="1600" dirty="0"/>
          </a:p>
          <a:p>
            <a:endParaRPr lang="es-CO" dirty="0"/>
          </a:p>
        </p:txBody>
      </p:sp>
    </p:spTree>
    <p:extLst>
      <p:ext uri="{BB962C8B-B14F-4D97-AF65-F5344CB8AC3E}">
        <p14:creationId xmlns:p14="http://schemas.microsoft.com/office/powerpoint/2010/main" val="673766698"/>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775</TotalTime>
  <Words>669</Words>
  <Application>Microsoft Office PowerPoint</Application>
  <PresentationFormat>Presentación en pantalla (16:9)</PresentationFormat>
  <Paragraphs>71</Paragraphs>
  <Slides>18</Slides>
  <Notes>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Calibri</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46</cp:revision>
  <dcterms:modified xsi:type="dcterms:W3CDTF">2019-06-27T16:34:18Z</dcterms:modified>
</cp:coreProperties>
</file>