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37"/>
  </p:notesMasterIdLst>
  <p:sldIdLst>
    <p:sldId id="256" r:id="rId2"/>
    <p:sldId id="257" r:id="rId3"/>
    <p:sldId id="258" r:id="rId4"/>
    <p:sldId id="260" r:id="rId5"/>
    <p:sldId id="261" r:id="rId6"/>
    <p:sldId id="276" r:id="rId7"/>
    <p:sldId id="263" r:id="rId8"/>
    <p:sldId id="274" r:id="rId9"/>
    <p:sldId id="275" r:id="rId10"/>
    <p:sldId id="264" r:id="rId11"/>
    <p:sldId id="294" r:id="rId12"/>
    <p:sldId id="265" r:id="rId13"/>
    <p:sldId id="267" r:id="rId14"/>
    <p:sldId id="273" r:id="rId15"/>
    <p:sldId id="272" r:id="rId16"/>
    <p:sldId id="292" r:id="rId17"/>
    <p:sldId id="290" r:id="rId18"/>
    <p:sldId id="289" r:id="rId19"/>
    <p:sldId id="269" r:id="rId20"/>
    <p:sldId id="282" r:id="rId21"/>
    <p:sldId id="268" r:id="rId22"/>
    <p:sldId id="277" r:id="rId23"/>
    <p:sldId id="278" r:id="rId24"/>
    <p:sldId id="279" r:id="rId25"/>
    <p:sldId id="280" r:id="rId26"/>
    <p:sldId id="281" r:id="rId27"/>
    <p:sldId id="283" r:id="rId28"/>
    <p:sldId id="284" r:id="rId29"/>
    <p:sldId id="285" r:id="rId30"/>
    <p:sldId id="286" r:id="rId31"/>
    <p:sldId id="287" r:id="rId32"/>
    <p:sldId id="288" r:id="rId33"/>
    <p:sldId id="271" r:id="rId34"/>
    <p:sldId id="293" r:id="rId35"/>
    <p:sldId id="259" r:id="rId3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90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287236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g377f3c3c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 name="Google Shape;40;g377f3c3c0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41" name="Google Shape;41;g377f3c3c05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1</a:t>
            </a:fld>
            <a:endParaRPr dirty="0"/>
          </a:p>
        </p:txBody>
      </p:sp>
    </p:spTree>
    <p:extLst>
      <p:ext uri="{BB962C8B-B14F-4D97-AF65-F5344CB8AC3E}">
        <p14:creationId xmlns:p14="http://schemas.microsoft.com/office/powerpoint/2010/main" val="3865527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51781a2db5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51781a2db5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8" name="Google Shape;48;g51781a2db5_1_1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2</a:t>
            </a:fld>
            <a:endParaRPr dirty="0"/>
          </a:p>
        </p:txBody>
      </p:sp>
    </p:spTree>
    <p:extLst>
      <p:ext uri="{BB962C8B-B14F-4D97-AF65-F5344CB8AC3E}">
        <p14:creationId xmlns:p14="http://schemas.microsoft.com/office/powerpoint/2010/main" val="1905095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59442f8661_4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59442f8661_4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3" name="Google Shape;53;g59442f8661_4_3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3</a:t>
            </a:fld>
            <a:endParaRPr dirty="0"/>
          </a:p>
        </p:txBody>
      </p:sp>
    </p:spTree>
    <p:extLst>
      <p:ext uri="{BB962C8B-B14F-4D97-AF65-F5344CB8AC3E}">
        <p14:creationId xmlns:p14="http://schemas.microsoft.com/office/powerpoint/2010/main" val="1512284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570dfaf2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570dfaf20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8" name="Google Shape;58;g570dfaf205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35</a:t>
            </a:fld>
            <a:endParaRPr dirty="0"/>
          </a:p>
        </p:txBody>
      </p:sp>
    </p:spTree>
    <p:extLst>
      <p:ext uri="{BB962C8B-B14F-4D97-AF65-F5344CB8AC3E}">
        <p14:creationId xmlns:p14="http://schemas.microsoft.com/office/powerpoint/2010/main" val="11959334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SQUEMA GRAL 2A">
  <p:cSld name="ESQUEMA GRAL 2A">
    <p:spTree>
      <p:nvGrpSpPr>
        <p:cNvPr id="1" name="Shape 11"/>
        <p:cNvGrpSpPr/>
        <p:nvPr/>
      </p:nvGrpSpPr>
      <p:grpSpPr>
        <a:xfrm>
          <a:off x="0" y="0"/>
          <a:ext cx="0" cy="0"/>
          <a:chOff x="0" y="0"/>
          <a:chExt cx="0" cy="0"/>
        </a:xfrm>
      </p:grpSpPr>
      <p:pic>
        <p:nvPicPr>
          <p:cNvPr id="12" name="Google Shape;12;p2" descr="Template_PPT_Mesa de trabajo 24 copia 2.png"/>
          <p:cNvPicPr preferRelativeResize="0"/>
          <p:nvPr/>
        </p:nvPicPr>
        <p:blipFill rotWithShape="1">
          <a:blip r:embed="rId2">
            <a:alphaModFix/>
          </a:blip>
          <a:srcRect/>
          <a:stretch/>
        </p:blipFill>
        <p:spPr>
          <a:xfrm>
            <a:off x="0" y="0"/>
            <a:ext cx="9138451"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ÍTULO ESTILO 3">
  <p:cSld name="CAPÍTULO ESTILO 3">
    <p:spTree>
      <p:nvGrpSpPr>
        <p:cNvPr id="1" name="Shape 30"/>
        <p:cNvGrpSpPr/>
        <p:nvPr/>
      </p:nvGrpSpPr>
      <p:grpSpPr>
        <a:xfrm>
          <a:off x="0" y="0"/>
          <a:ext cx="0" cy="0"/>
          <a:chOff x="0" y="0"/>
          <a:chExt cx="0" cy="0"/>
        </a:xfrm>
      </p:grpSpPr>
      <p:pic>
        <p:nvPicPr>
          <p:cNvPr id="31" name="Google Shape;31;p11" descr="Sin título9.png"/>
          <p:cNvPicPr preferRelativeResize="0"/>
          <p:nvPr/>
        </p:nvPicPr>
        <p:blipFill rotWithShape="1">
          <a:blip r:embed="rId2">
            <a:alphaModFix/>
          </a:blip>
          <a:srcRect/>
          <a:stretch/>
        </p:blipFill>
        <p:spPr>
          <a:xfrm>
            <a:off x="-89803" y="0"/>
            <a:ext cx="9269582" cy="51435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ESQUEMA GRAL 2B">
  <p:cSld name="ESQUEMA GRAL 2B">
    <p:spTree>
      <p:nvGrpSpPr>
        <p:cNvPr id="1" name="Shape 32"/>
        <p:cNvGrpSpPr/>
        <p:nvPr/>
      </p:nvGrpSpPr>
      <p:grpSpPr>
        <a:xfrm>
          <a:off x="0" y="0"/>
          <a:ext cx="0" cy="0"/>
          <a:chOff x="0" y="0"/>
          <a:chExt cx="0" cy="0"/>
        </a:xfrm>
      </p:grpSpPr>
      <p:pic>
        <p:nvPicPr>
          <p:cNvPr id="33" name="Google Shape;33;p12" descr="Template_PPT_Mesa de trabajo 24 copia 3.png"/>
          <p:cNvPicPr preferRelativeResize="0"/>
          <p:nvPr/>
        </p:nvPicPr>
        <p:blipFill rotWithShape="1">
          <a:blip r:embed="rId2">
            <a:alphaModFix/>
          </a:blip>
          <a:srcRect/>
          <a:stretch/>
        </p:blipFill>
        <p:spPr>
          <a:xfrm>
            <a:off x="0" y="0"/>
            <a:ext cx="9138451" cy="51435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CIÓN ESTILO 3">
  <p:cSld name="SECCIÓN ESTILO 3">
    <p:spTree>
      <p:nvGrpSpPr>
        <p:cNvPr id="1" name="Shape 34"/>
        <p:cNvGrpSpPr/>
        <p:nvPr/>
      </p:nvGrpSpPr>
      <p:grpSpPr>
        <a:xfrm>
          <a:off x="0" y="0"/>
          <a:ext cx="0" cy="0"/>
          <a:chOff x="0" y="0"/>
          <a:chExt cx="0" cy="0"/>
        </a:xfrm>
      </p:grpSpPr>
      <p:pic>
        <p:nvPicPr>
          <p:cNvPr id="35" name="Google Shape;35;p13" descr="Sin título10.png"/>
          <p:cNvPicPr preferRelativeResize="0"/>
          <p:nvPr/>
        </p:nvPicPr>
        <p:blipFill rotWithShape="1">
          <a:blip r:embed="rId2">
            <a:alphaModFix/>
          </a:blip>
          <a:srcRect/>
          <a:stretch/>
        </p:blipFill>
        <p:spPr>
          <a:xfrm>
            <a:off x="-89804" y="0"/>
            <a:ext cx="9256753" cy="51435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FINAL">
  <p:cSld name="FINAL">
    <p:spTree>
      <p:nvGrpSpPr>
        <p:cNvPr id="1" name="Shape 36"/>
        <p:cNvGrpSpPr/>
        <p:nvPr/>
      </p:nvGrpSpPr>
      <p:grpSpPr>
        <a:xfrm>
          <a:off x="0" y="0"/>
          <a:ext cx="0" cy="0"/>
          <a:chOff x="0" y="0"/>
          <a:chExt cx="0" cy="0"/>
        </a:xfrm>
      </p:grpSpPr>
      <p:pic>
        <p:nvPicPr>
          <p:cNvPr id="37" name="Google Shape;37;p14" descr="Sin título11.png"/>
          <p:cNvPicPr preferRelativeResize="0"/>
          <p:nvPr/>
        </p:nvPicPr>
        <p:blipFill rotWithShape="1">
          <a:blip r:embed="rId2">
            <a:alphaModFix/>
          </a:blip>
          <a:srcRect/>
          <a:stretch/>
        </p:blipFill>
        <p:spPr>
          <a:xfrm>
            <a:off x="-89804" y="0"/>
            <a:ext cx="9256753"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ORTADA ESTILO 1">
  <p:cSld name="PORTADA ESTILO 1">
    <p:spTree>
      <p:nvGrpSpPr>
        <p:cNvPr id="1" name="Shape 13"/>
        <p:cNvGrpSpPr/>
        <p:nvPr/>
      </p:nvGrpSpPr>
      <p:grpSpPr>
        <a:xfrm>
          <a:off x="0" y="0"/>
          <a:ext cx="0" cy="0"/>
          <a:chOff x="0" y="0"/>
          <a:chExt cx="0" cy="0"/>
        </a:xfrm>
      </p:grpSpPr>
      <p:pic>
        <p:nvPicPr>
          <p:cNvPr id="14" name="Google Shape;14;p3" descr="Sin título.png"/>
          <p:cNvPicPr preferRelativeResize="0"/>
          <p:nvPr/>
        </p:nvPicPr>
        <p:blipFill rotWithShape="1">
          <a:blip r:embed="rId2">
            <a:alphaModFix/>
          </a:blip>
          <a:srcRect/>
          <a:stretch/>
        </p:blipFill>
        <p:spPr>
          <a:xfrm>
            <a:off x="-76974" y="0"/>
            <a:ext cx="9269582" cy="515632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ORTADA ESTILO 2">
  <p:cSld name="PORTADA ESTILO 2">
    <p:spTree>
      <p:nvGrpSpPr>
        <p:cNvPr id="1" name="Shape 15"/>
        <p:cNvGrpSpPr/>
        <p:nvPr/>
      </p:nvGrpSpPr>
      <p:grpSpPr>
        <a:xfrm>
          <a:off x="0" y="0"/>
          <a:ext cx="0" cy="0"/>
          <a:chOff x="0" y="0"/>
          <a:chExt cx="0" cy="0"/>
        </a:xfrm>
      </p:grpSpPr>
      <p:pic>
        <p:nvPicPr>
          <p:cNvPr id="16" name="Google Shape;16;p4" descr="Sin título2.png"/>
          <p:cNvPicPr preferRelativeResize="0"/>
          <p:nvPr/>
        </p:nvPicPr>
        <p:blipFill rotWithShape="1">
          <a:blip r:embed="rId2">
            <a:alphaModFix/>
          </a:blip>
          <a:srcRect/>
          <a:stretch/>
        </p:blipFill>
        <p:spPr>
          <a:xfrm>
            <a:off x="12829"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SQUEMA GENERAL">
  <p:cSld name="ESQUEMA GENERAL">
    <p:spTree>
      <p:nvGrpSpPr>
        <p:cNvPr id="1" name="Shape 17"/>
        <p:cNvGrpSpPr/>
        <p:nvPr/>
      </p:nvGrpSpPr>
      <p:grpSpPr>
        <a:xfrm>
          <a:off x="0" y="0"/>
          <a:ext cx="0" cy="0"/>
          <a:chOff x="0" y="0"/>
          <a:chExt cx="0" cy="0"/>
        </a:xfrm>
      </p:grpSpPr>
      <p:pic>
        <p:nvPicPr>
          <p:cNvPr id="18" name="Google Shape;18;p5" descr="Sin título3.png"/>
          <p:cNvPicPr preferRelativeResize="0"/>
          <p:nvPr/>
        </p:nvPicPr>
        <p:blipFill rotWithShape="1">
          <a:blip r:embed="rId2">
            <a:alphaModFix/>
          </a:blip>
          <a:srcRect/>
          <a:stretch/>
        </p:blipFill>
        <p:spPr>
          <a:xfrm>
            <a:off x="0" y="0"/>
            <a:ext cx="9166949"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ÍTULO ESTILO 1">
  <p:cSld name="CAPÍTULO ESTILO 1">
    <p:spTree>
      <p:nvGrpSpPr>
        <p:cNvPr id="1" name="Shape 19"/>
        <p:cNvGrpSpPr/>
        <p:nvPr/>
      </p:nvGrpSpPr>
      <p:grpSpPr>
        <a:xfrm>
          <a:off x="0" y="0"/>
          <a:ext cx="0" cy="0"/>
          <a:chOff x="0" y="0"/>
          <a:chExt cx="0" cy="0"/>
        </a:xfrm>
      </p:grpSpPr>
      <p:pic>
        <p:nvPicPr>
          <p:cNvPr id="20" name="Google Shape;20;p6" descr="Sin título4.png"/>
          <p:cNvPicPr preferRelativeResize="0"/>
          <p:nvPr/>
        </p:nvPicPr>
        <p:blipFill rotWithShape="1">
          <a:blip r:embed="rId2">
            <a:alphaModFix/>
          </a:blip>
          <a:srcRect/>
          <a:stretch/>
        </p:blipFill>
        <p:spPr>
          <a:xfrm>
            <a:off x="-76975" y="0"/>
            <a:ext cx="9256753"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CIÓN1">
  <p:cSld name="SECCIÓN1">
    <p:spTree>
      <p:nvGrpSpPr>
        <p:cNvPr id="1" name="Shape 21"/>
        <p:cNvGrpSpPr/>
        <p:nvPr/>
      </p:nvGrpSpPr>
      <p:grpSpPr>
        <a:xfrm>
          <a:off x="0" y="0"/>
          <a:ext cx="0" cy="0"/>
          <a:chOff x="0" y="0"/>
          <a:chExt cx="0" cy="0"/>
        </a:xfrm>
      </p:grpSpPr>
      <p:pic>
        <p:nvPicPr>
          <p:cNvPr id="22" name="Google Shape;22;p7" descr="Sin título5.png"/>
          <p:cNvPicPr preferRelativeResize="0"/>
          <p:nvPr/>
        </p:nvPicPr>
        <p:blipFill rotWithShape="1">
          <a:blip r:embed="rId2">
            <a:alphaModFix/>
          </a:blip>
          <a:srcRect/>
          <a:stretch/>
        </p:blipFill>
        <p:spPr>
          <a:xfrm>
            <a:off x="0" y="0"/>
            <a:ext cx="9169658"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SQUEMA GRAL 2">
  <p:cSld name="ESQUEMA GRAL 2">
    <p:spTree>
      <p:nvGrpSpPr>
        <p:cNvPr id="1" name="Shape 23"/>
        <p:cNvGrpSpPr/>
        <p:nvPr/>
      </p:nvGrpSpPr>
      <p:grpSpPr>
        <a:xfrm>
          <a:off x="0" y="0"/>
          <a:ext cx="0" cy="0"/>
          <a:chOff x="0" y="0"/>
          <a:chExt cx="0" cy="0"/>
        </a:xfrm>
      </p:grpSpPr>
      <p:pic>
        <p:nvPicPr>
          <p:cNvPr id="24" name="Google Shape;24;p8" descr="Sin título6.png"/>
          <p:cNvPicPr preferRelativeResize="0"/>
          <p:nvPr/>
        </p:nvPicPr>
        <p:blipFill rotWithShape="1">
          <a:blip r:embed="rId2">
            <a:alphaModFix/>
          </a:blip>
          <a:srcRect/>
          <a:stretch/>
        </p:blipFill>
        <p:spPr>
          <a:xfrm>
            <a:off x="-89804" y="0"/>
            <a:ext cx="9269583"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ÍTULO ESTILO 2">
  <p:cSld name="CAPÍTULO ESTILO 2">
    <p:spTree>
      <p:nvGrpSpPr>
        <p:cNvPr id="1" name="Shape 25"/>
        <p:cNvGrpSpPr/>
        <p:nvPr/>
      </p:nvGrpSpPr>
      <p:grpSpPr>
        <a:xfrm>
          <a:off x="0" y="0"/>
          <a:ext cx="0" cy="0"/>
          <a:chOff x="0" y="0"/>
          <a:chExt cx="0" cy="0"/>
        </a:xfrm>
      </p:grpSpPr>
      <p:pic>
        <p:nvPicPr>
          <p:cNvPr id="26" name="Google Shape;26;p9" descr="Sin título7.png"/>
          <p:cNvPicPr preferRelativeResize="0"/>
          <p:nvPr/>
        </p:nvPicPr>
        <p:blipFill rotWithShape="1">
          <a:blip r:embed="rId2">
            <a:alphaModFix/>
          </a:blip>
          <a:srcRect/>
          <a:stretch/>
        </p:blipFill>
        <p:spPr>
          <a:xfrm>
            <a:off x="1" y="0"/>
            <a:ext cx="9179778" cy="51435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CIÓN2">
  <p:cSld name="SECCIÓN2">
    <p:spTree>
      <p:nvGrpSpPr>
        <p:cNvPr id="1" name="Shape 27"/>
        <p:cNvGrpSpPr/>
        <p:nvPr/>
      </p:nvGrpSpPr>
      <p:grpSpPr>
        <a:xfrm>
          <a:off x="0" y="0"/>
          <a:ext cx="0" cy="0"/>
          <a:chOff x="0" y="0"/>
          <a:chExt cx="0" cy="0"/>
        </a:xfrm>
      </p:grpSpPr>
      <p:pic>
        <p:nvPicPr>
          <p:cNvPr id="28" name="Google Shape;28;p10" descr="Sin título8.png"/>
          <p:cNvPicPr preferRelativeResize="0"/>
          <p:nvPr/>
        </p:nvPicPr>
        <p:blipFill rotWithShape="1">
          <a:blip r:embed="rId2">
            <a:alphaModFix/>
          </a:blip>
          <a:srcRect/>
          <a:stretch/>
        </p:blipFill>
        <p:spPr>
          <a:xfrm>
            <a:off x="-89804" y="0"/>
            <a:ext cx="9256753" cy="5143500"/>
          </a:xfrm>
          <a:prstGeom prst="rect">
            <a:avLst/>
          </a:prstGeom>
          <a:noFill/>
          <a:ln>
            <a:noFill/>
          </a:ln>
        </p:spPr>
      </p:pic>
      <p:sp>
        <p:nvSpPr>
          <p:cNvPr id="29" name="Google Shape;29;p10"/>
          <p:cNvSpPr txBox="1"/>
          <p:nvPr/>
        </p:nvSpPr>
        <p:spPr>
          <a:xfrm>
            <a:off x="-3091833" y="-936348"/>
            <a:ext cx="914400" cy="914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8000" b="1" dirty="0">
              <a:solidFill>
                <a:srgbClr val="92D05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p:nvPr/>
        </p:nvSpPr>
        <p:spPr>
          <a:xfrm>
            <a:off x="7650702" y="4751012"/>
            <a:ext cx="1493298" cy="392488"/>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ES" sz="800" b="1" i="0" u="none" strike="noStrike" cap="none" dirty="0">
                <a:solidFill>
                  <a:srgbClr val="7F7F7F"/>
                </a:solidFill>
                <a:latin typeface="Calibri"/>
                <a:ea typeface="Calibri"/>
                <a:cs typeface="Calibri"/>
                <a:sym typeface="Calibri"/>
              </a:rPr>
              <a:t>GC-F-004 V.01</a:t>
            </a:r>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 Target="slide2.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 Target="slide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3.xml"/><Relationship Id="rId18" Type="http://schemas.openxmlformats.org/officeDocument/2006/relationships/slide" Target="slide18.xml"/><Relationship Id="rId3" Type="http://schemas.openxmlformats.org/officeDocument/2006/relationships/slide" Target="slide3.xml"/><Relationship Id="rId21" Type="http://schemas.openxmlformats.org/officeDocument/2006/relationships/hyperlink" Target="IEEE830.docx" TargetMode="External"/><Relationship Id="rId7" Type="http://schemas.openxmlformats.org/officeDocument/2006/relationships/slide" Target="slide7.xml"/><Relationship Id="rId12" Type="http://schemas.openxmlformats.org/officeDocument/2006/relationships/slide" Target="slide12.xml"/><Relationship Id="rId17" Type="http://schemas.openxmlformats.org/officeDocument/2006/relationships/slide" Target="slide17.xml"/><Relationship Id="rId2" Type="http://schemas.openxmlformats.org/officeDocument/2006/relationships/notesSlide" Target="../notesSlides/notesSlide2.xml"/><Relationship Id="rId16" Type="http://schemas.openxmlformats.org/officeDocument/2006/relationships/slide" Target="slide16.xml"/><Relationship Id="rId20" Type="http://schemas.openxmlformats.org/officeDocument/2006/relationships/slide" Target="slide33.xml"/><Relationship Id="rId1" Type="http://schemas.openxmlformats.org/officeDocument/2006/relationships/slideLayout" Target="../slideLayouts/slideLayout3.xml"/><Relationship Id="rId6" Type="http://schemas.openxmlformats.org/officeDocument/2006/relationships/slide" Target="slide6.xml"/><Relationship Id="rId11" Type="http://schemas.openxmlformats.org/officeDocument/2006/relationships/slide" Target="slide11.xml"/><Relationship Id="rId24" Type="http://schemas.openxmlformats.org/officeDocument/2006/relationships/slide" Target="slide34.xml"/><Relationship Id="rId5" Type="http://schemas.openxmlformats.org/officeDocument/2006/relationships/slide" Target="slide5.xml"/><Relationship Id="rId15" Type="http://schemas.openxmlformats.org/officeDocument/2006/relationships/slide" Target="slide15.xml"/><Relationship Id="rId23" Type="http://schemas.openxmlformats.org/officeDocument/2006/relationships/slide" Target="slide27.xml"/><Relationship Id="rId10" Type="http://schemas.openxmlformats.org/officeDocument/2006/relationships/slide" Target="slide10.xml"/><Relationship Id="rId19" Type="http://schemas.openxmlformats.org/officeDocument/2006/relationships/slide" Target="slide19.xml"/><Relationship Id="rId4" Type="http://schemas.openxmlformats.org/officeDocument/2006/relationships/slide" Target="slide4.xml"/><Relationship Id="rId9" Type="http://schemas.openxmlformats.org/officeDocument/2006/relationships/slide" Target="slide9.xml"/><Relationship Id="rId14" Type="http://schemas.openxmlformats.org/officeDocument/2006/relationships/slide" Target="slide14.xml"/><Relationship Id="rId22" Type="http://schemas.openxmlformats.org/officeDocument/2006/relationships/slide" Target="slide20.xml"/></Relationships>
</file>

<file path=ppt/slides/_rels/slide2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2.jpg"/><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2" Type="http://schemas.openxmlformats.org/officeDocument/2006/relationships/hyperlink" Target="../mis%20documentos/CASOS%20DE%20USO%20EXTENDIDOS.docx"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FF00"/>
        </a:solidFill>
        <a:effectLst/>
      </p:bgPr>
    </p:bg>
    <p:spTree>
      <p:nvGrpSpPr>
        <p:cNvPr id="1" name="Shape 42"/>
        <p:cNvGrpSpPr/>
        <p:nvPr/>
      </p:nvGrpSpPr>
      <p:grpSpPr>
        <a:xfrm>
          <a:off x="0" y="0"/>
          <a:ext cx="0" cy="0"/>
          <a:chOff x="0" y="0"/>
          <a:chExt cx="0" cy="0"/>
        </a:xfrm>
      </p:grpSpPr>
      <p:sp>
        <p:nvSpPr>
          <p:cNvPr id="44" name="Google Shape;44;p15"/>
          <p:cNvSpPr txBox="1"/>
          <p:nvPr/>
        </p:nvSpPr>
        <p:spPr>
          <a:xfrm>
            <a:off x="1684950" y="399075"/>
            <a:ext cx="3458400" cy="8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 name="Rectángulo 1">
            <a:extLst>
              <a:ext uri="{FF2B5EF4-FFF2-40B4-BE49-F238E27FC236}">
                <a16:creationId xmlns:a16="http://schemas.microsoft.com/office/drawing/2014/main" id="{9519E8CE-E2B9-4747-A21F-7F1A9064C9AB}"/>
              </a:ext>
            </a:extLst>
          </p:cNvPr>
          <p:cNvSpPr/>
          <p:nvPr/>
        </p:nvSpPr>
        <p:spPr>
          <a:xfrm>
            <a:off x="751058" y="487875"/>
            <a:ext cx="6014788" cy="584775"/>
          </a:xfrm>
          <a:prstGeom prst="rect">
            <a:avLst/>
          </a:prstGeom>
        </p:spPr>
        <p:txBody>
          <a:bodyPr wrap="none">
            <a:spAutoFit/>
          </a:bodyPr>
          <a:lstStyle/>
          <a:p>
            <a:r>
              <a:rPr lang="es-CO" sz="3200" b="1" dirty="0">
                <a:solidFill>
                  <a:schemeClr val="bg1">
                    <a:lumMod val="65000"/>
                  </a:schemeClr>
                </a:solidFill>
              </a:rPr>
              <a:t>AEMINOX (Acero inoxidables)</a:t>
            </a:r>
            <a:endParaRPr lang="es-CO" sz="3200" dirty="0">
              <a:solidFill>
                <a:schemeClr val="bg1">
                  <a:lumMod val="65000"/>
                </a:schemeClr>
              </a:solidFill>
            </a:endParaRPr>
          </a:p>
        </p:txBody>
      </p:sp>
      <p:sp>
        <p:nvSpPr>
          <p:cNvPr id="5" name="Subtítulo 2">
            <a:extLst>
              <a:ext uri="{FF2B5EF4-FFF2-40B4-BE49-F238E27FC236}">
                <a16:creationId xmlns:a16="http://schemas.microsoft.com/office/drawing/2014/main" id="{F2060A26-3B2C-4C84-AD7C-8A2B0AC3A0FD}"/>
              </a:ext>
            </a:extLst>
          </p:cNvPr>
          <p:cNvSpPr txBox="1">
            <a:spLocks/>
          </p:cNvSpPr>
          <p:nvPr/>
        </p:nvSpPr>
        <p:spPr>
          <a:xfrm>
            <a:off x="95632" y="3690877"/>
            <a:ext cx="4231819" cy="2107096"/>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CO" b="1" dirty="0">
                <a:solidFill>
                  <a:schemeClr val="bg1">
                    <a:lumMod val="65000"/>
                  </a:schemeClr>
                </a:solidFill>
              </a:rPr>
              <a:t>INTEGRANTES:</a:t>
            </a:r>
          </a:p>
          <a:p>
            <a:r>
              <a:rPr lang="es-CO" b="1" dirty="0">
                <a:solidFill>
                  <a:schemeClr val="bg1">
                    <a:lumMod val="65000"/>
                  </a:schemeClr>
                </a:solidFill>
              </a:rPr>
              <a:t>Amaya Urrego Duván Camilo </a:t>
            </a:r>
          </a:p>
          <a:p>
            <a:r>
              <a:rPr lang="es-CO" b="1" dirty="0">
                <a:solidFill>
                  <a:schemeClr val="bg1">
                    <a:lumMod val="65000"/>
                  </a:schemeClr>
                </a:solidFill>
              </a:rPr>
              <a:t>Beltrán Mora María Alejandra </a:t>
            </a:r>
          </a:p>
          <a:p>
            <a:r>
              <a:rPr lang="es-CO" b="1" dirty="0">
                <a:solidFill>
                  <a:schemeClr val="bg1">
                    <a:lumMod val="65000"/>
                  </a:schemeClr>
                </a:solidFill>
              </a:rPr>
              <a:t>Sánchez Pineda Natalia </a:t>
            </a:r>
          </a:p>
          <a:p>
            <a:r>
              <a:rPr lang="es-CO" b="1" dirty="0">
                <a:solidFill>
                  <a:schemeClr val="bg1">
                    <a:lumMod val="65000"/>
                  </a:schemeClr>
                </a:solidFill>
              </a:rPr>
              <a:t>Agudelo García Angie Esmeralda</a:t>
            </a:r>
          </a:p>
          <a:p>
            <a:r>
              <a:rPr lang="es-CO" b="1" dirty="0">
                <a:solidFill>
                  <a:schemeClr val="bg1">
                    <a:lumMod val="65000"/>
                  </a:schemeClr>
                </a:solidFill>
              </a:rPr>
              <a:t>Suarez Cuellar Sindy Caterine</a:t>
            </a:r>
          </a:p>
        </p:txBody>
      </p:sp>
      <p:pic>
        <p:nvPicPr>
          <p:cNvPr id="6" name="Imagen 5">
            <a:extLst>
              <a:ext uri="{FF2B5EF4-FFF2-40B4-BE49-F238E27FC236}">
                <a16:creationId xmlns:a16="http://schemas.microsoft.com/office/drawing/2014/main" id="{306FB4BE-7C79-46DE-A9D2-322CD45E2B6E}"/>
              </a:ext>
            </a:extLst>
          </p:cNvPr>
          <p:cNvPicPr>
            <a:picLocks noChangeAspect="1"/>
          </p:cNvPicPr>
          <p:nvPr/>
        </p:nvPicPr>
        <p:blipFill>
          <a:blip r:embed="rId3"/>
          <a:stretch>
            <a:fillRect/>
          </a:stretch>
        </p:blipFill>
        <p:spPr>
          <a:xfrm>
            <a:off x="2211541" y="1542619"/>
            <a:ext cx="3090593" cy="171816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hlinkClick r:id="rId2" action="ppaction://hlinksldjump"/>
            <a:extLst>
              <a:ext uri="{FF2B5EF4-FFF2-40B4-BE49-F238E27FC236}">
                <a16:creationId xmlns:a16="http://schemas.microsoft.com/office/drawing/2014/main" id="{577EF14F-8D21-4FE2-9C5C-19B4AEA39F07}"/>
              </a:ext>
            </a:extLst>
          </p:cNvPr>
          <p:cNvSpPr txBox="1">
            <a:spLocks/>
          </p:cNvSpPr>
          <p:nvPr/>
        </p:nvSpPr>
        <p:spPr>
          <a:xfrm>
            <a:off x="159489" y="1621898"/>
            <a:ext cx="3317358" cy="190213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CO" sz="2800" b="1" dirty="0"/>
              <a:t>INSTRUMENTOS DE RECOLECCIÓN DE DATOS</a:t>
            </a:r>
          </a:p>
        </p:txBody>
      </p:sp>
      <p:sp>
        <p:nvSpPr>
          <p:cNvPr id="3" name="Marcador de contenido 2">
            <a:extLst>
              <a:ext uri="{FF2B5EF4-FFF2-40B4-BE49-F238E27FC236}">
                <a16:creationId xmlns:a16="http://schemas.microsoft.com/office/drawing/2014/main" id="{7F618592-1A20-442B-A721-A82AC8093DF1}"/>
              </a:ext>
            </a:extLst>
          </p:cNvPr>
          <p:cNvSpPr txBox="1">
            <a:spLocks/>
          </p:cNvSpPr>
          <p:nvPr/>
        </p:nvSpPr>
        <p:spPr>
          <a:xfrm>
            <a:off x="3678865" y="1621898"/>
            <a:ext cx="5796412" cy="1708318"/>
          </a:xfrm>
          <a:prstGeom prst="rect">
            <a:avLst/>
          </a:prstGeom>
        </p:spPr>
        <p:txBody>
          <a:bodyPr>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s-CO" sz="1600" dirty="0"/>
          </a:p>
          <a:p>
            <a:pPr marL="342900" indent="-342900">
              <a:buFont typeface="+mj-lt"/>
              <a:buAutoNum type="arabicPeriod"/>
            </a:pPr>
            <a:endParaRPr lang="es-CO" sz="1600" dirty="0"/>
          </a:p>
          <a:p>
            <a:pPr marL="342900" indent="-342900">
              <a:buAutoNum type="arabicPeriod"/>
            </a:pPr>
            <a:r>
              <a:rPr lang="es-CO" sz="1600" dirty="0"/>
              <a:t>En el levantamiento se obtuvo una entrevista para definición del proyecto.</a:t>
            </a:r>
          </a:p>
          <a:p>
            <a:pPr marL="342900" indent="-342900">
              <a:buAutoNum type="arabicPeriod"/>
            </a:pPr>
            <a:endParaRPr lang="es-CO" sz="1600" dirty="0"/>
          </a:p>
          <a:p>
            <a:pPr marL="342900" indent="-342900">
              <a:buAutoNum type="arabicPeriod"/>
            </a:pPr>
            <a:r>
              <a:rPr lang="es-CO" sz="1600" dirty="0"/>
              <a:t>Para el levantamiento de información se obtuvo como estrategia la técnica de observación. </a:t>
            </a:r>
          </a:p>
          <a:p>
            <a:endParaRPr lang="es-CO" dirty="0"/>
          </a:p>
          <a:p>
            <a:endParaRPr lang="es-CO" dirty="0"/>
          </a:p>
          <a:p>
            <a:endParaRPr lang="es-CO" dirty="0"/>
          </a:p>
          <a:p>
            <a:endParaRPr lang="es-CO" dirty="0"/>
          </a:p>
        </p:txBody>
      </p:sp>
    </p:spTree>
    <p:extLst>
      <p:ext uri="{BB962C8B-B14F-4D97-AF65-F5344CB8AC3E}">
        <p14:creationId xmlns:p14="http://schemas.microsoft.com/office/powerpoint/2010/main" val="3193409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5DEB067-78CA-41AD-8A52-B4F47DC3546F}"/>
              </a:ext>
            </a:extLst>
          </p:cNvPr>
          <p:cNvSpPr txBox="1"/>
          <p:nvPr/>
        </p:nvSpPr>
        <p:spPr>
          <a:xfrm>
            <a:off x="543935" y="1029946"/>
            <a:ext cx="8494643" cy="4247317"/>
          </a:xfrm>
          <a:prstGeom prst="rect">
            <a:avLst/>
          </a:prstGeom>
          <a:noFill/>
        </p:spPr>
        <p:txBody>
          <a:bodyPr wrap="square" rtlCol="0">
            <a:spAutoFit/>
          </a:bodyPr>
          <a:lstStyle/>
          <a:p>
            <a:pPr algn="ctr"/>
            <a:r>
              <a:rPr lang="es-CO" sz="2000" b="1" dirty="0">
                <a:latin typeface="Arial" panose="020B0604020202020204" pitchFamily="34" charset="0"/>
                <a:cs typeface="Arial" panose="020B0604020202020204" pitchFamily="34" charset="0"/>
              </a:rPr>
              <a:t>PREGUNTAS ENTREVISTA EMPRESA AEMINOX.</a:t>
            </a:r>
          </a:p>
          <a:p>
            <a:pPr marL="342900" lvl="0" indent="-342900" algn="just">
              <a:buFont typeface="+mj-lt"/>
              <a:buAutoNum type="arabicPeriod"/>
            </a:pPr>
            <a:r>
              <a:rPr lang="es-CO" sz="1700" dirty="0">
                <a:latin typeface="Arial" panose="020B0604020202020204" pitchFamily="34" charset="0"/>
                <a:cs typeface="Arial" panose="020B0604020202020204" pitchFamily="34" charset="0"/>
              </a:rPr>
              <a:t>¿Qué necesidades presenta la empresa en el momento?</a:t>
            </a:r>
          </a:p>
          <a:p>
            <a:pPr marL="342900" lvl="0" indent="-342900" algn="just">
              <a:buFont typeface="+mj-lt"/>
              <a:buAutoNum type="arabicPeriod"/>
            </a:pPr>
            <a:r>
              <a:rPr lang="es-CO" sz="1700" dirty="0">
                <a:latin typeface="Arial" panose="020B0604020202020204" pitchFamily="34" charset="0"/>
                <a:cs typeface="Arial" panose="020B0604020202020204" pitchFamily="34" charset="0"/>
              </a:rPr>
              <a:t>¿Cuáles métodos han utilizado para solucionar esas necesidades?</a:t>
            </a:r>
          </a:p>
          <a:p>
            <a:pPr marL="342900" lvl="0" indent="-342900" algn="just">
              <a:buFont typeface="+mj-lt"/>
              <a:buAutoNum type="arabicPeriod"/>
            </a:pPr>
            <a:r>
              <a:rPr lang="es-CO" sz="1700" dirty="0">
                <a:latin typeface="Arial" panose="020B0604020202020204" pitchFamily="34" charset="0"/>
                <a:cs typeface="Arial" panose="020B0604020202020204" pitchFamily="34" charset="0"/>
              </a:rPr>
              <a:t>¿Qué proceso utiliza el cliente para pedir un producto?</a:t>
            </a:r>
          </a:p>
          <a:p>
            <a:pPr marL="342900" lvl="0" indent="-342900" algn="just">
              <a:buFont typeface="+mj-lt"/>
              <a:buAutoNum type="arabicPeriod"/>
            </a:pPr>
            <a:r>
              <a:rPr lang="es-CO" sz="1700" dirty="0">
                <a:latin typeface="Arial" panose="020B0604020202020204" pitchFamily="34" charset="0"/>
                <a:cs typeface="Arial" panose="020B0604020202020204" pitchFamily="34" charset="0"/>
              </a:rPr>
              <a:t>¿Cuál es el proceso que utilizan ustedes para hacer entrega del producto?</a:t>
            </a:r>
          </a:p>
          <a:p>
            <a:pPr marL="342900" lvl="0" indent="-342900" algn="just">
              <a:buFont typeface="+mj-lt"/>
              <a:buAutoNum type="arabicPeriod"/>
            </a:pPr>
            <a:r>
              <a:rPr lang="es-CO" sz="1700" dirty="0">
                <a:latin typeface="Arial" panose="020B0604020202020204" pitchFamily="34" charset="0"/>
                <a:cs typeface="Arial" panose="020B0604020202020204" pitchFamily="34" charset="0"/>
              </a:rPr>
              <a:t>¿Solo utiliza un proceso para la entrega del producto?</a:t>
            </a:r>
          </a:p>
          <a:p>
            <a:pPr marL="342900" lvl="0" indent="-342900" algn="just">
              <a:buFont typeface="+mj-lt"/>
              <a:buAutoNum type="arabicPeriod"/>
            </a:pPr>
            <a:r>
              <a:rPr lang="es-CO" sz="1700" dirty="0">
                <a:latin typeface="Arial" panose="020B0604020202020204" pitchFamily="34" charset="0"/>
                <a:cs typeface="Arial" panose="020B0604020202020204" pitchFamily="34" charset="0"/>
              </a:rPr>
              <a:t>¿Cómo realizan el proceso de atención al cliente?</a:t>
            </a:r>
          </a:p>
          <a:p>
            <a:pPr marL="342900" lvl="0" indent="-342900" algn="just">
              <a:buFont typeface="+mj-lt"/>
              <a:buAutoNum type="arabicPeriod"/>
            </a:pPr>
            <a:r>
              <a:rPr lang="es-CO" sz="1700" dirty="0">
                <a:latin typeface="Arial" panose="020B0604020202020204" pitchFamily="34" charset="0"/>
                <a:cs typeface="Arial" panose="020B0604020202020204" pitchFamily="34" charset="0"/>
              </a:rPr>
              <a:t>¿Hay una persona encargada del proceso?</a:t>
            </a:r>
          </a:p>
          <a:p>
            <a:pPr marL="342900" lvl="0" indent="-342900" algn="just">
              <a:buFont typeface="+mj-lt"/>
              <a:buAutoNum type="arabicPeriod"/>
            </a:pPr>
            <a:r>
              <a:rPr lang="es-CO" sz="1700" dirty="0">
                <a:latin typeface="Arial" panose="020B0604020202020204" pitchFamily="34" charset="0"/>
                <a:cs typeface="Arial" panose="020B0604020202020204" pitchFamily="34" charset="0"/>
              </a:rPr>
              <a:t>¿Cómo llevan el proceso de facturación de los productos?</a:t>
            </a:r>
          </a:p>
          <a:p>
            <a:pPr marL="342900" lvl="0" indent="-342900" algn="just">
              <a:buFont typeface="+mj-lt"/>
              <a:buAutoNum type="arabicPeriod"/>
            </a:pPr>
            <a:r>
              <a:rPr lang="es-CO" sz="1700" dirty="0">
                <a:latin typeface="Arial" panose="020B0604020202020204" pitchFamily="34" charset="0"/>
                <a:cs typeface="Arial" panose="020B0604020202020204" pitchFamily="34" charset="0"/>
              </a:rPr>
              <a:t>¿En qué formatos  se lleva a cabo la tabulación de las facturas?</a:t>
            </a:r>
          </a:p>
          <a:p>
            <a:pPr marL="342900" lvl="0" indent="-342900" algn="just">
              <a:buFont typeface="+mj-lt"/>
              <a:buAutoNum type="arabicPeriod"/>
            </a:pPr>
            <a:r>
              <a:rPr lang="es-CO" sz="1700" dirty="0">
                <a:latin typeface="Arial" panose="020B0604020202020204" pitchFamily="34" charset="0"/>
                <a:cs typeface="Arial" panose="020B0604020202020204" pitchFamily="34" charset="0"/>
              </a:rPr>
              <a:t>¿Cómo realizan el proceso de inventario?</a:t>
            </a:r>
          </a:p>
          <a:p>
            <a:pPr marL="342900" lvl="0" indent="-342900" algn="just">
              <a:buFont typeface="+mj-lt"/>
              <a:buAutoNum type="arabicPeriod"/>
            </a:pPr>
            <a:r>
              <a:rPr lang="es-CO" sz="1700" dirty="0">
                <a:latin typeface="Arial" panose="020B0604020202020204" pitchFamily="34" charset="0"/>
                <a:cs typeface="Arial" panose="020B0604020202020204" pitchFamily="34" charset="0"/>
              </a:rPr>
              <a:t>¿Cómo registran ese proceso?</a:t>
            </a:r>
          </a:p>
          <a:p>
            <a:pPr marL="342900" lvl="0" indent="-342900" algn="just">
              <a:buFont typeface="+mj-lt"/>
              <a:buAutoNum type="arabicPeriod"/>
            </a:pPr>
            <a:r>
              <a:rPr lang="es-CO" sz="1700" dirty="0">
                <a:latin typeface="Arial" panose="020B0604020202020204" pitchFamily="34" charset="0"/>
                <a:cs typeface="Arial" panose="020B0604020202020204" pitchFamily="34" charset="0"/>
              </a:rPr>
              <a:t>¿Tienen una persona encargada de ese proceso?</a:t>
            </a:r>
          </a:p>
          <a:p>
            <a:pPr marL="342900" lvl="0" indent="-342900" algn="just">
              <a:buFont typeface="+mj-lt"/>
              <a:buAutoNum type="arabicPeriod"/>
            </a:pPr>
            <a:r>
              <a:rPr lang="es-CO" sz="1700" dirty="0">
                <a:latin typeface="Arial" panose="020B0604020202020204" pitchFamily="34" charset="0"/>
                <a:cs typeface="Arial" panose="020B0604020202020204" pitchFamily="34" charset="0"/>
              </a:rPr>
              <a:t>¿Qué problemas les ha generado el proceso de inventario?</a:t>
            </a:r>
          </a:p>
          <a:p>
            <a:pPr marL="342900" lvl="0" indent="-342900" algn="just">
              <a:buFont typeface="+mj-lt"/>
              <a:buAutoNum type="arabicPeriod"/>
            </a:pPr>
            <a:r>
              <a:rPr lang="es-CO" sz="1700" dirty="0">
                <a:latin typeface="Arial" panose="020B0604020202020204" pitchFamily="34" charset="0"/>
                <a:cs typeface="Arial" panose="020B0604020202020204" pitchFamily="34" charset="0"/>
              </a:rPr>
              <a:t>¿Cuáles considera usted los problemas de la empresa?</a:t>
            </a:r>
          </a:p>
          <a:p>
            <a:endParaRPr lang="es-CO" dirty="0"/>
          </a:p>
        </p:txBody>
      </p:sp>
    </p:spTree>
    <p:extLst>
      <p:ext uri="{BB962C8B-B14F-4D97-AF65-F5344CB8AC3E}">
        <p14:creationId xmlns:p14="http://schemas.microsoft.com/office/powerpoint/2010/main" val="1610932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0 Imagen">
            <a:hlinkClick r:id="rId2" action="ppaction://hlinksldjump"/>
            <a:extLst>
              <a:ext uri="{FF2B5EF4-FFF2-40B4-BE49-F238E27FC236}">
                <a16:creationId xmlns:a16="http://schemas.microsoft.com/office/drawing/2014/main" id="{2501A49F-A145-434D-A6D1-7B4D6F2216DA}"/>
              </a:ext>
            </a:extLst>
          </p:cNvPr>
          <p:cNvPicPr/>
          <p:nvPr/>
        </p:nvPicPr>
        <p:blipFill>
          <a:blip r:embed="rId3">
            <a:extLst>
              <a:ext uri="{28A0092B-C50C-407E-A947-70E740481C1C}">
                <a14:useLocalDpi xmlns:a14="http://schemas.microsoft.com/office/drawing/2010/main" val="0"/>
              </a:ext>
            </a:extLst>
          </a:blip>
          <a:stretch>
            <a:fillRect/>
          </a:stretch>
        </p:blipFill>
        <p:spPr>
          <a:xfrm>
            <a:off x="654250" y="1073888"/>
            <a:ext cx="7835500" cy="3923414"/>
          </a:xfrm>
          <a:prstGeom prst="rect">
            <a:avLst/>
          </a:prstGeom>
        </p:spPr>
      </p:pic>
    </p:spTree>
    <p:extLst>
      <p:ext uri="{BB962C8B-B14F-4D97-AF65-F5344CB8AC3E}">
        <p14:creationId xmlns:p14="http://schemas.microsoft.com/office/powerpoint/2010/main" val="3429232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6BB67078-FC9D-407C-B4E2-E40A594EDAEC}"/>
              </a:ext>
            </a:extLst>
          </p:cNvPr>
          <p:cNvPicPr>
            <a:picLocks noChangeAspect="1"/>
          </p:cNvPicPr>
          <p:nvPr/>
        </p:nvPicPr>
        <p:blipFill>
          <a:blip r:embed="rId2"/>
          <a:stretch>
            <a:fillRect/>
          </a:stretch>
        </p:blipFill>
        <p:spPr>
          <a:xfrm>
            <a:off x="1300761" y="1031631"/>
            <a:ext cx="6542477" cy="3981043"/>
          </a:xfrm>
          <a:prstGeom prst="rect">
            <a:avLst/>
          </a:prstGeom>
        </p:spPr>
      </p:pic>
      <p:sp>
        <p:nvSpPr>
          <p:cNvPr id="3" name="CuadroTexto 2">
            <a:hlinkClick r:id="rId3" action="ppaction://hlinksldjump"/>
            <a:extLst>
              <a:ext uri="{FF2B5EF4-FFF2-40B4-BE49-F238E27FC236}">
                <a16:creationId xmlns:a16="http://schemas.microsoft.com/office/drawing/2014/main" id="{A084E18A-1D1F-4B7A-863A-910AB2039921}"/>
              </a:ext>
            </a:extLst>
          </p:cNvPr>
          <p:cNvSpPr txBox="1"/>
          <p:nvPr/>
        </p:nvSpPr>
        <p:spPr>
          <a:xfrm>
            <a:off x="2258458" y="231354"/>
            <a:ext cx="5894024" cy="646331"/>
          </a:xfrm>
          <a:prstGeom prst="rect">
            <a:avLst/>
          </a:prstGeom>
          <a:noFill/>
        </p:spPr>
        <p:txBody>
          <a:bodyPr wrap="square" rtlCol="0">
            <a:spAutoFit/>
          </a:bodyPr>
          <a:lstStyle/>
          <a:p>
            <a:r>
              <a:rPr lang="es-CO" sz="3600" b="1" dirty="0"/>
              <a:t>MAPA DE PROCESOS</a:t>
            </a:r>
          </a:p>
        </p:txBody>
      </p:sp>
    </p:spTree>
    <p:extLst>
      <p:ext uri="{BB962C8B-B14F-4D97-AF65-F5344CB8AC3E}">
        <p14:creationId xmlns:p14="http://schemas.microsoft.com/office/powerpoint/2010/main" val="2666061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hlinkClick r:id="rId2" action="ppaction://hlinksldjump"/>
            <a:extLst>
              <a:ext uri="{FF2B5EF4-FFF2-40B4-BE49-F238E27FC236}">
                <a16:creationId xmlns:a16="http://schemas.microsoft.com/office/drawing/2014/main" id="{D3EB825F-D582-4210-B7CF-6050C4914BC2}"/>
              </a:ext>
            </a:extLst>
          </p:cNvPr>
          <p:cNvSpPr txBox="1"/>
          <p:nvPr/>
        </p:nvSpPr>
        <p:spPr>
          <a:xfrm>
            <a:off x="0" y="2033141"/>
            <a:ext cx="3604439" cy="954107"/>
          </a:xfrm>
          <a:prstGeom prst="rect">
            <a:avLst/>
          </a:prstGeom>
          <a:noFill/>
        </p:spPr>
        <p:txBody>
          <a:bodyPr wrap="square" rtlCol="0">
            <a:spAutoFit/>
          </a:bodyPr>
          <a:lstStyle/>
          <a:p>
            <a:pPr algn="ctr"/>
            <a:r>
              <a:rPr lang="es-CO" sz="2800" b="1" dirty="0"/>
              <a:t>REQUERIMIENTOS FUNCIONALES</a:t>
            </a:r>
          </a:p>
        </p:txBody>
      </p:sp>
      <p:sp>
        <p:nvSpPr>
          <p:cNvPr id="3" name="CuadroTexto 2">
            <a:extLst>
              <a:ext uri="{FF2B5EF4-FFF2-40B4-BE49-F238E27FC236}">
                <a16:creationId xmlns:a16="http://schemas.microsoft.com/office/drawing/2014/main" id="{5A0AE650-BE5E-47B4-8B22-6CEE3E114826}"/>
              </a:ext>
            </a:extLst>
          </p:cNvPr>
          <p:cNvSpPr txBox="1"/>
          <p:nvPr/>
        </p:nvSpPr>
        <p:spPr>
          <a:xfrm>
            <a:off x="3987211" y="311408"/>
            <a:ext cx="4614529" cy="4832092"/>
          </a:xfrm>
          <a:prstGeom prst="rect">
            <a:avLst/>
          </a:prstGeom>
          <a:noFill/>
        </p:spPr>
        <p:txBody>
          <a:bodyPr wrap="square" rtlCol="0">
            <a:spAutoFit/>
          </a:bodyPr>
          <a:lstStyle/>
          <a:p>
            <a:pPr>
              <a:lnSpc>
                <a:spcPct val="150000"/>
              </a:lnSpc>
            </a:pPr>
            <a:r>
              <a:rPr lang="es-CO" dirty="0"/>
              <a:t>→ RF-001: El sistema permitirá el registro a los usuarios que van a utilizar la plataforma.</a:t>
            </a:r>
          </a:p>
          <a:p>
            <a:pPr>
              <a:lnSpc>
                <a:spcPct val="150000"/>
              </a:lnSpc>
            </a:pPr>
            <a:r>
              <a:rPr lang="es-CO" dirty="0"/>
              <a:t>→ RF-002: El sistema permitirá el acceso a los usuarios registrados.</a:t>
            </a:r>
          </a:p>
          <a:p>
            <a:pPr>
              <a:lnSpc>
                <a:spcPct val="150000"/>
              </a:lnSpc>
            </a:pPr>
            <a:r>
              <a:rPr lang="es-CO" dirty="0"/>
              <a:t>→ RF-003: cada registro en la plataforma del inventario debe estar identificado.</a:t>
            </a:r>
          </a:p>
          <a:p>
            <a:pPr>
              <a:lnSpc>
                <a:spcPct val="150000"/>
              </a:lnSpc>
            </a:pPr>
            <a:r>
              <a:rPr lang="es-CO" dirty="0"/>
              <a:t>→ RF:004: El sistema permitirá el envío de notificaciones de los materiales al proveedor para solicitud de compra.</a:t>
            </a:r>
          </a:p>
          <a:p>
            <a:pPr>
              <a:lnSpc>
                <a:spcPct val="150000"/>
              </a:lnSpc>
            </a:pPr>
            <a:r>
              <a:rPr lang="es-CO" dirty="0"/>
              <a:t>→ RF-005: El sistema debe permitir generar controles sobre lo materiales existentes.</a:t>
            </a:r>
          </a:p>
          <a:p>
            <a:pPr>
              <a:lnSpc>
                <a:spcPct val="150000"/>
              </a:lnSpc>
            </a:pPr>
            <a:r>
              <a:rPr lang="es-CO" dirty="0"/>
              <a:t>→ RF-006: El sistema debe permitir al personal la creación de categorías para la clasificación de los productos en él inventario.</a:t>
            </a:r>
          </a:p>
          <a:p>
            <a:endParaRPr lang="es-CO" dirty="0"/>
          </a:p>
        </p:txBody>
      </p:sp>
    </p:spTree>
    <p:extLst>
      <p:ext uri="{BB962C8B-B14F-4D97-AF65-F5344CB8AC3E}">
        <p14:creationId xmlns:p14="http://schemas.microsoft.com/office/powerpoint/2010/main" val="3995254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hlinkClick r:id="rId2" action="ppaction://hlinksldjump"/>
            <a:extLst>
              <a:ext uri="{FF2B5EF4-FFF2-40B4-BE49-F238E27FC236}">
                <a16:creationId xmlns:a16="http://schemas.microsoft.com/office/drawing/2014/main" id="{6E041A8C-727F-4576-933C-92155D0E058E}"/>
              </a:ext>
            </a:extLst>
          </p:cNvPr>
          <p:cNvSpPr txBox="1"/>
          <p:nvPr/>
        </p:nvSpPr>
        <p:spPr>
          <a:xfrm>
            <a:off x="0" y="2094696"/>
            <a:ext cx="3492347" cy="954107"/>
          </a:xfrm>
          <a:prstGeom prst="rect">
            <a:avLst/>
          </a:prstGeom>
          <a:noFill/>
        </p:spPr>
        <p:txBody>
          <a:bodyPr wrap="square" rtlCol="0">
            <a:spAutoFit/>
          </a:bodyPr>
          <a:lstStyle/>
          <a:p>
            <a:pPr algn="ctr"/>
            <a:r>
              <a:rPr lang="es-CO" sz="2800" b="1" dirty="0"/>
              <a:t>REQUERIMIENTOS NO  FUNCIONALES</a:t>
            </a:r>
          </a:p>
        </p:txBody>
      </p:sp>
      <p:sp>
        <p:nvSpPr>
          <p:cNvPr id="4" name="CuadroTexto 3">
            <a:extLst>
              <a:ext uri="{FF2B5EF4-FFF2-40B4-BE49-F238E27FC236}">
                <a16:creationId xmlns:a16="http://schemas.microsoft.com/office/drawing/2014/main" id="{02E05847-C773-4FDE-8834-454AA0399EFD}"/>
              </a:ext>
            </a:extLst>
          </p:cNvPr>
          <p:cNvSpPr txBox="1"/>
          <p:nvPr/>
        </p:nvSpPr>
        <p:spPr>
          <a:xfrm>
            <a:off x="4125432" y="317286"/>
            <a:ext cx="4412512" cy="4508927"/>
          </a:xfrm>
          <a:prstGeom prst="rect">
            <a:avLst/>
          </a:prstGeom>
          <a:noFill/>
        </p:spPr>
        <p:txBody>
          <a:bodyPr wrap="square" rtlCol="0">
            <a:spAutoFit/>
          </a:bodyPr>
          <a:lstStyle/>
          <a:p>
            <a:pPr>
              <a:lnSpc>
                <a:spcPct val="150000"/>
              </a:lnSpc>
            </a:pPr>
            <a:r>
              <a:rPr lang="es-CO" dirty="0"/>
              <a:t>→ RNF-001: El sistema debe de funcionar correctamente a un cierto número de usuarios.</a:t>
            </a:r>
          </a:p>
          <a:p>
            <a:pPr>
              <a:lnSpc>
                <a:spcPct val="150000"/>
              </a:lnSpc>
            </a:pPr>
            <a:r>
              <a:rPr lang="es-CO" dirty="0"/>
              <a:t>→ RNF-002: El sistema deberá mantener un cierto nivel en el rendimiento en casos de fallos del software.</a:t>
            </a:r>
          </a:p>
          <a:p>
            <a:pPr>
              <a:lnSpc>
                <a:spcPct val="150000"/>
              </a:lnSpc>
            </a:pPr>
            <a:r>
              <a:rPr lang="es-CO" dirty="0"/>
              <a:t>→ RNF-003: El sistema debe proporcionar mensajes y notificaciones de error que sean informativos y orientados a usuario final.</a:t>
            </a:r>
          </a:p>
          <a:p>
            <a:pPr>
              <a:lnSpc>
                <a:spcPct val="150000"/>
              </a:lnSpc>
            </a:pPr>
            <a:r>
              <a:rPr lang="es-CO" dirty="0"/>
              <a:t>→ RNF-004: Los permisos de acceso al sistema podrán ser cambiados solamente por el administrador.</a:t>
            </a:r>
          </a:p>
          <a:p>
            <a:pPr>
              <a:lnSpc>
                <a:spcPct val="150000"/>
              </a:lnSpc>
            </a:pPr>
            <a:r>
              <a:rPr lang="es-CO" dirty="0"/>
              <a:t>→ RNF-005: El sistema debe asegurar que los datos estén protegidos del acceso no autorizado.</a:t>
            </a:r>
          </a:p>
          <a:p>
            <a:endParaRPr lang="es-CO" b="1" dirty="0"/>
          </a:p>
        </p:txBody>
      </p:sp>
    </p:spTree>
    <p:extLst>
      <p:ext uri="{BB962C8B-B14F-4D97-AF65-F5344CB8AC3E}">
        <p14:creationId xmlns:p14="http://schemas.microsoft.com/office/powerpoint/2010/main" val="1274075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hlinkClick r:id="rId2" action="ppaction://hlinksldjump"/>
            <a:extLst>
              <a:ext uri="{FF2B5EF4-FFF2-40B4-BE49-F238E27FC236}">
                <a16:creationId xmlns:a16="http://schemas.microsoft.com/office/drawing/2014/main" id="{02FF74F0-B9D6-4C2D-AA2A-50C355DB195E}"/>
              </a:ext>
            </a:extLst>
          </p:cNvPr>
          <p:cNvSpPr txBox="1"/>
          <p:nvPr/>
        </p:nvSpPr>
        <p:spPr>
          <a:xfrm>
            <a:off x="5273749" y="2110085"/>
            <a:ext cx="4210493" cy="923330"/>
          </a:xfrm>
          <a:prstGeom prst="rect">
            <a:avLst/>
          </a:prstGeom>
          <a:noFill/>
        </p:spPr>
        <p:txBody>
          <a:bodyPr wrap="square" rtlCol="0">
            <a:spAutoFit/>
          </a:bodyPr>
          <a:lstStyle/>
          <a:p>
            <a:r>
              <a:rPr lang="es-CO" sz="5400" b="1" dirty="0"/>
              <a:t>BPMN</a:t>
            </a:r>
          </a:p>
        </p:txBody>
      </p:sp>
    </p:spTree>
    <p:extLst>
      <p:ext uri="{BB962C8B-B14F-4D97-AF65-F5344CB8AC3E}">
        <p14:creationId xmlns:p14="http://schemas.microsoft.com/office/powerpoint/2010/main" val="1356717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hlinkClick r:id="rId2" action="ppaction://hlinksldjump"/>
            <a:extLst>
              <a:ext uri="{FF2B5EF4-FFF2-40B4-BE49-F238E27FC236}">
                <a16:creationId xmlns:a16="http://schemas.microsoft.com/office/drawing/2014/main" id="{B437C65A-38DE-4272-9615-D4751516DD31}"/>
              </a:ext>
            </a:extLst>
          </p:cNvPr>
          <p:cNvPicPr>
            <a:picLocks noChangeAspect="1"/>
          </p:cNvPicPr>
          <p:nvPr/>
        </p:nvPicPr>
        <p:blipFill>
          <a:blip r:embed="rId3"/>
          <a:stretch>
            <a:fillRect/>
          </a:stretch>
        </p:blipFill>
        <p:spPr>
          <a:xfrm>
            <a:off x="-11017" y="1282798"/>
            <a:ext cx="9016453" cy="3454458"/>
          </a:xfrm>
          <a:prstGeom prst="rect">
            <a:avLst/>
          </a:prstGeom>
        </p:spPr>
      </p:pic>
    </p:spTree>
    <p:extLst>
      <p:ext uri="{BB962C8B-B14F-4D97-AF65-F5344CB8AC3E}">
        <p14:creationId xmlns:p14="http://schemas.microsoft.com/office/powerpoint/2010/main" val="3945301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hlinkClick r:id="rId2" action="ppaction://hlinksldjump"/>
            <a:extLst>
              <a:ext uri="{FF2B5EF4-FFF2-40B4-BE49-F238E27FC236}">
                <a16:creationId xmlns:a16="http://schemas.microsoft.com/office/drawing/2014/main" id="{BF755FF3-2B15-471B-BB2A-B4F58EFA7EDA}"/>
              </a:ext>
            </a:extLst>
          </p:cNvPr>
          <p:cNvPicPr>
            <a:picLocks noChangeAspect="1"/>
          </p:cNvPicPr>
          <p:nvPr/>
        </p:nvPicPr>
        <p:blipFill>
          <a:blip r:embed="rId3"/>
          <a:stretch>
            <a:fillRect/>
          </a:stretch>
        </p:blipFill>
        <p:spPr>
          <a:xfrm>
            <a:off x="71609" y="1152163"/>
            <a:ext cx="8978747" cy="3739830"/>
          </a:xfrm>
          <a:prstGeom prst="rect">
            <a:avLst/>
          </a:prstGeom>
        </p:spPr>
      </p:pic>
    </p:spTree>
    <p:extLst>
      <p:ext uri="{BB962C8B-B14F-4D97-AF65-F5344CB8AC3E}">
        <p14:creationId xmlns:p14="http://schemas.microsoft.com/office/powerpoint/2010/main" val="1397323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hlinkClick r:id="rId2" action="ppaction://hlinksldjump"/>
            <a:extLst>
              <a:ext uri="{FF2B5EF4-FFF2-40B4-BE49-F238E27FC236}">
                <a16:creationId xmlns:a16="http://schemas.microsoft.com/office/drawing/2014/main" id="{7432DF42-2FC8-48AB-93CC-BE09E575D654}"/>
              </a:ext>
            </a:extLst>
          </p:cNvPr>
          <p:cNvPicPr>
            <a:picLocks noChangeAspect="1"/>
          </p:cNvPicPr>
          <p:nvPr/>
        </p:nvPicPr>
        <p:blipFill rotWithShape="1">
          <a:blip r:embed="rId3"/>
          <a:srcRect l="2531"/>
          <a:stretch/>
        </p:blipFill>
        <p:spPr>
          <a:xfrm>
            <a:off x="302964" y="1010769"/>
            <a:ext cx="8538072" cy="4067114"/>
          </a:xfrm>
          <a:prstGeom prst="rect">
            <a:avLst/>
          </a:prstGeom>
        </p:spPr>
      </p:pic>
    </p:spTree>
    <p:extLst>
      <p:ext uri="{BB962C8B-B14F-4D97-AF65-F5344CB8AC3E}">
        <p14:creationId xmlns:p14="http://schemas.microsoft.com/office/powerpoint/2010/main" val="51377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2" name="Rectángulo 1">
            <a:extLst>
              <a:ext uri="{FF2B5EF4-FFF2-40B4-BE49-F238E27FC236}">
                <a16:creationId xmlns:a16="http://schemas.microsoft.com/office/drawing/2014/main" id="{122A1550-317B-4927-BA6C-EB6544E21833}"/>
              </a:ext>
            </a:extLst>
          </p:cNvPr>
          <p:cNvSpPr/>
          <p:nvPr/>
        </p:nvSpPr>
        <p:spPr>
          <a:xfrm>
            <a:off x="3247615" y="371416"/>
            <a:ext cx="1576072" cy="584775"/>
          </a:xfrm>
          <a:prstGeom prst="rect">
            <a:avLst/>
          </a:prstGeom>
        </p:spPr>
        <p:txBody>
          <a:bodyPr wrap="none">
            <a:spAutoFit/>
          </a:bodyPr>
          <a:lstStyle/>
          <a:p>
            <a:r>
              <a:rPr lang="es-CO" sz="3200" b="1" dirty="0"/>
              <a:t>ÍNDICE</a:t>
            </a:r>
            <a:endParaRPr lang="es-CO" sz="1800" dirty="0"/>
          </a:p>
        </p:txBody>
      </p:sp>
      <p:sp>
        <p:nvSpPr>
          <p:cNvPr id="3" name="Marcador de contenido 2">
            <a:extLst>
              <a:ext uri="{FF2B5EF4-FFF2-40B4-BE49-F238E27FC236}">
                <a16:creationId xmlns:a16="http://schemas.microsoft.com/office/drawing/2014/main" id="{50414386-582D-4DD9-84C1-27876DF40160}"/>
              </a:ext>
            </a:extLst>
          </p:cNvPr>
          <p:cNvSpPr txBox="1">
            <a:spLocks/>
          </p:cNvSpPr>
          <p:nvPr/>
        </p:nvSpPr>
        <p:spPr>
          <a:xfrm>
            <a:off x="223434" y="956191"/>
            <a:ext cx="9463777" cy="4006222"/>
          </a:xfrm>
          <a:prstGeom prst="rect">
            <a:avLst/>
          </a:prstGeom>
        </p:spPr>
        <p:txBody>
          <a:bodyPr>
            <a:normAutofit fontScale="9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CO" dirty="0">
                <a:solidFill>
                  <a:schemeClr val="tx1"/>
                </a:solidFill>
                <a:hlinkClick r:id="rId3" action="ppaction://hlinksldjump"/>
              </a:rPr>
              <a:t>1. TITULO</a:t>
            </a:r>
            <a:endParaRPr lang="es-CO" dirty="0">
              <a:solidFill>
                <a:schemeClr val="tx1"/>
              </a:solidFill>
            </a:endParaRPr>
          </a:p>
          <a:p>
            <a:r>
              <a:rPr lang="es-CO" dirty="0">
                <a:solidFill>
                  <a:schemeClr val="tx1"/>
                </a:solidFill>
                <a:hlinkClick r:id="rId4" action="ppaction://hlinksldjump"/>
              </a:rPr>
              <a:t>2. PLANTEAMIENTO DEL PROBLEMA</a:t>
            </a:r>
            <a:endParaRPr lang="es-CO" dirty="0">
              <a:solidFill>
                <a:schemeClr val="tx1"/>
              </a:solidFill>
            </a:endParaRPr>
          </a:p>
          <a:p>
            <a:r>
              <a:rPr lang="es-CO" dirty="0">
                <a:solidFill>
                  <a:schemeClr val="tx1"/>
                </a:solidFill>
                <a:hlinkClick r:id="rId5" action="ppaction://hlinksldjump"/>
              </a:rPr>
              <a:t>3. JUSTIFICACION</a:t>
            </a:r>
            <a:endParaRPr lang="es-CO" dirty="0">
              <a:solidFill>
                <a:schemeClr val="tx1"/>
              </a:solidFill>
            </a:endParaRPr>
          </a:p>
          <a:p>
            <a:r>
              <a:rPr lang="es-CO" dirty="0">
                <a:solidFill>
                  <a:schemeClr val="tx1"/>
                </a:solidFill>
                <a:hlinkClick r:id="rId6" action="ppaction://hlinksldjump"/>
              </a:rPr>
              <a:t>4. DELIMITACIÓN</a:t>
            </a:r>
            <a:endParaRPr lang="es-CO" dirty="0">
              <a:solidFill>
                <a:schemeClr val="tx1"/>
              </a:solidFill>
            </a:endParaRPr>
          </a:p>
          <a:p>
            <a:r>
              <a:rPr lang="es-CO" dirty="0">
                <a:solidFill>
                  <a:schemeClr val="tx1"/>
                </a:solidFill>
                <a:hlinkClick r:id="rId7" action="ppaction://hlinksldjump"/>
              </a:rPr>
              <a:t>5. ALCANCE</a:t>
            </a:r>
            <a:endParaRPr lang="es-CO" dirty="0">
              <a:solidFill>
                <a:schemeClr val="tx1"/>
              </a:solidFill>
            </a:endParaRPr>
          </a:p>
          <a:p>
            <a:r>
              <a:rPr lang="es-CO" dirty="0">
                <a:solidFill>
                  <a:schemeClr val="tx1"/>
                </a:solidFill>
                <a:hlinkClick r:id="rId8" action="ppaction://hlinksldjump"/>
              </a:rPr>
              <a:t>6. OBJETIVO GENERAL</a:t>
            </a:r>
            <a:endParaRPr lang="es-CO" dirty="0">
              <a:solidFill>
                <a:schemeClr val="tx1"/>
              </a:solidFill>
            </a:endParaRPr>
          </a:p>
          <a:p>
            <a:r>
              <a:rPr lang="es-CO" dirty="0">
                <a:solidFill>
                  <a:schemeClr val="tx1"/>
                </a:solidFill>
                <a:hlinkClick r:id="rId9" action="ppaction://hlinksldjump"/>
              </a:rPr>
              <a:t>7. OBJETIVOS ESPECIFICOS </a:t>
            </a:r>
            <a:endParaRPr lang="es-CO" dirty="0">
              <a:solidFill>
                <a:schemeClr val="tx1"/>
              </a:solidFill>
            </a:endParaRPr>
          </a:p>
          <a:p>
            <a:r>
              <a:rPr lang="es-CO" dirty="0">
                <a:solidFill>
                  <a:schemeClr val="tx1"/>
                </a:solidFill>
                <a:hlinkClick r:id="rId10" action="ppaction://hlinksldjump"/>
              </a:rPr>
              <a:t>8. INSTRUMENTOS DE RECOLECCION</a:t>
            </a:r>
            <a:endParaRPr lang="es-CO" dirty="0">
              <a:solidFill>
                <a:schemeClr val="tx1"/>
              </a:solidFill>
            </a:endParaRPr>
          </a:p>
          <a:p>
            <a:r>
              <a:rPr lang="es-ES" dirty="0">
                <a:solidFill>
                  <a:schemeClr val="tx1"/>
                </a:solidFill>
              </a:rPr>
              <a:t>     </a:t>
            </a:r>
            <a:r>
              <a:rPr lang="es-ES" dirty="0">
                <a:solidFill>
                  <a:schemeClr val="tx1"/>
                </a:solidFill>
                <a:hlinkClick r:id="rId11" action="ppaction://hlinksldjump"/>
              </a:rPr>
              <a:t>- ENTREVISTA</a:t>
            </a:r>
            <a:endParaRPr lang="es-ES" dirty="0">
              <a:solidFill>
                <a:schemeClr val="tx1"/>
              </a:solidFill>
            </a:endParaRPr>
          </a:p>
          <a:p>
            <a:r>
              <a:rPr lang="es-ES" dirty="0">
                <a:solidFill>
                  <a:schemeClr val="tx1"/>
                </a:solidFill>
              </a:rPr>
              <a:t>     </a:t>
            </a:r>
            <a:r>
              <a:rPr lang="es-ES" dirty="0">
                <a:solidFill>
                  <a:schemeClr val="tx1"/>
                </a:solidFill>
                <a:hlinkClick r:id="rId12" action="ppaction://hlinksldjump"/>
              </a:rPr>
              <a:t>- FOTOGRAFIA</a:t>
            </a:r>
            <a:endParaRPr lang="es-CO" dirty="0">
              <a:solidFill>
                <a:schemeClr val="tx1"/>
              </a:solidFill>
            </a:endParaRPr>
          </a:p>
          <a:p>
            <a:r>
              <a:rPr lang="es-CO" dirty="0">
                <a:solidFill>
                  <a:schemeClr val="tx1"/>
                </a:solidFill>
                <a:hlinkClick r:id="rId13" action="ppaction://hlinksldjump"/>
              </a:rPr>
              <a:t>9. MAPA DE PROCESO</a:t>
            </a:r>
            <a:endParaRPr lang="es-CO" dirty="0">
              <a:solidFill>
                <a:schemeClr val="tx1"/>
              </a:solidFill>
            </a:endParaRPr>
          </a:p>
          <a:p>
            <a:r>
              <a:rPr lang="es-CO" dirty="0">
                <a:solidFill>
                  <a:schemeClr val="tx1"/>
                </a:solidFill>
              </a:rPr>
              <a:t>10. REQUERIMIENTOS</a:t>
            </a:r>
          </a:p>
          <a:p>
            <a:r>
              <a:rPr lang="es-CO" dirty="0">
                <a:solidFill>
                  <a:schemeClr val="tx1"/>
                </a:solidFill>
                <a:hlinkClick r:id="rId14" action="ppaction://hlinksldjump"/>
              </a:rPr>
              <a:t>10.1. FUNCIONALES</a:t>
            </a:r>
            <a:endParaRPr lang="es-CO" dirty="0">
              <a:solidFill>
                <a:schemeClr val="tx1"/>
              </a:solidFill>
            </a:endParaRPr>
          </a:p>
          <a:p>
            <a:r>
              <a:rPr lang="es-CO" dirty="0">
                <a:solidFill>
                  <a:schemeClr val="tx1"/>
                </a:solidFill>
                <a:hlinkClick r:id="rId15" action="ppaction://hlinksldjump"/>
              </a:rPr>
              <a:t>10.2. NO FUNCIONAL</a:t>
            </a:r>
            <a:endParaRPr lang="es-CO" dirty="0">
              <a:solidFill>
                <a:schemeClr val="tx1"/>
              </a:solidFill>
            </a:endParaRPr>
          </a:p>
          <a:p>
            <a:r>
              <a:rPr lang="es-CO" dirty="0">
                <a:solidFill>
                  <a:schemeClr val="tx1"/>
                </a:solidFill>
                <a:hlinkClick r:id="rId16" action="ppaction://hlinksldjump"/>
              </a:rPr>
              <a:t>11. DIAGRAMAS BPMN</a:t>
            </a:r>
            <a:endParaRPr lang="es-CO" dirty="0">
              <a:solidFill>
                <a:schemeClr val="tx1"/>
              </a:solidFill>
            </a:endParaRPr>
          </a:p>
          <a:p>
            <a:pPr lvl="4"/>
            <a:r>
              <a:rPr lang="es-CO" dirty="0">
                <a:solidFill>
                  <a:schemeClr val="tx1"/>
                </a:solidFill>
              </a:rPr>
              <a:t>     </a:t>
            </a:r>
            <a:r>
              <a:rPr lang="es-CO" dirty="0">
                <a:solidFill>
                  <a:schemeClr val="tx1"/>
                </a:solidFill>
                <a:hlinkClick r:id="rId17" action="ppaction://hlinksldjump"/>
              </a:rPr>
              <a:t>- ADMINISTRACIÓN DE INVENTARIO</a:t>
            </a:r>
            <a:endParaRPr lang="es-CO" dirty="0">
              <a:solidFill>
                <a:schemeClr val="tx1"/>
              </a:solidFill>
            </a:endParaRPr>
          </a:p>
          <a:p>
            <a:r>
              <a:rPr lang="es-CO" dirty="0">
                <a:solidFill>
                  <a:schemeClr val="tx1"/>
                </a:solidFill>
              </a:rPr>
              <a:t>     </a:t>
            </a:r>
            <a:r>
              <a:rPr lang="es-CO" dirty="0">
                <a:solidFill>
                  <a:schemeClr val="tx1"/>
                </a:solidFill>
                <a:hlinkClick r:id="rId18" action="ppaction://hlinksldjump"/>
              </a:rPr>
              <a:t>- INGRESO Y CONTROL DE MATERIALES</a:t>
            </a:r>
            <a:endParaRPr lang="es-CO" dirty="0">
              <a:solidFill>
                <a:schemeClr val="tx1"/>
              </a:solidFill>
            </a:endParaRPr>
          </a:p>
          <a:p>
            <a:r>
              <a:rPr lang="es-CO" dirty="0">
                <a:solidFill>
                  <a:schemeClr val="tx1"/>
                </a:solidFill>
              </a:rPr>
              <a:t>     </a:t>
            </a:r>
            <a:r>
              <a:rPr lang="es-CO" dirty="0">
                <a:solidFill>
                  <a:schemeClr val="tx1"/>
                </a:solidFill>
                <a:hlinkClick r:id="rId19" action="ppaction://hlinksldjump"/>
              </a:rPr>
              <a:t>- PROCESO DE COMPRA DE MATERIALES</a:t>
            </a:r>
            <a:endParaRPr lang="es-CO" dirty="0">
              <a:solidFill>
                <a:schemeClr val="tx1"/>
              </a:solidFill>
            </a:endParaRPr>
          </a:p>
          <a:p>
            <a:r>
              <a:rPr lang="es-CO" dirty="0">
                <a:solidFill>
                  <a:schemeClr val="tx1"/>
                </a:solidFill>
                <a:hlinkClick r:id="rId20" action="ppaction://hlinksldjump"/>
              </a:rPr>
              <a:t>12. DIAGRAMA CASOS DE USO </a:t>
            </a:r>
            <a:endParaRPr lang="es-CO" dirty="0">
              <a:solidFill>
                <a:schemeClr val="tx1"/>
              </a:solidFill>
            </a:endParaRPr>
          </a:p>
          <a:p>
            <a:r>
              <a:rPr lang="es-ES" dirty="0">
                <a:solidFill>
                  <a:schemeClr val="tx1"/>
                </a:solidFill>
                <a:hlinkClick r:id="rId21" action="ppaction://hlinkfile"/>
              </a:rPr>
              <a:t>13. I-EEE830</a:t>
            </a:r>
            <a:endParaRPr lang="es-ES" dirty="0">
              <a:solidFill>
                <a:schemeClr val="tx1"/>
              </a:solidFill>
            </a:endParaRPr>
          </a:p>
          <a:p>
            <a:r>
              <a:rPr lang="es-ES" dirty="0">
                <a:solidFill>
                  <a:schemeClr val="tx1"/>
                </a:solidFill>
              </a:rPr>
              <a:t>     </a:t>
            </a:r>
            <a:r>
              <a:rPr lang="es-ES" dirty="0">
                <a:solidFill>
                  <a:schemeClr val="tx1"/>
                </a:solidFill>
                <a:hlinkClick r:id="rId22" action="ppaction://hlinksldjump"/>
              </a:rPr>
              <a:t>- REQUERIMIENTOS FUNCIONALES</a:t>
            </a:r>
            <a:endParaRPr lang="es-ES" dirty="0">
              <a:solidFill>
                <a:schemeClr val="tx1"/>
              </a:solidFill>
            </a:endParaRPr>
          </a:p>
          <a:p>
            <a:r>
              <a:rPr lang="es-ES" dirty="0">
                <a:solidFill>
                  <a:schemeClr val="tx1"/>
                </a:solidFill>
              </a:rPr>
              <a:t>     </a:t>
            </a:r>
            <a:r>
              <a:rPr lang="es-ES" dirty="0">
                <a:solidFill>
                  <a:schemeClr val="tx1"/>
                </a:solidFill>
                <a:hlinkClick r:id="rId23" action="ppaction://hlinksldjump"/>
              </a:rPr>
              <a:t>- REQUERIMIENTOS NO FUNCIOLAES </a:t>
            </a:r>
            <a:endParaRPr lang="es-CO" dirty="0">
              <a:solidFill>
                <a:schemeClr val="tx1"/>
              </a:solidFill>
            </a:endParaRPr>
          </a:p>
          <a:p>
            <a:r>
              <a:rPr lang="es-CO" dirty="0">
                <a:solidFill>
                  <a:schemeClr val="tx1"/>
                </a:solidFill>
                <a:hlinkClick r:id="rId24" action="ppaction://hlinksldjump"/>
              </a:rPr>
              <a:t>14. CASOS DE USO EXTENDIDOS</a:t>
            </a:r>
            <a:endParaRPr lang="es-CO" dirty="0">
              <a:solidFill>
                <a:schemeClr val="tx1"/>
              </a:solidFill>
            </a:endParaRPr>
          </a:p>
          <a:p>
            <a:pPr marL="685800" lvl="1" indent="-228600">
              <a:buFont typeface="+mj-lt"/>
              <a:buAutoNum type="arabicPeriod"/>
            </a:pPr>
            <a:endParaRPr lang="es-CO" dirty="0">
              <a:solidFill>
                <a:schemeClr val="tx1"/>
              </a:solidFill>
            </a:endParaRPr>
          </a:p>
          <a:p>
            <a:endParaRPr lang="es-CO"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hlinkClick r:id="rId2" action="ppaction://hlinksldjump"/>
            <a:extLst>
              <a:ext uri="{FF2B5EF4-FFF2-40B4-BE49-F238E27FC236}">
                <a16:creationId xmlns:a16="http://schemas.microsoft.com/office/drawing/2014/main" id="{DCFBF01B-000B-4177-B150-E47C8587C9A5}"/>
              </a:ext>
            </a:extLst>
          </p:cNvPr>
          <p:cNvSpPr txBox="1"/>
          <p:nvPr/>
        </p:nvSpPr>
        <p:spPr>
          <a:xfrm>
            <a:off x="286438" y="2156251"/>
            <a:ext cx="3029639" cy="830997"/>
          </a:xfrm>
          <a:prstGeom prst="rect">
            <a:avLst/>
          </a:prstGeom>
          <a:noFill/>
        </p:spPr>
        <p:txBody>
          <a:bodyPr wrap="square" rtlCol="0">
            <a:spAutoFit/>
          </a:bodyPr>
          <a:lstStyle/>
          <a:p>
            <a:r>
              <a:rPr lang="es-CO" sz="4800" b="1" dirty="0"/>
              <a:t>IEEE-830</a:t>
            </a:r>
          </a:p>
        </p:txBody>
      </p:sp>
      <p:sp>
        <p:nvSpPr>
          <p:cNvPr id="3" name="Rectángulo 2">
            <a:extLst>
              <a:ext uri="{FF2B5EF4-FFF2-40B4-BE49-F238E27FC236}">
                <a16:creationId xmlns:a16="http://schemas.microsoft.com/office/drawing/2014/main" id="{BBD7F7A4-EFE3-4934-87BC-EC7E00C64027}"/>
              </a:ext>
            </a:extLst>
          </p:cNvPr>
          <p:cNvSpPr/>
          <p:nvPr/>
        </p:nvSpPr>
        <p:spPr>
          <a:xfrm>
            <a:off x="4305999" y="2371694"/>
            <a:ext cx="4454400" cy="400110"/>
          </a:xfrm>
          <a:prstGeom prst="rect">
            <a:avLst/>
          </a:prstGeom>
        </p:spPr>
        <p:txBody>
          <a:bodyPr wrap="square">
            <a:spAutoFit/>
          </a:bodyPr>
          <a:lstStyle/>
          <a:p>
            <a:r>
              <a:rPr lang="es-CO" sz="2000" b="1" dirty="0"/>
              <a:t>REQUERIMIENTOS FUNCIONALES</a:t>
            </a:r>
          </a:p>
        </p:txBody>
      </p:sp>
    </p:spTree>
    <p:extLst>
      <p:ext uri="{BB962C8B-B14F-4D97-AF65-F5344CB8AC3E}">
        <p14:creationId xmlns:p14="http://schemas.microsoft.com/office/powerpoint/2010/main" val="2259076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F74AAFE-7386-4FA3-9E6D-25C1406E3B16}"/>
              </a:ext>
            </a:extLst>
          </p:cNvPr>
          <p:cNvPicPr>
            <a:picLocks noChangeAspect="1"/>
          </p:cNvPicPr>
          <p:nvPr/>
        </p:nvPicPr>
        <p:blipFill>
          <a:blip r:embed="rId2"/>
          <a:stretch>
            <a:fillRect/>
          </a:stretch>
        </p:blipFill>
        <p:spPr>
          <a:xfrm>
            <a:off x="437087" y="1432438"/>
            <a:ext cx="8065587" cy="2720921"/>
          </a:xfrm>
          <a:prstGeom prst="rect">
            <a:avLst/>
          </a:prstGeom>
        </p:spPr>
      </p:pic>
    </p:spTree>
    <p:extLst>
      <p:ext uri="{BB962C8B-B14F-4D97-AF65-F5344CB8AC3E}">
        <p14:creationId xmlns:p14="http://schemas.microsoft.com/office/powerpoint/2010/main" val="24136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E4188C6-BC8F-4479-8B8A-78288050EAA5}"/>
              </a:ext>
            </a:extLst>
          </p:cNvPr>
          <p:cNvPicPr>
            <a:picLocks noChangeAspect="1"/>
          </p:cNvPicPr>
          <p:nvPr/>
        </p:nvPicPr>
        <p:blipFill>
          <a:blip r:embed="rId2"/>
          <a:stretch>
            <a:fillRect/>
          </a:stretch>
        </p:blipFill>
        <p:spPr>
          <a:xfrm>
            <a:off x="431531" y="1400405"/>
            <a:ext cx="8280938" cy="2874140"/>
          </a:xfrm>
          <a:prstGeom prst="rect">
            <a:avLst/>
          </a:prstGeom>
        </p:spPr>
      </p:pic>
    </p:spTree>
    <p:extLst>
      <p:ext uri="{BB962C8B-B14F-4D97-AF65-F5344CB8AC3E}">
        <p14:creationId xmlns:p14="http://schemas.microsoft.com/office/powerpoint/2010/main" val="2788313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8599AD6-3A31-4B1A-972A-F195873B4EED}"/>
              </a:ext>
            </a:extLst>
          </p:cNvPr>
          <p:cNvPicPr>
            <a:picLocks noChangeAspect="1"/>
          </p:cNvPicPr>
          <p:nvPr/>
        </p:nvPicPr>
        <p:blipFill>
          <a:blip r:embed="rId2"/>
          <a:stretch>
            <a:fillRect/>
          </a:stretch>
        </p:blipFill>
        <p:spPr>
          <a:xfrm>
            <a:off x="834010" y="1427832"/>
            <a:ext cx="7671486" cy="2967898"/>
          </a:xfrm>
          <a:prstGeom prst="rect">
            <a:avLst/>
          </a:prstGeom>
        </p:spPr>
      </p:pic>
    </p:spTree>
    <p:extLst>
      <p:ext uri="{BB962C8B-B14F-4D97-AF65-F5344CB8AC3E}">
        <p14:creationId xmlns:p14="http://schemas.microsoft.com/office/powerpoint/2010/main" val="430576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CEF2D19E-9B5A-4EB3-94AC-5ED493A2C27A}"/>
              </a:ext>
            </a:extLst>
          </p:cNvPr>
          <p:cNvPicPr>
            <a:picLocks noChangeAspect="1"/>
          </p:cNvPicPr>
          <p:nvPr/>
        </p:nvPicPr>
        <p:blipFill>
          <a:blip r:embed="rId2"/>
          <a:stretch>
            <a:fillRect/>
          </a:stretch>
        </p:blipFill>
        <p:spPr>
          <a:xfrm>
            <a:off x="769400" y="1438275"/>
            <a:ext cx="7911891" cy="3241016"/>
          </a:xfrm>
          <a:prstGeom prst="rect">
            <a:avLst/>
          </a:prstGeom>
        </p:spPr>
      </p:pic>
    </p:spTree>
    <p:extLst>
      <p:ext uri="{BB962C8B-B14F-4D97-AF65-F5344CB8AC3E}">
        <p14:creationId xmlns:p14="http://schemas.microsoft.com/office/powerpoint/2010/main" val="20545982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299A281-EDB6-4C65-BDCB-9DB226BAE425}"/>
              </a:ext>
            </a:extLst>
          </p:cNvPr>
          <p:cNvPicPr>
            <a:picLocks noChangeAspect="1"/>
          </p:cNvPicPr>
          <p:nvPr/>
        </p:nvPicPr>
        <p:blipFill>
          <a:blip r:embed="rId2"/>
          <a:stretch>
            <a:fillRect/>
          </a:stretch>
        </p:blipFill>
        <p:spPr>
          <a:xfrm>
            <a:off x="631834" y="1310548"/>
            <a:ext cx="7880332" cy="3320900"/>
          </a:xfrm>
          <a:prstGeom prst="rect">
            <a:avLst/>
          </a:prstGeom>
        </p:spPr>
      </p:pic>
    </p:spTree>
    <p:extLst>
      <p:ext uri="{BB962C8B-B14F-4D97-AF65-F5344CB8AC3E}">
        <p14:creationId xmlns:p14="http://schemas.microsoft.com/office/powerpoint/2010/main" val="35899160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910722B8-CE0D-44C3-9D9A-C798D5F123C4}"/>
              </a:ext>
            </a:extLst>
          </p:cNvPr>
          <p:cNvPicPr>
            <a:picLocks noChangeAspect="1"/>
          </p:cNvPicPr>
          <p:nvPr/>
        </p:nvPicPr>
        <p:blipFill>
          <a:blip r:embed="rId2"/>
          <a:stretch>
            <a:fillRect/>
          </a:stretch>
        </p:blipFill>
        <p:spPr>
          <a:xfrm>
            <a:off x="653868" y="1347787"/>
            <a:ext cx="7836264" cy="3478273"/>
          </a:xfrm>
          <a:prstGeom prst="rect">
            <a:avLst/>
          </a:prstGeom>
        </p:spPr>
      </p:pic>
    </p:spTree>
    <p:extLst>
      <p:ext uri="{BB962C8B-B14F-4D97-AF65-F5344CB8AC3E}">
        <p14:creationId xmlns:p14="http://schemas.microsoft.com/office/powerpoint/2010/main" val="40859574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7024ECED-6B47-4D6E-88C3-F6533EA84503}"/>
              </a:ext>
            </a:extLst>
          </p:cNvPr>
          <p:cNvPicPr>
            <a:picLocks noChangeAspect="1"/>
          </p:cNvPicPr>
          <p:nvPr/>
        </p:nvPicPr>
        <p:blipFill>
          <a:blip r:embed="rId2"/>
          <a:stretch>
            <a:fillRect/>
          </a:stretch>
        </p:blipFill>
        <p:spPr>
          <a:xfrm>
            <a:off x="3906840" y="2300454"/>
            <a:ext cx="5054022" cy="542591"/>
          </a:xfrm>
          <a:prstGeom prst="rect">
            <a:avLst/>
          </a:prstGeom>
        </p:spPr>
      </p:pic>
      <p:sp>
        <p:nvSpPr>
          <p:cNvPr id="3" name="CuadroTexto 2">
            <a:hlinkClick r:id="rId3" action="ppaction://hlinksldjump"/>
            <a:extLst>
              <a:ext uri="{FF2B5EF4-FFF2-40B4-BE49-F238E27FC236}">
                <a16:creationId xmlns:a16="http://schemas.microsoft.com/office/drawing/2014/main" id="{03C145C5-1197-42DF-864F-669AA143EBF4}"/>
              </a:ext>
            </a:extLst>
          </p:cNvPr>
          <p:cNvSpPr txBox="1"/>
          <p:nvPr/>
        </p:nvSpPr>
        <p:spPr>
          <a:xfrm>
            <a:off x="286438" y="2156251"/>
            <a:ext cx="3029639" cy="830997"/>
          </a:xfrm>
          <a:prstGeom prst="rect">
            <a:avLst/>
          </a:prstGeom>
          <a:noFill/>
        </p:spPr>
        <p:txBody>
          <a:bodyPr wrap="square" rtlCol="0">
            <a:spAutoFit/>
          </a:bodyPr>
          <a:lstStyle/>
          <a:p>
            <a:r>
              <a:rPr lang="es-CO" sz="4800" b="1" dirty="0"/>
              <a:t>IEEE-830</a:t>
            </a:r>
          </a:p>
        </p:txBody>
      </p:sp>
    </p:spTree>
    <p:extLst>
      <p:ext uri="{BB962C8B-B14F-4D97-AF65-F5344CB8AC3E}">
        <p14:creationId xmlns:p14="http://schemas.microsoft.com/office/powerpoint/2010/main" val="4954413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E272A89-AD0C-49FC-8F05-86592206270F}"/>
              </a:ext>
            </a:extLst>
          </p:cNvPr>
          <p:cNvPicPr>
            <a:picLocks noChangeAspect="1"/>
          </p:cNvPicPr>
          <p:nvPr/>
        </p:nvPicPr>
        <p:blipFill>
          <a:blip r:embed="rId2"/>
          <a:stretch>
            <a:fillRect/>
          </a:stretch>
        </p:blipFill>
        <p:spPr>
          <a:xfrm>
            <a:off x="246762" y="1348673"/>
            <a:ext cx="8153845" cy="2446153"/>
          </a:xfrm>
          <a:prstGeom prst="rect">
            <a:avLst/>
          </a:prstGeom>
        </p:spPr>
      </p:pic>
    </p:spTree>
    <p:extLst>
      <p:ext uri="{BB962C8B-B14F-4D97-AF65-F5344CB8AC3E}">
        <p14:creationId xmlns:p14="http://schemas.microsoft.com/office/powerpoint/2010/main" val="42108701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9DF1510-6664-4B14-B577-86382BD3D4C8}"/>
              </a:ext>
            </a:extLst>
          </p:cNvPr>
          <p:cNvPicPr>
            <a:picLocks noChangeAspect="1"/>
          </p:cNvPicPr>
          <p:nvPr/>
        </p:nvPicPr>
        <p:blipFill>
          <a:blip r:embed="rId2"/>
          <a:stretch>
            <a:fillRect/>
          </a:stretch>
        </p:blipFill>
        <p:spPr>
          <a:xfrm>
            <a:off x="369116" y="1661768"/>
            <a:ext cx="8405767" cy="2337355"/>
          </a:xfrm>
          <a:prstGeom prst="rect">
            <a:avLst/>
          </a:prstGeom>
        </p:spPr>
      </p:pic>
    </p:spTree>
    <p:extLst>
      <p:ext uri="{BB962C8B-B14F-4D97-AF65-F5344CB8AC3E}">
        <p14:creationId xmlns:p14="http://schemas.microsoft.com/office/powerpoint/2010/main" val="52397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2" name="Rectángulo 1">
            <a:hlinkClick r:id="rId3" action="ppaction://hlinksldjump"/>
            <a:extLst>
              <a:ext uri="{FF2B5EF4-FFF2-40B4-BE49-F238E27FC236}">
                <a16:creationId xmlns:a16="http://schemas.microsoft.com/office/drawing/2014/main" id="{B6763E4C-7133-4EE7-B539-4DB36359C662}"/>
              </a:ext>
            </a:extLst>
          </p:cNvPr>
          <p:cNvSpPr/>
          <p:nvPr/>
        </p:nvSpPr>
        <p:spPr>
          <a:xfrm>
            <a:off x="132203" y="1012316"/>
            <a:ext cx="8923662" cy="1200329"/>
          </a:xfrm>
          <a:prstGeom prst="rect">
            <a:avLst/>
          </a:prstGeom>
        </p:spPr>
        <p:txBody>
          <a:bodyPr wrap="square">
            <a:spAutoFit/>
          </a:bodyPr>
          <a:lstStyle/>
          <a:p>
            <a:pPr algn="ctr"/>
            <a:r>
              <a:rPr lang="es-CO" sz="3600" b="1" dirty="0"/>
              <a:t>SISTEMA GESTION DE  INVENTARIO DE LA EMPRESA AEMINOX.</a:t>
            </a:r>
            <a:endParaRPr lang="es-CO" sz="3600" dirty="0"/>
          </a:p>
        </p:txBody>
      </p:sp>
      <p:pic>
        <p:nvPicPr>
          <p:cNvPr id="4" name="Imagen 3">
            <a:extLst>
              <a:ext uri="{FF2B5EF4-FFF2-40B4-BE49-F238E27FC236}">
                <a16:creationId xmlns:a16="http://schemas.microsoft.com/office/drawing/2014/main" id="{CDE60B5C-3668-4FA1-9374-00C4C5556A28}"/>
              </a:ext>
            </a:extLst>
          </p:cNvPr>
          <p:cNvPicPr>
            <a:picLocks noChangeAspect="1"/>
          </p:cNvPicPr>
          <p:nvPr/>
        </p:nvPicPr>
        <p:blipFill>
          <a:blip r:embed="rId4"/>
          <a:stretch>
            <a:fillRect/>
          </a:stretch>
        </p:blipFill>
        <p:spPr>
          <a:xfrm>
            <a:off x="2342667" y="2330702"/>
            <a:ext cx="4458666" cy="2478716"/>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C97458DC-0DE5-4C38-9136-A253E63394C6}"/>
              </a:ext>
            </a:extLst>
          </p:cNvPr>
          <p:cNvPicPr>
            <a:picLocks noChangeAspect="1"/>
          </p:cNvPicPr>
          <p:nvPr/>
        </p:nvPicPr>
        <p:blipFill>
          <a:blip r:embed="rId2"/>
          <a:stretch>
            <a:fillRect/>
          </a:stretch>
        </p:blipFill>
        <p:spPr>
          <a:xfrm>
            <a:off x="465692" y="1495941"/>
            <a:ext cx="8296260" cy="2503182"/>
          </a:xfrm>
          <a:prstGeom prst="rect">
            <a:avLst/>
          </a:prstGeom>
        </p:spPr>
      </p:pic>
    </p:spTree>
    <p:extLst>
      <p:ext uri="{BB962C8B-B14F-4D97-AF65-F5344CB8AC3E}">
        <p14:creationId xmlns:p14="http://schemas.microsoft.com/office/powerpoint/2010/main" val="28409079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A77B81F7-0EEF-43D7-8D3C-4108F3553CAD}"/>
              </a:ext>
            </a:extLst>
          </p:cNvPr>
          <p:cNvPicPr>
            <a:picLocks noChangeAspect="1"/>
          </p:cNvPicPr>
          <p:nvPr/>
        </p:nvPicPr>
        <p:blipFill>
          <a:blip r:embed="rId2"/>
          <a:stretch>
            <a:fillRect/>
          </a:stretch>
        </p:blipFill>
        <p:spPr>
          <a:xfrm>
            <a:off x="394571" y="1451872"/>
            <a:ext cx="8354858" cy="2525216"/>
          </a:xfrm>
          <a:prstGeom prst="rect">
            <a:avLst/>
          </a:prstGeom>
        </p:spPr>
      </p:pic>
    </p:spTree>
    <p:extLst>
      <p:ext uri="{BB962C8B-B14F-4D97-AF65-F5344CB8AC3E}">
        <p14:creationId xmlns:p14="http://schemas.microsoft.com/office/powerpoint/2010/main" val="32541829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C18BADD-411F-4F62-9CEE-A62185C9B139}"/>
              </a:ext>
            </a:extLst>
          </p:cNvPr>
          <p:cNvPicPr>
            <a:picLocks noChangeAspect="1"/>
          </p:cNvPicPr>
          <p:nvPr/>
        </p:nvPicPr>
        <p:blipFill>
          <a:blip r:embed="rId2"/>
          <a:stretch>
            <a:fillRect/>
          </a:stretch>
        </p:blipFill>
        <p:spPr>
          <a:xfrm>
            <a:off x="402861" y="1484925"/>
            <a:ext cx="8398641" cy="2547248"/>
          </a:xfrm>
          <a:prstGeom prst="rect">
            <a:avLst/>
          </a:prstGeom>
        </p:spPr>
      </p:pic>
    </p:spTree>
    <p:extLst>
      <p:ext uri="{BB962C8B-B14F-4D97-AF65-F5344CB8AC3E}">
        <p14:creationId xmlns:p14="http://schemas.microsoft.com/office/powerpoint/2010/main" val="17470453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F097AA5-5E70-4936-8F4A-AB4F33FC3AC2}"/>
              </a:ext>
            </a:extLst>
          </p:cNvPr>
          <p:cNvPicPr>
            <a:picLocks noChangeAspect="1"/>
          </p:cNvPicPr>
          <p:nvPr/>
        </p:nvPicPr>
        <p:blipFill>
          <a:blip r:embed="rId2"/>
          <a:stretch>
            <a:fillRect/>
          </a:stretch>
        </p:blipFill>
        <p:spPr>
          <a:xfrm>
            <a:off x="1275907" y="0"/>
            <a:ext cx="7772400" cy="5143500"/>
          </a:xfrm>
          <a:prstGeom prst="rect">
            <a:avLst/>
          </a:prstGeom>
        </p:spPr>
      </p:pic>
      <p:pic>
        <p:nvPicPr>
          <p:cNvPr id="2" name="Imagen 1">
            <a:hlinkClick r:id="rId3" action="ppaction://hlinksldjump"/>
            <a:extLst>
              <a:ext uri="{FF2B5EF4-FFF2-40B4-BE49-F238E27FC236}">
                <a16:creationId xmlns:a16="http://schemas.microsoft.com/office/drawing/2014/main" id="{EB749268-FA5A-4385-B27A-442965E2CE81}"/>
              </a:ext>
            </a:extLst>
          </p:cNvPr>
          <p:cNvPicPr>
            <a:picLocks noChangeAspect="1"/>
          </p:cNvPicPr>
          <p:nvPr/>
        </p:nvPicPr>
        <p:blipFill>
          <a:blip r:embed="rId4"/>
          <a:stretch>
            <a:fillRect/>
          </a:stretch>
        </p:blipFill>
        <p:spPr>
          <a:xfrm rot="16200000">
            <a:off x="-2385998" y="1720299"/>
            <a:ext cx="6090432" cy="755970"/>
          </a:xfrm>
          <a:prstGeom prst="rect">
            <a:avLst/>
          </a:prstGeom>
        </p:spPr>
      </p:pic>
    </p:spTree>
    <p:extLst>
      <p:ext uri="{BB962C8B-B14F-4D97-AF65-F5344CB8AC3E}">
        <p14:creationId xmlns:p14="http://schemas.microsoft.com/office/powerpoint/2010/main" val="31097533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hlinkClick r:id="rId2" action="ppaction://hlinkfile"/>
            <a:extLst>
              <a:ext uri="{FF2B5EF4-FFF2-40B4-BE49-F238E27FC236}">
                <a16:creationId xmlns:a16="http://schemas.microsoft.com/office/drawing/2014/main" id="{FD16F9BF-4D03-4B74-945B-1B3E5ED3B05B}"/>
              </a:ext>
            </a:extLst>
          </p:cNvPr>
          <p:cNvSpPr txBox="1"/>
          <p:nvPr/>
        </p:nvSpPr>
        <p:spPr>
          <a:xfrm>
            <a:off x="3827721" y="1807535"/>
            <a:ext cx="4976037" cy="1323439"/>
          </a:xfrm>
          <a:prstGeom prst="rect">
            <a:avLst/>
          </a:prstGeom>
          <a:noFill/>
        </p:spPr>
        <p:txBody>
          <a:bodyPr wrap="square" rtlCol="0">
            <a:spAutoFit/>
          </a:bodyPr>
          <a:lstStyle/>
          <a:p>
            <a:pPr algn="ctr"/>
            <a:r>
              <a:rPr lang="es-CO" sz="4000" b="1" dirty="0"/>
              <a:t>CASOS DE USO EXTENDIDOS</a:t>
            </a:r>
          </a:p>
        </p:txBody>
      </p:sp>
    </p:spTree>
    <p:extLst>
      <p:ext uri="{BB962C8B-B14F-4D97-AF65-F5344CB8AC3E}">
        <p14:creationId xmlns:p14="http://schemas.microsoft.com/office/powerpoint/2010/main" val="4360459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hlinkClick r:id="rId2" action="ppaction://hlinksldjump"/>
            <a:extLst>
              <a:ext uri="{FF2B5EF4-FFF2-40B4-BE49-F238E27FC236}">
                <a16:creationId xmlns:a16="http://schemas.microsoft.com/office/drawing/2014/main" id="{5DBEA8E6-72D6-4B38-A06B-3F043C98E443}"/>
              </a:ext>
            </a:extLst>
          </p:cNvPr>
          <p:cNvSpPr txBox="1">
            <a:spLocks/>
          </p:cNvSpPr>
          <p:nvPr/>
        </p:nvSpPr>
        <p:spPr>
          <a:xfrm>
            <a:off x="1277958" y="238359"/>
            <a:ext cx="7568588" cy="128089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CO" sz="3200" b="1" dirty="0"/>
              <a:t>PLANTEAMIENTO DEL PROBLEMA</a:t>
            </a:r>
          </a:p>
        </p:txBody>
      </p:sp>
      <p:sp>
        <p:nvSpPr>
          <p:cNvPr id="3" name="Marcador de contenido 2">
            <a:extLst>
              <a:ext uri="{FF2B5EF4-FFF2-40B4-BE49-F238E27FC236}">
                <a16:creationId xmlns:a16="http://schemas.microsoft.com/office/drawing/2014/main" id="{B8024965-3695-4906-BB19-386BDD0B0043}"/>
              </a:ext>
            </a:extLst>
          </p:cNvPr>
          <p:cNvSpPr txBox="1">
            <a:spLocks/>
          </p:cNvSpPr>
          <p:nvPr/>
        </p:nvSpPr>
        <p:spPr>
          <a:xfrm>
            <a:off x="114300" y="1353841"/>
            <a:ext cx="8915400" cy="3899828"/>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s-CO" sz="1600" dirty="0">
                <a:solidFill>
                  <a:schemeClr val="tx1"/>
                </a:solidFill>
                <a:cs typeface="Arial" panose="020B0604020202020204" pitchFamily="34" charset="0"/>
              </a:rPr>
              <a:t>AEMINOX es una empresa que se destaca por la creación y distribución de materia prima como lo es el acero inoxidable, elemento usado para la elaboración de los artículos que comercializa la empresa; así mismo AEMINOX realiza instalaciones, adecuaciones de servicios de terminación de acabado en diferentes tipos de edificaciones y su vez cuenta con contactos en manufactura y metales primarios con convenios para la prestación de servicios a nivel nacional.</a:t>
            </a:r>
          </a:p>
          <a:p>
            <a:pPr algn="just"/>
            <a:endParaRPr lang="es-CO" sz="1600" dirty="0">
              <a:solidFill>
                <a:schemeClr val="tx1"/>
              </a:solidFill>
              <a:cs typeface="Arial" panose="020B0604020202020204" pitchFamily="34" charset="0"/>
            </a:endParaRPr>
          </a:p>
          <a:p>
            <a:pPr algn="just"/>
            <a:r>
              <a:rPr lang="es-CO" sz="1600" dirty="0">
                <a:solidFill>
                  <a:schemeClr val="tx1"/>
                </a:solidFill>
                <a:cs typeface="Arial" panose="020B0604020202020204" pitchFamily="34" charset="0"/>
              </a:rPr>
              <a:t>Frente a los procesos de inventariado realizados actualmente dentro de la empresa, son procesos que se realizan de forma manual, lo cual ha traído como consecuencia que dentro de las negociaciones con proveedores se generen demoras en los tiempos de respuesta de las solicitudes de los clientes, debido a los retrasos frente  a la organización del material y la administración del inventario.</a:t>
            </a:r>
            <a:endParaRPr lang="es-CO" sz="1600" dirty="0">
              <a:solidFill>
                <a:schemeClr val="tx1"/>
              </a:solidFill>
            </a:endParaRPr>
          </a:p>
        </p:txBody>
      </p:sp>
    </p:spTree>
    <p:extLst>
      <p:ext uri="{BB962C8B-B14F-4D97-AF65-F5344CB8AC3E}">
        <p14:creationId xmlns:p14="http://schemas.microsoft.com/office/powerpoint/2010/main" val="1270701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hlinkClick r:id="rId2" action="ppaction://hlinksldjump"/>
            <a:extLst>
              <a:ext uri="{FF2B5EF4-FFF2-40B4-BE49-F238E27FC236}">
                <a16:creationId xmlns:a16="http://schemas.microsoft.com/office/drawing/2014/main" id="{5132D40C-7A11-4C4C-93CB-FE3CD06F9BAA}"/>
              </a:ext>
            </a:extLst>
          </p:cNvPr>
          <p:cNvSpPr txBox="1">
            <a:spLocks/>
          </p:cNvSpPr>
          <p:nvPr/>
        </p:nvSpPr>
        <p:spPr>
          <a:xfrm>
            <a:off x="3158435" y="343331"/>
            <a:ext cx="3605921" cy="72582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CO" sz="3200" b="1" dirty="0"/>
              <a:t>JUSTIFICACIÓN </a:t>
            </a:r>
          </a:p>
        </p:txBody>
      </p:sp>
      <p:sp>
        <p:nvSpPr>
          <p:cNvPr id="3" name="Marcador de contenido 2">
            <a:extLst>
              <a:ext uri="{FF2B5EF4-FFF2-40B4-BE49-F238E27FC236}">
                <a16:creationId xmlns:a16="http://schemas.microsoft.com/office/drawing/2014/main" id="{822A41D4-26CB-454C-A39D-ABFD290FCEA2}"/>
              </a:ext>
            </a:extLst>
          </p:cNvPr>
          <p:cNvSpPr txBox="1">
            <a:spLocks/>
          </p:cNvSpPr>
          <p:nvPr/>
        </p:nvSpPr>
        <p:spPr>
          <a:xfrm>
            <a:off x="161051" y="1427745"/>
            <a:ext cx="8821898" cy="3960304"/>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s-CO" sz="1600" dirty="0">
                <a:solidFill>
                  <a:schemeClr val="tx1"/>
                </a:solidFill>
              </a:rPr>
              <a:t>Frente a la necesidad y el problema encontrado en cuanto a la gestión de los inventarios realizados por la empresa, este proyecto buscara  brindar un acompañamiento al  personal frente a los procesos  de control y gestionamiento  del inventario. </a:t>
            </a:r>
          </a:p>
          <a:p>
            <a:pPr algn="just"/>
            <a:r>
              <a:rPr lang="es-CO" sz="1600" dirty="0">
                <a:solidFill>
                  <a:schemeClr val="tx1"/>
                </a:solidFill>
              </a:rPr>
              <a:t> Actualmente la compañía se encuentra en una etapa de cambio en donde la realización y organización de manejo del área, se convierte en un elemento vital para el negocio; en esta medida y bajo la situación planteada se establece un programa en donde se pueda visualizar detalladamente la materia prima, herramientas, recursos con los que cuenta la compañía y los procesos que requieren. </a:t>
            </a:r>
          </a:p>
        </p:txBody>
      </p:sp>
    </p:spTree>
    <p:extLst>
      <p:ext uri="{BB962C8B-B14F-4D97-AF65-F5344CB8AC3E}">
        <p14:creationId xmlns:p14="http://schemas.microsoft.com/office/powerpoint/2010/main" val="1595270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hlinkClick r:id="rId2" action="ppaction://hlinksldjump"/>
            <a:extLst>
              <a:ext uri="{FF2B5EF4-FFF2-40B4-BE49-F238E27FC236}">
                <a16:creationId xmlns:a16="http://schemas.microsoft.com/office/drawing/2014/main" id="{FA9E027B-BDB8-4C45-A542-6CF4BD2417A8}"/>
              </a:ext>
            </a:extLst>
          </p:cNvPr>
          <p:cNvSpPr txBox="1"/>
          <p:nvPr/>
        </p:nvSpPr>
        <p:spPr>
          <a:xfrm>
            <a:off x="99151" y="2248584"/>
            <a:ext cx="4880473" cy="646331"/>
          </a:xfrm>
          <a:prstGeom prst="rect">
            <a:avLst/>
          </a:prstGeom>
          <a:noFill/>
        </p:spPr>
        <p:txBody>
          <a:bodyPr wrap="square" rtlCol="0">
            <a:spAutoFit/>
          </a:bodyPr>
          <a:lstStyle/>
          <a:p>
            <a:r>
              <a:rPr lang="es-CO" sz="3600" b="1" dirty="0"/>
              <a:t>DELIMITACIÓN</a:t>
            </a:r>
          </a:p>
        </p:txBody>
      </p:sp>
      <p:sp>
        <p:nvSpPr>
          <p:cNvPr id="3" name="CuadroTexto 2">
            <a:extLst>
              <a:ext uri="{FF2B5EF4-FFF2-40B4-BE49-F238E27FC236}">
                <a16:creationId xmlns:a16="http://schemas.microsoft.com/office/drawing/2014/main" id="{C7A6742F-C73F-4121-A50B-A4574EA76449}"/>
              </a:ext>
            </a:extLst>
          </p:cNvPr>
          <p:cNvSpPr txBox="1"/>
          <p:nvPr/>
        </p:nvSpPr>
        <p:spPr>
          <a:xfrm>
            <a:off x="3745736" y="1900938"/>
            <a:ext cx="5299113" cy="1077218"/>
          </a:xfrm>
          <a:prstGeom prst="rect">
            <a:avLst/>
          </a:prstGeom>
          <a:noFill/>
        </p:spPr>
        <p:txBody>
          <a:bodyPr wrap="square" rtlCol="0">
            <a:spAutoFit/>
          </a:bodyPr>
          <a:lstStyle/>
          <a:p>
            <a:r>
              <a:rPr lang="es-CO" sz="1600" dirty="0"/>
              <a:t>Este proyecto se realizará en un periodo de 6 trimestres que comprende desde abril del 2019 hasta agosto del 2020. La delimitación geográfica es la empresa AEMINOX del barrio Gaitán Cortes. </a:t>
            </a:r>
          </a:p>
        </p:txBody>
      </p:sp>
    </p:spTree>
    <p:extLst>
      <p:ext uri="{BB962C8B-B14F-4D97-AF65-F5344CB8AC3E}">
        <p14:creationId xmlns:p14="http://schemas.microsoft.com/office/powerpoint/2010/main" val="3572223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hlinkClick r:id="rId2" action="ppaction://hlinksldjump"/>
            <a:extLst>
              <a:ext uri="{FF2B5EF4-FFF2-40B4-BE49-F238E27FC236}">
                <a16:creationId xmlns:a16="http://schemas.microsoft.com/office/drawing/2014/main" id="{42DA2F75-03F8-4FEF-BEB8-3EE3E2A7F5CE}"/>
              </a:ext>
            </a:extLst>
          </p:cNvPr>
          <p:cNvSpPr txBox="1">
            <a:spLocks/>
          </p:cNvSpPr>
          <p:nvPr/>
        </p:nvSpPr>
        <p:spPr>
          <a:xfrm>
            <a:off x="419922" y="2185404"/>
            <a:ext cx="4045754" cy="77269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CO" sz="4000" b="1" dirty="0"/>
              <a:t>ALCANCE</a:t>
            </a:r>
          </a:p>
        </p:txBody>
      </p:sp>
      <p:sp>
        <p:nvSpPr>
          <p:cNvPr id="3" name="Marcador de contenido 2">
            <a:extLst>
              <a:ext uri="{FF2B5EF4-FFF2-40B4-BE49-F238E27FC236}">
                <a16:creationId xmlns:a16="http://schemas.microsoft.com/office/drawing/2014/main" id="{998B2799-C9B0-40F8-8B5C-079B222E2EF8}"/>
              </a:ext>
            </a:extLst>
          </p:cNvPr>
          <p:cNvSpPr txBox="1">
            <a:spLocks/>
          </p:cNvSpPr>
          <p:nvPr/>
        </p:nvSpPr>
        <p:spPr>
          <a:xfrm>
            <a:off x="3742660" y="1910630"/>
            <a:ext cx="5295013" cy="3856383"/>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s-CO" sz="1600" dirty="0"/>
              <a:t>El alcance de este sistema va dirigido a la empresa AEMINOX, sobre esta empresa se trabajará el proceso de inventario ya que es el problema que se identifico atreves de ciertas entrevistas</a:t>
            </a:r>
          </a:p>
        </p:txBody>
      </p:sp>
    </p:spTree>
    <p:extLst>
      <p:ext uri="{BB962C8B-B14F-4D97-AF65-F5344CB8AC3E}">
        <p14:creationId xmlns:p14="http://schemas.microsoft.com/office/powerpoint/2010/main" val="2205061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hlinkClick r:id="rId2" action="ppaction://hlinksldjump"/>
            <a:extLst>
              <a:ext uri="{FF2B5EF4-FFF2-40B4-BE49-F238E27FC236}">
                <a16:creationId xmlns:a16="http://schemas.microsoft.com/office/drawing/2014/main" id="{4440325A-8A70-403F-A849-75C5636281FD}"/>
              </a:ext>
            </a:extLst>
          </p:cNvPr>
          <p:cNvSpPr txBox="1"/>
          <p:nvPr/>
        </p:nvSpPr>
        <p:spPr>
          <a:xfrm>
            <a:off x="95693" y="2317219"/>
            <a:ext cx="3955312" cy="677108"/>
          </a:xfrm>
          <a:prstGeom prst="rect">
            <a:avLst/>
          </a:prstGeom>
          <a:noFill/>
        </p:spPr>
        <p:txBody>
          <a:bodyPr wrap="square" rtlCol="0">
            <a:spAutoFit/>
          </a:bodyPr>
          <a:lstStyle/>
          <a:p>
            <a:r>
              <a:rPr lang="es-CO" sz="2400" b="1" dirty="0"/>
              <a:t>OBJETIVO GENERAL</a:t>
            </a:r>
          </a:p>
          <a:p>
            <a:endParaRPr lang="es-CO" dirty="0"/>
          </a:p>
        </p:txBody>
      </p:sp>
      <p:sp>
        <p:nvSpPr>
          <p:cNvPr id="4" name="CuadroTexto 3">
            <a:extLst>
              <a:ext uri="{FF2B5EF4-FFF2-40B4-BE49-F238E27FC236}">
                <a16:creationId xmlns:a16="http://schemas.microsoft.com/office/drawing/2014/main" id="{8087075E-FCCE-4F06-AC9A-5E945B273FDE}"/>
              </a:ext>
            </a:extLst>
          </p:cNvPr>
          <p:cNvSpPr txBox="1"/>
          <p:nvPr/>
        </p:nvSpPr>
        <p:spPr>
          <a:xfrm>
            <a:off x="4051005" y="2070997"/>
            <a:ext cx="4869711" cy="923330"/>
          </a:xfrm>
          <a:prstGeom prst="rect">
            <a:avLst/>
          </a:prstGeom>
          <a:noFill/>
        </p:spPr>
        <p:txBody>
          <a:bodyPr wrap="square" rtlCol="0">
            <a:spAutoFit/>
          </a:bodyPr>
          <a:lstStyle/>
          <a:p>
            <a:pPr algn="just"/>
            <a:r>
              <a:rPr lang="es-CO" sz="1800" dirty="0"/>
              <a:t>Implementar un sistema de información orientado a la web para la gestión de inventarios de la empresa AEMINOX. </a:t>
            </a:r>
          </a:p>
        </p:txBody>
      </p:sp>
    </p:spTree>
    <p:extLst>
      <p:ext uri="{BB962C8B-B14F-4D97-AF65-F5344CB8AC3E}">
        <p14:creationId xmlns:p14="http://schemas.microsoft.com/office/powerpoint/2010/main" val="2807190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hlinkClick r:id="rId2" action="ppaction://hlinksldjump"/>
            <a:extLst>
              <a:ext uri="{FF2B5EF4-FFF2-40B4-BE49-F238E27FC236}">
                <a16:creationId xmlns:a16="http://schemas.microsoft.com/office/drawing/2014/main" id="{79B24F9E-2952-4F37-BACD-BD6ED68B1D26}"/>
              </a:ext>
            </a:extLst>
          </p:cNvPr>
          <p:cNvSpPr txBox="1"/>
          <p:nvPr/>
        </p:nvSpPr>
        <p:spPr>
          <a:xfrm>
            <a:off x="0" y="2094696"/>
            <a:ext cx="3763926" cy="954107"/>
          </a:xfrm>
          <a:prstGeom prst="rect">
            <a:avLst/>
          </a:prstGeom>
          <a:noFill/>
        </p:spPr>
        <p:txBody>
          <a:bodyPr wrap="square" rtlCol="0">
            <a:spAutoFit/>
          </a:bodyPr>
          <a:lstStyle/>
          <a:p>
            <a:pPr algn="ctr"/>
            <a:r>
              <a:rPr lang="es-CO" sz="2800" b="1" dirty="0"/>
              <a:t>OBJETIVOS ESPECIFICOS </a:t>
            </a:r>
          </a:p>
        </p:txBody>
      </p:sp>
      <p:sp>
        <p:nvSpPr>
          <p:cNvPr id="3" name="CuadroTexto 2">
            <a:extLst>
              <a:ext uri="{FF2B5EF4-FFF2-40B4-BE49-F238E27FC236}">
                <a16:creationId xmlns:a16="http://schemas.microsoft.com/office/drawing/2014/main" id="{DA0F5A67-1684-49FA-8306-53C4DF3C48E1}"/>
              </a:ext>
            </a:extLst>
          </p:cNvPr>
          <p:cNvSpPr txBox="1"/>
          <p:nvPr/>
        </p:nvSpPr>
        <p:spPr>
          <a:xfrm>
            <a:off x="3763926" y="1371601"/>
            <a:ext cx="5092995" cy="2769989"/>
          </a:xfrm>
          <a:prstGeom prst="rect">
            <a:avLst/>
          </a:prstGeom>
          <a:noFill/>
        </p:spPr>
        <p:txBody>
          <a:bodyPr wrap="square" rtlCol="0">
            <a:spAutoFit/>
          </a:bodyPr>
          <a:lstStyle/>
          <a:p>
            <a:pPr algn="just"/>
            <a:r>
              <a:rPr lang="es-CO" sz="1600" dirty="0"/>
              <a:t> </a:t>
            </a:r>
          </a:p>
          <a:p>
            <a:pPr marL="285750" indent="-285750" algn="just">
              <a:buFont typeface="Arial" panose="020B0604020202020204" pitchFamily="34" charset="0"/>
              <a:buChar char="•"/>
            </a:pPr>
            <a:r>
              <a:rPr lang="es-CO" sz="1600" dirty="0"/>
              <a:t>Facilitar la organización los datos que se ingresan a la empresa a través del aplicativo.</a:t>
            </a:r>
          </a:p>
          <a:p>
            <a:pPr algn="just"/>
            <a:endParaRPr lang="es-CO" sz="1600" dirty="0"/>
          </a:p>
          <a:p>
            <a:pPr marL="285750" indent="-285750" algn="just">
              <a:buFont typeface="Arial" panose="020B0604020202020204" pitchFamily="34" charset="0"/>
              <a:buChar char="•"/>
            </a:pPr>
            <a:r>
              <a:rPr lang="es-CO" sz="1600" dirty="0"/>
              <a:t>Gestionar los recursos de la empresa AEMINOX dándole un modelo de organización a la empresa.</a:t>
            </a:r>
          </a:p>
          <a:p>
            <a:pPr algn="just"/>
            <a:endParaRPr lang="es-CO" sz="1600" dirty="0"/>
          </a:p>
          <a:p>
            <a:pPr marL="285750" indent="-285750" algn="just">
              <a:buFont typeface="Arial" panose="020B0604020202020204" pitchFamily="34" charset="0"/>
              <a:buChar char="•"/>
            </a:pPr>
            <a:r>
              <a:rPr lang="es-ES" sz="1600" dirty="0"/>
              <a:t>Permitir un fácil acceso al aplicativo para una mayor eficacia al momento de la gestión de inventario de la empresa AEMINOX.</a:t>
            </a:r>
            <a:endParaRPr lang="es-CO" sz="1600" dirty="0"/>
          </a:p>
          <a:p>
            <a:endParaRPr lang="es-CO" dirty="0"/>
          </a:p>
        </p:txBody>
      </p:sp>
    </p:spTree>
    <p:extLst>
      <p:ext uri="{BB962C8B-B14F-4D97-AF65-F5344CB8AC3E}">
        <p14:creationId xmlns:p14="http://schemas.microsoft.com/office/powerpoint/2010/main" val="673766698"/>
      </p:ext>
    </p:extLst>
  </p:cSld>
  <p:clrMapOvr>
    <a:masterClrMapping/>
  </p:clrMapOvr>
</p:sld>
</file>

<file path=ppt/theme/theme1.xml><?xml version="1.0" encoding="utf-8"?>
<a:theme xmlns:a="http://schemas.openxmlformats.org/drawingml/2006/main" name="Presentación SENA-GC-F-004-V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1263</TotalTime>
  <Words>874</Words>
  <Application>Microsoft Office PowerPoint</Application>
  <PresentationFormat>Presentación en pantalla (16:9)</PresentationFormat>
  <Paragraphs>98</Paragraphs>
  <Slides>35</Slides>
  <Notes>4</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35</vt:i4>
      </vt:variant>
    </vt:vector>
  </HeadingPairs>
  <TitlesOfParts>
    <vt:vector size="38" baseType="lpstr">
      <vt:lpstr>Arial</vt:lpstr>
      <vt:lpstr>Calibri</vt:lpstr>
      <vt:lpstr>Presentación SENA-GC-F-004-V1</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APRENDIZ</dc:creator>
  <cp:lastModifiedBy>APRENDIZ</cp:lastModifiedBy>
  <cp:revision>81</cp:revision>
  <dcterms:modified xsi:type="dcterms:W3CDTF">2019-07-02T11:54:08Z</dcterms:modified>
</cp:coreProperties>
</file>