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Montserrat" panose="020B0604020202020204" charset="0"/>
      <p:regular r:id="rId23"/>
      <p:bold r:id="rId24"/>
    </p:embeddedFont>
    <p:embeddedFont>
      <p:font typeface="Syncopate" panose="020B0604020202020204" charset="0"/>
      <p:regular r:id="rId25"/>
      <p:bold r:id="rId26"/>
    </p:embeddedFont>
    <p:embeddedFont>
      <p:font typeface="Ubuntu" panose="020B0604020202020204" charset="0"/>
      <p:regular r:id="rId27"/>
      <p:bold r:id="rId28"/>
      <p:italic r:id="rId29"/>
      <p:boldItalic r:id="rId30"/>
    </p:embeddedFont>
    <p:embeddedFont>
      <p:font typeface="Lato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20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8-13T13:57:44.592" idx="1">
    <p:pos x="6000" y="0"/>
    <p:text>El autor se cuestiona sobre cuál es la particularidad que tiene Linux, o mejor dicho el modelo de Desarrollo de Linux, que hace que éste haya alcanzado semejante nivel de Calidad a través del aporte de un grupo de programadores aficionados conectados a traves de Internet.
-Camila Perez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8-13T04:00:26.123" idx="2">
    <p:pos x="6000" y="0"/>
    <p:text>El sostiene que para proyectos de desarrollo  con semejante nivel de envergadura como es un Sistema Operativo se deberia llevar a cabo un modelo de desarrollo, que llama modelo de Catedral. En donde existe cierta Centralizacion y planificacion desde el primer momento y en donde las pruebas se llevan a cabo por grupos que trabajan de manera aisladas y las versiones no se liberan hasta que no llegara el momento.
-Camila Perez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8-13T14:11:18.322" idx="3">
    <p:pos x="6000" y="0"/>
    <p:text>El autor encuentra que Linux se basa en un modelo de desarrollo, al que el llama Bazar, el cual consiste en el aporte de muchas personas que utilizan diferentes agendas y enfoques, ya sea para diseñar, desarrollar o depurar. El código es publico para cualquiera y las versiones se lanzan con frecuencia.
-Camila Perez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8-13T22:51:39.630" idx="4">
    <p:pos x="6000" y="0"/>
    <p:text>Como los programadores del software libre participan en el desarrollo de programas que necesitan y usan todo el tiempo los usuarios se involucran en elproyecto haciendoque este mejore su calidad.pag 2
-braian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8-13T22:50:59.418" idx="5">
    <p:pos x="6000" y="0"/>
    <p:text>"Tratar a los usuarios como colaboradores es la forma más apropiada de mejorar el código,
y la más efectiva de depurarlo".pag 5
-braian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8-13T22:50:29.897" idx="6">
    <p:pos x="6000" y="0"/>
    <p:text>El rapido lanzamientos de versiones del sistemas y elconstante feedback con los usuarios hacen que los problemas se solucinen mas rapidos y elsoftware crezca a gran velocidad pag 6
-braian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8-13T22:50:09.674" idx="7">
    <p:pos x="6000" y="0"/>
    <p:text>Dada una base suficiente de desarrolladores asistentes y beta−testers, casi cualquier
problema puede ser caracterizado rápidamente, y su solución ser obvia al menos para alguien.pag 7 (ley de linus)
-braian</p:tex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8-13T05:23:05.647" idx="8">
    <p:pos x="6000" y="0"/>
    <p:text>Linus Tolvards tomo ventaja del potencial de Internet. 
Pero eso no fue suficiente, una estrategia de liderazgo y hábitos de cooperación ayudaron a lograr  que se aprovechara al máximo el medio. Se establecio un orden motivado por la autocorreccion espontanea mucho mas eficiente y elaborado que cualquier planificacion.
-Camila Perez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704702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s"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s"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s"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indent="0" algn="l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indent="0" algn="l" rtl="0">
              <a:spcBef>
                <a:spcPts val="0"/>
              </a:spcBef>
              <a:buNone/>
            </a:pPr>
            <a:endParaRPr lang="e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0160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Ubuntu"/>
              <a:buNone/>
            </a:pPr>
            <a:endParaRPr lang="es" dirty="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indent="0" algn="l" rtl="0">
              <a:spcBef>
                <a:spcPts val="0"/>
              </a:spcBef>
              <a:buNone/>
            </a:pPr>
            <a:endParaRPr lang="e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s"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s"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s"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s"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s"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s"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s"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299" y="503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489"/>
            <a:ext cx="5153704" cy="5134399"/>
            <a:chOff x="0" y="74"/>
            <a:chExt cx="5153704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4" y="-225"/>
              <a:ext cx="5152799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49" y="1145825"/>
              <a:ext cx="3996600" cy="3996899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3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Shape 105"/>
          <p:cNvGrpSpPr/>
          <p:nvPr/>
        </p:nvGrpSpPr>
        <p:grpSpPr>
          <a:xfrm>
            <a:off x="4406399" y="0"/>
            <a:ext cx="4737600" cy="5143064"/>
            <a:chOff x="4406399" y="0"/>
            <a:chExt cx="4737600" cy="5143064"/>
          </a:xfrm>
        </p:grpSpPr>
        <p:sp>
          <p:nvSpPr>
            <p:cNvPr id="106" name="Shape 106"/>
            <p:cNvSpPr/>
            <p:nvPr/>
          </p:nvSpPr>
          <p:spPr>
            <a:xfrm rot="5400000">
              <a:off x="4408200" y="-1800"/>
              <a:ext cx="4733999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 rot="5400000">
              <a:off x="4841124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5618398" y="123646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 flipH="1">
              <a:off x="5849857" y="1443954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 rot="-5400000">
              <a:off x="5987079" y="2469464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 flipH="1">
              <a:off x="6222114" y="267695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 rot="-5400000">
              <a:off x="6675340" y="186201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 rot="-5400000">
              <a:off x="6861139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 flipH="1">
              <a:off x="7965265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 flipH="1">
              <a:off x="7462447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 rot="-5400000">
              <a:off x="8102489" y="371847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Montserrat"/>
              <a:buNone/>
              <a:defRPr sz="8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825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457200" marR="0" lvl="1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914400" marR="0" lvl="2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371600" marR="0" lvl="3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1828800" marR="0" lvl="4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286000" marR="0" lvl="5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2743200" marR="0" lvl="6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200400" marR="0" lvl="7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3657600" marR="0" lvl="8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0" y="381000"/>
            <a:ext cx="1037850" cy="1016287"/>
            <a:chOff x="0" y="381000"/>
            <a:chExt cx="1037850" cy="1016287"/>
          </a:xfrm>
        </p:grpSpPr>
        <p:sp>
          <p:nvSpPr>
            <p:cNvPr id="21" name="Shape 21"/>
            <p:cNvSpPr/>
            <p:nvPr/>
          </p:nvSpPr>
          <p:spPr>
            <a:xfrm rot="-5400000">
              <a:off x="0" y="3810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229049" y="58848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899" cy="291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825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457200" marR="0" lvl="1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914400" marR="0" lvl="2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371600" marR="0" lvl="3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1828800" marR="0" lvl="4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286000" marR="0" lvl="5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2743200" marR="0" lvl="6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200400" marR="0" lvl="7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3657600" marR="0" lvl="8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Shape 26"/>
          <p:cNvGrpSpPr/>
          <p:nvPr/>
        </p:nvGrpSpPr>
        <p:grpSpPr>
          <a:xfrm>
            <a:off x="0" y="381000"/>
            <a:ext cx="1037850" cy="1016287"/>
            <a:chOff x="0" y="381000"/>
            <a:chExt cx="1037850" cy="1016287"/>
          </a:xfrm>
        </p:grpSpPr>
        <p:sp>
          <p:nvSpPr>
            <p:cNvPr id="27" name="Shape 27"/>
            <p:cNvSpPr/>
            <p:nvPr/>
          </p:nvSpPr>
          <p:spPr>
            <a:xfrm rot="-5400000">
              <a:off x="0" y="3810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229049" y="58848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899" cy="91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Shape 32"/>
          <p:cNvGrpSpPr/>
          <p:nvPr/>
        </p:nvGrpSpPr>
        <p:grpSpPr>
          <a:xfrm>
            <a:off x="4406399" y="0"/>
            <a:ext cx="4737600" cy="5143064"/>
            <a:chOff x="4406399" y="0"/>
            <a:chExt cx="4737600" cy="5143064"/>
          </a:xfrm>
        </p:grpSpPr>
        <p:sp>
          <p:nvSpPr>
            <p:cNvPr id="33" name="Shape 33"/>
            <p:cNvSpPr/>
            <p:nvPr/>
          </p:nvSpPr>
          <p:spPr>
            <a:xfrm rot="5400000">
              <a:off x="4408200" y="-1800"/>
              <a:ext cx="4733999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 rot="5400000">
              <a:off x="4841124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5618398" y="123646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 flipH="1">
              <a:off x="5849857" y="1443954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 rot="-5400000">
              <a:off x="5987079" y="2469464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 flipH="1">
              <a:off x="6222114" y="267695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 rot="-5400000">
              <a:off x="6675340" y="186201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 rot="-5400000">
              <a:off x="6861139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 flipH="1">
              <a:off x="7965265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 flipH="1">
              <a:off x="7462447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Shape 48"/>
            <p:cNvSpPr/>
            <p:nvPr/>
          </p:nvSpPr>
          <p:spPr>
            <a:xfrm rot="-5400000">
              <a:off x="8102489" y="371847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Shape 50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Shape 54"/>
          <p:cNvGrpSpPr/>
          <p:nvPr/>
        </p:nvGrpSpPr>
        <p:grpSpPr>
          <a:xfrm>
            <a:off x="0" y="381000"/>
            <a:ext cx="1037850" cy="1016287"/>
            <a:chOff x="0" y="381000"/>
            <a:chExt cx="1037850" cy="1016287"/>
          </a:xfrm>
        </p:grpSpPr>
        <p:sp>
          <p:nvSpPr>
            <p:cNvPr id="55" name="Shape 55"/>
            <p:cNvSpPr/>
            <p:nvPr/>
          </p:nvSpPr>
          <p:spPr>
            <a:xfrm rot="-5400000">
              <a:off x="0" y="3810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Shape 56"/>
            <p:cNvSpPr/>
            <p:nvPr/>
          </p:nvSpPr>
          <p:spPr>
            <a:xfrm flipH="1">
              <a:off x="229049" y="58848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899" cy="91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825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457200" marR="0" lvl="1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914400" marR="0" lvl="2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371600" marR="0" lvl="3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1828800" marR="0" lvl="4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286000" marR="0" lvl="5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2743200" marR="0" lvl="6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200400" marR="0" lvl="7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3657600" marR="0" lvl="8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825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457200" marR="0" lvl="1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914400" marR="0" lvl="2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371600" marR="0" lvl="3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1828800" marR="0" lvl="4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286000" marR="0" lvl="5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2743200" marR="0" lvl="6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200400" marR="0" lvl="7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3657600" marR="0" lvl="8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0" y="381000"/>
            <a:ext cx="1037850" cy="1016287"/>
            <a:chOff x="0" y="381000"/>
            <a:chExt cx="1037850" cy="1016287"/>
          </a:xfrm>
        </p:grpSpPr>
        <p:sp>
          <p:nvSpPr>
            <p:cNvPr id="63" name="Shape 63"/>
            <p:cNvSpPr/>
            <p:nvPr/>
          </p:nvSpPr>
          <p:spPr>
            <a:xfrm rot="-5400000">
              <a:off x="0" y="3810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Shape 64"/>
            <p:cNvSpPr/>
            <p:nvPr/>
          </p:nvSpPr>
          <p:spPr>
            <a:xfrm flipH="1">
              <a:off x="229049" y="58848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899" cy="149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899" cy="241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825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457200" marR="0" lvl="1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914400" marR="0" lvl="2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371600" marR="0" lvl="3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1828800" marR="0" lvl="4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286000" marR="0" lvl="5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2743200" marR="0" lvl="6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200400" marR="0" lvl="7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3657600" marR="0" lvl="8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Shape 69"/>
          <p:cNvGrpSpPr/>
          <p:nvPr/>
        </p:nvGrpSpPr>
        <p:grpSpPr>
          <a:xfrm>
            <a:off x="4406399" y="0"/>
            <a:ext cx="4737600" cy="5143500"/>
            <a:chOff x="4406399" y="0"/>
            <a:chExt cx="4737600" cy="5143500"/>
          </a:xfrm>
        </p:grpSpPr>
        <p:sp>
          <p:nvSpPr>
            <p:cNvPr id="70" name="Shape 70"/>
            <p:cNvSpPr/>
            <p:nvPr/>
          </p:nvSpPr>
          <p:spPr>
            <a:xfrm rot="5400000">
              <a:off x="4407899" y="-1500"/>
              <a:ext cx="4734599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 rot="5400000">
              <a:off x="4840825" y="5999"/>
              <a:ext cx="4298699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 rot="-5400000">
              <a:off x="5618398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 flipH="1">
              <a:off x="5849857" y="144407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 rot="-5400000">
              <a:off x="5987079" y="2469741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 flipH="1">
              <a:off x="6222114" y="267717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6675340" y="186224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 rot="-5400000">
              <a:off x="6861139" y="247808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 flipH="1">
              <a:off x="7965265" y="2693191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8145082" y="330903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 rot="-5400000">
              <a:off x="7047599" y="30953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 flipH="1">
              <a:off x="7276649" y="33027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 flipH="1">
              <a:off x="7462447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 rot="-5400000">
              <a:off x="8102489" y="37188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 flipH="1">
              <a:off x="8334532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8288289" y="433469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Shape 91"/>
          <p:cNvGrpSpPr/>
          <p:nvPr/>
        </p:nvGrpSpPr>
        <p:grpSpPr>
          <a:xfrm>
            <a:off x="0" y="381000"/>
            <a:ext cx="1037850" cy="1016287"/>
            <a:chOff x="0" y="381000"/>
            <a:chExt cx="1037850" cy="1016287"/>
          </a:xfrm>
        </p:grpSpPr>
        <p:sp>
          <p:nvSpPr>
            <p:cNvPr id="92" name="Shape 92"/>
            <p:cNvSpPr/>
            <p:nvPr/>
          </p:nvSpPr>
          <p:spPr>
            <a:xfrm rot="-5400000">
              <a:off x="0" y="3810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 flipH="1">
              <a:off x="229049" y="58848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299" cy="175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299" cy="50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825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457200" marR="0" lvl="1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914400" marR="0" lvl="2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371600" marR="0" lvl="3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1828800" marR="0" lvl="4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286000" marR="0" lvl="5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2743200" marR="0" lvl="6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200400" marR="0" lvl="7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3657600" marR="0" lvl="8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Shape 99"/>
          <p:cNvGrpSpPr/>
          <p:nvPr/>
        </p:nvGrpSpPr>
        <p:grpSpPr>
          <a:xfrm>
            <a:off x="0" y="4128571"/>
            <a:ext cx="698925" cy="684657"/>
            <a:chOff x="0" y="3785671"/>
            <a:chExt cx="698925" cy="684657"/>
          </a:xfrm>
        </p:grpSpPr>
        <p:sp>
          <p:nvSpPr>
            <p:cNvPr id="100" name="Shape 100"/>
            <p:cNvSpPr/>
            <p:nvPr/>
          </p:nvSpPr>
          <p:spPr>
            <a:xfrm rot="-5400000">
              <a:off x="0" y="3785671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 flipH="1">
              <a:off x="154124" y="3925528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457200" marR="0" lvl="1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914400" marR="0" lvl="2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371600" marR="0" lvl="3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1828800" marR="0" lvl="4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286000" marR="0" lvl="5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2743200" marR="0" lvl="6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200400" marR="0" lvl="7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3657600" marR="0" lvl="8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825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457200" marR="0" lvl="1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914400" marR="0" lvl="2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371600" marR="0" lvl="3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1828800" marR="0" lvl="4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286000" marR="0" lvl="5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2743200" marR="0" lvl="6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200400" marR="0" lvl="7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3657600" marR="0" lvl="8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Lato"/>
              <a:buNone/>
            </a:pPr>
            <a:fld id="{00000000-1234-1234-1234-123412341234}" type="slidenum">
              <a:rPr lang="es"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es" sz="10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7.xml"/><Relationship Id="rId4" Type="http://schemas.openxmlformats.org/officeDocument/2006/relationships/image" Target="../media/image1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r>
              <a:rPr lang="es" sz="4000" b="0" i="0" u="none" strike="noStrike" cap="none">
                <a:solidFill>
                  <a:schemeClr val="lt1"/>
                </a:solidFill>
                <a:latin typeface="Syncopate"/>
                <a:ea typeface="Syncopate"/>
                <a:cs typeface="Syncopate"/>
                <a:sym typeface="Syncopate"/>
              </a:rPr>
              <a:t>LA CATEDRAL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r>
              <a:rPr lang="es" sz="4000" b="0" i="0" u="none" strike="noStrike" cap="none">
                <a:solidFill>
                  <a:schemeClr val="lt1"/>
                </a:solidFill>
                <a:latin typeface="Syncopate"/>
                <a:ea typeface="Syncopate"/>
                <a:cs typeface="Syncopate"/>
                <a:sym typeface="Syncopate"/>
              </a:rPr>
              <a:t>Y EL BAZAR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5837650" y="2810700"/>
            <a:ext cx="3163499" cy="62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s" sz="14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RAYMONDPOR ERIC S. </a:t>
            </a:r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186"/>
            <a:ext cx="9144000" cy="5136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0"/>
    </mc:Choice>
    <mc:Fallback xmlns="">
      <p:transition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Shape 1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64554"/>
            <a:ext cx="9252520" cy="5701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0"/>
    </mc:Choice>
    <mc:Fallback xmlns="">
      <p:transition advClick="0" advTm="2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/>
        </p:nvSpPr>
        <p:spPr>
          <a:xfrm>
            <a:off x="5424975" y="4458025"/>
            <a:ext cx="3227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Shape 187" descr="C:\Users\braian\Desktop\liberarPinguino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0"/>
    </mc:Choice>
    <mc:Fallback xmlns="">
      <p:transition advClick="0" advTm="2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8500" y="39075"/>
            <a:ext cx="9143999" cy="5158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0"/>
    </mc:Choice>
    <mc:Fallback xmlns="">
      <p:transition advClick="0" advTm="20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0996" y="0"/>
            <a:ext cx="920289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Shape 202" descr="C:\Users\braian\Desktop\bug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Shape 203" descr="C:\Users\braian\Desktop\pulpoojos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9511" y="1275605"/>
            <a:ext cx="2476500" cy="184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0"/>
    </mc:Choice>
    <mc:Fallback xmlns="">
      <p:transition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Shape 2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527"/>
            <a:ext cx="9144000" cy="5141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Shape 2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950" y="0"/>
            <a:ext cx="914894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Shape 2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0"/>
    </mc:Choice>
    <mc:Fallback xmlns="">
      <p:transition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Shape 223" descr="images.jpg"/>
          <p:cNvPicPr preferRelativeResize="0"/>
          <p:nvPr/>
        </p:nvPicPr>
        <p:blipFill rotWithShape="1">
          <a:blip r:embed="rId3">
            <a:alphaModFix/>
          </a:blip>
          <a:srcRect l="-1560" r="1559" b="5365"/>
          <a:stretch/>
        </p:blipFill>
        <p:spPr>
          <a:xfrm>
            <a:off x="-299900" y="-165375"/>
            <a:ext cx="11081099" cy="547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Shape 2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0"/>
    </mc:Choice>
    <mc:Fallback xmlns="">
      <p:transition advClick="0" advTm="20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Shape 1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11759" y="0"/>
            <a:ext cx="432473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0"/>
    </mc:Choice>
    <mc:Fallback xmlns="">
      <p:transition advClick="0" advTm="20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35" name="Shape 235" descr="9cfc70c3c0d0347767f2ffabbd37dfbd--minion-gif-happy-minions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2875" y="0"/>
            <a:ext cx="9399275" cy="559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0"/>
    </mc:Choice>
    <mc:Fallback xmlns="">
      <p:transition advClick="0" advTm="20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0"/>
    </mc:Choice>
    <mc:Fallback xmlns="">
      <p:transition advClick="0" advTm="20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0"/>
    </mc:Choice>
    <mc:Fallback xmlns="">
      <p:transition advClick="0" advTm="2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Shape 1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478372"/>
            <a:ext cx="9144000" cy="6100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0"/>
    </mc:Choice>
    <mc:Fallback xmlns="">
      <p:transition advClick="0" advTm="2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Shape 1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1680" y="0"/>
            <a:ext cx="642937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0"/>
    </mc:Choice>
    <mc:Fallback xmlns="">
      <p:transition advClick="0" advTm="2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Shape 165" descr="Switch_To_linux.jpg"/>
          <p:cNvPicPr preferRelativeResize="0"/>
          <p:nvPr/>
        </p:nvPicPr>
        <p:blipFill rotWithShape="1">
          <a:blip r:embed="rId3">
            <a:alphaModFix/>
          </a:blip>
          <a:srcRect l="855" r="85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 descr="programador.jpg"/>
          <p:cNvPicPr preferRelativeResize="0"/>
          <p:nvPr/>
        </p:nvPicPr>
        <p:blipFill rotWithShape="1">
          <a:blip r:embed="rId4">
            <a:alphaModFix amt="66000"/>
          </a:blip>
          <a:srcRect l="11971" t="10761" r="12739" b="13931"/>
          <a:stretch/>
        </p:blipFill>
        <p:spPr>
          <a:xfrm>
            <a:off x="7546575" y="0"/>
            <a:ext cx="1597425" cy="2376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0"/>
    </mc:Choice>
    <mc:Fallback xmlns="">
      <p:transition advClick="0" advTm="2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236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0"/>
    </mc:Choice>
    <mc:Fallback xmlns="">
      <p:transition advClick="0" advTm="2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9783" y="0"/>
            <a:ext cx="932356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0"/>
    </mc:Choice>
    <mc:Fallback xmlns="">
      <p:transition advClick="0" advTm="20000"/>
    </mc:Fallback>
  </mc:AlternateContent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</Words>
  <Application>Microsoft Office PowerPoint</Application>
  <PresentationFormat>Presentación en pantalla (16:9)</PresentationFormat>
  <Paragraphs>3</Paragraphs>
  <Slides>20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Arial</vt:lpstr>
      <vt:lpstr>Montserrat</vt:lpstr>
      <vt:lpstr>Syncopate</vt:lpstr>
      <vt:lpstr>Ubuntu</vt:lpstr>
      <vt:lpstr>Lato</vt:lpstr>
      <vt:lpstr>focus</vt:lpstr>
      <vt:lpstr>LA CATEDRAL  Y EL BAZAR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CATEDRAL  Y EL BAZAR</dc:title>
  <dc:creator>Camila</dc:creator>
  <cp:lastModifiedBy>Camila</cp:lastModifiedBy>
  <cp:revision>4</cp:revision>
  <dcterms:modified xsi:type="dcterms:W3CDTF">2017-08-17T00:09:47Z</dcterms:modified>
</cp:coreProperties>
</file>