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70" r:id="rId11"/>
    <p:sldId id="273" r:id="rId12"/>
    <p:sldId id="277" r:id="rId13"/>
    <p:sldId id="274" r:id="rId14"/>
    <p:sldId id="279" r:id="rId15"/>
    <p:sldId id="280" r:id="rId16"/>
    <p:sldId id="289" r:id="rId17"/>
    <p:sldId id="281" r:id="rId18"/>
    <p:sldId id="282" r:id="rId19"/>
    <p:sldId id="286" r:id="rId20"/>
    <p:sldId id="283" r:id="rId21"/>
    <p:sldId id="285" r:id="rId22"/>
    <p:sldId id="287" r:id="rId23"/>
    <p:sldId id="288" r:id="rId24"/>
    <p:sldId id="272" r:id="rId25"/>
    <p:sldId id="271" r:id="rId26"/>
    <p:sldId id="267" r:id="rId27"/>
    <p:sldId id="266" r:id="rId28"/>
    <p:sldId id="275" r:id="rId29"/>
    <p:sldId id="268" r:id="rId30"/>
    <p:sldId id="269" r:id="rId31"/>
    <p:sldId id="290" r:id="rId32"/>
    <p:sldId id="262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1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classroom.udacity.com/courses/cs101" TargetMode="External"/><Relationship Id="rId2" Type="http://schemas.openxmlformats.org/officeDocument/2006/relationships/hyperlink" Target="https://www.tutorialspoint.com/pyth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rogramiz.com/python-programming" TargetMode="External"/><Relationship Id="rId5" Type="http://schemas.openxmlformats.org/officeDocument/2006/relationships/hyperlink" Target="http://pythoncentral.io/" TargetMode="External"/><Relationship Id="rId4" Type="http://schemas.openxmlformats.org/officeDocument/2006/relationships/hyperlink" Target="http://chimera.labs.oreilly.com/books/1230000000393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1</a:t>
            </a:r>
          </a:p>
          <a:p>
            <a:r>
              <a:rPr lang="en-US" sz="1600" dirty="0"/>
              <a:t>By Josh schertz</a:t>
            </a:r>
          </a:p>
        </p:txBody>
      </p:sp>
    </p:spTree>
    <p:extLst>
      <p:ext uri="{BB962C8B-B14F-4D97-AF65-F5344CB8AC3E}">
        <p14:creationId xmlns:p14="http://schemas.microsoft.com/office/powerpoint/2010/main" val="1588298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8457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91176"/>
            <a:ext cx="10052368" cy="4867421"/>
          </a:xfrm>
        </p:spPr>
        <p:txBody>
          <a:bodyPr>
            <a:noAutofit/>
          </a:bodyPr>
          <a:lstStyle/>
          <a:p>
            <a:r>
              <a:rPr lang="en-US" sz="2200" dirty="0"/>
              <a:t>String (</a:t>
            </a:r>
            <a:r>
              <a:rPr lang="en-US" sz="2200" dirty="0" err="1"/>
              <a:t>str</a:t>
            </a:r>
            <a:r>
              <a:rPr lang="en-US" sz="2200" dirty="0"/>
              <a:t>) – text enclosed within single, double or triple quotes (‘frogs’)</a:t>
            </a:r>
          </a:p>
          <a:p>
            <a:r>
              <a:rPr lang="en-US" sz="2200" dirty="0"/>
              <a:t>Integer (</a:t>
            </a:r>
            <a:r>
              <a:rPr lang="en-US" sz="2200" dirty="0" err="1"/>
              <a:t>int</a:t>
            </a:r>
            <a:r>
              <a:rPr lang="en-US" sz="2200" dirty="0"/>
              <a:t>) – positive/negative whole numbers (1, 2, 3, 4, -1, -2)</a:t>
            </a:r>
          </a:p>
          <a:p>
            <a:r>
              <a:rPr lang="en-US" sz="2200" dirty="0"/>
              <a:t>Float – real numbers with a decimal point (3.14, 3+e18)</a:t>
            </a:r>
          </a:p>
          <a:p>
            <a:r>
              <a:rPr lang="en-US" sz="2200" dirty="0"/>
              <a:t>Boolean – True or False object</a:t>
            </a:r>
          </a:p>
          <a:p>
            <a:endParaRPr lang="en-US" sz="2200" dirty="0"/>
          </a:p>
          <a:p>
            <a:r>
              <a:rPr lang="en-US" sz="2200" dirty="0"/>
              <a:t>List – stores items separated by commas, enclosed within square brackets; </a:t>
            </a:r>
            <a:r>
              <a:rPr lang="en-US" sz="2200" b="1" dirty="0"/>
              <a:t>can</a:t>
            </a:r>
            <a:r>
              <a:rPr lang="en-US" sz="2200" dirty="0"/>
              <a:t> be updated</a:t>
            </a:r>
          </a:p>
          <a:p>
            <a:r>
              <a:rPr lang="en-US" sz="2200" dirty="0"/>
              <a:t>Tuple – stores items separated by commas, enclosed within parentheses; </a:t>
            </a:r>
            <a:r>
              <a:rPr lang="en-US" sz="2200" b="1" dirty="0"/>
              <a:t>cannot </a:t>
            </a:r>
            <a:r>
              <a:rPr lang="en-US" sz="2200" dirty="0"/>
              <a:t>be updated</a:t>
            </a:r>
          </a:p>
          <a:p>
            <a:r>
              <a:rPr lang="en-US" sz="2200" dirty="0"/>
              <a:t>Dictionary – stores multiple key/value pairs within curly braces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66018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8457"/>
          </a:xfrm>
        </p:spPr>
        <p:txBody>
          <a:bodyPr/>
          <a:lstStyle/>
          <a:p>
            <a:r>
              <a:rPr lang="en-US" dirty="0"/>
              <a:t>Mathematical Operations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9338724"/>
              </p:ext>
            </p:extLst>
          </p:nvPr>
        </p:nvGraphicFramePr>
        <p:xfrm>
          <a:off x="1103313" y="1490663"/>
          <a:ext cx="10010163" cy="445997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36721">
                  <a:extLst>
                    <a:ext uri="{9D8B030D-6E8A-4147-A177-3AD203B41FA5}">
                      <a16:colId xmlns:a16="http://schemas.microsoft.com/office/drawing/2014/main" val="2665888851"/>
                    </a:ext>
                  </a:extLst>
                </a:gridCol>
                <a:gridCol w="3336721">
                  <a:extLst>
                    <a:ext uri="{9D8B030D-6E8A-4147-A177-3AD203B41FA5}">
                      <a16:colId xmlns:a16="http://schemas.microsoft.com/office/drawing/2014/main" val="3460914011"/>
                    </a:ext>
                  </a:extLst>
                </a:gridCol>
                <a:gridCol w="3336721">
                  <a:extLst>
                    <a:ext uri="{9D8B030D-6E8A-4147-A177-3AD203B41FA5}">
                      <a16:colId xmlns:a16="http://schemas.microsoft.com/office/drawing/2014/main" val="879801589"/>
                    </a:ext>
                  </a:extLst>
                </a:gridCol>
              </a:tblGrid>
              <a:tr h="8919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6661433"/>
                  </a:ext>
                </a:extLst>
              </a:tr>
              <a:tr h="8919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+</a:t>
                      </a:r>
                      <a:r>
                        <a:rPr lang="en-US" baseline="0" dirty="0"/>
                        <a:t> 2 = 3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716800"/>
                  </a:ext>
                </a:extLst>
              </a:tr>
              <a:tr h="8919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Subtraction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– 1 =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481476"/>
                  </a:ext>
                </a:extLst>
              </a:tr>
              <a:tr h="8919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Division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/ 2 =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0522062"/>
                  </a:ext>
                </a:extLst>
              </a:tr>
              <a:tr h="8919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Multiplication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* 2 =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9962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7228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8457"/>
          </a:xfrm>
        </p:spPr>
        <p:txBody>
          <a:bodyPr/>
          <a:lstStyle/>
          <a:p>
            <a:r>
              <a:rPr lang="en-US" dirty="0"/>
              <a:t>Trading Minutes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91176"/>
            <a:ext cx="10052368" cy="4867421"/>
          </a:xfrm>
        </p:spPr>
        <p:txBody>
          <a:bodyPr>
            <a:noAutofit/>
          </a:bodyPr>
          <a:lstStyle/>
          <a:p>
            <a:r>
              <a:rPr lang="en-US" sz="2200" dirty="0"/>
              <a:t>How many minutes are there in a normal 6.5 hour trading day?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878" y="3101559"/>
            <a:ext cx="10164802" cy="2230096"/>
          </a:xfrm>
          <a:prstGeom prst="rect">
            <a:avLst/>
          </a:prstGeom>
        </p:spPr>
      </p:pic>
      <p:sp>
        <p:nvSpPr>
          <p:cNvPr id="7" name="Arrow: Left 6"/>
          <p:cNvSpPr/>
          <p:nvPr/>
        </p:nvSpPr>
        <p:spPr>
          <a:xfrm rot="669900">
            <a:off x="1878180" y="4740422"/>
            <a:ext cx="3998019" cy="80185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Float output from float times </a:t>
            </a:r>
            <a:r>
              <a:rPr lang="en-US" dirty="0" err="1"/>
              <a:t>int</a:t>
            </a:r>
            <a:endParaRPr lang="en-US" dirty="0"/>
          </a:p>
        </p:txBody>
      </p:sp>
      <p:sp>
        <p:nvSpPr>
          <p:cNvPr id="10" name="Arrow: Left 9"/>
          <p:cNvSpPr/>
          <p:nvPr/>
        </p:nvSpPr>
        <p:spPr>
          <a:xfrm rot="21401395">
            <a:off x="4518776" y="3470999"/>
            <a:ext cx="3073889" cy="80185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assignment</a:t>
            </a:r>
          </a:p>
        </p:txBody>
      </p:sp>
    </p:spTree>
    <p:extLst>
      <p:ext uri="{BB962C8B-B14F-4D97-AF65-F5344CB8AC3E}">
        <p14:creationId xmlns:p14="http://schemas.microsoft.com/office/powerpoint/2010/main" val="255946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8457"/>
          </a:xfrm>
        </p:spPr>
        <p:txBody>
          <a:bodyPr/>
          <a:lstStyle/>
          <a:p>
            <a:r>
              <a:rPr lang="en-US" dirty="0"/>
              <a:t>Special Mathematical Operations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8876596"/>
              </p:ext>
            </p:extLst>
          </p:nvPr>
        </p:nvGraphicFramePr>
        <p:xfrm>
          <a:off x="1103313" y="1490663"/>
          <a:ext cx="10010163" cy="45865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36721">
                  <a:extLst>
                    <a:ext uri="{9D8B030D-6E8A-4147-A177-3AD203B41FA5}">
                      <a16:colId xmlns:a16="http://schemas.microsoft.com/office/drawing/2014/main" val="2665888851"/>
                    </a:ext>
                  </a:extLst>
                </a:gridCol>
                <a:gridCol w="3336721">
                  <a:extLst>
                    <a:ext uri="{9D8B030D-6E8A-4147-A177-3AD203B41FA5}">
                      <a16:colId xmlns:a16="http://schemas.microsoft.com/office/drawing/2014/main" val="3460914011"/>
                    </a:ext>
                  </a:extLst>
                </a:gridCol>
                <a:gridCol w="3336721">
                  <a:extLst>
                    <a:ext uri="{9D8B030D-6E8A-4147-A177-3AD203B41FA5}">
                      <a16:colId xmlns:a16="http://schemas.microsoft.com/office/drawing/2014/main" val="879801589"/>
                    </a:ext>
                  </a:extLst>
                </a:gridCol>
              </a:tblGrid>
              <a:tr h="9555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6661433"/>
                  </a:ext>
                </a:extLst>
              </a:tr>
              <a:tr h="9555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Division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 / 2 = 2.5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0522062"/>
                  </a:ext>
                </a:extLst>
              </a:tr>
              <a:tr h="9555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Floor Division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 //</a:t>
                      </a:r>
                      <a:r>
                        <a:rPr lang="en-US" baseline="0" dirty="0"/>
                        <a:t> 2 = 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9962109"/>
                  </a:ext>
                </a:extLst>
              </a:tr>
              <a:tr h="17198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Modulo – yields the remainder from the division of the argument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r>
                        <a:rPr lang="en-US" baseline="0" dirty="0"/>
                        <a:t> % 2 = 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7939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7409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8457"/>
          </a:xfrm>
        </p:spPr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91176"/>
            <a:ext cx="10052368" cy="4867421"/>
          </a:xfrm>
        </p:spPr>
        <p:txBody>
          <a:bodyPr>
            <a:noAutofit/>
          </a:bodyPr>
          <a:lstStyle/>
          <a:p>
            <a:r>
              <a:rPr lang="en-US" sz="2200" dirty="0"/>
              <a:t>A contiguous set of characters represented within quotation marks</a:t>
            </a:r>
          </a:p>
          <a:p>
            <a:endParaRPr lang="en-US" sz="2200" dirty="0"/>
          </a:p>
          <a:p>
            <a:r>
              <a:rPr lang="en-US" sz="2200" dirty="0"/>
              <a:t>Multiple strings can be concatenated with addition sign (+)</a:t>
            </a:r>
          </a:p>
          <a:p>
            <a:r>
              <a:rPr lang="en-US" sz="2200" dirty="0"/>
              <a:t>A single string can be duplicated n times by multiplying the string by a integer using the asterisk (*) sign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956" y="3811610"/>
            <a:ext cx="10064724" cy="265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386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8457"/>
          </a:xfrm>
        </p:spPr>
        <p:txBody>
          <a:bodyPr/>
          <a:lstStyle/>
          <a:p>
            <a:r>
              <a:rPr lang="en-US" dirty="0"/>
              <a:t>String 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91176"/>
            <a:ext cx="10052368" cy="4867421"/>
          </a:xfrm>
        </p:spPr>
        <p:txBody>
          <a:bodyPr>
            <a:noAutofit/>
          </a:bodyPr>
          <a:lstStyle/>
          <a:p>
            <a:r>
              <a:rPr lang="en-US" sz="2200" dirty="0"/>
              <a:t>Subsets of strings can be taken using the slice operator (square brackets)</a:t>
            </a:r>
          </a:p>
          <a:p>
            <a:pPr lvl="1"/>
            <a:r>
              <a:rPr lang="en-US" sz="2000" dirty="0"/>
              <a:t>Index starts at 0 in the beginning of the string</a:t>
            </a:r>
          </a:p>
          <a:p>
            <a:pPr lvl="1"/>
            <a:r>
              <a:rPr lang="en-US" sz="2000" dirty="0"/>
              <a:t>-1 will return the last item in the string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294" y="3203238"/>
            <a:ext cx="8908611" cy="330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392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8457"/>
          </a:xfrm>
        </p:spPr>
        <p:txBody>
          <a:bodyPr/>
          <a:lstStyle/>
          <a:p>
            <a:r>
              <a:rPr lang="en-US" dirty="0"/>
              <a:t>String Indexing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91176"/>
            <a:ext cx="10052368" cy="4867421"/>
          </a:xfrm>
        </p:spPr>
        <p:txBody>
          <a:bodyPr>
            <a:noAutofit/>
          </a:bodyPr>
          <a:lstStyle/>
          <a:p>
            <a:r>
              <a:rPr lang="en-US" sz="2200" dirty="0"/>
              <a:t>Write an expression for returning the ticker from this sentence:</a:t>
            </a:r>
          </a:p>
          <a:p>
            <a:pPr lvl="1"/>
            <a:r>
              <a:rPr lang="en-US" dirty="0"/>
              <a:t>“Apple (AAPL) makes the iPhone”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3325090"/>
            <a:ext cx="10052368" cy="175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86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8457"/>
          </a:xfrm>
        </p:spPr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91176"/>
            <a:ext cx="10052368" cy="4867421"/>
          </a:xfrm>
        </p:spPr>
        <p:txBody>
          <a:bodyPr>
            <a:noAutofit/>
          </a:bodyPr>
          <a:lstStyle/>
          <a:p>
            <a:r>
              <a:rPr lang="en-US" sz="2200" dirty="0"/>
              <a:t>A list contains items separated by commas, enclosed within square brackets</a:t>
            </a:r>
          </a:p>
          <a:p>
            <a:r>
              <a:rPr lang="en-US" sz="2200" dirty="0"/>
              <a:t>Each item can be a different data type from its neighbor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3105285"/>
            <a:ext cx="10052368" cy="325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244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8457"/>
          </a:xfrm>
        </p:spPr>
        <p:txBody>
          <a:bodyPr/>
          <a:lstStyle/>
          <a:p>
            <a:r>
              <a:rPr lang="en-US" dirty="0"/>
              <a:t>List 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91176"/>
            <a:ext cx="10052368" cy="4867421"/>
          </a:xfrm>
        </p:spPr>
        <p:txBody>
          <a:bodyPr>
            <a:noAutofit/>
          </a:bodyPr>
          <a:lstStyle/>
          <a:p>
            <a:r>
              <a:rPr lang="en-US" sz="2200" dirty="0"/>
              <a:t>Items can be accessed using the slice operator (square brackets)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430113"/>
            <a:ext cx="10052368" cy="367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826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8457"/>
          </a:xfrm>
        </p:spPr>
        <p:txBody>
          <a:bodyPr/>
          <a:lstStyle/>
          <a:p>
            <a:r>
              <a:rPr lang="en-US" dirty="0"/>
              <a:t>List Manipulations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91176"/>
            <a:ext cx="10052368" cy="4867421"/>
          </a:xfrm>
        </p:spPr>
        <p:txBody>
          <a:bodyPr>
            <a:noAutofit/>
          </a:bodyPr>
          <a:lstStyle/>
          <a:p>
            <a:r>
              <a:rPr lang="en-US" sz="2200" dirty="0"/>
              <a:t>Items can be added, updated or removed from existing lists</a:t>
            </a:r>
          </a:p>
          <a:p>
            <a:r>
              <a:rPr lang="en-US" sz="2200" b="1" dirty="0"/>
              <a:t>Lists are mutable</a:t>
            </a:r>
            <a:endParaRPr lang="en-US" sz="2000" b="1" dirty="0"/>
          </a:p>
          <a:p>
            <a:endParaRPr lang="en-US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1103312" y="2547010"/>
            <a:ext cx="10052368" cy="3948807"/>
            <a:chOff x="1103312" y="2060121"/>
            <a:chExt cx="10052368" cy="394880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b="7553"/>
            <a:stretch/>
          </p:blipFill>
          <p:spPr>
            <a:xfrm>
              <a:off x="1107621" y="2060121"/>
              <a:ext cx="10048059" cy="292751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t="39263"/>
            <a:stretch/>
          </p:blipFill>
          <p:spPr>
            <a:xfrm>
              <a:off x="1103312" y="4987637"/>
              <a:ext cx="10052368" cy="10212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4191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4051"/>
          </a:xfrm>
        </p:spPr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06770"/>
            <a:ext cx="10066436" cy="484163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Learn basic computer science concepts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Able to write simple Python scripts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Experience full application development cycle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Know where to get programming help and learn new concepts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Develop technical problem solving skill set</a:t>
            </a:r>
          </a:p>
        </p:txBody>
      </p:sp>
    </p:spTree>
    <p:extLst>
      <p:ext uri="{BB962C8B-B14F-4D97-AF65-F5344CB8AC3E}">
        <p14:creationId xmlns:p14="http://schemas.microsoft.com/office/powerpoint/2010/main" val="6690172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8457"/>
          </a:xfrm>
        </p:spPr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91176"/>
            <a:ext cx="10052368" cy="4867421"/>
          </a:xfrm>
        </p:spPr>
        <p:txBody>
          <a:bodyPr>
            <a:noAutofit/>
          </a:bodyPr>
          <a:lstStyle/>
          <a:p>
            <a:r>
              <a:rPr lang="en-US" sz="2200" dirty="0"/>
              <a:t>A tuple is similar to a list, where it contains items separated by commas, enclosed within parentheses</a:t>
            </a:r>
          </a:p>
          <a:p>
            <a:r>
              <a:rPr lang="en-US" sz="2200" b="1" dirty="0"/>
              <a:t>Tuples cannot be updated (immutable)</a:t>
            </a:r>
            <a:endParaRPr lang="en-US" sz="2200" dirty="0"/>
          </a:p>
          <a:p>
            <a:r>
              <a:rPr lang="en-US" sz="2200" dirty="0"/>
              <a:t>Each item can be a different data type from its neighbor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3364058"/>
            <a:ext cx="10052368" cy="31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82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8457"/>
          </a:xfrm>
        </p:spPr>
        <p:txBody>
          <a:bodyPr/>
          <a:lstStyle/>
          <a:p>
            <a:r>
              <a:rPr lang="en-US" dirty="0"/>
              <a:t>Tuple 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91176"/>
            <a:ext cx="10052368" cy="4867421"/>
          </a:xfrm>
        </p:spPr>
        <p:txBody>
          <a:bodyPr>
            <a:noAutofit/>
          </a:bodyPr>
          <a:lstStyle/>
          <a:p>
            <a:r>
              <a:rPr lang="en-US" sz="2200" dirty="0"/>
              <a:t>Items can be accessed using the slice operator (square brackets)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430049"/>
            <a:ext cx="10052368" cy="374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149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8457"/>
          </a:xfrm>
        </p:spPr>
        <p:txBody>
          <a:bodyPr/>
          <a:lstStyle/>
          <a:p>
            <a:r>
              <a:rPr lang="en-US" dirty="0"/>
              <a:t>Tuple	 Manipulations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91176"/>
            <a:ext cx="10052368" cy="4867421"/>
          </a:xfrm>
        </p:spPr>
        <p:txBody>
          <a:bodyPr>
            <a:noAutofit/>
          </a:bodyPr>
          <a:lstStyle/>
          <a:p>
            <a:r>
              <a:rPr lang="en-US" sz="2200" dirty="0"/>
              <a:t>Items </a:t>
            </a:r>
            <a:r>
              <a:rPr lang="en-US" sz="2200" b="1" dirty="0"/>
              <a:t>cannot</a:t>
            </a:r>
            <a:r>
              <a:rPr lang="en-US" sz="2200" dirty="0"/>
              <a:t> be added, updated or removed from existing tuples</a:t>
            </a:r>
          </a:p>
          <a:p>
            <a:r>
              <a:rPr lang="en-US" sz="2200" b="1" dirty="0"/>
              <a:t>Tuples are immutable</a:t>
            </a:r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So why use tuples?</a:t>
            </a:r>
          </a:p>
          <a:p>
            <a:endParaRPr lang="en-US" sz="2200" dirty="0"/>
          </a:p>
          <a:p>
            <a:r>
              <a:rPr lang="en-US" sz="2200" dirty="0"/>
              <a:t>Faster than lists</a:t>
            </a:r>
          </a:p>
          <a:p>
            <a:r>
              <a:rPr lang="en-US" sz="2200" dirty="0"/>
              <a:t>Safer than a list for data that doesn’t need to change (write protected)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9769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8457"/>
          </a:xfrm>
        </p:spPr>
        <p:txBody>
          <a:bodyPr/>
          <a:lstStyle/>
          <a:p>
            <a:r>
              <a:rPr lang="en-US" dirty="0"/>
              <a:t>Single Item 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91176"/>
            <a:ext cx="10052368" cy="4867421"/>
          </a:xfrm>
        </p:spPr>
        <p:txBody>
          <a:bodyPr>
            <a:noAutofit/>
          </a:bodyPr>
          <a:lstStyle/>
          <a:p>
            <a:r>
              <a:rPr lang="en-US" sz="2200" dirty="0"/>
              <a:t>Tuples with a single item require a comma after the item is specified</a:t>
            </a:r>
          </a:p>
          <a:p>
            <a:r>
              <a:rPr lang="en-US" sz="2200" dirty="0"/>
              <a:t>Otherwise, the tuple object is converted to the item’s default type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953336"/>
            <a:ext cx="10052368" cy="248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542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8457"/>
          </a:xfrm>
        </p:spPr>
        <p:txBody>
          <a:bodyPr/>
          <a:lstStyle/>
          <a:p>
            <a:r>
              <a:rPr lang="en-US" dirty="0"/>
              <a:t>Data Comparisons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659092"/>
              </p:ext>
            </p:extLst>
          </p:nvPr>
        </p:nvGraphicFramePr>
        <p:xfrm>
          <a:off x="1103313" y="1490663"/>
          <a:ext cx="10010163" cy="457251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36721">
                  <a:extLst>
                    <a:ext uri="{9D8B030D-6E8A-4147-A177-3AD203B41FA5}">
                      <a16:colId xmlns:a16="http://schemas.microsoft.com/office/drawing/2014/main" val="2665888851"/>
                    </a:ext>
                  </a:extLst>
                </a:gridCol>
                <a:gridCol w="3336721">
                  <a:extLst>
                    <a:ext uri="{9D8B030D-6E8A-4147-A177-3AD203B41FA5}">
                      <a16:colId xmlns:a16="http://schemas.microsoft.com/office/drawing/2014/main" val="3460914011"/>
                    </a:ext>
                  </a:extLst>
                </a:gridCol>
                <a:gridCol w="3336721">
                  <a:extLst>
                    <a:ext uri="{9D8B030D-6E8A-4147-A177-3AD203B41FA5}">
                      <a16:colId xmlns:a16="http://schemas.microsoft.com/office/drawing/2014/main" val="879801589"/>
                    </a:ext>
                  </a:extLst>
                </a:gridCol>
              </a:tblGrid>
              <a:tr h="5080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Operation;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6661433"/>
                  </a:ext>
                </a:extLst>
              </a:tr>
              <a:tr h="5080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Strictly less than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&lt; 1 = 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716800"/>
                  </a:ext>
                </a:extLst>
              </a:tr>
              <a:tr h="5080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Less than or equal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&lt;= 0 = 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481476"/>
                  </a:ext>
                </a:extLst>
              </a:tr>
              <a:tr h="5080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Strictly greater than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&gt; 0 = 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0522062"/>
                  </a:ext>
                </a:extLst>
              </a:tr>
              <a:tr h="5080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Greater than or equal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r>
                        <a:rPr lang="en-US" baseline="0" dirty="0"/>
                        <a:t> &gt;= 1 = True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9962109"/>
                  </a:ext>
                </a:extLst>
              </a:tr>
              <a:tr h="5080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Equal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== 2 = 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7939768"/>
                  </a:ext>
                </a:extLst>
              </a:tr>
              <a:tr h="5080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equal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!=</a:t>
                      </a:r>
                      <a:r>
                        <a:rPr lang="en-US" baseline="0" dirty="0"/>
                        <a:t> 2 = True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2758825"/>
                  </a:ext>
                </a:extLst>
              </a:tr>
              <a:tr h="5080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 [not]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Object identity; [is not]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is </a:t>
                      </a:r>
                      <a:r>
                        <a:rPr lang="en-US" i="1" dirty="0" err="1"/>
                        <a:t>int</a:t>
                      </a:r>
                      <a:r>
                        <a:rPr lang="en-US" dirty="0"/>
                        <a:t> = 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639531"/>
                  </a:ext>
                </a:extLst>
              </a:tr>
              <a:tr h="5080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[not] 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Object identity; [not in]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in [1, 2, 3] = 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1952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7984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8457"/>
          </a:xfrm>
        </p:spPr>
        <p:txBody>
          <a:bodyPr/>
          <a:lstStyle/>
          <a:p>
            <a:r>
              <a:rPr lang="en-US" dirty="0"/>
              <a:t>Boolean Operations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8609861"/>
              </p:ext>
            </p:extLst>
          </p:nvPr>
        </p:nvGraphicFramePr>
        <p:xfrm>
          <a:off x="1047042" y="1491175"/>
          <a:ext cx="10010163" cy="455336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36721">
                  <a:extLst>
                    <a:ext uri="{9D8B030D-6E8A-4147-A177-3AD203B41FA5}">
                      <a16:colId xmlns:a16="http://schemas.microsoft.com/office/drawing/2014/main" val="2665888851"/>
                    </a:ext>
                  </a:extLst>
                </a:gridCol>
                <a:gridCol w="3336721">
                  <a:extLst>
                    <a:ext uri="{9D8B030D-6E8A-4147-A177-3AD203B41FA5}">
                      <a16:colId xmlns:a16="http://schemas.microsoft.com/office/drawing/2014/main" val="3218527405"/>
                    </a:ext>
                  </a:extLst>
                </a:gridCol>
                <a:gridCol w="3336721">
                  <a:extLst>
                    <a:ext uri="{9D8B030D-6E8A-4147-A177-3AD203B41FA5}">
                      <a16:colId xmlns:a16="http://schemas.microsoft.com/office/drawing/2014/main" val="3460914011"/>
                    </a:ext>
                  </a:extLst>
                </a:gridCol>
              </a:tblGrid>
              <a:tr h="15177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Alternative Symbol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6661433"/>
                  </a:ext>
                </a:extLst>
              </a:tr>
              <a:tr h="15177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or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|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If x </a:t>
                      </a:r>
                      <a:r>
                        <a:rPr lang="en-US" i="1" dirty="0"/>
                        <a:t>or</a:t>
                      </a:r>
                      <a:r>
                        <a:rPr lang="en-US" i="1" baseline="0" dirty="0"/>
                        <a:t> </a:t>
                      </a:r>
                      <a:r>
                        <a:rPr lang="en-US" i="0" baseline="0" dirty="0"/>
                        <a:t>y is True, then True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716800"/>
                  </a:ext>
                </a:extLst>
              </a:tr>
              <a:tr h="15177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and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&amp;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If x </a:t>
                      </a:r>
                      <a:r>
                        <a:rPr lang="en-US" i="1" dirty="0"/>
                        <a:t>and </a:t>
                      </a:r>
                      <a:r>
                        <a:rPr lang="en-US" i="0" dirty="0"/>
                        <a:t>y are True, then True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481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85688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8457"/>
          </a:xfrm>
        </p:spPr>
        <p:txBody>
          <a:bodyPr/>
          <a:lstStyle/>
          <a:p>
            <a:r>
              <a:rPr lang="en-US" dirty="0"/>
              <a:t>Python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91176"/>
            <a:ext cx="10052368" cy="4867421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200" dirty="0"/>
              <a:t>Blocks of code are denoted by line indentation (4 spaces or 1 tab)</a:t>
            </a:r>
          </a:p>
          <a:p>
            <a:pPr>
              <a:lnSpc>
                <a:spcPct val="200000"/>
              </a:lnSpc>
            </a:pPr>
            <a:r>
              <a:rPr lang="en-US" sz="2200" dirty="0"/>
              <a:t>Single (‘), double (“) and triple (‘’’ or “””) quotes are accepted to denote string literals, as long as the same quote starts and ends the string</a:t>
            </a:r>
          </a:p>
          <a:p>
            <a:pPr>
              <a:lnSpc>
                <a:spcPct val="200000"/>
              </a:lnSpc>
            </a:pPr>
            <a:r>
              <a:rPr lang="en-US" sz="2200" dirty="0"/>
              <a:t>Hash sign (#) begins a comment (outside a string literal)</a:t>
            </a:r>
          </a:p>
          <a:p>
            <a:pPr>
              <a:lnSpc>
                <a:spcPct val="200000"/>
              </a:lnSpc>
            </a:pPr>
            <a:r>
              <a:rPr lang="en-US" sz="2200" dirty="0"/>
              <a:t>Blank lines are ignored (useful for organization)</a:t>
            </a:r>
          </a:p>
        </p:txBody>
      </p:sp>
    </p:spTree>
    <p:extLst>
      <p:ext uri="{BB962C8B-B14F-4D97-AF65-F5344CB8AC3E}">
        <p14:creationId xmlns:p14="http://schemas.microsoft.com/office/powerpoint/2010/main" val="17973521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4147752"/>
            <a:ext cx="10052368" cy="24247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8457"/>
          </a:xfrm>
        </p:spPr>
        <p:txBody>
          <a:bodyPr/>
          <a:lstStyle/>
          <a:p>
            <a:r>
              <a:rPr lang="en-US" dirty="0"/>
              <a:t>Python’s Age in Days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91176"/>
            <a:ext cx="10052368" cy="4867421"/>
          </a:xfrm>
        </p:spPr>
        <p:txBody>
          <a:bodyPr>
            <a:noAutofit/>
          </a:bodyPr>
          <a:lstStyle/>
          <a:p>
            <a:r>
              <a:rPr lang="en-US" sz="2200" dirty="0"/>
              <a:t>How many </a:t>
            </a:r>
            <a:r>
              <a:rPr lang="en-US" sz="2200" b="1" dirty="0"/>
              <a:t>days</a:t>
            </a:r>
            <a:r>
              <a:rPr lang="en-US" sz="2200" dirty="0"/>
              <a:t> has Python been active since it appeared on February 21, 1991?</a:t>
            </a:r>
          </a:p>
        </p:txBody>
      </p:sp>
      <p:sp>
        <p:nvSpPr>
          <p:cNvPr id="9" name="Arrow: Left 8"/>
          <p:cNvSpPr/>
          <p:nvPr/>
        </p:nvSpPr>
        <p:spPr>
          <a:xfrm rot="21284876">
            <a:off x="5645587" y="4451077"/>
            <a:ext cx="2827607" cy="5586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 from a library</a:t>
            </a:r>
          </a:p>
        </p:txBody>
      </p:sp>
      <p:sp>
        <p:nvSpPr>
          <p:cNvPr id="11" name="Arrow: Left 10"/>
          <p:cNvSpPr/>
          <p:nvPr/>
        </p:nvSpPr>
        <p:spPr>
          <a:xfrm rot="509001">
            <a:off x="4826417" y="5666048"/>
            <a:ext cx="3365205" cy="54155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Retrieve item from object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12" y="2336870"/>
            <a:ext cx="10052368" cy="169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58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8457"/>
          </a:xfrm>
        </p:spPr>
        <p:txBody>
          <a:bodyPr/>
          <a:lstStyle/>
          <a:p>
            <a:r>
              <a:rPr lang="en-US" dirty="0"/>
              <a:t>Python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91176"/>
            <a:ext cx="10052368" cy="4867421"/>
          </a:xfrm>
        </p:spPr>
        <p:txBody>
          <a:bodyPr>
            <a:noAutofit/>
          </a:bodyPr>
          <a:lstStyle/>
          <a:p>
            <a:r>
              <a:rPr lang="en-US" sz="2200" dirty="0"/>
              <a:t>Python utilizes “Libraries” for accessing modules that others have created within your code</a:t>
            </a:r>
          </a:p>
          <a:p>
            <a:r>
              <a:rPr lang="en-US" sz="2200" dirty="0"/>
              <a:t>Libraries cover every area from advanced math functions to image processing to date handling</a:t>
            </a:r>
          </a:p>
          <a:p>
            <a:endParaRPr lang="en-US" sz="2200" dirty="0"/>
          </a:p>
          <a:p>
            <a:r>
              <a:rPr lang="en-US" sz="2200" dirty="0"/>
              <a:t>Instead of writing the formula for deriving the square root, just use the “math” library: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4505105"/>
            <a:ext cx="10052368" cy="196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9090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8457"/>
          </a:xfrm>
        </p:spPr>
        <p:txBody>
          <a:bodyPr/>
          <a:lstStyle/>
          <a:p>
            <a:r>
              <a:rPr lang="en-US" dirty="0"/>
              <a:t>Python Standard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91176"/>
            <a:ext cx="10052368" cy="4867421"/>
          </a:xfrm>
        </p:spPr>
        <p:txBody>
          <a:bodyPr>
            <a:noAutofit/>
          </a:bodyPr>
          <a:lstStyle/>
          <a:p>
            <a:r>
              <a:rPr lang="en-US" sz="2200" dirty="0"/>
              <a:t>Python includes standard libraries when installed</a:t>
            </a:r>
          </a:p>
          <a:p>
            <a:r>
              <a:rPr lang="en-US" sz="2200" dirty="0"/>
              <a:t>Modules provide standardized solutions to many everyday problems</a:t>
            </a:r>
          </a:p>
          <a:p>
            <a:r>
              <a:rPr lang="en-US" sz="2200" dirty="0"/>
              <a:t>Extensive packages include libraries for accessing file structure, date processing, data compression, multi-processing and other developmental tools</a:t>
            </a:r>
          </a:p>
          <a:p>
            <a:endParaRPr lang="en-US" sz="2200" dirty="0"/>
          </a:p>
          <a:p>
            <a:r>
              <a:rPr lang="en-US" sz="2200" dirty="0">
                <a:hlinkClick r:id="rId2"/>
              </a:rPr>
              <a:t>https://docs.python.org/3/library/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31677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8457"/>
          </a:xfrm>
        </p:spPr>
        <p:txBody>
          <a:bodyPr/>
          <a:lstStyle/>
          <a:p>
            <a:r>
              <a:rPr lang="en-US" dirty="0"/>
              <a:t>My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91175"/>
            <a:ext cx="10052368" cy="3418449"/>
          </a:xfrm>
        </p:spPr>
        <p:txBody>
          <a:bodyPr>
            <a:noAutofit/>
          </a:bodyPr>
          <a:lstStyle/>
          <a:p>
            <a:r>
              <a:rPr lang="en-US" sz="2400" dirty="0"/>
              <a:t>Josh Schertz</a:t>
            </a:r>
          </a:p>
          <a:p>
            <a:r>
              <a:rPr lang="en-US" sz="2400" dirty="0"/>
              <a:t>BBA Finance; BBA Accounting – UTSA ’14</a:t>
            </a:r>
          </a:p>
          <a:p>
            <a:r>
              <a:rPr lang="en-US" sz="2400" dirty="0"/>
              <a:t>Self taught myself Python starting Jan 2014</a:t>
            </a:r>
          </a:p>
          <a:p>
            <a:r>
              <a:rPr lang="en-US" sz="2400" dirty="0"/>
              <a:t>Worked 2 years at Valero Energy on transfer pricing system (’13 – ’15)</a:t>
            </a:r>
          </a:p>
          <a:p>
            <a:r>
              <a:rPr lang="en-US" sz="2400" dirty="0"/>
              <a:t>Cofounded an algorithmic trading company (’16 – present)</a:t>
            </a:r>
          </a:p>
          <a:p>
            <a:r>
              <a:rPr lang="en-US" sz="2400" dirty="0"/>
              <a:t>Knowledgeable in:</a:t>
            </a:r>
          </a:p>
        </p:txBody>
      </p:sp>
      <p:sp>
        <p:nvSpPr>
          <p:cNvPr id="4" name="Rectangle 3"/>
          <p:cNvSpPr/>
          <p:nvPr/>
        </p:nvSpPr>
        <p:spPr>
          <a:xfrm>
            <a:off x="1463040" y="4909624"/>
            <a:ext cx="9692640" cy="1015663"/>
          </a:xfrm>
          <a:prstGeom prst="rect">
            <a:avLst/>
          </a:prstGeom>
        </p:spPr>
        <p:txBody>
          <a:bodyPr wrap="square" numCol="3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Database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Web scrapers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Linux server administration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Web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Modern financial markets</a:t>
            </a:r>
          </a:p>
        </p:txBody>
      </p:sp>
    </p:spTree>
    <p:extLst>
      <p:ext uri="{BB962C8B-B14F-4D97-AF65-F5344CB8AC3E}">
        <p14:creationId xmlns:p14="http://schemas.microsoft.com/office/powerpoint/2010/main" val="14423382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8457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91176"/>
            <a:ext cx="10052368" cy="4867421"/>
          </a:xfrm>
        </p:spPr>
        <p:txBody>
          <a:bodyPr>
            <a:noAutofit/>
          </a:bodyPr>
          <a:lstStyle/>
          <a:p>
            <a:r>
              <a:rPr lang="en-US" sz="2200" dirty="0"/>
              <a:t>3</a:t>
            </a:r>
            <a:r>
              <a:rPr lang="en-US" sz="2200" baseline="30000" dirty="0"/>
              <a:t>rd</a:t>
            </a:r>
            <a:r>
              <a:rPr lang="en-US" sz="2200" dirty="0"/>
              <a:t> party libraries allow massive expandability in the scope of Python</a:t>
            </a:r>
          </a:p>
          <a:p>
            <a:r>
              <a:rPr lang="en-US" sz="2200" dirty="0"/>
              <a:t>Any developer can create their own library to share with others</a:t>
            </a:r>
          </a:p>
          <a:p>
            <a:r>
              <a:rPr lang="en-US" sz="2200" dirty="0"/>
              <a:t>pip is a package management system for installing and managing Python libraries</a:t>
            </a:r>
          </a:p>
          <a:p>
            <a:endParaRPr lang="en-US" sz="2200" dirty="0"/>
          </a:p>
          <a:p>
            <a:r>
              <a:rPr lang="en-US" sz="2200" dirty="0"/>
              <a:t>Finance relevant 3</a:t>
            </a:r>
            <a:r>
              <a:rPr lang="en-US" sz="2200" baseline="30000" dirty="0"/>
              <a:t>rd</a:t>
            </a:r>
            <a:r>
              <a:rPr lang="en-US" sz="2200" dirty="0"/>
              <a:t> party libraries:</a:t>
            </a:r>
          </a:p>
          <a:p>
            <a:pPr lvl="1"/>
            <a:r>
              <a:rPr lang="en-US" sz="2000" dirty="0"/>
              <a:t>pandas – data structure and data analysis</a:t>
            </a:r>
          </a:p>
          <a:p>
            <a:pPr lvl="1"/>
            <a:r>
              <a:rPr lang="en-US" sz="2000" dirty="0" err="1"/>
              <a:t>matplotlib</a:t>
            </a:r>
            <a:r>
              <a:rPr lang="en-US" sz="2000" dirty="0"/>
              <a:t> – 2D and 3D plotting</a:t>
            </a:r>
          </a:p>
          <a:p>
            <a:pPr lvl="1"/>
            <a:r>
              <a:rPr lang="en-US" sz="2000" dirty="0" err="1"/>
              <a:t>SciPy</a:t>
            </a:r>
            <a:r>
              <a:rPr lang="en-US" sz="2000" dirty="0"/>
              <a:t> – suite of scientific, mathematical and engineering tools</a:t>
            </a:r>
          </a:p>
          <a:p>
            <a:pPr lvl="1"/>
            <a:r>
              <a:rPr lang="en-US" sz="2000" dirty="0"/>
              <a:t>NumPy – mathematical tools and multi-dimensional arrays</a:t>
            </a:r>
          </a:p>
        </p:txBody>
      </p:sp>
    </p:spTree>
    <p:extLst>
      <p:ext uri="{BB962C8B-B14F-4D97-AF65-F5344CB8AC3E}">
        <p14:creationId xmlns:p14="http://schemas.microsoft.com/office/powerpoint/2010/main" val="21266664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8457"/>
          </a:xfrm>
        </p:spPr>
        <p:txBody>
          <a:bodyPr/>
          <a:lstStyle/>
          <a:p>
            <a:r>
              <a:rPr lang="en-US" dirty="0"/>
              <a:t>Future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91176"/>
            <a:ext cx="10052368" cy="486742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Extract and analyze S&amp;P 500 companies from Wikipedia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Download a stock’s historical daily prices from Yahoo Finance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Make charts from a stock’s historical daily prices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Calculate and add technical indicators to chart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Build stock performance report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??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4357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8457"/>
          </a:xfrm>
        </p:spPr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91176"/>
            <a:ext cx="10052368" cy="4867421"/>
          </a:xfrm>
        </p:spPr>
        <p:txBody>
          <a:bodyPr>
            <a:noAutofit/>
          </a:bodyPr>
          <a:lstStyle/>
          <a:p>
            <a:r>
              <a:rPr lang="en-US" sz="2200" dirty="0">
                <a:hlinkClick r:id="rId2"/>
              </a:rPr>
              <a:t>https://www.tutorialspoint.com/python/</a:t>
            </a:r>
          </a:p>
          <a:p>
            <a:r>
              <a:rPr lang="en-US" sz="2200" dirty="0">
                <a:hlinkClick r:id="rId2"/>
              </a:rPr>
              <a:t>http://interactivepython.org/runestone/static/pythonds/index.html</a:t>
            </a:r>
            <a:endParaRPr lang="en-US" sz="2200" dirty="0"/>
          </a:p>
          <a:p>
            <a:r>
              <a:rPr lang="en-US" sz="2200" dirty="0">
                <a:hlinkClick r:id="rId3"/>
              </a:rPr>
              <a:t>https://classroom.udacity.com/courses/cs101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>
                <a:hlinkClick r:id="rId4"/>
              </a:rPr>
              <a:t>http://docs.python-guide.org/en/latest</a:t>
            </a:r>
          </a:p>
          <a:p>
            <a:r>
              <a:rPr lang="en-US" sz="2200" dirty="0">
                <a:hlinkClick r:id="rId4"/>
              </a:rPr>
              <a:t>http://chimera.labs.oreilly.com/books/1230000000393</a:t>
            </a:r>
            <a:endParaRPr lang="en-US" sz="2200" dirty="0"/>
          </a:p>
          <a:p>
            <a:r>
              <a:rPr lang="en-US" sz="2200" dirty="0">
                <a:hlinkClick r:id="rId5"/>
              </a:rPr>
              <a:t>http://pythoncentral.io</a:t>
            </a:r>
            <a:endParaRPr lang="en-US" sz="2200" dirty="0"/>
          </a:p>
          <a:p>
            <a:r>
              <a:rPr lang="en-US" sz="2200" dirty="0">
                <a:hlinkClick r:id="rId6"/>
              </a:rPr>
              <a:t>http://www.programiz.com/python-programming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61159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8457"/>
          </a:xfrm>
        </p:spPr>
        <p:txBody>
          <a:bodyPr/>
          <a:lstStyle/>
          <a:p>
            <a:r>
              <a:rPr lang="en-US" dirty="0"/>
              <a:t>What is Computer Science?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91176"/>
            <a:ext cx="10052368" cy="4867421"/>
          </a:xfrm>
        </p:spPr>
        <p:txBody>
          <a:bodyPr>
            <a:noAutofit/>
          </a:bodyPr>
          <a:lstStyle/>
          <a:p>
            <a:r>
              <a:rPr lang="en-US" sz="2400" dirty="0"/>
              <a:t>The study of problems, the problem-solving process, algorithms and abstraction</a:t>
            </a:r>
          </a:p>
          <a:p>
            <a:endParaRPr lang="en-US" sz="2400" dirty="0"/>
          </a:p>
          <a:p>
            <a:r>
              <a:rPr lang="en-US" sz="2400" dirty="0"/>
              <a:t>Goal of developing algorithms</a:t>
            </a:r>
          </a:p>
          <a:p>
            <a:pPr lvl="1"/>
            <a:r>
              <a:rPr lang="en-US" sz="2200" dirty="0"/>
              <a:t>A step-by-step list of instructions for solving any problem</a:t>
            </a:r>
          </a:p>
          <a:p>
            <a:pPr lvl="1"/>
            <a:r>
              <a:rPr lang="en-US" sz="2200" dirty="0"/>
              <a:t>Algorithms are solutions</a:t>
            </a:r>
          </a:p>
          <a:p>
            <a:endParaRPr lang="en-US" sz="2400" dirty="0"/>
          </a:p>
          <a:p>
            <a:r>
              <a:rPr lang="en-US" sz="2400" dirty="0"/>
              <a:t>Abstraction allows us to view the problem and solution in such a way as to separate the logical and physical perspectives</a:t>
            </a:r>
          </a:p>
          <a:p>
            <a:pPr lvl="1"/>
            <a:r>
              <a:rPr lang="en-US" sz="2200" dirty="0"/>
              <a:t>We don’t necessarily need to know </a:t>
            </a:r>
            <a:r>
              <a:rPr lang="en-US" sz="2200" b="1" dirty="0"/>
              <a:t>how</a:t>
            </a:r>
            <a:r>
              <a:rPr lang="en-US" sz="2200" dirty="0"/>
              <a:t> the system works, but we do know how to </a:t>
            </a:r>
            <a:r>
              <a:rPr lang="en-US" sz="2200" b="1" dirty="0"/>
              <a:t>use</a:t>
            </a:r>
            <a:r>
              <a:rPr lang="en-US" sz="2200" dirty="0"/>
              <a:t> the system</a:t>
            </a:r>
          </a:p>
        </p:txBody>
      </p:sp>
    </p:spTree>
    <p:extLst>
      <p:ext uri="{BB962C8B-B14F-4D97-AF65-F5344CB8AC3E}">
        <p14:creationId xmlns:p14="http://schemas.microsoft.com/office/powerpoint/2010/main" val="745512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8457"/>
          </a:xfrm>
        </p:spPr>
        <p:txBody>
          <a:bodyPr/>
          <a:lstStyle/>
          <a:p>
            <a:r>
              <a:rPr lang="en-US" dirty="0"/>
              <a:t>What is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91176"/>
            <a:ext cx="10052368" cy="3840479"/>
          </a:xfrm>
        </p:spPr>
        <p:txBody>
          <a:bodyPr>
            <a:noAutofit/>
          </a:bodyPr>
          <a:lstStyle/>
          <a:p>
            <a:r>
              <a:rPr lang="en-US" sz="2400" dirty="0"/>
              <a:t>A way to tell a computer what to do</a:t>
            </a:r>
          </a:p>
          <a:p>
            <a:r>
              <a:rPr lang="en-US" sz="2400" dirty="0"/>
              <a:t>The process of converting an algorithm into a notation (programming language) that can be executed by a computer</a:t>
            </a:r>
          </a:p>
          <a:p>
            <a:r>
              <a:rPr lang="en-US" sz="2400" dirty="0"/>
              <a:t>A program needs to be a very precise set of steps</a:t>
            </a:r>
          </a:p>
          <a:p>
            <a:pPr lvl="1"/>
            <a:r>
              <a:rPr lang="en-US" sz="2200" dirty="0"/>
              <a:t>Removes ambiguity of natural language while also being concise and formal</a:t>
            </a:r>
          </a:p>
          <a:p>
            <a:pPr lvl="1"/>
            <a:r>
              <a:rPr lang="en-US" sz="2200" dirty="0"/>
              <a:t>Billions of instructions can be executed per second</a:t>
            </a:r>
          </a:p>
          <a:p>
            <a:r>
              <a:rPr lang="en-US" sz="2400" dirty="0"/>
              <a:t>Programming languages:</a:t>
            </a:r>
          </a:p>
        </p:txBody>
      </p:sp>
      <p:sp>
        <p:nvSpPr>
          <p:cNvPr id="5" name="Rectangle 4"/>
          <p:cNvSpPr/>
          <p:nvPr/>
        </p:nvSpPr>
        <p:spPr>
          <a:xfrm>
            <a:off x="1463040" y="5092504"/>
            <a:ext cx="9692640" cy="1015663"/>
          </a:xfrm>
          <a:prstGeom prst="rect">
            <a:avLst/>
          </a:prstGeom>
        </p:spPr>
        <p:txBody>
          <a:bodyPr wrap="square" numCol="3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Java/JavaScript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HTML/CSS</a:t>
            </a:r>
          </a:p>
        </p:txBody>
      </p:sp>
    </p:spTree>
    <p:extLst>
      <p:ext uri="{BB962C8B-B14F-4D97-AF65-F5344CB8AC3E}">
        <p14:creationId xmlns:p14="http://schemas.microsoft.com/office/powerpoint/2010/main" val="3304648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8457"/>
          </a:xfrm>
        </p:spPr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91176"/>
            <a:ext cx="10052368" cy="4867421"/>
          </a:xfrm>
        </p:spPr>
        <p:txBody>
          <a:bodyPr>
            <a:noAutofit/>
          </a:bodyPr>
          <a:lstStyle/>
          <a:p>
            <a:r>
              <a:rPr lang="en-US" sz="2200" dirty="0"/>
              <a:t>High-level, general-purpose and dynamic programming language</a:t>
            </a:r>
          </a:p>
          <a:p>
            <a:r>
              <a:rPr lang="en-US" sz="2200" dirty="0"/>
              <a:t>Supports object oriented programming (OOP) and functional programming</a:t>
            </a:r>
          </a:p>
          <a:p>
            <a:r>
              <a:rPr lang="en-US" sz="2200" dirty="0"/>
              <a:t>Released by Guido Rossum in February 20, 1991</a:t>
            </a:r>
          </a:p>
          <a:p>
            <a:pPr lvl="1"/>
            <a:r>
              <a:rPr lang="en-US" sz="2000" dirty="0"/>
              <a:t>Named in honor of British comedy group Monty Python</a:t>
            </a:r>
          </a:p>
          <a:p>
            <a:r>
              <a:rPr lang="en-US" sz="2200" dirty="0"/>
              <a:t>Cross platform support (Windows, Mac, Linux)</a:t>
            </a:r>
          </a:p>
          <a:p>
            <a:r>
              <a:rPr lang="en-US" sz="2200" dirty="0"/>
              <a:t>.</a:t>
            </a:r>
            <a:r>
              <a:rPr lang="en-US" sz="2200" dirty="0" err="1"/>
              <a:t>py</a:t>
            </a:r>
            <a:r>
              <a:rPr lang="en-US" sz="2200" dirty="0"/>
              <a:t> files extension</a:t>
            </a:r>
          </a:p>
          <a:p>
            <a:r>
              <a:rPr lang="en-US" sz="2200" dirty="0"/>
              <a:t>Current versions: 2.7 and 3.5</a:t>
            </a:r>
          </a:p>
          <a:p>
            <a:endParaRPr lang="en-US" sz="2200" dirty="0"/>
          </a:p>
          <a:p>
            <a:r>
              <a:rPr lang="en-US" sz="2200" dirty="0">
                <a:hlinkClick r:id="rId2"/>
              </a:rPr>
              <a:t>https://www.python.org/</a:t>
            </a:r>
            <a:endParaRPr lang="en-US" sz="2200" dirty="0"/>
          </a:p>
        </p:txBody>
      </p:sp>
      <p:pic>
        <p:nvPicPr>
          <p:cNvPr id="1026" name="Picture 2" descr="https://upload.wikimedia.org/wikipedia/commons/thumb/f/f8/Python_logo_and_wordmark.svg/1280px-Python_logo_and_wordmark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123" y="4473761"/>
            <a:ext cx="4895557" cy="1449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101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8457"/>
          </a:xfrm>
        </p:spPr>
        <p:txBody>
          <a:bodyPr/>
          <a:lstStyle/>
          <a:p>
            <a:r>
              <a:rPr lang="en-US" dirty="0"/>
              <a:t>Installing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91176"/>
            <a:ext cx="10052368" cy="4867421"/>
          </a:xfrm>
        </p:spPr>
        <p:txBody>
          <a:bodyPr>
            <a:noAutofit/>
          </a:bodyPr>
          <a:lstStyle/>
          <a:p>
            <a:r>
              <a:rPr lang="en-US" sz="2200" dirty="0">
                <a:hlinkClick r:id="rId2"/>
              </a:rPr>
              <a:t>https://www.python.org/downloads/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Download Python 3.5.2 for your OS</a:t>
            </a:r>
          </a:p>
          <a:p>
            <a:r>
              <a:rPr lang="en-US" sz="2200" dirty="0"/>
              <a:t>Run the installer</a:t>
            </a:r>
          </a:p>
          <a:p>
            <a:pPr lvl="1"/>
            <a:r>
              <a:rPr lang="en-US" sz="2000" dirty="0"/>
              <a:t>Deselect “Install launcher for all users” then click “Install”</a:t>
            </a:r>
          </a:p>
          <a:p>
            <a:endParaRPr lang="en-US" sz="2200" dirty="0"/>
          </a:p>
          <a:p>
            <a:r>
              <a:rPr lang="en-US" sz="2200" dirty="0"/>
              <a:t>Mac and Linux include Python by default, although it might be 2.7 instead of 3.5 (or 3.4)</a:t>
            </a:r>
          </a:p>
        </p:txBody>
      </p:sp>
    </p:spTree>
    <p:extLst>
      <p:ext uri="{BB962C8B-B14F-4D97-AF65-F5344CB8AC3E}">
        <p14:creationId xmlns:p14="http://schemas.microsoft.com/office/powerpoint/2010/main" val="850586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8457"/>
          </a:xfrm>
        </p:spPr>
        <p:txBody>
          <a:bodyPr/>
          <a:lstStyle/>
          <a:p>
            <a:r>
              <a:rPr lang="en-US" dirty="0"/>
              <a:t>IDLE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91176"/>
            <a:ext cx="10052368" cy="4867421"/>
          </a:xfrm>
        </p:spPr>
        <p:txBody>
          <a:bodyPr>
            <a:noAutofit/>
          </a:bodyPr>
          <a:lstStyle/>
          <a:p>
            <a:r>
              <a:rPr lang="en-US" sz="2200" dirty="0"/>
              <a:t>An integrated development environment (IDE) for Python</a:t>
            </a:r>
          </a:p>
          <a:p>
            <a:r>
              <a:rPr lang="en-US" sz="2200" dirty="0"/>
              <a:t>IDEs provide an single program in which all development is done</a:t>
            </a:r>
          </a:p>
          <a:p>
            <a:r>
              <a:rPr lang="en-US" sz="2200" dirty="0"/>
              <a:t>Includes </a:t>
            </a:r>
            <a:r>
              <a:rPr lang="en-US" sz="2200" b="1" dirty="0"/>
              <a:t>Shell </a:t>
            </a:r>
            <a:r>
              <a:rPr lang="en-US" sz="2200" dirty="0"/>
              <a:t>(interactive) and </a:t>
            </a:r>
            <a:r>
              <a:rPr lang="en-US" sz="2200" b="1" dirty="0"/>
              <a:t>File </a:t>
            </a:r>
            <a:r>
              <a:rPr lang="en-US" sz="2200" dirty="0"/>
              <a:t>(savable code)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290" y="2981011"/>
            <a:ext cx="8814411" cy="337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02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8457"/>
          </a:xfrm>
        </p:spPr>
        <p:txBody>
          <a:bodyPr/>
          <a:lstStyle/>
          <a:p>
            <a:r>
              <a:rPr lang="en-US" dirty="0"/>
              <a:t>Python’s age?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91176"/>
            <a:ext cx="10052368" cy="4867421"/>
          </a:xfrm>
        </p:spPr>
        <p:txBody>
          <a:bodyPr>
            <a:noAutofit/>
          </a:bodyPr>
          <a:lstStyle/>
          <a:p>
            <a:r>
              <a:rPr lang="en-US" sz="2200" dirty="0"/>
              <a:t>How many </a:t>
            </a:r>
            <a:r>
              <a:rPr lang="en-US" sz="2200" b="1" dirty="0"/>
              <a:t>years</a:t>
            </a:r>
            <a:r>
              <a:rPr lang="en-US" sz="2200" dirty="0"/>
              <a:t> has Python been active since it appeared in February 1991?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699" y="2403818"/>
            <a:ext cx="9475593" cy="413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83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5868</TotalTime>
  <Words>1325</Words>
  <Application>Microsoft Office PowerPoint</Application>
  <PresentationFormat>Widescreen</PresentationFormat>
  <Paragraphs>235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Century Gothic</vt:lpstr>
      <vt:lpstr>Wingdings 3</vt:lpstr>
      <vt:lpstr>Ion</vt:lpstr>
      <vt:lpstr>Intro to Python</vt:lpstr>
      <vt:lpstr>Course Objectives</vt:lpstr>
      <vt:lpstr>My Background</vt:lpstr>
      <vt:lpstr>What is Computer Science?</vt:lpstr>
      <vt:lpstr>What is Programming?</vt:lpstr>
      <vt:lpstr>Python</vt:lpstr>
      <vt:lpstr>Installing Python</vt:lpstr>
      <vt:lpstr>IDLE</vt:lpstr>
      <vt:lpstr>Python’s age?</vt:lpstr>
      <vt:lpstr>Data Types</vt:lpstr>
      <vt:lpstr>Mathematical Operations</vt:lpstr>
      <vt:lpstr>Trading Minutes</vt:lpstr>
      <vt:lpstr>Special Mathematical Operations</vt:lpstr>
      <vt:lpstr>Strings</vt:lpstr>
      <vt:lpstr>String Indexing</vt:lpstr>
      <vt:lpstr>String Indexing Example</vt:lpstr>
      <vt:lpstr>Lists</vt:lpstr>
      <vt:lpstr>List Indexing</vt:lpstr>
      <vt:lpstr>List Manipulations</vt:lpstr>
      <vt:lpstr>Tuples</vt:lpstr>
      <vt:lpstr>Tuple Indexing</vt:lpstr>
      <vt:lpstr>Tuple  Manipulations</vt:lpstr>
      <vt:lpstr>Single Item Tuples</vt:lpstr>
      <vt:lpstr>Data Comparisons</vt:lpstr>
      <vt:lpstr>Boolean Operations</vt:lpstr>
      <vt:lpstr>Python Syntax</vt:lpstr>
      <vt:lpstr>Python’s Age in Days</vt:lpstr>
      <vt:lpstr>Python Libraries</vt:lpstr>
      <vt:lpstr>Python Standard Library</vt:lpstr>
      <vt:lpstr>3rd Party Libraries</vt:lpstr>
      <vt:lpstr>Future Projects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Python</dc:title>
  <dc:creator>Josh Schertz</dc:creator>
  <cp:lastModifiedBy>Josh Schertz</cp:lastModifiedBy>
  <cp:revision>65</cp:revision>
  <dcterms:created xsi:type="dcterms:W3CDTF">2016-09-29T16:41:46Z</dcterms:created>
  <dcterms:modified xsi:type="dcterms:W3CDTF">2016-10-03T18:29:55Z</dcterms:modified>
</cp:coreProperties>
</file>