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
      <p:font typeface="Comfortaa"/>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mfortaa-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Comfortaa-bold.fntdata"/><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54ce2a0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54ce2a0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54ce2a0a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54ce2a0a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54ce2a0a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54ce2a0a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54ce2a0a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54ce2a0a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54ce2a0a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54ce2a0a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453500"/>
            <a:ext cx="5017500" cy="32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Fanfare: The Quest for Windows 9</a:t>
            </a:r>
            <a:endParaRPr/>
          </a:p>
          <a:p>
            <a:pPr indent="0" lvl="0" marL="0" rtl="0" algn="l">
              <a:spcBef>
                <a:spcPts val="0"/>
              </a:spcBef>
              <a:spcAft>
                <a:spcPts val="0"/>
              </a:spcAft>
              <a:buNone/>
            </a:pPr>
            <a:r>
              <a:rPr lang="en"/>
              <a:t>         </a:t>
            </a:r>
            <a:r>
              <a:rPr lang="en" sz="2400"/>
              <a:t>by</a:t>
            </a:r>
            <a:endParaRPr sz="2400"/>
          </a:p>
          <a:p>
            <a:pPr indent="0" lvl="0" marL="0" rtl="0" algn="l">
              <a:spcBef>
                <a:spcPts val="0"/>
              </a:spcBef>
              <a:spcAft>
                <a:spcPts val="0"/>
              </a:spcAft>
              <a:buClr>
                <a:schemeClr val="dk1"/>
              </a:buClr>
              <a:buSzPts val="1100"/>
              <a:buFont typeface="Arial"/>
              <a:buNone/>
            </a:pPr>
            <a:r>
              <a:rPr lang="en"/>
              <a:t>Team Voltron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Phillip Powell, Gabriella Garcia, </a:t>
            </a:r>
            <a:endParaRPr/>
          </a:p>
          <a:p>
            <a:pPr indent="0" lvl="0" marL="0" rtl="0" algn="l">
              <a:spcBef>
                <a:spcPts val="0"/>
              </a:spcBef>
              <a:spcAft>
                <a:spcPts val="0"/>
              </a:spcAft>
              <a:buNone/>
            </a:pPr>
            <a:r>
              <a:rPr lang="en"/>
              <a:t>Joseph Camacho-Terrazas, Xiana Lara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Project Overview</a:t>
            </a:r>
            <a:endParaRPr sz="3000"/>
          </a:p>
        </p:txBody>
      </p:sp>
      <p:sp>
        <p:nvSpPr>
          <p:cNvPr id="141" name="Google Shape;141;p14"/>
          <p:cNvSpPr txBox="1"/>
          <p:nvPr>
            <p:ph idx="1" type="body"/>
          </p:nvPr>
        </p:nvSpPr>
        <p:spPr>
          <a:xfrm>
            <a:off x="1052550" y="9884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F3F3F3"/>
                </a:solidFill>
                <a:latin typeface="Comfortaa"/>
                <a:ea typeface="Comfortaa"/>
                <a:cs typeface="Comfortaa"/>
                <a:sym typeface="Comfortaa"/>
              </a:rPr>
              <a:t>After many team meetings, we had to scrap our initial project as it was very out of scope and have decided to make a Pewdiepie fan game...kind of. Our 2D platformer will be based on Felix’s Minecraft Server and our NPC’s will be his pets throughout the series, and you are on a mission to find Windows 9 for ultimate internet fame! However we will be adding our personal twist to the game. In Level 1, you will be traveling through 4 different Minecraft Biomes fighting random mobs and collecting items until you reach Pewdiepie’s home, which will be a safe zone as you travel through the nether portal. Once you travel into the Nether (level 2), you need to fight your way through as you search for the illusive Windows 9 OS. Just when you think you’ve found your way to internet fame, who other than Pewds himself appears to fight you for the almighty internet fame!</a:t>
            </a:r>
            <a:endParaRPr sz="1600">
              <a:solidFill>
                <a:srgbClr val="F3F3F3"/>
              </a:solidFill>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Key Architectural Drivers</a:t>
            </a:r>
            <a:endParaRPr sz="3000"/>
          </a:p>
        </p:txBody>
      </p:sp>
      <p:sp>
        <p:nvSpPr>
          <p:cNvPr id="147" name="Google Shape;147;p15"/>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Comfortaa"/>
                <a:ea typeface="Comfortaa"/>
                <a:cs typeface="Comfortaa"/>
                <a:sym typeface="Comfortaa"/>
              </a:rPr>
              <a:t>Client/Server: We are making a game that we make available from our server, available to our clients (players!).</a:t>
            </a:r>
            <a:endParaRPr sz="1800">
              <a:solidFill>
                <a:srgbClr val="FFFFFF"/>
              </a:solidFill>
              <a:latin typeface="Comfortaa"/>
              <a:ea typeface="Comfortaa"/>
              <a:cs typeface="Comfortaa"/>
              <a:sym typeface="Comfortaa"/>
            </a:endParaRPr>
          </a:p>
          <a:p>
            <a:pPr indent="0" lvl="0" marL="0" rtl="0" algn="l">
              <a:spcBef>
                <a:spcPts val="1600"/>
              </a:spcBef>
              <a:spcAft>
                <a:spcPts val="1600"/>
              </a:spcAft>
              <a:buNone/>
            </a:pPr>
            <a:r>
              <a:rPr lang="en" sz="1800">
                <a:solidFill>
                  <a:srgbClr val="FFFFFF"/>
                </a:solidFill>
                <a:latin typeface="Comfortaa"/>
                <a:ea typeface="Comfortaa"/>
                <a:cs typeface="Comfortaa"/>
                <a:sym typeface="Comfortaa"/>
              </a:rPr>
              <a:t>We decided to use this because a lot of games are pushed to a server where players (clients) can access the game. It also makes it easier for us to throw the game on a server, and since we don’t want a paywall, publish/subscribe makes no sense.</a:t>
            </a:r>
            <a:endParaRPr sz="1800">
              <a:solidFill>
                <a:srgbClr val="FFFFFF"/>
              </a:solidFill>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Architectural Style Choices</a:t>
            </a:r>
            <a:endParaRPr sz="3000"/>
          </a:p>
        </p:txBody>
      </p:sp>
      <p:sp>
        <p:nvSpPr>
          <p:cNvPr id="153" name="Google Shape;153;p16"/>
          <p:cNvSpPr txBox="1"/>
          <p:nvPr>
            <p:ph idx="1" type="body"/>
          </p:nvPr>
        </p:nvSpPr>
        <p:spPr>
          <a:xfrm>
            <a:off x="1297500" y="1180150"/>
            <a:ext cx="7038900" cy="31023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Font typeface="Comfortaa"/>
              <a:buChar char="❏"/>
            </a:pPr>
            <a:r>
              <a:rPr lang="en" sz="1500">
                <a:latin typeface="Comfortaa"/>
                <a:ea typeface="Comfortaa"/>
                <a:cs typeface="Comfortaa"/>
                <a:sym typeface="Comfortaa"/>
              </a:rPr>
              <a:t>Publish-Subscribe</a:t>
            </a:r>
            <a:endParaRPr sz="1500">
              <a:latin typeface="Comfortaa"/>
              <a:ea typeface="Comfortaa"/>
              <a:cs typeface="Comfortaa"/>
              <a:sym typeface="Comfortaa"/>
            </a:endParaRPr>
          </a:p>
          <a:p>
            <a:pPr indent="-317500" lvl="1" marL="914400" rtl="0" algn="l">
              <a:lnSpc>
                <a:spcPct val="150000"/>
              </a:lnSpc>
              <a:spcBef>
                <a:spcPts val="0"/>
              </a:spcBef>
              <a:spcAft>
                <a:spcPts val="0"/>
              </a:spcAft>
              <a:buSzPts val="1400"/>
              <a:buFont typeface="Comfortaa"/>
              <a:buChar char="❏"/>
            </a:pPr>
            <a:r>
              <a:rPr lang="en" sz="1400">
                <a:latin typeface="Comfortaa"/>
                <a:ea typeface="Comfortaa"/>
                <a:cs typeface="Comfortaa"/>
                <a:sym typeface="Comfortaa"/>
              </a:rPr>
              <a:t>Once the client has purchased the game, they are subscribed to it and receive updates for the game.</a:t>
            </a:r>
            <a:endParaRPr sz="1400">
              <a:latin typeface="Comfortaa"/>
              <a:ea typeface="Comfortaa"/>
              <a:cs typeface="Comfortaa"/>
              <a:sym typeface="Comfortaa"/>
            </a:endParaRPr>
          </a:p>
          <a:p>
            <a:pPr indent="-317500" lvl="1" marL="914400" rtl="0" algn="l">
              <a:lnSpc>
                <a:spcPct val="150000"/>
              </a:lnSpc>
              <a:spcBef>
                <a:spcPts val="0"/>
              </a:spcBef>
              <a:spcAft>
                <a:spcPts val="0"/>
              </a:spcAft>
              <a:buSzPts val="1400"/>
              <a:buFont typeface="Comfortaa"/>
              <a:buChar char="❏"/>
            </a:pPr>
            <a:r>
              <a:rPr lang="en" sz="1400">
                <a:latin typeface="Comfortaa"/>
                <a:ea typeface="Comfortaa"/>
                <a:cs typeface="Comfortaa"/>
                <a:sym typeface="Comfortaa"/>
              </a:rPr>
              <a:t>They can also purchase a season pass, where they are subscribed to DLC (downloadable content).</a:t>
            </a:r>
            <a:endParaRPr sz="1400">
              <a:latin typeface="Comfortaa"/>
              <a:ea typeface="Comfortaa"/>
              <a:cs typeface="Comfortaa"/>
              <a:sym typeface="Comfortaa"/>
            </a:endParaRPr>
          </a:p>
          <a:p>
            <a:pPr indent="0" lvl="0" marL="457200" rtl="0" algn="l">
              <a:lnSpc>
                <a:spcPct val="150000"/>
              </a:lnSpc>
              <a:spcBef>
                <a:spcPts val="0"/>
              </a:spcBef>
              <a:spcAft>
                <a:spcPts val="0"/>
              </a:spcAft>
              <a:buNone/>
            </a:pPr>
            <a:r>
              <a:t/>
            </a:r>
            <a:endParaRPr sz="1500">
              <a:latin typeface="Comfortaa"/>
              <a:ea typeface="Comfortaa"/>
              <a:cs typeface="Comfortaa"/>
              <a:sym typeface="Comfortaa"/>
            </a:endParaRPr>
          </a:p>
          <a:p>
            <a:pPr indent="-323850" lvl="0" marL="457200" rtl="0" algn="l">
              <a:lnSpc>
                <a:spcPct val="150000"/>
              </a:lnSpc>
              <a:spcBef>
                <a:spcPts val="0"/>
              </a:spcBef>
              <a:spcAft>
                <a:spcPts val="0"/>
              </a:spcAft>
              <a:buSzPts val="1500"/>
              <a:buFont typeface="Comfortaa"/>
              <a:buChar char="❏"/>
            </a:pPr>
            <a:r>
              <a:rPr lang="en" sz="1500">
                <a:latin typeface="Comfortaa"/>
                <a:ea typeface="Comfortaa"/>
                <a:cs typeface="Comfortaa"/>
                <a:sym typeface="Comfortaa"/>
              </a:rPr>
              <a:t>Client-Server (Our Choice)</a:t>
            </a:r>
            <a:endParaRPr sz="1500">
              <a:latin typeface="Comfortaa"/>
              <a:ea typeface="Comfortaa"/>
              <a:cs typeface="Comfortaa"/>
              <a:sym typeface="Comfortaa"/>
            </a:endParaRPr>
          </a:p>
          <a:p>
            <a:pPr indent="-317500" lvl="1" marL="914400" rtl="0" algn="l">
              <a:lnSpc>
                <a:spcPct val="150000"/>
              </a:lnSpc>
              <a:spcBef>
                <a:spcPts val="0"/>
              </a:spcBef>
              <a:spcAft>
                <a:spcPts val="0"/>
              </a:spcAft>
              <a:buSzPts val="1400"/>
              <a:buFont typeface="Comfortaa"/>
              <a:buChar char="❏"/>
            </a:pPr>
            <a:r>
              <a:rPr lang="en" sz="1400">
                <a:latin typeface="Comfortaa"/>
                <a:ea typeface="Comfortaa"/>
                <a:cs typeface="Comfortaa"/>
                <a:sym typeface="Comfortaa"/>
              </a:rPr>
              <a:t>We can have a central server where we host our game and all necessary updates + DLC.</a:t>
            </a:r>
            <a:endParaRPr sz="1400">
              <a:latin typeface="Comfortaa"/>
              <a:ea typeface="Comfortaa"/>
              <a:cs typeface="Comfortaa"/>
              <a:sym typeface="Comfortaa"/>
            </a:endParaRPr>
          </a:p>
          <a:p>
            <a:pPr indent="-317500" lvl="1" marL="914400" rtl="0" algn="l">
              <a:lnSpc>
                <a:spcPct val="150000"/>
              </a:lnSpc>
              <a:spcBef>
                <a:spcPts val="0"/>
              </a:spcBef>
              <a:spcAft>
                <a:spcPts val="0"/>
              </a:spcAft>
              <a:buSzPts val="1400"/>
              <a:buFont typeface="Comfortaa"/>
              <a:buChar char="❏"/>
            </a:pPr>
            <a:r>
              <a:rPr lang="en" sz="1400">
                <a:latin typeface="Comfortaa"/>
                <a:ea typeface="Comfortaa"/>
                <a:cs typeface="Comfortaa"/>
                <a:sym typeface="Comfortaa"/>
              </a:rPr>
              <a:t>Also allows us to implement multiplayer/co-op in the future.</a:t>
            </a:r>
            <a:endParaRPr sz="1400">
              <a:latin typeface="Comfortaa"/>
              <a:ea typeface="Comfortaa"/>
              <a:cs typeface="Comfortaa"/>
              <a:sym typeface="Comfortaa"/>
            </a:endParaRPr>
          </a:p>
          <a:p>
            <a:pPr indent="-317500" lvl="1" marL="914400" rtl="0" algn="l">
              <a:lnSpc>
                <a:spcPct val="150000"/>
              </a:lnSpc>
              <a:spcBef>
                <a:spcPts val="0"/>
              </a:spcBef>
              <a:spcAft>
                <a:spcPts val="0"/>
              </a:spcAft>
              <a:buSzPts val="1400"/>
              <a:buFont typeface="Comfortaa"/>
              <a:buChar char="❏"/>
            </a:pPr>
            <a:r>
              <a:rPr lang="en" sz="1400">
                <a:latin typeface="Comfortaa"/>
                <a:ea typeface="Comfortaa"/>
                <a:cs typeface="Comfortaa"/>
                <a:sym typeface="Comfortaa"/>
              </a:rPr>
              <a:t>We can possibly even plan for cloud gaming.</a:t>
            </a:r>
            <a:endParaRPr sz="1400">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Our Architecture</a:t>
            </a:r>
            <a:endParaRPr sz="3000"/>
          </a:p>
        </p:txBody>
      </p:sp>
      <p:pic>
        <p:nvPicPr>
          <p:cNvPr id="159" name="Google Shape;159;p17"/>
          <p:cNvPicPr preferRelativeResize="0"/>
          <p:nvPr/>
        </p:nvPicPr>
        <p:blipFill>
          <a:blip r:embed="rId3">
            <a:alphaModFix/>
          </a:blip>
          <a:stretch>
            <a:fillRect/>
          </a:stretch>
        </p:blipFill>
        <p:spPr>
          <a:xfrm>
            <a:off x="2603687" y="1021325"/>
            <a:ext cx="3936625" cy="4005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Conclusion</a:t>
            </a:r>
            <a:endParaRPr sz="3000"/>
          </a:p>
        </p:txBody>
      </p:sp>
      <p:sp>
        <p:nvSpPr>
          <p:cNvPr id="165" name="Google Shape;165;p18"/>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mfortaa"/>
              <a:buChar char="❏"/>
            </a:pPr>
            <a:r>
              <a:rPr lang="en" sz="1800">
                <a:latin typeface="Comfortaa"/>
                <a:ea typeface="Comfortaa"/>
                <a:cs typeface="Comfortaa"/>
                <a:sym typeface="Comfortaa"/>
              </a:rPr>
              <a:t>We agree the Server-Client Architecture is best suited for our game</a:t>
            </a:r>
            <a:endParaRPr sz="1800">
              <a:latin typeface="Comfortaa"/>
              <a:ea typeface="Comfortaa"/>
              <a:cs typeface="Comfortaa"/>
              <a:sym typeface="Comfortaa"/>
            </a:endParaRPr>
          </a:p>
          <a:p>
            <a:pPr indent="-342900" lvl="1" marL="914400" rtl="0" algn="l">
              <a:spcBef>
                <a:spcPts val="0"/>
              </a:spcBef>
              <a:spcAft>
                <a:spcPts val="0"/>
              </a:spcAft>
              <a:buSzPts val="1800"/>
              <a:buFont typeface="Comfortaa"/>
              <a:buChar char="❏"/>
            </a:pPr>
            <a:r>
              <a:rPr lang="en" sz="1800">
                <a:latin typeface="Comfortaa"/>
                <a:ea typeface="Comfortaa"/>
                <a:cs typeface="Comfortaa"/>
                <a:sym typeface="Comfortaa"/>
              </a:rPr>
              <a:t>We can expand the game with multiplayer later on.</a:t>
            </a:r>
            <a:endParaRPr sz="1800">
              <a:latin typeface="Comfortaa"/>
              <a:ea typeface="Comfortaa"/>
              <a:cs typeface="Comfortaa"/>
              <a:sym typeface="Comfortaa"/>
            </a:endParaRPr>
          </a:p>
          <a:p>
            <a:pPr indent="-342900" lvl="1" marL="914400" rtl="0" algn="l">
              <a:spcBef>
                <a:spcPts val="0"/>
              </a:spcBef>
              <a:spcAft>
                <a:spcPts val="0"/>
              </a:spcAft>
              <a:buSzPts val="1800"/>
              <a:buFont typeface="Comfortaa"/>
              <a:buChar char="❏"/>
            </a:pPr>
            <a:r>
              <a:rPr lang="en" sz="1800">
                <a:latin typeface="Comfortaa"/>
                <a:ea typeface="Comfortaa"/>
                <a:cs typeface="Comfortaa"/>
                <a:sym typeface="Comfortaa"/>
              </a:rPr>
              <a:t>We can also consider cloud services and cloud gaming.</a:t>
            </a:r>
            <a:endParaRPr sz="1800">
              <a:latin typeface="Comfortaa"/>
              <a:ea typeface="Comfortaa"/>
              <a:cs typeface="Comfortaa"/>
              <a:sym typeface="Comfortaa"/>
            </a:endParaRPr>
          </a:p>
          <a:p>
            <a:pPr indent="-342900" lvl="1" marL="914400" rtl="0" algn="l">
              <a:spcBef>
                <a:spcPts val="0"/>
              </a:spcBef>
              <a:spcAft>
                <a:spcPts val="0"/>
              </a:spcAft>
              <a:buSzPts val="1800"/>
              <a:buFont typeface="Comfortaa"/>
              <a:buChar char="❏"/>
            </a:pPr>
            <a:r>
              <a:rPr lang="en" sz="1800">
                <a:latin typeface="Comfortaa"/>
                <a:ea typeface="Comfortaa"/>
                <a:cs typeface="Comfortaa"/>
                <a:sym typeface="Comfortaa"/>
              </a:rPr>
              <a:t>We won’t have our players pay extra for extra content.</a:t>
            </a:r>
            <a:endParaRPr sz="1800">
              <a:latin typeface="Comfortaa"/>
              <a:ea typeface="Comfortaa"/>
              <a:cs typeface="Comfortaa"/>
              <a:sym typeface="Comfortaa"/>
            </a:endParaRPr>
          </a:p>
          <a:p>
            <a:pPr indent="-342900" lvl="0" marL="457200" rtl="0" algn="l">
              <a:spcBef>
                <a:spcPts val="0"/>
              </a:spcBef>
              <a:spcAft>
                <a:spcPts val="0"/>
              </a:spcAft>
              <a:buSzPts val="1800"/>
              <a:buFont typeface="Comfortaa"/>
              <a:buChar char="❏"/>
            </a:pPr>
            <a:r>
              <a:rPr lang="en" sz="1800">
                <a:latin typeface="Comfortaa"/>
                <a:ea typeface="Comfortaa"/>
                <a:cs typeface="Comfortaa"/>
                <a:sym typeface="Comfortaa"/>
              </a:rPr>
              <a:t>Issues</a:t>
            </a:r>
            <a:endParaRPr sz="1800">
              <a:latin typeface="Comfortaa"/>
              <a:ea typeface="Comfortaa"/>
              <a:cs typeface="Comfortaa"/>
              <a:sym typeface="Comfortaa"/>
            </a:endParaRPr>
          </a:p>
          <a:p>
            <a:pPr indent="-342900" lvl="1" marL="914400" rtl="0" algn="l">
              <a:spcBef>
                <a:spcPts val="0"/>
              </a:spcBef>
              <a:spcAft>
                <a:spcPts val="0"/>
              </a:spcAft>
              <a:buSzPts val="1800"/>
              <a:buFont typeface="Comfortaa"/>
              <a:buChar char="❏"/>
            </a:pPr>
            <a:r>
              <a:rPr lang="en" sz="1800">
                <a:latin typeface="Comfortaa"/>
                <a:ea typeface="Comfortaa"/>
                <a:cs typeface="Comfortaa"/>
                <a:sym typeface="Comfortaa"/>
              </a:rPr>
              <a:t>Cost of implementation.</a:t>
            </a:r>
            <a:endParaRPr sz="1800">
              <a:latin typeface="Comfortaa"/>
              <a:ea typeface="Comfortaa"/>
              <a:cs typeface="Comfortaa"/>
              <a:sym typeface="Comfortaa"/>
            </a:endParaRPr>
          </a:p>
          <a:p>
            <a:pPr indent="-342900" lvl="1" marL="914400" rtl="0" algn="l">
              <a:spcBef>
                <a:spcPts val="0"/>
              </a:spcBef>
              <a:spcAft>
                <a:spcPts val="0"/>
              </a:spcAft>
              <a:buSzPts val="1800"/>
              <a:buFont typeface="Comfortaa"/>
              <a:buChar char="❏"/>
            </a:pPr>
            <a:r>
              <a:rPr lang="en" sz="1800">
                <a:latin typeface="Comfortaa"/>
                <a:ea typeface="Comfortaa"/>
                <a:cs typeface="Comfortaa"/>
                <a:sym typeface="Comfortaa"/>
              </a:rPr>
              <a:t>Scope.</a:t>
            </a:r>
            <a:endParaRPr sz="1800">
              <a:latin typeface="Comfortaa"/>
              <a:ea typeface="Comfortaa"/>
              <a:cs typeface="Comfortaa"/>
              <a:sym typeface="Comfortaa"/>
            </a:endParaRPr>
          </a:p>
          <a:p>
            <a:pPr indent="-342900" lvl="1" marL="914400" rtl="0" algn="l">
              <a:spcBef>
                <a:spcPts val="0"/>
              </a:spcBef>
              <a:spcAft>
                <a:spcPts val="0"/>
              </a:spcAft>
              <a:buSzPts val="1800"/>
              <a:buFont typeface="Comfortaa"/>
              <a:buChar char="❏"/>
            </a:pPr>
            <a:r>
              <a:rPr lang="en" sz="1800">
                <a:latin typeface="Comfortaa"/>
                <a:ea typeface="Comfortaa"/>
                <a:cs typeface="Comfortaa"/>
                <a:sym typeface="Comfortaa"/>
              </a:rPr>
              <a:t>Most likely easier ways to achieve our goals.</a:t>
            </a:r>
            <a:endParaRPr sz="1800">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