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Shape 3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Shape 3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Shape 3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Shape 3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Shape 4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Shape 4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Shape 4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Shape 4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Char char="●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●"/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●"/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6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7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5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8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8.png"/><Relationship Id="rId4" Type="http://schemas.openxmlformats.org/officeDocument/2006/relationships/image" Target="../media/image30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8.png"/><Relationship Id="rId4" Type="http://schemas.openxmlformats.org/officeDocument/2006/relationships/image" Target="../media/image29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3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9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8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41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40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36.png"/><Relationship Id="rId4" Type="http://schemas.openxmlformats.org/officeDocument/2006/relationships/image" Target="../media/image34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7.png"/><Relationship Id="rId4" Type="http://schemas.openxmlformats.org/officeDocument/2006/relationships/image" Target="../media/image35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32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Free Monad and 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Free Applicative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1863" y="152400"/>
            <a:ext cx="4480277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What happened to our domain?!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Initially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-GB"/>
              <a:t>Now:</a:t>
            </a:r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750" y="1592950"/>
            <a:ext cx="6286500" cy="15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673128"/>
            <a:ext cx="9143999" cy="1398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The problem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4800"/>
              <a:t>We are mixing our domain with the implementation effects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The problem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4800"/>
              <a:t>We are mixing our </a:t>
            </a:r>
            <a:r>
              <a:rPr lang="en-GB" sz="4800">
                <a:solidFill>
                  <a:srgbClr val="6AA84F"/>
                </a:solidFill>
              </a:rPr>
              <a:t>domain</a:t>
            </a:r>
            <a:r>
              <a:rPr lang="en-GB" sz="4800"/>
              <a:t> with the </a:t>
            </a:r>
            <a:r>
              <a:rPr lang="en-GB" sz="4800">
                <a:solidFill>
                  <a:srgbClr val="BD4CC5"/>
                </a:solidFill>
              </a:rPr>
              <a:t>implementation effects</a:t>
            </a:r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8063" y="3996175"/>
            <a:ext cx="6127885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/>
          <p:nvPr/>
        </p:nvSpPr>
        <p:spPr>
          <a:xfrm>
            <a:off x="1405150" y="3864025"/>
            <a:ext cx="5083500" cy="837000"/>
          </a:xfrm>
          <a:prstGeom prst="rect">
            <a:avLst/>
          </a:prstGeom>
          <a:solidFill>
            <a:srgbClr val="FF00FF">
              <a:alpha val="219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6529950" y="3905575"/>
            <a:ext cx="878400" cy="744000"/>
          </a:xfrm>
          <a:prstGeom prst="rect">
            <a:avLst/>
          </a:prstGeom>
          <a:solidFill>
            <a:srgbClr val="00FF00">
              <a:alpha val="32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The problem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93700" lvl="0" marL="457200" rtl="0">
              <a:spcBef>
                <a:spcPts val="0"/>
              </a:spcBef>
              <a:buSzPct val="100000"/>
              <a:buChar char="-"/>
            </a:pPr>
            <a:r>
              <a:rPr lang="en-GB" sz="2600"/>
              <a:t>Tightly couples our domain to its effects</a:t>
            </a:r>
          </a:p>
          <a:p>
            <a:pPr indent="-393700" lvl="0" marL="457200" rtl="0">
              <a:spcBef>
                <a:spcPts val="0"/>
              </a:spcBef>
              <a:buSzPct val="100000"/>
              <a:buChar char="-"/>
            </a:pPr>
            <a:r>
              <a:rPr lang="en-GB" sz="2600"/>
              <a:t>Means that we need to test against this interface (and thus either stub/mock out effects or test with actual effects). Ultimately - we can’t isolate our domain.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Let’s abstract out the effect</a:t>
            </a:r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7775" y="1819275"/>
            <a:ext cx="6648450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And Implement the interface</a:t>
            </a:r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1828800"/>
            <a:ext cx="7886700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700"/>
              <a:t>FINAL TAGLESS</a:t>
            </a:r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75" y="476250"/>
            <a:ext cx="2857500" cy="41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Constraining the effect - Option 1</a:t>
            </a:r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6825" y="1828800"/>
            <a:ext cx="6610350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Constraining the effect - Option 1</a:t>
            </a:r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6825" y="1828800"/>
            <a:ext cx="6610350" cy="14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/>
          <p:nvPr/>
        </p:nvSpPr>
        <p:spPr>
          <a:xfrm>
            <a:off x="2862025" y="1115875"/>
            <a:ext cx="3316500" cy="30894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Cameron Joannidis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FP, Data Engineering, Machine Learning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6625" y="1381125"/>
            <a:ext cx="238125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Constraining the effect - Option 2</a:t>
            </a: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28565"/>
            <a:ext cx="9144000" cy="1486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Constraining the effect - Option 2</a:t>
            </a:r>
          </a:p>
        </p:txBody>
      </p:sp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1150" y="1933585"/>
            <a:ext cx="5981700" cy="12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Constraining the effect - Option 3</a:t>
            </a:r>
          </a:p>
        </p:txBody>
      </p:sp>
      <p:pic>
        <p:nvPicPr>
          <p:cNvPr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27675"/>
            <a:ext cx="8839198" cy="1088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Limitations?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93700" lvl="0" marL="457200" rtl="0">
              <a:spcBef>
                <a:spcPts val="0"/>
              </a:spcBef>
              <a:buSzPct val="100000"/>
              <a:buAutoNum type="arabicPeriod"/>
            </a:pPr>
            <a:r>
              <a:rPr lang="en-GB" sz="2600"/>
              <a:t>Provide constraints on the interface as to how the domain will be used (in this case “monadically”)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Limitations?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93700" lvl="0" marL="457200" rtl="0">
              <a:spcBef>
                <a:spcPts val="0"/>
              </a:spcBef>
              <a:buSzPct val="100000"/>
              <a:buAutoNum type="arabicPeriod"/>
            </a:pPr>
            <a:r>
              <a:rPr lang="en-GB" sz="2600"/>
              <a:t>Provide constraints on the interface as to how the domain will be used (in this case “monadically”)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600"/>
          </a:p>
          <a:p>
            <a:pPr lvl="0" rtl="0">
              <a:spcBef>
                <a:spcPts val="0"/>
              </a:spcBef>
              <a:buNone/>
            </a:pPr>
            <a:r>
              <a:rPr lang="en-GB" sz="2600"/>
              <a:t>Tightly couples our domain with the execution constraints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Limitations?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600"/>
              <a:t>2</a:t>
            </a:r>
            <a:r>
              <a:rPr lang="en-GB" sz="2600"/>
              <a:t>. </a:t>
            </a:r>
            <a:r>
              <a:rPr lang="en-GB" sz="2600"/>
              <a:t>Choose a concrete effect type and write our program in terms of our effect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6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Limitations?</a:t>
            </a:r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600"/>
              <a:t>2</a:t>
            </a:r>
            <a:r>
              <a:rPr lang="en-GB" sz="2600"/>
              <a:t>. Choose a concrete effect type and write our program in terms of our effect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600"/>
          </a:p>
          <a:p>
            <a:pPr lvl="0" rtl="0">
              <a:spcBef>
                <a:spcPts val="0"/>
              </a:spcBef>
              <a:buNone/>
            </a:pPr>
            <a:r>
              <a:rPr lang="en-GB" sz="2600"/>
              <a:t>Our program is then tightly coupled with the effect type implementation details. This may not be a problem pragmatically in a lot of cases though.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Limitations?</a:t>
            </a:r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600"/>
              <a:t>3. Subclass our domain to provide constraints (e.g. service approach)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6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Limitations?</a:t>
            </a:r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600"/>
              <a:t>3</a:t>
            </a:r>
            <a:r>
              <a:rPr lang="en-GB" sz="2600"/>
              <a:t>. Subclass our domain to provide constraints (e.g. service approach)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600"/>
          </a:p>
          <a:p>
            <a:pPr lvl="0" rtl="0">
              <a:spcBef>
                <a:spcPts val="0"/>
              </a:spcBef>
              <a:buNone/>
            </a:pPr>
            <a:r>
              <a:rPr lang="en-GB" sz="2600"/>
              <a:t>Require an implementation per subclass for applicative vs. monad etc. Duplicated effort.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Enter Free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Cameron Joannidis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FP, Data Engineering, Machine Learning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6625" y="1381125"/>
            <a:ext cx="2381250" cy="23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/>
          <p:nvPr/>
        </p:nvSpPr>
        <p:spPr>
          <a:xfrm>
            <a:off x="2366100" y="4038175"/>
            <a:ext cx="4411800" cy="9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 sz="5000">
                <a:solidFill>
                  <a:srgbClr val="FFFFFF"/>
                </a:solidFill>
              </a:rPr>
              <a:t>We are hiring!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Free - Why use it over Final Tagless?</a:t>
            </a:r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93700" lvl="0" marL="457200" rtl="0">
              <a:spcBef>
                <a:spcPts val="0"/>
              </a:spcBef>
              <a:buSzPct val="100000"/>
              <a:buChar char="-"/>
            </a:pPr>
            <a:r>
              <a:rPr lang="en-GB" sz="2600"/>
              <a:t>Achieves a very similar goal as final tagless of separating domain from effect, but goes a little bit further and allows your domain to be declared ENTIRELY separate to your effects.</a:t>
            </a:r>
          </a:p>
          <a:p>
            <a:pPr indent="-393700" lvl="0" marL="457200" rtl="0">
              <a:spcBef>
                <a:spcPts val="0"/>
              </a:spcBef>
              <a:buSzPct val="100000"/>
              <a:buChar char="-"/>
            </a:pPr>
            <a:r>
              <a:rPr lang="en-GB" sz="2600"/>
              <a:t>Reifies your domain.</a:t>
            </a:r>
          </a:p>
          <a:p>
            <a:pPr indent="-393700" lvl="0" marL="457200" rtl="0">
              <a:spcBef>
                <a:spcPts val="0"/>
              </a:spcBef>
              <a:buSzPct val="100000"/>
              <a:buChar char="-"/>
            </a:pPr>
            <a:r>
              <a:rPr lang="en-GB" sz="2600"/>
              <a:t>Allows us to optimise/map/summarise/etc our programs since they are just data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Free</a:t>
            </a:r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93700" lvl="0" marL="457200" rtl="0">
              <a:spcBef>
                <a:spcPts val="0"/>
              </a:spcBef>
              <a:buSzPct val="100000"/>
              <a:buChar char="-"/>
            </a:pPr>
            <a:r>
              <a:rPr lang="en-GB" sz="2600"/>
              <a:t>Declare your domain as data (case classes)</a:t>
            </a:r>
          </a:p>
          <a:p>
            <a:pPr indent="-393700" lvl="0" marL="457200" rtl="0">
              <a:spcBef>
                <a:spcPts val="0"/>
              </a:spcBef>
              <a:buSzPct val="100000"/>
              <a:buChar char="-"/>
            </a:pPr>
            <a:r>
              <a:rPr lang="en-GB" sz="2600"/>
              <a:t>Declare your domain functions as data (case classes)</a:t>
            </a:r>
          </a:p>
          <a:p>
            <a:pPr indent="-393700" lvl="0" marL="457200" rtl="0">
              <a:spcBef>
                <a:spcPts val="0"/>
              </a:spcBef>
              <a:buSzPct val="100000"/>
              <a:buChar char="-"/>
            </a:pPr>
            <a:r>
              <a:rPr lang="en-GB" sz="2600"/>
              <a:t>Lift your domain functions into a Free structure that constrains its effect</a:t>
            </a:r>
          </a:p>
          <a:p>
            <a:pPr indent="-393700" lvl="0" marL="457200" rtl="0">
              <a:spcBef>
                <a:spcPts val="0"/>
              </a:spcBef>
              <a:buSzPct val="100000"/>
              <a:buChar char="-"/>
            </a:pPr>
            <a:r>
              <a:rPr lang="en-GB" sz="2600"/>
              <a:t>Write your program in terms of the Free structures</a:t>
            </a:r>
          </a:p>
          <a:p>
            <a:pPr indent="-393700" lvl="0" marL="457200" rtl="0">
              <a:spcBef>
                <a:spcPts val="0"/>
              </a:spcBef>
              <a:buSzPct val="100000"/>
              <a:buChar char="-"/>
            </a:pPr>
            <a:r>
              <a:rPr lang="en-GB" sz="2600"/>
              <a:t>Interpret your domain functions to produce output (Interpreter Pattern)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Reify?</a:t>
            </a:r>
          </a:p>
        </p:txBody>
      </p:sp>
      <p:pic>
        <p:nvPicPr>
          <p:cNvPr id="247" name="Shape 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7275" y="1238250"/>
            <a:ext cx="702945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Domain Functions as Data</a:t>
            </a:r>
          </a:p>
        </p:txBody>
      </p:sp>
      <p:pic>
        <p:nvPicPr>
          <p:cNvPr id="253" name="Shape 2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33188"/>
            <a:ext cx="8839201" cy="1077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Domain Functions as Data</a:t>
            </a:r>
          </a:p>
        </p:txBody>
      </p:sp>
      <p:pic>
        <p:nvPicPr>
          <p:cNvPr id="259" name="Shape 2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725" y="1971680"/>
            <a:ext cx="8210550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Choosing constraints on the effect via “Lift”ing</a:t>
            </a:r>
          </a:p>
        </p:txBody>
      </p:sp>
      <p:pic>
        <p:nvPicPr>
          <p:cNvPr id="265" name="Shape 2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00775"/>
            <a:ext cx="8839201" cy="2741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Let’s break it down</a:t>
            </a:r>
          </a:p>
        </p:txBody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93700" lvl="0" marL="457200" rtl="0">
              <a:spcBef>
                <a:spcPts val="0"/>
              </a:spcBef>
              <a:buSzPct val="100000"/>
              <a:buChar char="-"/>
            </a:pPr>
            <a:r>
              <a:rPr lang="en-GB" sz="2600"/>
              <a:t>Lift our domain operations into the Free Monad</a:t>
            </a:r>
          </a:p>
          <a:p>
            <a:pPr indent="-393700" lvl="0" marL="457200" rtl="0">
              <a:spcBef>
                <a:spcPts val="0"/>
              </a:spcBef>
              <a:buSzPct val="100000"/>
              <a:buChar char="-"/>
            </a:pPr>
            <a:r>
              <a:rPr lang="en-GB" sz="2600"/>
              <a:t>Implicitly enforce “monadic” constraints on our effect (in this case named UserOperation)</a:t>
            </a:r>
          </a:p>
          <a:p>
            <a:pPr indent="-393700" lvl="0" marL="457200">
              <a:spcBef>
                <a:spcPts val="0"/>
              </a:spcBef>
              <a:buSzPct val="100000"/>
              <a:buChar char="-"/>
            </a:pPr>
            <a:r>
              <a:rPr lang="en-GB" sz="2600"/>
              <a:t>Reified our domain (our domain functions are captured in the Free Monad as simple case classes)</a:t>
            </a:r>
          </a:p>
        </p:txBody>
      </p:sp>
      <p:pic>
        <p:nvPicPr>
          <p:cNvPr id="272" name="Shape 2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1363" y="4062075"/>
            <a:ext cx="4801275" cy="50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Applicative Effect Constraint</a:t>
            </a:r>
          </a:p>
        </p:txBody>
      </p:sp>
      <p:pic>
        <p:nvPicPr>
          <p:cNvPr id="278" name="Shape 2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32738"/>
            <a:ext cx="8839199" cy="2678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Free Applicative</a:t>
            </a:r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93700" lvl="0" marL="457200" rtl="0">
              <a:spcBef>
                <a:spcPts val="0"/>
              </a:spcBef>
              <a:buSzPct val="100000"/>
              <a:buChar char="-"/>
            </a:pPr>
            <a:r>
              <a:rPr lang="en-GB" sz="2600"/>
              <a:t>Instead of lifting our domain into the Free Monad, we lift it into the Free Applicative.</a:t>
            </a:r>
          </a:p>
          <a:p>
            <a:pPr indent="-393700" lvl="0" marL="457200">
              <a:spcBef>
                <a:spcPts val="0"/>
              </a:spcBef>
              <a:buSzPct val="100000"/>
              <a:buChar char="-"/>
            </a:pPr>
            <a:r>
              <a:rPr lang="en-GB" sz="2600"/>
              <a:t>Enforces constraints on the effect - not the domain of an Applicative.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Time for a more realistic example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Motivation - Domain Description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93700" lvl="0" marL="457200" rtl="0">
              <a:spcBef>
                <a:spcPts val="0"/>
              </a:spcBef>
              <a:buSzPct val="100000"/>
              <a:buChar char="-"/>
            </a:pPr>
            <a:r>
              <a:rPr lang="en-GB" sz="2600"/>
              <a:t>Assume domain is “pure” - i.e. no effects</a:t>
            </a:r>
          </a:p>
          <a:p>
            <a:pPr indent="-393700" lvl="0" marL="457200" rtl="0">
              <a:spcBef>
                <a:spcPts val="0"/>
              </a:spcBef>
              <a:buSzPct val="100000"/>
              <a:buChar char="-"/>
            </a:pPr>
            <a:r>
              <a:rPr lang="en-GB" sz="2600"/>
              <a:t>Simple User as the domain entity</a:t>
            </a:r>
          </a:p>
          <a:p>
            <a:pPr indent="-393700" lvl="0" marL="457200" rtl="0">
              <a:spcBef>
                <a:spcPts val="0"/>
              </a:spcBef>
              <a:buSzPct val="100000"/>
              <a:buChar char="-"/>
            </a:pPr>
            <a:r>
              <a:rPr lang="en-GB" sz="2600"/>
              <a:t>Functions that act on that entity</a:t>
            </a:r>
          </a:p>
          <a:p>
            <a:pPr indent="-393700" lvl="1" marL="914400" rtl="0">
              <a:spcBef>
                <a:spcPts val="0"/>
              </a:spcBef>
              <a:buSzPct val="100000"/>
              <a:buChar char="-"/>
            </a:pPr>
            <a:r>
              <a:rPr lang="en-GB" sz="2600"/>
              <a:t>User Creation</a:t>
            </a:r>
          </a:p>
          <a:p>
            <a:pPr indent="-393700" lvl="1" marL="914400" rtl="0">
              <a:spcBef>
                <a:spcPts val="0"/>
              </a:spcBef>
              <a:buSzPct val="100000"/>
              <a:buChar char="-"/>
            </a:pPr>
            <a:r>
              <a:rPr lang="en-GB" sz="2600"/>
              <a:t>Retrieving User By Identifier</a:t>
            </a:r>
          </a:p>
          <a:p>
            <a:pPr indent="-393700" lvl="1" marL="914400" rtl="0">
              <a:spcBef>
                <a:spcPts val="0"/>
              </a:spcBef>
              <a:buSzPct val="100000"/>
              <a:buChar char="-"/>
            </a:pPr>
            <a:r>
              <a:rPr lang="en-GB" sz="2600"/>
              <a:t>List All Users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Let’s smash Monads and Applicatives together!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Shape 2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7325" y="571500"/>
            <a:ext cx="6229350" cy="4000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Shape 300"/>
          <p:cNvSpPr txBox="1"/>
          <p:nvPr/>
        </p:nvSpPr>
        <p:spPr>
          <a:xfrm>
            <a:off x="3574925" y="2717375"/>
            <a:ext cx="9816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 sz="2000">
                <a:solidFill>
                  <a:srgbClr val="FFFFFF"/>
                </a:solidFill>
              </a:rPr>
              <a:t>FREE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5796350" y="2907525"/>
            <a:ext cx="12813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 sz="2000"/>
              <a:t>FREEAP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Let’s define two simple domains</a:t>
            </a:r>
          </a:p>
        </p:txBody>
      </p:sp>
      <p:pic>
        <p:nvPicPr>
          <p:cNvPr id="307" name="Shape 3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19175"/>
            <a:ext cx="8839200" cy="1905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Simple abstraction layer</a:t>
            </a:r>
          </a:p>
        </p:txBody>
      </p:sp>
      <p:pic>
        <p:nvPicPr>
          <p:cNvPr id="313" name="Shape 3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0675" y="2019298"/>
            <a:ext cx="5962650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Lift our domain</a:t>
            </a:r>
          </a:p>
        </p:txBody>
      </p:sp>
      <p:pic>
        <p:nvPicPr>
          <p:cNvPr id="319" name="Shape 3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95685"/>
            <a:ext cx="8839200" cy="1152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Lift our domain</a:t>
            </a:r>
          </a:p>
        </p:txBody>
      </p:sp>
      <p:pic>
        <p:nvPicPr>
          <p:cNvPr id="325" name="Shape 3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53253"/>
            <a:ext cx="8839200" cy="1037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Combining Free and FreeAp - Option 1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Combining Free and FreeAp - Option 1</a:t>
            </a:r>
          </a:p>
        </p:txBody>
      </p:sp>
      <p:pic>
        <p:nvPicPr>
          <p:cNvPr id="336" name="Shape 3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3525" y="1325125"/>
            <a:ext cx="6076950" cy="36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Combining Free and FreeAp - Option 1</a:t>
            </a:r>
          </a:p>
        </p:txBody>
      </p:sp>
      <p:pic>
        <p:nvPicPr>
          <p:cNvPr id="342" name="Shape 3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3525" y="1325125"/>
            <a:ext cx="6076950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Shape 3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6763" y="1901450"/>
            <a:ext cx="4550475" cy="315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Combining Free and FreeAp - Option 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Motivation - Domain Code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8275" y="1543050"/>
            <a:ext cx="6267450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Combining Free and FreeAp - Option 2</a:t>
            </a:r>
          </a:p>
        </p:txBody>
      </p:sp>
      <p:pic>
        <p:nvPicPr>
          <p:cNvPr id="354" name="Shape 3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3525" y="1325125"/>
            <a:ext cx="6076950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Shape 3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0" y="1325125"/>
            <a:ext cx="6096000" cy="36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Combining Free and FreeAp - Option 2</a:t>
            </a:r>
          </a:p>
        </p:txBody>
      </p:sp>
      <p:pic>
        <p:nvPicPr>
          <p:cNvPr id="361" name="Shape 3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3525" y="1325125"/>
            <a:ext cx="6076950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Shape 3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0" y="1325125"/>
            <a:ext cx="6096000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Shape 3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05000" y="1849800"/>
            <a:ext cx="5334000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Writing our program - Example 1</a:t>
            </a:r>
          </a:p>
        </p:txBody>
      </p:sp>
      <p:pic>
        <p:nvPicPr>
          <p:cNvPr id="369" name="Shape 3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40638"/>
            <a:ext cx="8839202" cy="2862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Writing our program</a:t>
            </a:r>
            <a:r>
              <a:rPr lang="en-GB"/>
              <a:t> - Example 2</a:t>
            </a:r>
          </a:p>
        </p:txBody>
      </p:sp>
      <p:pic>
        <p:nvPicPr>
          <p:cNvPr id="375" name="Shape 3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1" cy="373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Defining Interpreters</a:t>
            </a:r>
          </a:p>
        </p:txBody>
      </p:sp>
      <p:pic>
        <p:nvPicPr>
          <p:cNvPr id="381" name="Shape 3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5000"/>
            <a:ext cx="8839200" cy="271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Defining Interpreters</a:t>
            </a:r>
          </a:p>
        </p:txBody>
      </p:sp>
      <p:pic>
        <p:nvPicPr>
          <p:cNvPr id="387" name="Shape 3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57263"/>
            <a:ext cx="8839201" cy="2428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Running the program</a:t>
            </a:r>
          </a:p>
        </p:txBody>
      </p:sp>
      <p:pic>
        <p:nvPicPr>
          <p:cNvPr id="393" name="Shape 3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58700"/>
            <a:ext cx="8839201" cy="309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Shape 3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895457"/>
            <a:ext cx="8839200" cy="5514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Running the program</a:t>
            </a:r>
          </a:p>
        </p:txBody>
      </p:sp>
      <p:pic>
        <p:nvPicPr>
          <p:cNvPr id="400" name="Shape 4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69375"/>
            <a:ext cx="8839200" cy="687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Shape 4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4425" y="3084692"/>
            <a:ext cx="691515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Shape 402"/>
          <p:cNvSpPr txBox="1"/>
          <p:nvPr/>
        </p:nvSpPr>
        <p:spPr>
          <a:xfrm>
            <a:off x="311700" y="1263225"/>
            <a:ext cx="81522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A bit of boilerplate to enable our program to interpret both the Free and the FreeAp operations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Time for a quick demo</a:t>
            </a:r>
          </a:p>
        </p:txBody>
      </p:sp>
      <p:sp>
        <p:nvSpPr>
          <p:cNvPr id="408" name="Shape 40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*heart rate quickens*</a:t>
            </a:r>
          </a:p>
        </p:txBody>
      </p:sp>
      <p:pic>
        <p:nvPicPr>
          <p:cNvPr id="409" name="Shape 4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8275" y="1257463"/>
            <a:ext cx="3942850" cy="262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General Limitations of Free</a:t>
            </a:r>
          </a:p>
        </p:txBody>
      </p:sp>
      <p:sp>
        <p:nvSpPr>
          <p:cNvPr id="415" name="Shape 4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93700" lvl="0" marL="457200" rtl="0">
              <a:spcBef>
                <a:spcPts val="0"/>
              </a:spcBef>
              <a:buSzPct val="100000"/>
              <a:buChar char="-"/>
            </a:pPr>
            <a:r>
              <a:rPr lang="en-GB" sz="2600"/>
              <a:t>Reification means that each instruction is interpreted at runtime. Minor overhead but if you’re doing super low latency stuff - measure it and see if it’s actually a problem.</a:t>
            </a:r>
          </a:p>
          <a:p>
            <a:pPr indent="-393700" lvl="0" marL="457200">
              <a:spcBef>
                <a:spcPts val="0"/>
              </a:spcBef>
              <a:buSzPct val="100000"/>
              <a:buChar char="-"/>
            </a:pPr>
            <a:r>
              <a:rPr lang="en-GB" sz="2600"/>
              <a:t>Boilerplate of lifting domain into Free structures and running (mostly only written once - so minimal issue in actual use. If it’s a problem there are frameworks that auto-generate most of this boilerplate).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Motivation - Domain Code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1839" y="1869075"/>
            <a:ext cx="6860324" cy="140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Common Concerns</a:t>
            </a:r>
          </a:p>
        </p:txBody>
      </p:sp>
      <p:sp>
        <p:nvSpPr>
          <p:cNvPr id="421" name="Shape 4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93700" lvl="0" marL="457200" rtl="0">
              <a:spcBef>
                <a:spcPts val="0"/>
              </a:spcBef>
              <a:buSzPct val="100000"/>
              <a:buChar char="-"/>
            </a:pPr>
            <a:r>
              <a:rPr lang="en-GB" sz="2600"/>
              <a:t>Too complex to use?</a:t>
            </a:r>
          </a:p>
          <a:p>
            <a:pPr indent="-393700" lvl="0" marL="457200" rtl="0">
              <a:spcBef>
                <a:spcPts val="0"/>
              </a:spcBef>
              <a:buSzPct val="100000"/>
              <a:buChar char="-"/>
            </a:pPr>
            <a:r>
              <a:rPr lang="en-GB" sz="2600"/>
              <a:t>Too hard for new devs to understand?</a:t>
            </a:r>
          </a:p>
          <a:p>
            <a:pPr indent="-393700" lvl="0" marL="457200" rtl="0">
              <a:spcBef>
                <a:spcPts val="0"/>
              </a:spcBef>
              <a:buSzPct val="100000"/>
              <a:buChar char="-"/>
            </a:pPr>
            <a:r>
              <a:rPr lang="en-GB" sz="2600"/>
              <a:t>Too slow?</a:t>
            </a:r>
          </a:p>
          <a:p>
            <a:pPr indent="-393700" lvl="0" marL="457200" rtl="0">
              <a:spcBef>
                <a:spcPts val="0"/>
              </a:spcBef>
              <a:buSzPct val="100000"/>
              <a:buChar char="-"/>
            </a:pPr>
            <a:r>
              <a:rPr lang="en-GB" sz="2600"/>
              <a:t>Too much boilerplate?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Questions?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Motivation - Domain Code</a:t>
            </a:r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975" y="1819275"/>
            <a:ext cx="8782050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Motivation - Domain Code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77616"/>
            <a:ext cx="8839199" cy="1388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Motivation - Domain Code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95816"/>
            <a:ext cx="8839200" cy="1351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