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86" r:id="rId2"/>
    <p:sldId id="301" r:id="rId3"/>
    <p:sldId id="287" r:id="rId4"/>
    <p:sldId id="296" r:id="rId5"/>
    <p:sldId id="257" r:id="rId6"/>
    <p:sldId id="258" r:id="rId7"/>
    <p:sldId id="264" r:id="rId8"/>
    <p:sldId id="295" r:id="rId9"/>
    <p:sldId id="300" r:id="rId10"/>
    <p:sldId id="293" r:id="rId11"/>
    <p:sldId id="294" r:id="rId12"/>
    <p:sldId id="298" r:id="rId13"/>
    <p:sldId id="302" r:id="rId14"/>
    <p:sldId id="303" r:id="rId15"/>
    <p:sldId id="304" r:id="rId16"/>
    <p:sldId id="305" r:id="rId17"/>
    <p:sldId id="30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42FFD-C346-4EFE-8E1B-290AC7B0CAEA}" type="datetimeFigureOut">
              <a:rPr lang="en-US" smtClean="0"/>
              <a:pPr/>
              <a:t>5/5/2018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72D87-7F65-4C0E-BC4B-048365BDB0E8}"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46050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37565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69986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45987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5737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87226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72546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71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598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A547-7BA2-418C-81D5-E591E597F427}" type="datetimeFigureOut">
              <a:rPr lang="en-US" smtClean="0"/>
              <a:pPr/>
              <a:t>5/5/2018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47493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01A547-7BA2-418C-81D5-E591E597F427}" type="datetimeFigureOut">
              <a:rPr lang="en-US" smtClean="0"/>
              <a:pPr/>
              <a:t>5/5/2018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88682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01A547-7BA2-418C-81D5-E591E597F427}" type="datetimeFigureOut">
              <a:rPr lang="en-US" smtClean="0"/>
              <a:pPr/>
              <a:t>5/5/2018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4469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01A547-7BA2-418C-81D5-E591E597F427}" type="datetimeFigureOut">
              <a:rPr lang="en-US" smtClean="0"/>
              <a:pPr/>
              <a:t>5/5/2018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52335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1A547-7BA2-418C-81D5-E591E597F427}" type="datetimeFigureOut">
              <a:rPr lang="en-US" smtClean="0"/>
              <a:pPr/>
              <a:t>5/5/2018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2856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5/5/2018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172210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01A547-7BA2-418C-81D5-E591E597F427}" type="datetimeFigureOut">
              <a:rPr lang="en-US" smtClean="0"/>
              <a:pPr/>
              <a:t>5/5/2018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39303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01A547-7BA2-418C-81D5-E591E597F427}" type="datetimeFigureOut">
              <a:rPr lang="en-US" smtClean="0"/>
              <a:pPr/>
              <a:t>5/5/2018</a:t>
            </a:fld>
            <a:endParaRPr lang="en-CA"/>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A82B9E3-6330-4088-824A-59DCCFD16D46}" type="slidenum">
              <a:rPr lang="en-CA" smtClean="0"/>
              <a:pPr/>
              <a:t>‹#›</a:t>
            </a:fld>
            <a:endParaRPr lang="en-CA"/>
          </a:p>
        </p:txBody>
      </p:sp>
    </p:spTree>
    <p:extLst>
      <p:ext uri="{BB962C8B-B14F-4D97-AF65-F5344CB8AC3E}">
        <p14:creationId xmlns:p14="http://schemas.microsoft.com/office/powerpoint/2010/main" xmlns="" val="23183457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Lf1oVD0yFW0" TargetMode="External"/><Relationship Id="rId2" Type="http://schemas.openxmlformats.org/officeDocument/2006/relationships/hyperlink" Target="https://www.youtube.com/watch?v=SiMKq2Il4K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amlecuyer/CloudCompute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200" dirty="0"/>
              <a:t>University Community</a:t>
            </a:r>
          </a:p>
          <a:p>
            <a:pPr algn="ctr">
              <a:buNone/>
            </a:pPr>
            <a:r>
              <a:rPr lang="en-US" sz="3200" dirty="0"/>
              <a:t>Report and Response App </a:t>
            </a:r>
            <a:endParaRPr lang="en-US" dirty="0"/>
          </a:p>
          <a:p>
            <a:pPr algn="ctr">
              <a:buNone/>
            </a:pPr>
            <a:r>
              <a:rPr lang="en-US" dirty="0"/>
              <a:t>By:</a:t>
            </a:r>
          </a:p>
          <a:p>
            <a:pPr algn="ctr">
              <a:buNone/>
            </a:pPr>
            <a:r>
              <a:rPr lang="en-US" dirty="0" err="1"/>
              <a:t>Abimbola</a:t>
            </a:r>
            <a:r>
              <a:rPr lang="en-US" dirty="0"/>
              <a:t> </a:t>
            </a:r>
            <a:r>
              <a:rPr lang="en-US" dirty="0" err="1"/>
              <a:t>Adeyemi</a:t>
            </a:r>
            <a:endParaRPr lang="en-US" dirty="0"/>
          </a:p>
          <a:p>
            <a:pPr algn="ctr">
              <a:buNone/>
            </a:pPr>
            <a:r>
              <a:rPr lang="en-US" dirty="0"/>
              <a:t>Cameron </a:t>
            </a:r>
            <a:r>
              <a:rPr lang="en-US" dirty="0" err="1"/>
              <a:t>L’Ecuyer</a:t>
            </a:r>
            <a:endParaRPr lang="en-US" dirty="0"/>
          </a:p>
          <a:p>
            <a:pPr algn="ctr">
              <a:buNone/>
            </a:pPr>
            <a:endParaRPr lang="en-US" dirty="0"/>
          </a:p>
          <a:p>
            <a:pPr algn="ctr">
              <a:buNone/>
            </a:pPr>
            <a:r>
              <a:rPr lang="en-US" dirty="0"/>
              <a:t>Project Supervisor:</a:t>
            </a:r>
          </a:p>
          <a:p>
            <a:pPr algn="ctr">
              <a:buNone/>
            </a:pPr>
            <a:r>
              <a:rPr lang="en-US" dirty="0"/>
              <a:t>Professor </a:t>
            </a:r>
            <a:r>
              <a:rPr lang="en-US" dirty="0" err="1" smtClean="0"/>
              <a:t>Baek</a:t>
            </a:r>
            <a:r>
              <a:rPr lang="en-US" dirty="0" smtClean="0"/>
              <a:t>-Young </a:t>
            </a:r>
            <a:r>
              <a:rPr lang="en-US" dirty="0" err="1" smtClean="0"/>
              <a:t>Choi</a:t>
            </a:r>
            <a:endParaRPr lang="en-US" dirty="0"/>
          </a:p>
          <a:p>
            <a:pPr algn="ctr">
              <a:buNone/>
            </a:pPr>
            <a:endParaRPr lang="en-US" dirty="0"/>
          </a:p>
          <a:p>
            <a:pPr algn="ctr">
              <a:buNone/>
            </a:pPr>
            <a:endParaRPr lang="en-US" dirty="0"/>
          </a:p>
          <a:p>
            <a:endParaRPr lang="en-CA" dirty="0"/>
          </a:p>
        </p:txBody>
      </p:sp>
    </p:spTree>
  </p:cSld>
  <p:clrMapOvr>
    <a:masterClrMapping/>
  </p:clrMapOvr>
  <p:transition spd="med">
    <p:wheel spokes="8"/>
    <p:sndAc>
      <p:stSnd>
        <p:snd r:embed="rId2" name="coi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the System</a:t>
            </a:r>
            <a:endParaRPr lang="en-CA" dirty="0"/>
          </a:p>
        </p:txBody>
      </p:sp>
      <p:pic>
        <p:nvPicPr>
          <p:cNvPr id="2051" name="Picture 3" descr="C:\Users\CJ\Documents\GitHub\CloudComputeProject\Documentation\CC architecture.png"/>
          <p:cNvPicPr>
            <a:picLocks noChangeAspect="1" noChangeArrowheads="1"/>
          </p:cNvPicPr>
          <p:nvPr/>
        </p:nvPicPr>
        <p:blipFill>
          <a:blip r:embed="rId3" cstate="print"/>
          <a:srcRect/>
          <a:stretch>
            <a:fillRect/>
          </a:stretch>
        </p:blipFill>
        <p:spPr bwMode="auto">
          <a:xfrm>
            <a:off x="457200" y="1600200"/>
            <a:ext cx="7048500" cy="3714750"/>
          </a:xfrm>
          <a:prstGeom prst="rect">
            <a:avLst/>
          </a:prstGeom>
          <a:noFill/>
        </p:spPr>
      </p:pic>
    </p:spTree>
  </p:cSld>
  <p:clrMapOvr>
    <a:masterClrMapping/>
  </p:clrMapOvr>
  <p:transition spd="med">
    <p:wheel spokes="8"/>
    <p:sndAc>
      <p:stSnd>
        <p:snd r:embed="rId2" name="coin.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the System</a:t>
            </a:r>
            <a:endParaRPr lang="en-CA" dirty="0"/>
          </a:p>
        </p:txBody>
      </p:sp>
      <p:pic>
        <p:nvPicPr>
          <p:cNvPr id="3074" name="Picture 2" descr="https://raw.githubusercontent.com/camlecuyer/CloudComputeProject/master/Documentation/CC%20Database.png">
            <a:extLst>
              <a:ext uri="{FF2B5EF4-FFF2-40B4-BE49-F238E27FC236}">
                <a16:creationId xmlns:a16="http://schemas.microsoft.com/office/drawing/2014/main" xmlns="" id="{5F55686F-85E2-4F96-845D-24B56ED0B51C}"/>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3663" y="2160588"/>
            <a:ext cx="5940286" cy="38814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wheel spokes="8"/>
    <p:sndAc>
      <p:stSnd>
        <p:snd r:embed="rId2" name="coin.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a:t>
            </a:r>
            <a:endParaRPr lang="en-US" dirty="0"/>
          </a:p>
        </p:txBody>
      </p:sp>
      <p:sp>
        <p:nvSpPr>
          <p:cNvPr id="7" name="Content Placeholder 6"/>
          <p:cNvSpPr>
            <a:spLocks noGrp="1"/>
          </p:cNvSpPr>
          <p:nvPr>
            <p:ph idx="1"/>
          </p:nvPr>
        </p:nvSpPr>
        <p:spPr/>
        <p:txBody>
          <a:bodyPr/>
          <a:lstStyle/>
          <a:p>
            <a:r>
              <a:rPr lang="en-US" dirty="0" smtClean="0"/>
              <a:t>Demos of the project can be found at:</a:t>
            </a:r>
          </a:p>
          <a:p>
            <a:pPr lvl="1"/>
            <a:r>
              <a:rPr lang="en-US" dirty="0" smtClean="0"/>
              <a:t>Mobile App: </a:t>
            </a:r>
            <a:r>
              <a:rPr lang="en-US" dirty="0" smtClean="0">
                <a:hlinkClick r:id="rId2"/>
              </a:rPr>
              <a:t>https://</a:t>
            </a:r>
            <a:r>
              <a:rPr lang="en-US" dirty="0" smtClean="0">
                <a:hlinkClick r:id="rId2"/>
              </a:rPr>
              <a:t>www.youtube.com/watch?v=SiMKq2Il4K8</a:t>
            </a:r>
            <a:endParaRPr lang="en-US" dirty="0" smtClean="0"/>
          </a:p>
          <a:p>
            <a:pPr lvl="1"/>
            <a:r>
              <a:rPr lang="en-US" dirty="0" smtClean="0"/>
              <a:t>Web App: </a:t>
            </a:r>
            <a:r>
              <a:rPr lang="en-US" dirty="0" smtClean="0">
                <a:hlinkClick r:id="rId3"/>
              </a:rPr>
              <a:t>https://</a:t>
            </a:r>
            <a:r>
              <a:rPr lang="en-US" dirty="0" smtClean="0">
                <a:hlinkClick r:id="rId3"/>
              </a:rPr>
              <a:t>www.youtube.com/watch?v=Lf1oVD0yFW0</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Solutions</a:t>
            </a:r>
            <a:endParaRPr lang="en-US" dirty="0"/>
          </a:p>
        </p:txBody>
      </p:sp>
      <p:sp>
        <p:nvSpPr>
          <p:cNvPr id="3" name="Content Placeholder 2"/>
          <p:cNvSpPr>
            <a:spLocks noGrp="1"/>
          </p:cNvSpPr>
          <p:nvPr>
            <p:ph idx="1"/>
          </p:nvPr>
        </p:nvSpPr>
        <p:spPr/>
        <p:txBody>
          <a:bodyPr/>
          <a:lstStyle/>
          <a:p>
            <a:r>
              <a:rPr lang="en-US" dirty="0" smtClean="0"/>
              <a:t>The first major challenge was, problems with REST services in the various languages:</a:t>
            </a:r>
          </a:p>
          <a:p>
            <a:pPr lvl="1"/>
            <a:r>
              <a:rPr lang="en-US" dirty="0" smtClean="0"/>
              <a:t>REST calls using </a:t>
            </a:r>
            <a:r>
              <a:rPr lang="en-US" dirty="0" err="1" smtClean="0"/>
              <a:t>JSONObjectRequest</a:t>
            </a:r>
            <a:r>
              <a:rPr lang="en-US" dirty="0" smtClean="0"/>
              <a:t> in Android would not accept parameters</a:t>
            </a:r>
          </a:p>
          <a:p>
            <a:pPr lvl="2"/>
            <a:r>
              <a:rPr lang="en-US" dirty="0" smtClean="0"/>
              <a:t>Solution: Used </a:t>
            </a:r>
            <a:r>
              <a:rPr lang="en-US" dirty="0" err="1" smtClean="0"/>
              <a:t>StringRequest</a:t>
            </a:r>
            <a:r>
              <a:rPr lang="en-US" dirty="0" smtClean="0"/>
              <a:t> calls, as they accept parameters, and converted response to JSON Object</a:t>
            </a:r>
          </a:p>
          <a:p>
            <a:pPr lvl="1"/>
            <a:r>
              <a:rPr lang="en-US" dirty="0" smtClean="0"/>
              <a:t>Angular POST calls convert parameters to JSON object which PHP does not natively understand</a:t>
            </a:r>
          </a:p>
          <a:p>
            <a:pPr lvl="2"/>
            <a:r>
              <a:rPr lang="en-US" dirty="0" smtClean="0"/>
              <a:t>Solution: Used </a:t>
            </a:r>
            <a:r>
              <a:rPr lang="en-US" dirty="0" err="1" smtClean="0"/>
              <a:t>JQuery</a:t>
            </a:r>
            <a:r>
              <a:rPr lang="en-US" dirty="0" smtClean="0"/>
              <a:t> POST calls instead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Solutions</a:t>
            </a:r>
            <a:endParaRPr lang="en-US" dirty="0"/>
          </a:p>
        </p:txBody>
      </p:sp>
      <p:sp>
        <p:nvSpPr>
          <p:cNvPr id="3" name="Content Placeholder 2"/>
          <p:cNvSpPr>
            <a:spLocks noGrp="1"/>
          </p:cNvSpPr>
          <p:nvPr>
            <p:ph idx="1"/>
          </p:nvPr>
        </p:nvSpPr>
        <p:spPr/>
        <p:txBody>
          <a:bodyPr/>
          <a:lstStyle/>
          <a:p>
            <a:r>
              <a:rPr lang="en-US" dirty="0" smtClean="0"/>
              <a:t>The second challenge was, problems retrieving images from the database:</a:t>
            </a:r>
          </a:p>
          <a:p>
            <a:pPr lvl="1"/>
            <a:r>
              <a:rPr lang="en-US" dirty="0" smtClean="0"/>
              <a:t>The original idea was to convert images to base64 and store them in the database (that was proven to be a bad idea, but I did not have time to rework the system to fix it), I could store the images easily, but retrieving them was proving to be a problem</a:t>
            </a:r>
          </a:p>
          <a:p>
            <a:pPr lvl="1"/>
            <a:r>
              <a:rPr lang="en-US" dirty="0" smtClean="0"/>
              <a:t>I believe PHP was not retrieving data properly using prepared statements and SQL Joins</a:t>
            </a:r>
          </a:p>
          <a:p>
            <a:pPr lvl="2"/>
            <a:r>
              <a:rPr lang="en-US" dirty="0" smtClean="0"/>
              <a:t>Solution: Break image retrieval into its own file, and return just the image, and use an </a:t>
            </a:r>
            <a:r>
              <a:rPr lang="en-US" dirty="0" err="1" smtClean="0"/>
              <a:t>img</a:t>
            </a:r>
            <a:r>
              <a:rPr lang="en-US" dirty="0" smtClean="0"/>
              <a:t> tag in HTML to retrieve the image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Solutions</a:t>
            </a:r>
            <a:endParaRPr lang="en-US" dirty="0"/>
          </a:p>
        </p:txBody>
      </p:sp>
      <p:sp>
        <p:nvSpPr>
          <p:cNvPr id="3" name="Content Placeholder 2"/>
          <p:cNvSpPr>
            <a:spLocks noGrp="1"/>
          </p:cNvSpPr>
          <p:nvPr>
            <p:ph idx="1"/>
          </p:nvPr>
        </p:nvSpPr>
        <p:spPr/>
        <p:txBody>
          <a:bodyPr/>
          <a:lstStyle/>
          <a:p>
            <a:r>
              <a:rPr lang="en-US" dirty="0" smtClean="0"/>
              <a:t>The third challenge was, CORS:</a:t>
            </a:r>
          </a:p>
          <a:p>
            <a:pPr lvl="1"/>
            <a:r>
              <a:rPr lang="en-US" dirty="0" smtClean="0"/>
              <a:t>Android had no problem accessing the data from the web page, but the web app had problems dealing with CORS</a:t>
            </a:r>
          </a:p>
          <a:p>
            <a:pPr lvl="2"/>
            <a:r>
              <a:rPr lang="en-US" dirty="0" smtClean="0"/>
              <a:t>Solution: I learned how to configure PHP pages with CORS headers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Solutions</a:t>
            </a:r>
            <a:endParaRPr lang="en-US" dirty="0"/>
          </a:p>
        </p:txBody>
      </p:sp>
      <p:sp>
        <p:nvSpPr>
          <p:cNvPr id="3" name="Content Placeholder 2"/>
          <p:cNvSpPr>
            <a:spLocks noGrp="1"/>
          </p:cNvSpPr>
          <p:nvPr>
            <p:ph idx="1"/>
          </p:nvPr>
        </p:nvSpPr>
        <p:spPr/>
        <p:txBody>
          <a:bodyPr/>
          <a:lstStyle/>
          <a:p>
            <a:r>
              <a:rPr lang="en-US" dirty="0" smtClean="0"/>
              <a:t>The fourth challenge was, using charts:</a:t>
            </a:r>
          </a:p>
          <a:p>
            <a:pPr lvl="1"/>
            <a:r>
              <a:rPr lang="en-US" dirty="0" smtClean="0"/>
              <a:t>I did not want to have to use NPM modules to run charts on the webpage, and when I finally found a solution that did not need NPM, the pie charts were not working correctly</a:t>
            </a:r>
          </a:p>
          <a:p>
            <a:pPr lvl="2"/>
            <a:r>
              <a:rPr lang="en-US" dirty="0" smtClean="0"/>
              <a:t>Solution: used bar charts instead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and Solutions</a:t>
            </a:r>
            <a:endParaRPr lang="en-US" dirty="0"/>
          </a:p>
        </p:txBody>
      </p:sp>
      <p:sp>
        <p:nvSpPr>
          <p:cNvPr id="3" name="Content Placeholder 2"/>
          <p:cNvSpPr>
            <a:spLocks noGrp="1"/>
          </p:cNvSpPr>
          <p:nvPr>
            <p:ph idx="1"/>
          </p:nvPr>
        </p:nvSpPr>
        <p:spPr/>
        <p:txBody>
          <a:bodyPr/>
          <a:lstStyle/>
          <a:p>
            <a:r>
              <a:rPr lang="en-US" dirty="0" smtClean="0"/>
              <a:t>The fifth challenge was, miscommunication:</a:t>
            </a:r>
          </a:p>
          <a:p>
            <a:pPr lvl="1"/>
            <a:r>
              <a:rPr lang="en-US" dirty="0" smtClean="0"/>
              <a:t>Before spring break, me and </a:t>
            </a:r>
            <a:r>
              <a:rPr lang="en-US" dirty="0" err="1" smtClean="0"/>
              <a:t>Abimbola</a:t>
            </a:r>
            <a:r>
              <a:rPr lang="en-US" dirty="0" smtClean="0"/>
              <a:t> </a:t>
            </a:r>
            <a:r>
              <a:rPr lang="en-US" dirty="0" smtClean="0"/>
              <a:t>talked about who would work on what part of the project, I had thought she said she would work on the web app, and I would work on Android, but during spring break she sent me a message saying she was working on Android</a:t>
            </a:r>
          </a:p>
          <a:p>
            <a:pPr lvl="2"/>
            <a:r>
              <a:rPr lang="en-US" dirty="0" smtClean="0"/>
              <a:t>Solution: I still had to work on Android to ensure the REST services would work, but I also started working on the web app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Contributions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Abimbola</a:t>
            </a:r>
            <a:r>
              <a:rPr lang="en-US" dirty="0" smtClean="0"/>
              <a:t> </a:t>
            </a:r>
            <a:r>
              <a:rPr lang="en-US" dirty="0" err="1" smtClean="0"/>
              <a:t>Adeyemi</a:t>
            </a:r>
            <a:r>
              <a:rPr lang="en-US" dirty="0" smtClean="0"/>
              <a:t> – Provided inspiration for the project idea, wrote the project proposal, helped write the project demonstration, and coded the Android login pages</a:t>
            </a:r>
          </a:p>
          <a:p>
            <a:endParaRPr lang="en-US" dirty="0" smtClean="0"/>
          </a:p>
          <a:p>
            <a:r>
              <a:rPr lang="en-US" dirty="0" smtClean="0"/>
              <a:t>Cameron </a:t>
            </a:r>
            <a:r>
              <a:rPr lang="en-US" dirty="0" err="1" smtClean="0"/>
              <a:t>L’Ecuyer</a:t>
            </a:r>
            <a:r>
              <a:rPr lang="en-US" dirty="0" smtClean="0"/>
              <a:t> – Activated the Amazon EC2 and RDS instance, wrote the PHP scripts for the web server, wrote the web page, wrote the report and task list page for Android, hooked Android up to the web server using REST services, wrote the mid-semester report, helped write the project demonstration, and wrote this report</a:t>
            </a:r>
          </a:p>
          <a:p>
            <a:r>
              <a:rPr lang="en-US" dirty="0" smtClean="0"/>
              <a:t>Link to the project </a:t>
            </a:r>
            <a:r>
              <a:rPr lang="en-US" dirty="0" err="1" smtClean="0"/>
              <a:t>GitHub</a:t>
            </a:r>
            <a:r>
              <a:rPr lang="en-US" dirty="0" smtClean="0"/>
              <a:t>: </a:t>
            </a:r>
            <a:r>
              <a:rPr lang="en-US" dirty="0" smtClean="0">
                <a:hlinkClick r:id="rId2"/>
              </a:rPr>
              <a:t>https://</a:t>
            </a:r>
            <a:r>
              <a:rPr lang="en-US" dirty="0" smtClean="0">
                <a:hlinkClick r:id="rId2"/>
              </a:rPr>
              <a:t>github.com/camlecuyer/CloudComputeProject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CA"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Problem Statement</a:t>
            </a:r>
          </a:p>
          <a:p>
            <a:pPr>
              <a:buFont typeface="Wingdings" pitchFamily="2" charset="2"/>
              <a:buChar char="§"/>
            </a:pPr>
            <a:r>
              <a:rPr lang="en-US" dirty="0"/>
              <a:t>Objective of Project</a:t>
            </a:r>
          </a:p>
          <a:p>
            <a:pPr>
              <a:buFont typeface="Wingdings" pitchFamily="2" charset="2"/>
              <a:buChar char="§"/>
            </a:pPr>
            <a:r>
              <a:rPr lang="en-US" dirty="0"/>
              <a:t>Introduction</a:t>
            </a:r>
          </a:p>
          <a:p>
            <a:pPr>
              <a:buFont typeface="Wingdings" pitchFamily="2" charset="2"/>
              <a:buChar char="§"/>
            </a:pPr>
            <a:r>
              <a:rPr lang="en-US" dirty="0"/>
              <a:t>Significant of project</a:t>
            </a:r>
          </a:p>
          <a:p>
            <a:pPr>
              <a:buFont typeface="Wingdings" pitchFamily="2" charset="2"/>
              <a:buChar char="§"/>
            </a:pPr>
            <a:r>
              <a:rPr lang="en-US" dirty="0"/>
              <a:t>Technologies Used</a:t>
            </a:r>
          </a:p>
          <a:p>
            <a:pPr>
              <a:buFont typeface="Wingdings" pitchFamily="2" charset="2"/>
              <a:buChar char="§"/>
            </a:pPr>
            <a:r>
              <a:rPr lang="en-US" dirty="0"/>
              <a:t>Overview of the System</a:t>
            </a:r>
          </a:p>
          <a:p>
            <a:pPr>
              <a:buFont typeface="Wingdings" pitchFamily="2" charset="2"/>
              <a:buChar char="§"/>
            </a:pPr>
            <a:r>
              <a:rPr lang="en-US" dirty="0" smtClean="0"/>
              <a:t>Application</a:t>
            </a:r>
          </a:p>
          <a:p>
            <a:pPr>
              <a:buFont typeface="Wingdings" pitchFamily="2" charset="2"/>
              <a:buChar char="§"/>
            </a:pPr>
            <a:r>
              <a:rPr lang="en-US" dirty="0" smtClean="0"/>
              <a:t>Challenges and Solutions</a:t>
            </a:r>
            <a:endParaRPr lang="en-US" dirty="0"/>
          </a:p>
        </p:txBody>
      </p:sp>
    </p:spTree>
  </p:cSld>
  <p:clrMapOvr>
    <a:masterClrMapping/>
  </p:clrMapOvr>
  <p:transition spd="med">
    <p:wheel spokes="8"/>
    <p:sndAc>
      <p:stSnd>
        <p:snd r:embed="rId2" name="coin.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Through observation, and contact with members of the Facilities Division, we have discovered that UMKC lacks an application that allows students, faculty, and staff to report issues to the Facilities Division</a:t>
            </a:r>
          </a:p>
          <a:p>
            <a:r>
              <a:rPr lang="en-US" dirty="0"/>
              <a:t>This slows the speed at which problem are discovered and </a:t>
            </a:r>
            <a:r>
              <a:rPr lang="en-US" dirty="0" smtClean="0"/>
              <a:t>corrected</a:t>
            </a:r>
          </a:p>
          <a:p>
            <a:r>
              <a:rPr lang="en-US" dirty="0" smtClean="0"/>
              <a:t>Our contact, Randy </a:t>
            </a:r>
            <a:r>
              <a:rPr lang="en-US" dirty="0" err="1" smtClean="0"/>
              <a:t>Shingleton</a:t>
            </a:r>
            <a:r>
              <a:rPr lang="en-US" dirty="0" smtClean="0"/>
              <a:t>, Director </a:t>
            </a:r>
            <a:r>
              <a:rPr lang="en-US" dirty="0" smtClean="0"/>
              <a:t>of Facilities </a:t>
            </a:r>
            <a:r>
              <a:rPr lang="en-US" dirty="0" smtClean="0"/>
              <a:t>Operations at UMKC, mentioned that the school has Campus Eye, which allows them to communicate with the other divisions, but it is not approved for students, faculty, and staff to use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dirty="0" smtClean="0"/>
              <a:t>of the </a:t>
            </a:r>
            <a:r>
              <a:rPr lang="en-US" dirty="0"/>
              <a:t>Project</a:t>
            </a:r>
            <a:endParaRPr lang="en-CA" dirty="0"/>
          </a:p>
        </p:txBody>
      </p:sp>
      <p:sp>
        <p:nvSpPr>
          <p:cNvPr id="3" name="Content Placeholder 2"/>
          <p:cNvSpPr>
            <a:spLocks noGrp="1"/>
          </p:cNvSpPr>
          <p:nvPr>
            <p:ph idx="1"/>
          </p:nvPr>
        </p:nvSpPr>
        <p:spPr/>
        <p:txBody>
          <a:bodyPr>
            <a:normAutofit/>
          </a:bodyPr>
          <a:lstStyle/>
          <a:p>
            <a:endParaRPr lang="en-CA" dirty="0"/>
          </a:p>
          <a:p>
            <a:r>
              <a:rPr lang="en-US" dirty="0"/>
              <a:t>Develop a mobile application that would allow students, faculty, and staff to report problems quickly with sufficient detail to the Facilities Division</a:t>
            </a:r>
          </a:p>
          <a:p>
            <a:r>
              <a:rPr lang="en-US" dirty="0"/>
              <a:t>Develop a web page to allow members of the Facilities Division to view the issues and then create tasks for members of the various facilities teams view, find, and then correct the problems</a:t>
            </a:r>
            <a:endParaRPr lang="en-CA" dirty="0"/>
          </a:p>
        </p:txBody>
      </p:sp>
    </p:spTree>
  </p:cSld>
  <p:clrMapOvr>
    <a:masterClrMapping/>
  </p:clrMapOvr>
  <p:transition spd="med">
    <p:wheel spokes="8"/>
    <p:sndAc>
      <p:stSnd>
        <p:snd r:embed="rId2" name="coin.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endParaRPr lang="en-CA" dirty="0"/>
          </a:p>
        </p:txBody>
      </p:sp>
      <p:sp>
        <p:nvSpPr>
          <p:cNvPr id="3" name="Content Placeholder 2"/>
          <p:cNvSpPr>
            <a:spLocks noGrp="1"/>
          </p:cNvSpPr>
          <p:nvPr>
            <p:ph idx="1"/>
          </p:nvPr>
        </p:nvSpPr>
        <p:spPr/>
        <p:txBody>
          <a:bodyPr>
            <a:normAutofit/>
          </a:bodyPr>
          <a:lstStyle/>
          <a:p>
            <a:pPr marL="0" indent="0"/>
            <a:r>
              <a:rPr lang="en-US" sz="2900" dirty="0"/>
              <a:t>This app was created to provide service to UMKC campus community</a:t>
            </a:r>
            <a:endParaRPr lang="en-CA" sz="2900" dirty="0"/>
          </a:p>
          <a:p>
            <a:pPr marL="0" indent="0"/>
            <a:r>
              <a:rPr lang="en-CA" sz="2900" dirty="0"/>
              <a:t>Example of some issues are:</a:t>
            </a:r>
            <a:endParaRPr lang="en-US" sz="2900" dirty="0"/>
          </a:p>
          <a:p>
            <a:pPr lvl="1"/>
            <a:r>
              <a:rPr lang="en-US" sz="2700" dirty="0"/>
              <a:t>Broken toilets/sinks</a:t>
            </a:r>
          </a:p>
          <a:p>
            <a:pPr lvl="1"/>
            <a:r>
              <a:rPr lang="en-US" sz="2700" dirty="0"/>
              <a:t>Burned out light bulbs</a:t>
            </a:r>
          </a:p>
          <a:p>
            <a:pPr lvl="1"/>
            <a:r>
              <a:rPr lang="en-US" sz="2700" dirty="0"/>
              <a:t>Broken door locks</a:t>
            </a:r>
          </a:p>
          <a:p>
            <a:pPr lvl="1"/>
            <a:r>
              <a:rPr lang="en-US" sz="2700" dirty="0"/>
              <a:t>Overflowing trash cans</a:t>
            </a:r>
          </a:p>
          <a:p>
            <a:pPr lvl="0"/>
            <a:endParaRPr lang="en-US" sz="2900" dirty="0"/>
          </a:p>
        </p:txBody>
      </p:sp>
    </p:spTree>
  </p:cSld>
  <p:clrMapOvr>
    <a:masterClrMapping/>
  </p:clrMapOvr>
  <p:transition spd="med">
    <p:wheel spokes="8"/>
    <p:sndAc>
      <p:stSnd>
        <p:snd r:embed="rId2" name="coin.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a:t>
            </a:r>
            <a:r>
              <a:rPr lang="en-US" dirty="0"/>
              <a:t>of </a:t>
            </a:r>
            <a:r>
              <a:rPr lang="en-US" dirty="0" smtClean="0"/>
              <a:t>th</a:t>
            </a:r>
            <a:r>
              <a:rPr lang="en-US" dirty="0" smtClean="0"/>
              <a:t>e P</a:t>
            </a:r>
            <a:r>
              <a:rPr lang="en-US" dirty="0" smtClean="0"/>
              <a:t>roject</a:t>
            </a:r>
            <a:endParaRPr lang="en-CA" dirty="0"/>
          </a:p>
        </p:txBody>
      </p:sp>
      <p:sp>
        <p:nvSpPr>
          <p:cNvPr id="3" name="Content Placeholder 2"/>
          <p:cNvSpPr>
            <a:spLocks noGrp="1"/>
          </p:cNvSpPr>
          <p:nvPr>
            <p:ph idx="1"/>
          </p:nvPr>
        </p:nvSpPr>
        <p:spPr/>
        <p:txBody>
          <a:bodyPr>
            <a:normAutofit/>
          </a:bodyPr>
          <a:lstStyle/>
          <a:p>
            <a:r>
              <a:rPr lang="en-CA" dirty="0"/>
              <a:t>To contribute to the development of quick response to problems before they require emergency attention</a:t>
            </a:r>
          </a:p>
          <a:p>
            <a:r>
              <a:rPr lang="en-CA" dirty="0"/>
              <a:t>To make a very flexible app that provides prompt response for non emergency issues</a:t>
            </a:r>
          </a:p>
          <a:p>
            <a:r>
              <a:rPr lang="en-CA" dirty="0"/>
              <a:t>To create an avenue where non emergency issues can looked at from a different perspective by the administrators</a:t>
            </a:r>
          </a:p>
          <a:p>
            <a:endParaRPr lang="en-CA" dirty="0"/>
          </a:p>
          <a:p>
            <a:endParaRPr lang="en-CA" dirty="0"/>
          </a:p>
          <a:p>
            <a:endParaRPr lang="en-CA" dirty="0"/>
          </a:p>
          <a:p>
            <a:endParaRPr lang="en-CA" dirty="0"/>
          </a:p>
          <a:p>
            <a:endParaRPr lang="en-CA" dirty="0"/>
          </a:p>
          <a:p>
            <a:endParaRPr lang="en-CA" dirty="0"/>
          </a:p>
          <a:p>
            <a:pPr marL="0" indent="0">
              <a:buNone/>
            </a:pPr>
            <a:endParaRPr lang="en-CA" dirty="0"/>
          </a:p>
        </p:txBody>
      </p:sp>
      <p:sp>
        <p:nvSpPr>
          <p:cNvPr id="5" name="Rectangle 1">
            <a:extLst>
              <a:ext uri="{FF2B5EF4-FFF2-40B4-BE49-F238E27FC236}">
                <a16:creationId xmlns:a16="http://schemas.microsoft.com/office/drawing/2014/main" xmlns="" id="{34AC8CE2-606D-4B42-9536-FA68F3752C65}"/>
              </a:ext>
            </a:extLst>
          </p:cNvPr>
          <p:cNvSpPr>
            <a:spLocks noChangeArrowheads="1"/>
          </p:cNvSpPr>
          <p:nvPr/>
        </p:nvSpPr>
        <p:spPr bwMode="auto">
          <a:xfrm>
            <a:off x="609600" y="3354101"/>
            <a:ext cx="26321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wheel spokes="8"/>
    <p:sndAc>
      <p:stSnd>
        <p:snd r:embed="rId2" name="coin.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idx="1"/>
          </p:nvPr>
        </p:nvSpPr>
        <p:spPr/>
        <p:txBody>
          <a:bodyPr>
            <a:normAutofit lnSpcReduction="10000"/>
          </a:bodyPr>
          <a:lstStyle/>
          <a:p>
            <a:r>
              <a:rPr lang="en-US" dirty="0"/>
              <a:t>Amazon AWS EC2 Web Server Instance </a:t>
            </a:r>
            <a:r>
              <a:rPr lang="en-US" dirty="0" smtClean="0"/>
              <a:t>running Linux with </a:t>
            </a:r>
            <a:r>
              <a:rPr lang="en-US" dirty="0"/>
              <a:t>Apache and PHP, and hosting web </a:t>
            </a:r>
            <a:r>
              <a:rPr lang="en-US" dirty="0" smtClean="0"/>
              <a:t>page</a:t>
            </a:r>
          </a:p>
          <a:p>
            <a:pPr lvl="1"/>
            <a:r>
              <a:rPr lang="en-US" dirty="0" smtClean="0"/>
              <a:t>The decision to use the EC2 node, was that from research into the problem, it was not wise to directly connect an Android app to a database, as it could lead to security breaches</a:t>
            </a:r>
          </a:p>
          <a:p>
            <a:pPr lvl="1"/>
            <a:r>
              <a:rPr lang="en-US" dirty="0" smtClean="0"/>
              <a:t>I used Linux, PHP, and Apache as it was cheaper than a Windows OS and its technologies, and the tutorial for Amazon AWS used Linux, Apache, and PHP for its free tier</a:t>
            </a:r>
          </a:p>
          <a:p>
            <a:r>
              <a:rPr lang="en-US" dirty="0" smtClean="0"/>
              <a:t>Amazon </a:t>
            </a:r>
            <a:r>
              <a:rPr lang="en-US" dirty="0"/>
              <a:t>AWS RDS Server running </a:t>
            </a:r>
            <a:r>
              <a:rPr lang="en-US" dirty="0" err="1" smtClean="0"/>
              <a:t>MySQL</a:t>
            </a:r>
            <a:endParaRPr lang="en-US" dirty="0" smtClean="0"/>
          </a:p>
          <a:p>
            <a:pPr marL="742950" lvl="2" indent="-342900"/>
            <a:r>
              <a:rPr lang="en-US" dirty="0" smtClean="0"/>
              <a:t>Originally, I had hoped to use Microsoft SQL </a:t>
            </a:r>
            <a:r>
              <a:rPr lang="en-US" dirty="0" smtClean="0"/>
              <a:t>Server as I was more familiar with it, and already had some of the tools downloaded</a:t>
            </a:r>
          </a:p>
          <a:p>
            <a:pPr marL="742950" lvl="2" indent="-342900"/>
            <a:r>
              <a:rPr lang="en-US" dirty="0" smtClean="0"/>
              <a:t>Since I was using PHP, it was easier to use </a:t>
            </a:r>
            <a:r>
              <a:rPr lang="en-US" dirty="0" err="1" smtClean="0"/>
              <a:t>MySQL</a:t>
            </a:r>
            <a:r>
              <a:rPr lang="en-US" dirty="0" smtClean="0"/>
              <a:t> </a:t>
            </a:r>
            <a:r>
              <a:rPr lang="en-US" dirty="0" smtClean="0"/>
              <a:t>than SQL Server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a:t>
            </a:r>
            <a:r>
              <a:rPr lang="en-US" dirty="0" smtClean="0"/>
              <a:t>Used (cont’d)</a:t>
            </a:r>
            <a:endParaRPr lang="en-US" dirty="0"/>
          </a:p>
        </p:txBody>
      </p:sp>
      <p:sp>
        <p:nvSpPr>
          <p:cNvPr id="3" name="Content Placeholder 2"/>
          <p:cNvSpPr>
            <a:spLocks noGrp="1"/>
          </p:cNvSpPr>
          <p:nvPr>
            <p:ph idx="1"/>
          </p:nvPr>
        </p:nvSpPr>
        <p:spPr/>
        <p:txBody>
          <a:bodyPr>
            <a:normAutofit/>
          </a:bodyPr>
          <a:lstStyle/>
          <a:p>
            <a:r>
              <a:rPr lang="en-US" dirty="0" smtClean="0"/>
              <a:t>Android </a:t>
            </a:r>
            <a:r>
              <a:rPr lang="en-US" dirty="0"/>
              <a:t>Studio to develop Android </a:t>
            </a:r>
            <a:r>
              <a:rPr lang="en-US" dirty="0" smtClean="0"/>
              <a:t>App</a:t>
            </a:r>
          </a:p>
          <a:p>
            <a:pPr lvl="1"/>
            <a:r>
              <a:rPr lang="en-US" dirty="0" smtClean="0"/>
              <a:t>Android was used, as I had the tools to develop and test Android</a:t>
            </a:r>
            <a:endParaRPr lang="en-US" dirty="0"/>
          </a:p>
          <a:p>
            <a:r>
              <a:rPr lang="en-US" dirty="0"/>
              <a:t>Google Volley for REST services in Android</a:t>
            </a:r>
          </a:p>
          <a:p>
            <a:r>
              <a:rPr lang="en-US" dirty="0"/>
              <a:t>Angular and </a:t>
            </a:r>
            <a:r>
              <a:rPr lang="en-US" dirty="0" err="1"/>
              <a:t>JQuery</a:t>
            </a:r>
            <a:r>
              <a:rPr lang="en-US" dirty="0"/>
              <a:t> for business logic in the web </a:t>
            </a:r>
            <a:r>
              <a:rPr lang="en-US" dirty="0" smtClean="0"/>
              <a:t>page</a:t>
            </a:r>
          </a:p>
          <a:p>
            <a:pPr lvl="1"/>
            <a:r>
              <a:rPr lang="en-US" dirty="0" err="1" smtClean="0"/>
              <a:t>JQuery</a:t>
            </a:r>
            <a:r>
              <a:rPr lang="en-US" dirty="0" smtClean="0"/>
              <a:t> was used to do POST methods as </a:t>
            </a:r>
            <a:r>
              <a:rPr lang="en-US" dirty="0" err="1" smtClean="0"/>
              <a:t>Angular’s</a:t>
            </a:r>
            <a:r>
              <a:rPr lang="en-US" dirty="0" smtClean="0"/>
              <a:t> POST method converts it’s parameters into JSON format, which PHP does not understand by default</a:t>
            </a:r>
            <a:endParaRPr lang="en-US" dirty="0"/>
          </a:p>
          <a:p>
            <a:r>
              <a:rPr lang="en-US" dirty="0"/>
              <a:t>Bootstrap, CSS, and HTML for web page UI</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1734</TotalTime>
  <Words>988</Words>
  <Application>Microsoft Office PowerPoint</Application>
  <PresentationFormat>On-screen Show (4:3)</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Slide 1</vt:lpstr>
      <vt:lpstr>Team Member Contributions</vt:lpstr>
      <vt:lpstr>Contents</vt:lpstr>
      <vt:lpstr>Problem Statement</vt:lpstr>
      <vt:lpstr>Objectives of the Project</vt:lpstr>
      <vt:lpstr> Introduction</vt:lpstr>
      <vt:lpstr>Significance of the Project</vt:lpstr>
      <vt:lpstr>Technologies Used</vt:lpstr>
      <vt:lpstr>Technologies Used (cont’d)</vt:lpstr>
      <vt:lpstr>Overview of the System</vt:lpstr>
      <vt:lpstr>Overview of the System</vt:lpstr>
      <vt:lpstr>Application</vt:lpstr>
      <vt:lpstr>Challenges and Solutions</vt:lpstr>
      <vt:lpstr>Challenges and Solutions</vt:lpstr>
      <vt:lpstr>Challenges and Solutions</vt:lpstr>
      <vt:lpstr>Challenges and Solutions</vt:lpstr>
      <vt:lpstr>Challenges and Solutions</vt:lpstr>
    </vt:vector>
  </TitlesOfParts>
  <Company>naif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Amasi</dc:creator>
  <cp:lastModifiedBy>CJ</cp:lastModifiedBy>
  <cp:revision>29</cp:revision>
  <dcterms:created xsi:type="dcterms:W3CDTF">2012-03-31T17:06:11Z</dcterms:created>
  <dcterms:modified xsi:type="dcterms:W3CDTF">2018-05-05T20:24:11Z</dcterms:modified>
</cp:coreProperties>
</file>