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86" r:id="rId2"/>
    <p:sldId id="287" r:id="rId3"/>
    <p:sldId id="296" r:id="rId4"/>
    <p:sldId id="257" r:id="rId5"/>
    <p:sldId id="258" r:id="rId6"/>
    <p:sldId id="264" r:id="rId7"/>
    <p:sldId id="295" r:id="rId8"/>
    <p:sldId id="293" r:id="rId9"/>
    <p:sldId id="294" r:id="rId10"/>
    <p:sldId id="289" r:id="rId11"/>
    <p:sldId id="262" r:id="rId12"/>
    <p:sldId id="263" r:id="rId13"/>
    <p:sldId id="297" r:id="rId14"/>
    <p:sldId id="29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42FFD-C346-4EFE-8E1B-290AC7B0CAEA}" type="datetimeFigureOut">
              <a:rPr lang="en-US" smtClean="0"/>
              <a:pPr/>
              <a:t>4/25/2018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72D87-7F65-4C0E-BC4B-048365BDB0E8}"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46050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37565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69986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45987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5737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87226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725468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71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5983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4/25/2018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47493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1A547-7BA2-418C-81D5-E591E597F427}" type="datetimeFigureOut">
              <a:rPr lang="en-US" smtClean="0"/>
              <a:pPr/>
              <a:t>4/25/2018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88682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1A547-7BA2-418C-81D5-E591E597F427}" type="datetimeFigureOut">
              <a:rPr lang="en-US" smtClean="0"/>
              <a:pPr/>
              <a:t>4/25/2018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4469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01A547-7BA2-418C-81D5-E591E597F427}" type="datetimeFigureOut">
              <a:rPr lang="en-US" smtClean="0"/>
              <a:pPr/>
              <a:t>4/25/2018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52335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1A547-7BA2-418C-81D5-E591E597F427}" type="datetimeFigureOut">
              <a:rPr lang="en-US" smtClean="0"/>
              <a:pPr/>
              <a:t>4/25/2018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2856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601A547-7BA2-418C-81D5-E591E597F427}" type="datetimeFigureOut">
              <a:rPr lang="en-US" smtClean="0"/>
              <a:pPr/>
              <a:t>4/25/2018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72210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01A547-7BA2-418C-81D5-E591E597F427}" type="datetimeFigureOut">
              <a:rPr lang="en-US" smtClean="0"/>
              <a:pPr/>
              <a:t>4/25/2018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9303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01A547-7BA2-418C-81D5-E591E597F427}" type="datetimeFigureOut">
              <a:rPr lang="en-US" smtClean="0"/>
              <a:pPr/>
              <a:t>4/25/2018</a:t>
            </a:fld>
            <a:endParaRPr lang="en-CA"/>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3183457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200" dirty="0" smtClean="0"/>
              <a:t>University Community</a:t>
            </a:r>
          </a:p>
          <a:p>
            <a:pPr algn="ctr">
              <a:buNone/>
            </a:pPr>
            <a:r>
              <a:rPr lang="en-US" sz="3200" dirty="0" smtClean="0"/>
              <a:t>Report and Response </a:t>
            </a:r>
            <a:r>
              <a:rPr lang="en-US" sz="3200" dirty="0"/>
              <a:t>A</a:t>
            </a:r>
            <a:r>
              <a:rPr lang="en-US" sz="3200" dirty="0" smtClean="0"/>
              <a:t>pp </a:t>
            </a:r>
            <a:endParaRPr lang="en-US" dirty="0"/>
          </a:p>
          <a:p>
            <a:pPr algn="ctr">
              <a:buNone/>
            </a:pPr>
            <a:r>
              <a:rPr lang="en-US" dirty="0" smtClean="0"/>
              <a:t>By:</a:t>
            </a:r>
            <a:endParaRPr lang="en-US" dirty="0" smtClean="0"/>
          </a:p>
          <a:p>
            <a:pPr algn="ctr">
              <a:buNone/>
            </a:pPr>
            <a:r>
              <a:rPr lang="en-US" dirty="0" err="1" smtClean="0"/>
              <a:t>Abimbola</a:t>
            </a:r>
            <a:r>
              <a:rPr lang="en-US" dirty="0" smtClean="0"/>
              <a:t> </a:t>
            </a:r>
            <a:r>
              <a:rPr lang="en-US" dirty="0" err="1" smtClean="0"/>
              <a:t>Adeyemi</a:t>
            </a:r>
            <a:endParaRPr lang="en-US" dirty="0" smtClean="0"/>
          </a:p>
          <a:p>
            <a:pPr algn="ctr">
              <a:buNone/>
            </a:pPr>
            <a:r>
              <a:rPr lang="en-US" dirty="0" smtClean="0"/>
              <a:t>Cameron </a:t>
            </a:r>
            <a:r>
              <a:rPr lang="en-US" dirty="0" err="1" smtClean="0"/>
              <a:t>L’Ecuyer</a:t>
            </a:r>
            <a:endParaRPr lang="en-US" dirty="0" smtClean="0"/>
          </a:p>
          <a:p>
            <a:pPr algn="ctr">
              <a:buNone/>
            </a:pPr>
            <a:endParaRPr lang="en-US" dirty="0" smtClean="0"/>
          </a:p>
          <a:p>
            <a:pPr algn="ctr">
              <a:buNone/>
            </a:pPr>
            <a:r>
              <a:rPr lang="en-US" dirty="0" smtClean="0"/>
              <a:t>Project </a:t>
            </a:r>
            <a:r>
              <a:rPr lang="en-US" dirty="0" smtClean="0"/>
              <a:t>Supervisor:</a:t>
            </a:r>
            <a:endParaRPr lang="en-US" dirty="0"/>
          </a:p>
          <a:p>
            <a:pPr algn="ctr">
              <a:buNone/>
            </a:pPr>
            <a:r>
              <a:rPr lang="en-US" dirty="0"/>
              <a:t>Professor </a:t>
            </a:r>
            <a:r>
              <a:rPr lang="en-US" dirty="0" err="1" smtClean="0"/>
              <a:t>Choi</a:t>
            </a:r>
            <a:endParaRPr lang="en-US" dirty="0" smtClean="0"/>
          </a:p>
          <a:p>
            <a:pPr algn="ctr">
              <a:buNone/>
            </a:pPr>
            <a:endParaRPr lang="en-US" dirty="0" smtClean="0"/>
          </a:p>
          <a:p>
            <a:pPr algn="ctr">
              <a:buNone/>
            </a:pPr>
            <a:endParaRPr lang="en-US" dirty="0" smtClean="0"/>
          </a:p>
          <a:p>
            <a:endParaRPr lang="en-CA" dirty="0"/>
          </a:p>
        </p:txBody>
      </p:sp>
    </p:spTree>
  </p:cSld>
  <p:clrMapOvr>
    <a:masterClrMapping/>
  </p:clrMapOvr>
  <p:transition spd="med">
    <p:wheel spokes="8"/>
    <p:sndAc>
      <p:stSnd>
        <p:snd r:embed="rId2" name="coin.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a:t>
            </a:r>
            <a:r>
              <a:rPr lang="en-US" dirty="0"/>
              <a:t/>
            </a:r>
            <a:br>
              <a:rPr lang="en-US" dirty="0"/>
            </a:br>
            <a:endParaRPr lang="en-CA" dirty="0"/>
          </a:p>
        </p:txBody>
      </p:sp>
      <p:pic>
        <p:nvPicPr>
          <p:cNvPr id="1026" name="Picture 2" descr="C:\Users\CJ\Documents\GitHub\CloudComputeProject\Documentation\Early Screenshots\Report sign in.jpg"/>
          <p:cNvPicPr>
            <a:picLocks noChangeAspect="1" noChangeArrowheads="1"/>
          </p:cNvPicPr>
          <p:nvPr/>
        </p:nvPicPr>
        <p:blipFill>
          <a:blip r:embed="rId3" cstate="print"/>
          <a:srcRect/>
          <a:stretch>
            <a:fillRect/>
          </a:stretch>
        </p:blipFill>
        <p:spPr bwMode="auto">
          <a:xfrm>
            <a:off x="457200" y="1447800"/>
            <a:ext cx="2236094" cy="4114800"/>
          </a:xfrm>
          <a:prstGeom prst="rect">
            <a:avLst/>
          </a:prstGeom>
          <a:noFill/>
        </p:spPr>
      </p:pic>
      <p:pic>
        <p:nvPicPr>
          <p:cNvPr id="1027" name="Picture 3" descr="C:\Users\CJ\Documents\GitHub\CloudComputeProject\Documentation\Early Screenshots\sign in details.jpg"/>
          <p:cNvPicPr>
            <a:picLocks noChangeAspect="1" noChangeArrowheads="1"/>
          </p:cNvPicPr>
          <p:nvPr/>
        </p:nvPicPr>
        <p:blipFill>
          <a:blip r:embed="rId4" cstate="print"/>
          <a:srcRect/>
          <a:stretch>
            <a:fillRect/>
          </a:stretch>
        </p:blipFill>
        <p:spPr bwMode="auto">
          <a:xfrm>
            <a:off x="3581400" y="1447800"/>
            <a:ext cx="2209800" cy="4066413"/>
          </a:xfrm>
          <a:prstGeom prst="rect">
            <a:avLst/>
          </a:prstGeom>
          <a:noFill/>
        </p:spPr>
      </p:pic>
      <p:pic>
        <p:nvPicPr>
          <p:cNvPr id="1028" name="Picture 4" descr="C:\Users\CJ\Documents\GitHub\CloudComputeProject\Documentation\Early Screenshots\Employee Login.jpg"/>
          <p:cNvPicPr>
            <a:picLocks noChangeAspect="1" noChangeArrowheads="1"/>
          </p:cNvPicPr>
          <p:nvPr/>
        </p:nvPicPr>
        <p:blipFill>
          <a:blip r:embed="rId5" cstate="print"/>
          <a:srcRect/>
          <a:stretch>
            <a:fillRect/>
          </a:stretch>
        </p:blipFill>
        <p:spPr bwMode="auto">
          <a:xfrm>
            <a:off x="6629400" y="1447800"/>
            <a:ext cx="2209800" cy="4066414"/>
          </a:xfrm>
          <a:prstGeom prst="rect">
            <a:avLst/>
          </a:prstGeom>
          <a:noFill/>
        </p:spPr>
      </p:pic>
    </p:spTree>
  </p:cSld>
  <p:clrMapOvr>
    <a:masterClrMapping/>
  </p:clrMapOvr>
  <p:transition spd="med">
    <p:wheel spokes="8"/>
    <p:sndAc>
      <p:stSnd>
        <p:snd r:embed="rId2" name="coin.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CA" dirty="0"/>
          </a:p>
        </p:txBody>
      </p:sp>
      <p:pic>
        <p:nvPicPr>
          <p:cNvPr id="3074" name="Picture 2" descr="C:\Users\CJ\Documents\GitHub\CloudComputeProject\Documentation\Early Screenshots\cat selected.jpg"/>
          <p:cNvPicPr>
            <a:picLocks noChangeAspect="1" noChangeArrowheads="1"/>
          </p:cNvPicPr>
          <p:nvPr/>
        </p:nvPicPr>
        <p:blipFill>
          <a:blip r:embed="rId3" cstate="print"/>
          <a:srcRect/>
          <a:stretch>
            <a:fillRect/>
          </a:stretch>
        </p:blipFill>
        <p:spPr bwMode="auto">
          <a:xfrm>
            <a:off x="3276600" y="1295400"/>
            <a:ext cx="2463846" cy="4533901"/>
          </a:xfrm>
          <a:prstGeom prst="rect">
            <a:avLst/>
          </a:prstGeom>
          <a:noFill/>
        </p:spPr>
      </p:pic>
      <p:pic>
        <p:nvPicPr>
          <p:cNvPr id="3075" name="Picture 3" descr="C:\Users\CJ\Documents\GitHub\CloudComputeProject\Documentation\Early Screenshots\issue report.jpg"/>
          <p:cNvPicPr>
            <a:picLocks noChangeAspect="1" noChangeArrowheads="1"/>
          </p:cNvPicPr>
          <p:nvPr/>
        </p:nvPicPr>
        <p:blipFill>
          <a:blip r:embed="rId4" cstate="print"/>
          <a:srcRect/>
          <a:stretch>
            <a:fillRect/>
          </a:stretch>
        </p:blipFill>
        <p:spPr bwMode="auto">
          <a:xfrm>
            <a:off x="381000" y="1295400"/>
            <a:ext cx="2443140" cy="4495800"/>
          </a:xfrm>
          <a:prstGeom prst="rect">
            <a:avLst/>
          </a:prstGeom>
          <a:noFill/>
        </p:spPr>
      </p:pic>
      <p:pic>
        <p:nvPicPr>
          <p:cNvPr id="3076" name="Picture 4" descr="C:\Users\CJ\Documents\GitHub\CloudComputeProject\Documentation\Early Screenshots\building select.jpg"/>
          <p:cNvPicPr>
            <a:picLocks noChangeAspect="1" noChangeArrowheads="1"/>
          </p:cNvPicPr>
          <p:nvPr/>
        </p:nvPicPr>
        <p:blipFill>
          <a:blip r:embed="rId5" cstate="print"/>
          <a:srcRect/>
          <a:stretch>
            <a:fillRect/>
          </a:stretch>
        </p:blipFill>
        <p:spPr bwMode="auto">
          <a:xfrm>
            <a:off x="6248400" y="1295400"/>
            <a:ext cx="2463845" cy="4533900"/>
          </a:xfrm>
          <a:prstGeom prst="rect">
            <a:avLst/>
          </a:prstGeom>
          <a:noFill/>
        </p:spPr>
      </p:pic>
    </p:spTree>
  </p:cSld>
  <p:clrMapOvr>
    <a:masterClrMapping/>
  </p:clrMapOvr>
  <p:transition spd="med">
    <p:wheel spokes="8"/>
    <p:sndAc>
      <p:stSnd>
        <p:snd r:embed="rId2" name="coin.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CA" dirty="0"/>
          </a:p>
        </p:txBody>
      </p:sp>
      <p:pic>
        <p:nvPicPr>
          <p:cNvPr id="4098" name="Picture 2" descr="C:\Users\CJ\Documents\GitHub\CloudComputeProject\Documentation\Early Screenshots\floor select.jpg"/>
          <p:cNvPicPr>
            <a:picLocks noChangeAspect="1" noChangeArrowheads="1"/>
          </p:cNvPicPr>
          <p:nvPr/>
        </p:nvPicPr>
        <p:blipFill>
          <a:blip r:embed="rId3" cstate="print"/>
          <a:srcRect/>
          <a:stretch>
            <a:fillRect/>
          </a:stretch>
        </p:blipFill>
        <p:spPr bwMode="auto">
          <a:xfrm>
            <a:off x="457200" y="1219200"/>
            <a:ext cx="2588073" cy="4762501"/>
          </a:xfrm>
          <a:prstGeom prst="rect">
            <a:avLst/>
          </a:prstGeom>
          <a:noFill/>
        </p:spPr>
      </p:pic>
      <p:pic>
        <p:nvPicPr>
          <p:cNvPr id="4099" name="Picture 3" descr="C:\Users\CJ\Documents\GitHub\CloudComputeProject\Documentation\Early Screenshots\floor select deactive.jpg"/>
          <p:cNvPicPr>
            <a:picLocks noChangeAspect="1" noChangeArrowheads="1"/>
          </p:cNvPicPr>
          <p:nvPr/>
        </p:nvPicPr>
        <p:blipFill>
          <a:blip r:embed="rId4" cstate="print"/>
          <a:srcRect/>
          <a:stretch>
            <a:fillRect/>
          </a:stretch>
        </p:blipFill>
        <p:spPr bwMode="auto">
          <a:xfrm>
            <a:off x="3505200" y="1219200"/>
            <a:ext cx="2546664" cy="4686300"/>
          </a:xfrm>
          <a:prstGeom prst="rect">
            <a:avLst/>
          </a:prstGeom>
          <a:noFill/>
        </p:spPr>
      </p:pic>
      <p:pic>
        <p:nvPicPr>
          <p:cNvPr id="4100" name="Picture 4" descr="C:\Users\CJ\Documents\GitHub\CloudComputeProject\Documentation\Early Screenshots\desc and pic.jpg"/>
          <p:cNvPicPr>
            <a:picLocks noChangeAspect="1" noChangeArrowheads="1"/>
          </p:cNvPicPr>
          <p:nvPr/>
        </p:nvPicPr>
        <p:blipFill>
          <a:blip r:embed="rId5" cstate="print"/>
          <a:srcRect/>
          <a:stretch>
            <a:fillRect/>
          </a:stretch>
        </p:blipFill>
        <p:spPr bwMode="auto">
          <a:xfrm>
            <a:off x="6400800" y="1219200"/>
            <a:ext cx="2525958" cy="4648200"/>
          </a:xfrm>
          <a:prstGeom prst="rect">
            <a:avLst/>
          </a:prstGeom>
          <a:noFill/>
        </p:spPr>
      </p:pic>
    </p:spTree>
  </p:cSld>
  <p:clrMapOvr>
    <a:masterClrMapping/>
  </p:clrMapOvr>
  <p:transition spd="med">
    <p:wheel spokes="8"/>
    <p:sndAc>
      <p:stSnd>
        <p:snd r:embed="rId2" name="coin.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pic>
        <p:nvPicPr>
          <p:cNvPr id="5122" name="Picture 2" descr="C:\Users\CJ\Documents\GitHub\CloudComputeProject\Documentation\Early Screenshots\uploaded.jpg"/>
          <p:cNvPicPr>
            <a:picLocks noChangeAspect="1" noChangeArrowheads="1"/>
          </p:cNvPicPr>
          <p:nvPr/>
        </p:nvPicPr>
        <p:blipFill>
          <a:blip r:embed="rId2" cstate="print"/>
          <a:srcRect/>
          <a:stretch>
            <a:fillRect/>
          </a:stretch>
        </p:blipFill>
        <p:spPr bwMode="auto">
          <a:xfrm>
            <a:off x="304800" y="1295400"/>
            <a:ext cx="2753709" cy="5067301"/>
          </a:xfrm>
          <a:prstGeom prst="rect">
            <a:avLst/>
          </a:prstGeom>
          <a:noFill/>
        </p:spPr>
      </p:pic>
      <p:pic>
        <p:nvPicPr>
          <p:cNvPr id="5123" name="Picture 3" descr="C:\Users\CJ\Documents\GitHub\CloudComputeProject\Documentation\Early Screenshots\Login.jpg"/>
          <p:cNvPicPr>
            <a:picLocks noChangeAspect="1" noChangeArrowheads="1"/>
          </p:cNvPicPr>
          <p:nvPr/>
        </p:nvPicPr>
        <p:blipFill>
          <a:blip r:embed="rId3" cstate="print"/>
          <a:srcRect/>
          <a:stretch>
            <a:fillRect/>
          </a:stretch>
        </p:blipFill>
        <p:spPr bwMode="auto">
          <a:xfrm>
            <a:off x="3276600" y="381000"/>
            <a:ext cx="5715000" cy="1638300"/>
          </a:xfrm>
          <a:prstGeom prst="rect">
            <a:avLst/>
          </a:prstGeom>
          <a:noFill/>
        </p:spPr>
      </p:pic>
      <p:pic>
        <p:nvPicPr>
          <p:cNvPr id="5124" name="Picture 4" descr="C:\Users\CJ\Documents\GitHub\CloudComputeProject\Documentation\Early Screenshots\New Issues.jpg"/>
          <p:cNvPicPr>
            <a:picLocks noChangeAspect="1" noChangeArrowheads="1"/>
          </p:cNvPicPr>
          <p:nvPr/>
        </p:nvPicPr>
        <p:blipFill>
          <a:blip r:embed="rId4" cstate="print"/>
          <a:srcRect/>
          <a:stretch>
            <a:fillRect/>
          </a:stretch>
        </p:blipFill>
        <p:spPr bwMode="auto">
          <a:xfrm>
            <a:off x="3210546" y="2362200"/>
            <a:ext cx="5803997" cy="34163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CJ\Documents\GitHub\CloudComputeProject\Documentation\Early Screenshots\php files.jpg"/>
          <p:cNvPicPr>
            <a:picLocks noChangeAspect="1" noChangeArrowheads="1"/>
          </p:cNvPicPr>
          <p:nvPr/>
        </p:nvPicPr>
        <p:blipFill>
          <a:blip r:embed="rId2" cstate="print"/>
          <a:srcRect/>
          <a:stretch>
            <a:fillRect/>
          </a:stretch>
        </p:blipFill>
        <p:spPr bwMode="auto">
          <a:xfrm>
            <a:off x="4800600" y="4343400"/>
            <a:ext cx="4683125" cy="2961492"/>
          </a:xfrm>
          <a:prstGeom prst="rect">
            <a:avLst/>
          </a:prstGeom>
          <a:noFill/>
        </p:spPr>
      </p:pic>
      <p:sp>
        <p:nvSpPr>
          <p:cNvPr id="2" name="Title 1"/>
          <p:cNvSpPr>
            <a:spLocks noGrp="1"/>
          </p:cNvSpPr>
          <p:nvPr>
            <p:ph type="title"/>
          </p:nvPr>
        </p:nvSpPr>
        <p:spPr/>
        <p:txBody>
          <a:bodyPr/>
          <a:lstStyle/>
          <a:p>
            <a:r>
              <a:rPr lang="en-US" dirty="0" smtClean="0"/>
              <a:t>Application</a:t>
            </a:r>
            <a:endParaRPr lang="en-US" dirty="0"/>
          </a:p>
        </p:txBody>
      </p:sp>
      <p:pic>
        <p:nvPicPr>
          <p:cNvPr id="6146" name="Picture 2" descr="C:\Users\CJ\Documents\GitHub\CloudComputeProject\Documentation\Early Screenshots\angular.jpg"/>
          <p:cNvPicPr>
            <a:picLocks noChangeAspect="1" noChangeArrowheads="1"/>
          </p:cNvPicPr>
          <p:nvPr/>
        </p:nvPicPr>
        <p:blipFill>
          <a:blip r:embed="rId3" cstate="print"/>
          <a:srcRect/>
          <a:stretch>
            <a:fillRect/>
          </a:stretch>
        </p:blipFill>
        <p:spPr bwMode="auto">
          <a:xfrm>
            <a:off x="152400" y="1371600"/>
            <a:ext cx="4640471" cy="4210050"/>
          </a:xfrm>
          <a:prstGeom prst="rect">
            <a:avLst/>
          </a:prstGeom>
          <a:noFill/>
        </p:spPr>
      </p:pic>
      <p:pic>
        <p:nvPicPr>
          <p:cNvPr id="6148" name="Picture 4" descr="C:\Users\CJ\Documents\GitHub\CloudComputeProject\Documentation\Early Screenshots\get_items.jpg"/>
          <p:cNvPicPr>
            <a:picLocks noChangeAspect="1" noChangeArrowheads="1"/>
          </p:cNvPicPr>
          <p:nvPr/>
        </p:nvPicPr>
        <p:blipFill>
          <a:blip r:embed="rId4" cstate="print"/>
          <a:srcRect/>
          <a:stretch>
            <a:fillRect/>
          </a:stretch>
        </p:blipFill>
        <p:spPr bwMode="auto">
          <a:xfrm>
            <a:off x="4648200" y="152400"/>
            <a:ext cx="4910203" cy="4876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CA"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Problem Statement</a:t>
            </a:r>
          </a:p>
          <a:p>
            <a:pPr>
              <a:buFont typeface="Wingdings" pitchFamily="2" charset="2"/>
              <a:buChar char="§"/>
            </a:pPr>
            <a:r>
              <a:rPr lang="en-US" dirty="0" smtClean="0"/>
              <a:t>Objective of Project</a:t>
            </a:r>
            <a:endParaRPr lang="en-US" dirty="0"/>
          </a:p>
          <a:p>
            <a:pPr>
              <a:buFont typeface="Wingdings" pitchFamily="2" charset="2"/>
              <a:buChar char="§"/>
            </a:pPr>
            <a:r>
              <a:rPr lang="en-US" dirty="0" smtClean="0"/>
              <a:t>Introduction</a:t>
            </a:r>
          </a:p>
          <a:p>
            <a:pPr>
              <a:buFont typeface="Wingdings" pitchFamily="2" charset="2"/>
              <a:buChar char="§"/>
            </a:pPr>
            <a:r>
              <a:rPr lang="en-US" dirty="0" smtClean="0"/>
              <a:t>Significant of </a:t>
            </a:r>
            <a:r>
              <a:rPr lang="en-US" dirty="0" smtClean="0"/>
              <a:t>project</a:t>
            </a:r>
            <a:endParaRPr lang="en-US" dirty="0" smtClean="0"/>
          </a:p>
          <a:p>
            <a:pPr>
              <a:buFont typeface="Wingdings" pitchFamily="2" charset="2"/>
              <a:buChar char="§"/>
            </a:pPr>
            <a:r>
              <a:rPr lang="en-US" dirty="0" smtClean="0"/>
              <a:t>Technologies Used</a:t>
            </a:r>
            <a:endParaRPr lang="en-US" dirty="0"/>
          </a:p>
          <a:p>
            <a:pPr>
              <a:buFont typeface="Wingdings" pitchFamily="2" charset="2"/>
              <a:buChar char="§"/>
            </a:pPr>
            <a:r>
              <a:rPr lang="en-US" dirty="0"/>
              <a:t>Overview </a:t>
            </a:r>
            <a:r>
              <a:rPr lang="en-US" dirty="0" smtClean="0"/>
              <a:t>of the System</a:t>
            </a:r>
            <a:endParaRPr lang="en-US" dirty="0"/>
          </a:p>
          <a:p>
            <a:pPr>
              <a:buFont typeface="Wingdings" pitchFamily="2" charset="2"/>
              <a:buChar char="§"/>
            </a:pPr>
            <a:r>
              <a:rPr lang="en-US" dirty="0" smtClean="0"/>
              <a:t>Application</a:t>
            </a:r>
            <a:endParaRPr lang="en-US" dirty="0"/>
          </a:p>
        </p:txBody>
      </p:sp>
    </p:spTree>
  </p:cSld>
  <p:clrMapOvr>
    <a:masterClrMapping/>
  </p:clrMapOvr>
  <p:transition spd="med">
    <p:wheel spokes="8"/>
    <p:sndAc>
      <p:stSnd>
        <p:snd r:embed="rId2" name="coin.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Through observation, and contact with members of the Facilities Division, we have discovered that UMKC lacks an application that allows students, faculty, and staff to report issues to the Facilities Division</a:t>
            </a:r>
          </a:p>
          <a:p>
            <a:r>
              <a:rPr lang="en-US" dirty="0" smtClean="0"/>
              <a:t>This slows the speed at which problem are discovered and corrected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Project</a:t>
            </a:r>
            <a:endParaRPr lang="en-CA" dirty="0"/>
          </a:p>
        </p:txBody>
      </p:sp>
      <p:sp>
        <p:nvSpPr>
          <p:cNvPr id="3" name="Content Placeholder 2"/>
          <p:cNvSpPr>
            <a:spLocks noGrp="1"/>
          </p:cNvSpPr>
          <p:nvPr>
            <p:ph idx="1"/>
          </p:nvPr>
        </p:nvSpPr>
        <p:spPr/>
        <p:txBody>
          <a:bodyPr>
            <a:normAutofit/>
          </a:bodyPr>
          <a:lstStyle/>
          <a:p>
            <a:endParaRPr lang="en-CA" dirty="0"/>
          </a:p>
          <a:p>
            <a:r>
              <a:rPr lang="en-US" dirty="0" smtClean="0"/>
              <a:t>Develop a mobile application that would allow students, faculty, and staff to report problems quickly with sufficient detail to the Facilities Division</a:t>
            </a:r>
          </a:p>
          <a:p>
            <a:r>
              <a:rPr lang="en-US" dirty="0" smtClean="0"/>
              <a:t>Develop a web page to allow members of the Facilities Division to view the issues and then create tasks for members of the various facilities teams view, find, and then correct the problems</a:t>
            </a:r>
            <a:endParaRPr lang="en-CA" dirty="0"/>
          </a:p>
        </p:txBody>
      </p:sp>
    </p:spTree>
  </p:cSld>
  <p:clrMapOvr>
    <a:masterClrMapping/>
  </p:clrMapOvr>
  <p:transition spd="med">
    <p:wheel spokes="8"/>
    <p:sndAc>
      <p:stSnd>
        <p:snd r:embed="rId2" name="coin.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endParaRPr lang="en-CA" dirty="0"/>
          </a:p>
        </p:txBody>
      </p:sp>
      <p:sp>
        <p:nvSpPr>
          <p:cNvPr id="3" name="Content Placeholder 2"/>
          <p:cNvSpPr>
            <a:spLocks noGrp="1"/>
          </p:cNvSpPr>
          <p:nvPr>
            <p:ph idx="1"/>
          </p:nvPr>
        </p:nvSpPr>
        <p:spPr/>
        <p:txBody>
          <a:bodyPr>
            <a:normAutofit/>
          </a:bodyPr>
          <a:lstStyle/>
          <a:p>
            <a:pPr marL="0" indent="0"/>
            <a:r>
              <a:rPr lang="en-US" sz="2900" dirty="0" smtClean="0"/>
              <a:t>This app was created to provide service to UMKC campus </a:t>
            </a:r>
            <a:r>
              <a:rPr lang="en-US" sz="2900" dirty="0" smtClean="0"/>
              <a:t>community</a:t>
            </a:r>
            <a:endParaRPr lang="en-CA" sz="2900" dirty="0" smtClean="0"/>
          </a:p>
          <a:p>
            <a:pPr marL="0" indent="0"/>
            <a:r>
              <a:rPr lang="en-CA" sz="2900" dirty="0" smtClean="0"/>
              <a:t>E</a:t>
            </a:r>
            <a:r>
              <a:rPr lang="en-CA" sz="2900" dirty="0" smtClean="0"/>
              <a:t>xample </a:t>
            </a:r>
            <a:r>
              <a:rPr lang="en-CA" sz="2900" dirty="0"/>
              <a:t>of some </a:t>
            </a:r>
            <a:r>
              <a:rPr lang="en-CA" sz="2900" dirty="0" smtClean="0"/>
              <a:t>issues are:</a:t>
            </a:r>
            <a:endParaRPr lang="en-US" sz="2900" dirty="0"/>
          </a:p>
          <a:p>
            <a:pPr lvl="1"/>
            <a:r>
              <a:rPr lang="en-US" sz="2700" dirty="0" smtClean="0"/>
              <a:t>Broken toilets/sinks</a:t>
            </a:r>
            <a:endParaRPr lang="en-US" sz="2700" dirty="0"/>
          </a:p>
          <a:p>
            <a:pPr lvl="1"/>
            <a:r>
              <a:rPr lang="en-US" sz="2700" dirty="0" smtClean="0"/>
              <a:t>Burned out light bulbs</a:t>
            </a:r>
          </a:p>
          <a:p>
            <a:pPr lvl="1"/>
            <a:r>
              <a:rPr lang="en-US" sz="2700" dirty="0" smtClean="0"/>
              <a:t>Broken door locks</a:t>
            </a:r>
          </a:p>
          <a:p>
            <a:pPr lvl="1"/>
            <a:r>
              <a:rPr lang="en-US" sz="2700" dirty="0" smtClean="0"/>
              <a:t>Overflowing trash cans</a:t>
            </a:r>
            <a:endParaRPr lang="en-US" sz="2700" dirty="0"/>
          </a:p>
          <a:p>
            <a:pPr lvl="0"/>
            <a:endParaRPr lang="en-US" sz="2900" dirty="0"/>
          </a:p>
        </p:txBody>
      </p:sp>
    </p:spTree>
  </p:cSld>
  <p:clrMapOvr>
    <a:masterClrMapping/>
  </p:clrMapOvr>
  <p:transition spd="med">
    <p:wheel spokes="8"/>
    <p:sndAc>
      <p:stSnd>
        <p:snd r:embed="rId2" name="coin.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Significant of project</a:t>
            </a:r>
            <a:endParaRPr lang="en-CA" dirty="0"/>
          </a:p>
        </p:txBody>
      </p:sp>
      <p:sp>
        <p:nvSpPr>
          <p:cNvPr id="3" name="Content Placeholder 2"/>
          <p:cNvSpPr>
            <a:spLocks noGrp="1"/>
          </p:cNvSpPr>
          <p:nvPr>
            <p:ph idx="1"/>
          </p:nvPr>
        </p:nvSpPr>
        <p:spPr/>
        <p:txBody>
          <a:bodyPr>
            <a:normAutofit/>
          </a:bodyPr>
          <a:lstStyle/>
          <a:p>
            <a:r>
              <a:rPr lang="en-CA" dirty="0"/>
              <a:t>To contribute to the development </a:t>
            </a:r>
            <a:r>
              <a:rPr lang="en-CA" dirty="0" smtClean="0"/>
              <a:t>of quick response to problems before they require emergency attention</a:t>
            </a:r>
            <a:endParaRPr lang="en-CA" dirty="0"/>
          </a:p>
          <a:p>
            <a:r>
              <a:rPr lang="en-CA" dirty="0"/>
              <a:t>To make </a:t>
            </a:r>
            <a:r>
              <a:rPr lang="en-CA" dirty="0" smtClean="0"/>
              <a:t>a very </a:t>
            </a:r>
            <a:r>
              <a:rPr lang="en-CA" dirty="0"/>
              <a:t>flexible </a:t>
            </a:r>
            <a:r>
              <a:rPr lang="en-CA" dirty="0" smtClean="0"/>
              <a:t>app </a:t>
            </a:r>
            <a:r>
              <a:rPr lang="en-CA" dirty="0" smtClean="0"/>
              <a:t>that </a:t>
            </a:r>
            <a:r>
              <a:rPr lang="en-CA" dirty="0" smtClean="0"/>
              <a:t>provides </a:t>
            </a:r>
            <a:r>
              <a:rPr lang="en-CA" dirty="0"/>
              <a:t>prompt response for non emergency </a:t>
            </a:r>
            <a:r>
              <a:rPr lang="en-CA" dirty="0" smtClean="0"/>
              <a:t>issues</a:t>
            </a:r>
            <a:endParaRPr lang="en-CA" dirty="0"/>
          </a:p>
          <a:p>
            <a:r>
              <a:rPr lang="en-CA" dirty="0"/>
              <a:t>To create an avenue where non emergency </a:t>
            </a:r>
            <a:r>
              <a:rPr lang="en-CA" dirty="0" smtClean="0"/>
              <a:t>issues can </a:t>
            </a:r>
            <a:r>
              <a:rPr lang="en-CA" dirty="0"/>
              <a:t>looked at from </a:t>
            </a:r>
            <a:r>
              <a:rPr lang="en-CA" dirty="0" smtClean="0"/>
              <a:t>a different </a:t>
            </a:r>
            <a:r>
              <a:rPr lang="en-CA" dirty="0"/>
              <a:t>perspective by the </a:t>
            </a:r>
            <a:r>
              <a:rPr lang="en-CA" dirty="0" smtClean="0"/>
              <a:t>administrators</a:t>
            </a:r>
            <a:endParaRPr lang="en-CA" dirty="0"/>
          </a:p>
          <a:p>
            <a:endParaRPr lang="en-CA" dirty="0"/>
          </a:p>
          <a:p>
            <a:endParaRPr lang="en-CA" dirty="0"/>
          </a:p>
          <a:p>
            <a:endParaRPr lang="en-CA" dirty="0"/>
          </a:p>
          <a:p>
            <a:endParaRPr lang="en-CA" dirty="0"/>
          </a:p>
          <a:p>
            <a:endParaRPr lang="en-CA" dirty="0"/>
          </a:p>
          <a:p>
            <a:endParaRPr lang="en-CA" dirty="0"/>
          </a:p>
          <a:p>
            <a:pPr marL="0" indent="0">
              <a:buNone/>
            </a:pPr>
            <a:endParaRPr lang="en-CA" dirty="0"/>
          </a:p>
        </p:txBody>
      </p:sp>
      <p:sp>
        <p:nvSpPr>
          <p:cNvPr id="5" name="Rectangle 1">
            <a:extLst>
              <a:ext uri="{FF2B5EF4-FFF2-40B4-BE49-F238E27FC236}">
                <a16:creationId xmlns:a16="http://schemas.microsoft.com/office/drawing/2014/main" xmlns="" id="{34AC8CE2-606D-4B42-9536-FA68F3752C65}"/>
              </a:ext>
            </a:extLst>
          </p:cNvPr>
          <p:cNvSpPr>
            <a:spLocks noChangeArrowheads="1"/>
          </p:cNvSpPr>
          <p:nvPr/>
        </p:nvSpPr>
        <p:spPr bwMode="auto">
          <a:xfrm>
            <a:off x="609600" y="3354101"/>
            <a:ext cx="26321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wheel spokes="8"/>
    <p:sndAc>
      <p:stSnd>
        <p:snd r:embed="rId2" name="coin.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Amazon AWS EC2 Web Server Instance running Apache and PHP, and hosting web page</a:t>
            </a:r>
          </a:p>
          <a:p>
            <a:r>
              <a:rPr lang="en-US" dirty="0" smtClean="0"/>
              <a:t>Amazon AWS RDS Server running </a:t>
            </a:r>
            <a:r>
              <a:rPr lang="en-US" dirty="0" err="1" smtClean="0"/>
              <a:t>MySQL</a:t>
            </a:r>
            <a:endParaRPr lang="en-US" dirty="0" smtClean="0"/>
          </a:p>
          <a:p>
            <a:r>
              <a:rPr lang="en-US" dirty="0" smtClean="0"/>
              <a:t>Android Studio to develop Android App</a:t>
            </a:r>
          </a:p>
          <a:p>
            <a:r>
              <a:rPr lang="en-US" dirty="0" smtClean="0"/>
              <a:t>Google Volley for REST services in Android</a:t>
            </a:r>
          </a:p>
          <a:p>
            <a:r>
              <a:rPr lang="en-US" dirty="0" smtClean="0"/>
              <a:t>Angular and </a:t>
            </a:r>
            <a:r>
              <a:rPr lang="en-US" dirty="0" err="1" smtClean="0"/>
              <a:t>JQuery</a:t>
            </a:r>
            <a:r>
              <a:rPr lang="en-US" dirty="0" smtClean="0"/>
              <a:t> for business logic in the web page</a:t>
            </a:r>
          </a:p>
          <a:p>
            <a:r>
              <a:rPr lang="en-US" dirty="0" smtClean="0"/>
              <a:t>Bootstrap, CSS, and HTML for web page UI</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the System</a:t>
            </a:r>
            <a:endParaRPr lang="en-CA" dirty="0"/>
          </a:p>
        </p:txBody>
      </p:sp>
      <p:pic>
        <p:nvPicPr>
          <p:cNvPr id="2051" name="Picture 3" descr="C:\Users\CJ\Documents\GitHub\CloudComputeProject\Documentation\CC architecture.png"/>
          <p:cNvPicPr>
            <a:picLocks noChangeAspect="1" noChangeArrowheads="1"/>
          </p:cNvPicPr>
          <p:nvPr/>
        </p:nvPicPr>
        <p:blipFill>
          <a:blip r:embed="rId3" cstate="print"/>
          <a:srcRect/>
          <a:stretch>
            <a:fillRect/>
          </a:stretch>
        </p:blipFill>
        <p:spPr bwMode="auto">
          <a:xfrm>
            <a:off x="457200" y="1600200"/>
            <a:ext cx="7048500" cy="3714750"/>
          </a:xfrm>
          <a:prstGeom prst="rect">
            <a:avLst/>
          </a:prstGeom>
          <a:noFill/>
        </p:spPr>
      </p:pic>
    </p:spTree>
  </p:cSld>
  <p:clrMapOvr>
    <a:masterClrMapping/>
  </p:clrMapOvr>
  <p:transition spd="med">
    <p:wheel spokes="8"/>
    <p:sndAc>
      <p:stSnd>
        <p:snd r:embed="rId2" name="coin.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the System</a:t>
            </a:r>
            <a:endParaRPr lang="en-CA" dirty="0"/>
          </a:p>
        </p:txBody>
      </p:sp>
      <p:pic>
        <p:nvPicPr>
          <p:cNvPr id="3074" name="Picture 2" descr="https://raw.githubusercontent.com/camlecuyer/CloudComputeProject/master/Documentation/CC%20Database.png">
            <a:extLst>
              <a:ext uri="{FF2B5EF4-FFF2-40B4-BE49-F238E27FC236}">
                <a16:creationId xmlns:a16="http://schemas.microsoft.com/office/drawing/2014/main" xmlns="" id="{5F55686F-85E2-4F96-845D-24B56ED0B51C}"/>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3663" y="2160588"/>
            <a:ext cx="5940286" cy="38814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wheel spokes="8"/>
    <p:sndAc>
      <p:stSnd>
        <p:snd r:embed="rId2" name="coin.wav"/>
      </p:stSnd>
    </p:sndAc>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1694</TotalTime>
  <Words>295</Words>
  <Application>Microsoft Office PowerPoint</Application>
  <PresentationFormat>On-screen Show (4:3)</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Slide 1</vt:lpstr>
      <vt:lpstr>Contents</vt:lpstr>
      <vt:lpstr>Problem Statement</vt:lpstr>
      <vt:lpstr>Objectives of Project</vt:lpstr>
      <vt:lpstr> Introduction</vt:lpstr>
      <vt:lpstr>Significant of project</vt:lpstr>
      <vt:lpstr>Technologies Used</vt:lpstr>
      <vt:lpstr>Overview of the System</vt:lpstr>
      <vt:lpstr>Overview of the System</vt:lpstr>
      <vt:lpstr>Application </vt:lpstr>
      <vt:lpstr>Application</vt:lpstr>
      <vt:lpstr>Application</vt:lpstr>
      <vt:lpstr>Application</vt:lpstr>
      <vt:lpstr>Application</vt:lpstr>
    </vt:vector>
  </TitlesOfParts>
  <Company>naif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Amasi</dc:creator>
  <cp:lastModifiedBy>CJ</cp:lastModifiedBy>
  <cp:revision>19</cp:revision>
  <dcterms:created xsi:type="dcterms:W3CDTF">2012-03-31T17:06:11Z</dcterms:created>
  <dcterms:modified xsi:type="dcterms:W3CDTF">2018-04-26T00:13:56Z</dcterms:modified>
</cp:coreProperties>
</file>