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6" r:id="rId5"/>
    <p:sldId id="324" r:id="rId6"/>
    <p:sldId id="305" r:id="rId7"/>
    <p:sldId id="325" r:id="rId8"/>
  </p:sldIdLst>
  <p:sldSz cx="9144000" cy="6858000" type="screen4x3"/>
  <p:notesSz cx="9101138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66"/>
    <a:srgbClr val="66CCFF"/>
    <a:srgbClr val="CCFF99"/>
    <a:srgbClr val="FFCC99"/>
    <a:srgbClr val="FFCCFF"/>
    <a:srgbClr val="CCECFF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524" autoAdjust="0"/>
  </p:normalViewPr>
  <p:slideViewPr>
    <p:cSldViewPr snapToGrid="0">
      <p:cViewPr>
        <p:scale>
          <a:sx n="60" d="100"/>
          <a:sy n="60" d="100"/>
        </p:scale>
        <p:origin x="62" y="6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Firth" userId="9668160b-358f-46f6-8d41-76c7cc813d9a" providerId="ADAL" clId="{1DF0517A-35B1-4AF2-A676-7120A8A5D3B7}"/>
    <pc:docChg chg="undo addSld delSld">
      <pc:chgData name="Jordan Firth" userId="9668160b-358f-46f6-8d41-76c7cc813d9a" providerId="ADAL" clId="{1DF0517A-35B1-4AF2-A676-7120A8A5D3B7}" dt="2023-08-16T02:26:37.640" v="16" actId="2696"/>
      <pc:docMkLst>
        <pc:docMk/>
      </pc:docMkLst>
      <pc:sldChg chg="add del">
        <pc:chgData name="Jordan Firth" userId="9668160b-358f-46f6-8d41-76c7cc813d9a" providerId="ADAL" clId="{1DF0517A-35B1-4AF2-A676-7120A8A5D3B7}" dt="2023-08-16T02:25:24.268" v="1" actId="2696"/>
        <pc:sldMkLst>
          <pc:docMk/>
          <pc:sldMk cId="1392453875" sldId="296"/>
        </pc:sldMkLst>
      </pc:sldChg>
      <pc:sldChg chg="add del">
        <pc:chgData name="Jordan Firth" userId="9668160b-358f-46f6-8d41-76c7cc813d9a" providerId="ADAL" clId="{1DF0517A-35B1-4AF2-A676-7120A8A5D3B7}" dt="2023-08-16T02:26:37.640" v="16" actId="2696"/>
        <pc:sldMkLst>
          <pc:docMk/>
          <pc:sldMk cId="1378527023" sldId="310"/>
        </pc:sldMkLst>
      </pc:sldChg>
      <pc:sldChg chg="del">
        <pc:chgData name="Jordan Firth" userId="9668160b-358f-46f6-8d41-76c7cc813d9a" providerId="ADAL" clId="{1DF0517A-35B1-4AF2-A676-7120A8A5D3B7}" dt="2023-08-16T02:26:33.235" v="13" actId="2696"/>
        <pc:sldMkLst>
          <pc:docMk/>
          <pc:sldMk cId="4242277757" sldId="313"/>
        </pc:sldMkLst>
      </pc:sldChg>
      <pc:sldChg chg="del">
        <pc:chgData name="Jordan Firth" userId="9668160b-358f-46f6-8d41-76c7cc813d9a" providerId="ADAL" clId="{1DF0517A-35B1-4AF2-A676-7120A8A5D3B7}" dt="2023-08-16T02:26:33.627" v="14" actId="2696"/>
        <pc:sldMkLst>
          <pc:docMk/>
          <pc:sldMk cId="721544159" sldId="315"/>
        </pc:sldMkLst>
      </pc:sldChg>
      <pc:sldChg chg="del">
        <pc:chgData name="Jordan Firth" userId="9668160b-358f-46f6-8d41-76c7cc813d9a" providerId="ADAL" clId="{1DF0517A-35B1-4AF2-A676-7120A8A5D3B7}" dt="2023-08-16T02:26:34.119" v="15" actId="2696"/>
        <pc:sldMkLst>
          <pc:docMk/>
          <pc:sldMk cId="104871064" sldId="316"/>
        </pc:sldMkLst>
      </pc:sldChg>
      <pc:sldChg chg="add del">
        <pc:chgData name="Jordan Firth" userId="9668160b-358f-46f6-8d41-76c7cc813d9a" providerId="ADAL" clId="{1DF0517A-35B1-4AF2-A676-7120A8A5D3B7}" dt="2023-08-16T02:25:53.179" v="5" actId="2696"/>
        <pc:sldMkLst>
          <pc:docMk/>
          <pc:sldMk cId="2402525772" sldId="318"/>
        </pc:sldMkLst>
      </pc:sldChg>
      <pc:sldChg chg="del">
        <pc:chgData name="Jordan Firth" userId="9668160b-358f-46f6-8d41-76c7cc813d9a" providerId="ADAL" clId="{1DF0517A-35B1-4AF2-A676-7120A8A5D3B7}" dt="2023-08-16T02:25:49.528" v="4" actId="2696"/>
        <pc:sldMkLst>
          <pc:docMk/>
          <pc:sldMk cId="1918944535" sldId="323"/>
        </pc:sldMkLst>
      </pc:sldChg>
      <pc:sldChg chg="del">
        <pc:chgData name="Jordan Firth" userId="9668160b-358f-46f6-8d41-76c7cc813d9a" providerId="ADAL" clId="{1DF0517A-35B1-4AF2-A676-7120A8A5D3B7}" dt="2023-08-16T02:26:27.673" v="10" actId="2696"/>
        <pc:sldMkLst>
          <pc:docMk/>
          <pc:sldMk cId="817255942" sldId="327"/>
        </pc:sldMkLst>
      </pc:sldChg>
      <pc:sldChg chg="del">
        <pc:chgData name="Jordan Firth" userId="9668160b-358f-46f6-8d41-76c7cc813d9a" providerId="ADAL" clId="{1DF0517A-35B1-4AF2-A676-7120A8A5D3B7}" dt="2023-08-16T02:26:29.394" v="11" actId="2696"/>
        <pc:sldMkLst>
          <pc:docMk/>
          <pc:sldMk cId="2860298998" sldId="328"/>
        </pc:sldMkLst>
      </pc:sldChg>
      <pc:sldChg chg="del">
        <pc:chgData name="Jordan Firth" userId="9668160b-358f-46f6-8d41-76c7cc813d9a" providerId="ADAL" clId="{1DF0517A-35B1-4AF2-A676-7120A8A5D3B7}" dt="2023-08-16T02:26:32.246" v="12" actId="2696"/>
        <pc:sldMkLst>
          <pc:docMk/>
          <pc:sldMk cId="1224852902" sldId="3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46003" cy="34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4" tIns="45593" rIns="91184" bIns="45593" numCol="1" anchor="t" anchorCtr="0" compatLnSpc="1">
            <a:prstTxWarp prst="textNoShape">
              <a:avLst/>
            </a:prstTxWarp>
          </a:bodyPr>
          <a:lstStyle>
            <a:lvl1pPr defTabSz="91265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52028" y="0"/>
            <a:ext cx="3947556" cy="34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4" tIns="45593" rIns="91184" bIns="45593" numCol="1" anchor="t" anchorCtr="0" compatLnSpc="1">
            <a:prstTxWarp prst="textNoShape">
              <a:avLst/>
            </a:prstTxWarp>
          </a:bodyPr>
          <a:lstStyle>
            <a:lvl1pPr algn="r" defTabSz="91265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236"/>
            <a:ext cx="3946003" cy="34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4" tIns="45593" rIns="91184" bIns="45593" numCol="1" anchor="b" anchorCtr="0" compatLnSpc="1">
            <a:prstTxWarp prst="textNoShape">
              <a:avLst/>
            </a:prstTxWarp>
          </a:bodyPr>
          <a:lstStyle>
            <a:lvl1pPr defTabSz="912652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52028" y="6513236"/>
            <a:ext cx="3947556" cy="343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4" tIns="45593" rIns="91184" bIns="45593" numCol="1" anchor="b" anchorCtr="0" compatLnSpc="1">
            <a:prstTxWarp prst="textNoShape">
              <a:avLst/>
            </a:prstTxWarp>
          </a:bodyPr>
          <a:lstStyle>
            <a:lvl1pPr algn="r" defTabSz="912652">
              <a:defRPr sz="1200">
                <a:latin typeface="Arial" charset="0"/>
              </a:defRPr>
            </a:lvl1pPr>
          </a:lstStyle>
          <a:p>
            <a:pPr>
              <a:defRPr/>
            </a:pPr>
            <a:fld id="{C78F81F3-36E1-47D6-8FD9-F7E9A13E3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62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4335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54613" y="0"/>
            <a:ext cx="3944937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508F0-B3C4-4676-89F0-715E08FC4B67}" type="datetimeFigureOut">
              <a:rPr lang="en-US" smtClean="0"/>
              <a:t>2023-08-15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06725" y="857250"/>
            <a:ext cx="30876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9638" y="3300413"/>
            <a:ext cx="7281862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4335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54613" y="6513513"/>
            <a:ext cx="3944937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ECCCC-8DBA-49BA-ACFC-4D0DC7DA7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CDF89-FC78-4476-9D1F-4720A3907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4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7D47D-9A7E-4461-AAE2-8DEDFF756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DABA0-1E1B-479B-A4BB-8117B1494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1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EF945-E5F7-4035-9458-93138BFFC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3B1E1-A800-4270-B03E-2C84855BF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8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BBDA3-BE8A-4840-BDC4-7C423F6A6E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5B951-26D8-49AA-B213-4D50C9E1FB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0B773-0897-43FD-BC26-CA1F5E38F1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764DD-B1D3-472F-A002-6FBB2064D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2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C41B6-1AD4-4F05-97D3-3FE6B4A2E2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20EBB-A61F-4D00-ABB1-E7D9080E8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6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82088-24F4-4B96-8F45-576938179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9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9DF44-B688-463A-96A9-A23F17CE71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0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7C19F1E-CC3B-446D-8287-3B8E0E416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Astro 331 Lesson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Mission </a:t>
            </a:r>
            <a:r>
              <a:rPr lang="en-US" dirty="0"/>
              <a:t>Design and</a:t>
            </a:r>
          </a:p>
          <a:p>
            <a:r>
              <a:rPr lang="en-US" dirty="0"/>
              <a:t>Requirements Definition</a:t>
            </a:r>
          </a:p>
          <a:p>
            <a:r>
              <a:rPr lang="en-US" dirty="0"/>
              <a:t>SMAD </a:t>
            </a:r>
            <a:r>
              <a:rPr lang="en-US" dirty="0" err="1"/>
              <a:t>Ch</a:t>
            </a:r>
            <a:r>
              <a:rPr lang="en-US" dirty="0"/>
              <a:t> 1, 2.3 &amp; 4</a:t>
            </a:r>
          </a:p>
        </p:txBody>
      </p:sp>
    </p:spTree>
    <p:extLst>
      <p:ext uri="{BB962C8B-B14F-4D97-AF65-F5344CB8AC3E}">
        <p14:creationId xmlns:p14="http://schemas.microsoft.com/office/powerpoint/2010/main" val="139245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Space Mission Analysis - ppt video onlin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22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423"/>
            <a:ext cx="8229600" cy="1143000"/>
          </a:xfrm>
        </p:spPr>
        <p:txBody>
          <a:bodyPr/>
          <a:lstStyle/>
          <a:p>
            <a:r>
              <a:rPr lang="en-US" sz="3600" dirty="0" err="1">
                <a:solidFill>
                  <a:srgbClr val="0000FF"/>
                </a:solidFill>
              </a:rPr>
              <a:t>FireSAT</a:t>
            </a:r>
            <a:r>
              <a:rPr lang="en-US" sz="3600" dirty="0"/>
              <a:t> Requirements &amp; Constraints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902434"/>
              </p:ext>
            </p:extLst>
          </p:nvPr>
        </p:nvGraphicFramePr>
        <p:xfrm>
          <a:off x="548640" y="982561"/>
          <a:ext cx="8138160" cy="536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Functional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Rqmts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Operational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Rqmts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Constraints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  <a:p>
                      <a:pPr marL="176213" indent="-176213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m resolution</a:t>
                      </a:r>
                    </a:p>
                    <a:p>
                      <a:pPr marL="176213" indent="-176213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m location accuracy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Coverage</a:t>
                      </a:r>
                    </a:p>
                    <a:p>
                      <a:pPr marL="176213" indent="-176213">
                        <a:buFontTx/>
                        <a:buChar char="-"/>
                      </a:pP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 for USA</a:t>
                      </a:r>
                      <a:endParaRPr lang="en-US" sz="14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Responsiveness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 Send registered data within 30 min of detecting fire to up to 50 users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 Mission</a:t>
                      </a:r>
                      <a:endParaRPr lang="en-US" sz="14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6213" indent="-176213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temperature levels for pest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</a:p>
                    <a:p>
                      <a:pPr marL="176213" indent="-176213"/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At </a:t>
                      </a:r>
                      <a:r>
                        <a:rPr lang="en-US" sz="1400" kern="120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leat</a:t>
                      </a: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 </a:t>
                      </a:r>
                      <a:r>
                        <a:rPr lang="en-US" sz="1400" kern="120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yrs</a:t>
                      </a:r>
                      <a:endParaRPr lang="en-US" sz="14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98%</a:t>
                      </a: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excluding weather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3-day maximum outage</a:t>
                      </a:r>
                      <a:endParaRPr lang="en-US" sz="14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Timeliness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Survivability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Natural</a:t>
                      </a: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environment only</a:t>
                      </a:r>
                      <a:endParaRPr lang="en-US" sz="14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Distribution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Up</a:t>
                      </a: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500 fire-monitoring office &amp; 2000 rangers worldwide with a max of 100 simultaneous users</a:t>
                      </a:r>
                      <a:endParaRPr lang="en-US" sz="14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Content, Form, &amp; Format</a:t>
                      </a:r>
                    </a:p>
                    <a:p>
                      <a:pPr marL="176213" indent="-176213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and extent of fire on any of 12 map bases</a:t>
                      </a:r>
                    </a:p>
                    <a:p>
                      <a:pPr marL="176213" indent="-176213">
                        <a:buFontTx/>
                        <a:buChar char="-"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temperature for each 30 square meter grid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Storage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&lt;$20</a:t>
                      </a: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million/</a:t>
                      </a:r>
                      <a:r>
                        <a:rPr lang="en-US" sz="1400" kern="1200" baseline="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yr</a:t>
                      </a: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plus R&amp;D costs</a:t>
                      </a:r>
                      <a:endParaRPr lang="en-US" sz="14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IOC</a:t>
                      </a: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5 </a:t>
                      </a:r>
                      <a:r>
                        <a:rPr lang="en-US" sz="1400" kern="1200" baseline="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yrs</a:t>
                      </a:r>
                      <a:endParaRPr lang="en-US" sz="1400" kern="1200" baseline="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 in 6 </a:t>
                      </a:r>
                      <a:r>
                        <a:rPr lang="en-US" sz="1400" kern="1200" baseline="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yrs</a:t>
                      </a:r>
                      <a:endParaRPr lang="en-US" sz="14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Regulations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NASA</a:t>
                      </a: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mission (federal </a:t>
                      </a:r>
                      <a:r>
                        <a:rPr lang="en-US" sz="1400" kern="1200" baseline="0" dirty="0" err="1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procurement constraints apply)</a:t>
                      </a:r>
                      <a:endParaRPr lang="en-US" sz="14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Political Limits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Responsive</a:t>
                      </a: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public demand for actions</a:t>
                      </a:r>
                      <a:endParaRPr lang="en-US" sz="14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Economic Return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</a:t>
                      </a: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Interfaces</a:t>
                      </a:r>
                    </a:p>
                    <a:p>
                      <a:pPr marL="176213" marR="0" lvl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Communication</a:t>
                      </a: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relay and interoperable through NOAA ground stations</a:t>
                      </a:r>
                      <a:endParaRPr lang="en-US" sz="14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Constraints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</a:t>
                      </a: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Shuttle or expendable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unique operations people at data distribution nodes</a:t>
                      </a:r>
                      <a:endParaRPr lang="en-US" sz="14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Spacecraft Disposal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72"/>
          <p:cNvSpPr>
            <a:spLocks/>
          </p:cNvSpPr>
          <p:nvPr/>
        </p:nvSpPr>
        <p:spPr bwMode="auto">
          <a:xfrm>
            <a:off x="3837293" y="6468406"/>
            <a:ext cx="5306707" cy="389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40" bIns="0">
            <a:spAutoFit/>
          </a:bodyPr>
          <a:lstStyle>
            <a:lvl1pPr marL="57150"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6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Adapted from Designing Space Mission and Systems,</a:t>
            </a:r>
          </a:p>
          <a:p>
            <a:pPr algn="r"/>
            <a:r>
              <a:rPr lang="en-US" altLang="en-US" sz="1266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Teaching Science and Technology, Inc.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3590" b="89677"/>
          <a:stretch/>
        </p:blipFill>
        <p:spPr>
          <a:xfrm>
            <a:off x="0" y="0"/>
            <a:ext cx="586154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7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ti Professional Development Short Course Space Mission Analysis Desi…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t="9114" r="7312" b="15761"/>
          <a:stretch/>
        </p:blipFill>
        <p:spPr bwMode="auto">
          <a:xfrm>
            <a:off x="457200" y="334537"/>
            <a:ext cx="8290900" cy="569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37643" y="6177775"/>
            <a:ext cx="401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 1-3 Space Mission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686239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b22ea8b-83d8-4226-9182-8fa805d77e8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7A6BEBB77DCF4BB8B71D315A7691CB" ma:contentTypeVersion="14" ma:contentTypeDescription="Create a new document." ma:contentTypeScope="" ma:versionID="6d340c5f8603d1a9864e32760c805c96">
  <xsd:schema xmlns:xsd="http://www.w3.org/2001/XMLSchema" xmlns:xs="http://www.w3.org/2001/XMLSchema" xmlns:p="http://schemas.microsoft.com/office/2006/metadata/properties" xmlns:ns3="eb22ea8b-83d8-4226-9182-8fa805d77e81" xmlns:ns4="bcd8512d-fbb8-41a1-bc8a-c7ee7257ceae" targetNamespace="http://schemas.microsoft.com/office/2006/metadata/properties" ma:root="true" ma:fieldsID="e1026af0b6e6456af10ecb23371279b0" ns3:_="" ns4:_="">
    <xsd:import namespace="eb22ea8b-83d8-4226-9182-8fa805d77e81"/>
    <xsd:import namespace="bcd8512d-fbb8-41a1-bc8a-c7ee7257ce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22ea8b-83d8-4226-9182-8fa805d77e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8512d-fbb8-41a1-bc8a-c7ee7257cea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B4319D-875E-41CF-8290-604D1B8D6B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47C8B1-37AB-462B-98A0-E725236684C6}">
  <ds:schemaRefs>
    <ds:schemaRef ds:uri="http://schemas.microsoft.com/office/infopath/2007/PartnerControls"/>
    <ds:schemaRef ds:uri="bcd8512d-fbb8-41a1-bc8a-c7ee7257ceae"/>
    <ds:schemaRef ds:uri="eb22ea8b-83d8-4226-9182-8fa805d77e81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0C636D9-C880-40EB-836A-1CAB49213A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22ea8b-83d8-4226-9182-8fa805d77e81"/>
    <ds:schemaRef ds:uri="bcd8512d-fbb8-41a1-bc8a-c7ee7257ce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3402</TotalTime>
  <Words>220</Words>
  <Application>Microsoft Office PowerPoint</Application>
  <PresentationFormat>On-screen Show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Astro 331 Lesson 2</vt:lpstr>
      <vt:lpstr>PowerPoint Presentation</vt:lpstr>
      <vt:lpstr>FireSAT Requirements &amp; Constraints</vt:lpstr>
      <vt:lpstr>PowerPoint Presentation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Home Points</dc:title>
  <dc:creator>Administrator</dc:creator>
  <cp:lastModifiedBy>Firth, Jordan A Lt Col USAF USAFA DF/DFAS</cp:lastModifiedBy>
  <cp:revision>171</cp:revision>
  <cp:lastPrinted>2014-08-24T23:25:23Z</cp:lastPrinted>
  <dcterms:created xsi:type="dcterms:W3CDTF">2005-07-21T15:25:51Z</dcterms:created>
  <dcterms:modified xsi:type="dcterms:W3CDTF">2023-08-16T02:28:45Z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0x010100AF7A6BEBB77DCF4BB8B71D315A7691CB</vt:lpwstr>
  </property>
</Properties>
</file>