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2" r:id="rId3"/>
    <p:sldId id="290" r:id="rId4"/>
    <p:sldId id="291" r:id="rId5"/>
    <p:sldId id="286" r:id="rId6"/>
    <p:sldId id="287" r:id="rId7"/>
    <p:sldId id="277" r:id="rId8"/>
    <p:sldId id="278" r:id="rId9"/>
    <p:sldId id="279" r:id="rId10"/>
    <p:sldId id="280" r:id="rId11"/>
    <p:sldId id="288" r:id="rId12"/>
    <p:sldId id="263" r:id="rId13"/>
    <p:sldId id="265" r:id="rId14"/>
    <p:sldId id="266" r:id="rId15"/>
    <p:sldId id="267" r:id="rId16"/>
    <p:sldId id="268" r:id="rId17"/>
    <p:sldId id="269" r:id="rId18"/>
    <p:sldId id="271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00"/>
    <a:srgbClr val="0054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7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F333-9989-4654-BFDE-F9E26C4E79EF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Documents and Settings\Jose Borreguero\My Documents\projects\development\CAMM\github\documents\Jose\ForceFieldTemplateGenerato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" t="11615" r="51786" b="74304"/>
          <a:stretch/>
        </p:blipFill>
        <p:spPr bwMode="auto">
          <a:xfrm>
            <a:off x="3590544" y="523220"/>
            <a:ext cx="5248656" cy="22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800" y="4267200"/>
            <a:ext cx="7772400" cy="220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3352800"/>
            <a:ext cx="7772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Force Field Template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Creator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2555" y="2934206"/>
            <a:ext cx="81804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&lt;?xml version="1.0" ?&gt;&lt;root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&lt;!--Force field template file-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FFParams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FFParam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constraint="-2*FF1" name="FF2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FFParam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initial="0.45" maximum="0.6" minimum="0.3" name="FF1" tolerance="0.01"/&gt;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FFParams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FFTemplate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&gt;PSF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5 !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NTITLE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REMARKS original generated structure x-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plor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psf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file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REMARKS topology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crd.md18_vmd_autopsf-temp.top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REMARKS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segment O1 { first NONE; last NONE; auto angles dihedrals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REMARKS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segment O2 { first NONE; last NONE; auto angles dihedrals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REMARKS segment W1 { first NONE; last NONE; auto angles dihedrals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3692 !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NATOM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1 O1   1    LIT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1.000000        6.9410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309 W1   309  TIP3 OH2  OT   _FF2_(%-12.3f)   15.9994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310 W1   309  TIP3 H1   HT   _FF1_(%-12.3f)    1.0080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311 W1   309  TIP3 H2   HT   _FF1_(%-12.3f)    1.0080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5791200"/>
            <a:ext cx="1600200" cy="762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00900" y="2057400"/>
            <a:ext cx="800100" cy="1219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1898" y="1240304"/>
            <a:ext cx="3345788" cy="664696"/>
            <a:chOff x="31898" y="1124635"/>
            <a:chExt cx="3345788" cy="664696"/>
          </a:xfrm>
        </p:grpSpPr>
        <p:sp>
          <p:nvSpPr>
            <p:cNvPr id="9" name="TextBox 8"/>
            <p:cNvSpPr txBox="1"/>
            <p:nvPr/>
          </p:nvSpPr>
          <p:spPr>
            <a:xfrm>
              <a:off x="31898" y="1143000"/>
              <a:ext cx="33457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FF2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,-2*FF1,309,1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FF1,      ,310,1,0.3,0.45,0.6,0.01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FF1,      ,311,1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1124635"/>
              <a:ext cx="3200400" cy="6279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3278610" y="1540109"/>
            <a:ext cx="3789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Example: Dakota_uq_cantilever_sop_rel.in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536912"/>
            <a:ext cx="3733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strategy</a:t>
            </a:r>
            <a:r>
              <a:rPr lang="en-US" sz="1000" dirty="0"/>
              <a:t>,</a:t>
            </a:r>
          </a:p>
          <a:p>
            <a:r>
              <a:rPr lang="en-US" sz="1000" dirty="0"/>
              <a:t>	single_method</a:t>
            </a:r>
          </a:p>
          <a:p>
            <a:r>
              <a:rPr lang="en-US" sz="1000" dirty="0"/>
              <a:t>	  method_pointer = 'EPISTEMIC'</a:t>
            </a:r>
          </a:p>
          <a:p>
            <a:endParaRPr lang="en-US" sz="1000" dirty="0"/>
          </a:p>
          <a:p>
            <a:r>
              <a:rPr lang="en-US" sz="1000" dirty="0"/>
              <a:t>method,</a:t>
            </a:r>
          </a:p>
          <a:p>
            <a:r>
              <a:rPr lang="en-US" sz="1000" dirty="0"/>
              <a:t>	id_method = 'EPISTEMIC'</a:t>
            </a:r>
          </a:p>
          <a:p>
            <a:r>
              <a:rPr lang="en-US" sz="1000" dirty="0"/>
              <a:t>	model_pointer = 'EPIST_M'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model,</a:t>
            </a:r>
          </a:p>
          <a:p>
            <a:r>
              <a:rPr lang="en-US" sz="1000" dirty="0"/>
              <a:t>	id_model = 'EPIST_M'</a:t>
            </a:r>
          </a:p>
          <a:p>
            <a:r>
              <a:rPr lang="en-US" sz="1000" dirty="0"/>
              <a:t>	nested</a:t>
            </a:r>
          </a:p>
          <a:p>
            <a:r>
              <a:rPr lang="en-US" sz="1000" dirty="0"/>
              <a:t>	  variables_pointer  = 'EPIST_V'</a:t>
            </a:r>
          </a:p>
          <a:p>
            <a:r>
              <a:rPr lang="en-US" sz="1000" dirty="0"/>
              <a:t>	  </a:t>
            </a:r>
            <a:r>
              <a:rPr lang="en-US" sz="1000" dirty="0">
                <a:solidFill>
                  <a:srgbClr val="FF0000"/>
                </a:solidFill>
              </a:rPr>
              <a:t>sub_method_pointe</a:t>
            </a:r>
            <a:r>
              <a:rPr lang="en-US" sz="1000" dirty="0"/>
              <a:t>r = 'ALEATORY'</a:t>
            </a:r>
          </a:p>
          <a:p>
            <a:r>
              <a:rPr lang="en-US" sz="1000" dirty="0"/>
              <a:t>	  responses_pointer  = 'EPIST_R'</a:t>
            </a:r>
          </a:p>
          <a:p>
            <a:r>
              <a:rPr lang="en-US" sz="1000" dirty="0"/>
              <a:t>	  ...</a:t>
            </a:r>
          </a:p>
          <a:p>
            <a:endParaRPr lang="en-US" sz="1000" dirty="0"/>
          </a:p>
          <a:p>
            <a:r>
              <a:rPr lang="en-US" sz="1000" dirty="0"/>
              <a:t>variables,</a:t>
            </a:r>
          </a:p>
          <a:p>
            <a:r>
              <a:rPr lang="en-US" sz="1000" dirty="0"/>
              <a:t>	id_variables = 'EPIST_V'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responses,</a:t>
            </a:r>
          </a:p>
          <a:p>
            <a:r>
              <a:rPr lang="en-US" sz="1000" dirty="0"/>
              <a:t>	id_responses = 'EPIST_R'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method</a:t>
            </a:r>
            <a:r>
              <a:rPr lang="en-US" sz="1000" dirty="0"/>
              <a:t>,</a:t>
            </a:r>
          </a:p>
          <a:p>
            <a:r>
              <a:rPr lang="en-US" sz="1000" dirty="0"/>
              <a:t>	id_method = 'ALEATORY'</a:t>
            </a:r>
          </a:p>
          <a:p>
            <a:r>
              <a:rPr lang="en-US" sz="1000" dirty="0"/>
              <a:t>	model_pointer = 'ALEAT_M'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model,</a:t>
            </a:r>
          </a:p>
          <a:p>
            <a:r>
              <a:rPr lang="en-US" sz="1000" dirty="0"/>
              <a:t>	id_model = 'ALEAT_M'</a:t>
            </a:r>
          </a:p>
          <a:p>
            <a:r>
              <a:rPr lang="en-US" sz="1000" dirty="0"/>
              <a:t>	single</a:t>
            </a:r>
          </a:p>
          <a:p>
            <a:r>
              <a:rPr lang="en-US" sz="1000" dirty="0"/>
              <a:t>	  variables_pointer = 'ALEAT_V'</a:t>
            </a:r>
          </a:p>
          <a:p>
            <a:r>
              <a:rPr lang="en-US" sz="1000" dirty="0"/>
              <a:t>	  </a:t>
            </a:r>
            <a:r>
              <a:rPr lang="en-US" sz="1000" b="1" dirty="0">
                <a:solidFill>
                  <a:srgbClr val="0070C0"/>
                </a:solidFill>
              </a:rPr>
              <a:t>interface_pointer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/>
              <a:t>= 'ALEAT_I'</a:t>
            </a:r>
          </a:p>
          <a:p>
            <a:r>
              <a:rPr lang="en-US" sz="1000" dirty="0"/>
              <a:t>	  responses_pointer = 'ALEAT_R'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...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685800"/>
            <a:ext cx="0" cy="577973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2467" y="612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0" y="6096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43000" y="838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41228" y="1447800"/>
            <a:ext cx="1772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38200" y="3048000"/>
            <a:ext cx="6858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33400" y="2164616"/>
            <a:ext cx="609600" cy="1727791"/>
            <a:chOff x="533400" y="2164616"/>
            <a:chExt cx="609600" cy="1727791"/>
          </a:xfrm>
        </p:grpSpPr>
        <p:cxnSp>
          <p:nvCxnSpPr>
            <p:cNvPr id="17" name="Straight Arrow Connector 16"/>
            <p:cNvCxnSpPr/>
            <p:nvPr/>
          </p:nvCxnSpPr>
          <p:spPr>
            <a:xfrm rot="-5400000">
              <a:off x="685800" y="3740007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43000" y="2164616"/>
              <a:ext cx="0" cy="349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" y="2514600"/>
              <a:ext cx="0" cy="1371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33400" y="25146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1141228" y="45720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029200" y="4648200"/>
            <a:ext cx="2819400" cy="1683488"/>
            <a:chOff x="5029200" y="4441066"/>
            <a:chExt cx="2819400" cy="1683488"/>
          </a:xfrm>
        </p:grpSpPr>
        <p:sp>
          <p:nvSpPr>
            <p:cNvPr id="7" name="Rectangle 6"/>
            <p:cNvSpPr/>
            <p:nvPr/>
          </p:nvSpPr>
          <p:spPr>
            <a:xfrm>
              <a:off x="5029200" y="4493338"/>
              <a:ext cx="28194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variables,</a:t>
              </a:r>
            </a:p>
            <a:p>
              <a:r>
                <a:rPr lang="en-US" sz="1000" dirty="0"/>
                <a:t>	id_variables = 'ALEAT_V'</a:t>
              </a:r>
            </a:p>
            <a:p>
              <a:r>
                <a:rPr lang="en-US" sz="1000" dirty="0"/>
                <a:t>	...</a:t>
              </a:r>
            </a:p>
            <a:p>
              <a:endParaRPr lang="en-US" sz="1000" dirty="0"/>
            </a:p>
            <a:p>
              <a:r>
                <a:rPr lang="en-US" sz="1000" b="1" dirty="0">
                  <a:solidFill>
                    <a:srgbClr val="0070C0"/>
                  </a:solidFill>
                </a:rPr>
                <a:t>interface</a:t>
              </a:r>
              <a:r>
                <a:rPr lang="en-US" sz="1000" dirty="0"/>
                <a:t>,</a:t>
              </a:r>
            </a:p>
            <a:p>
              <a:r>
                <a:rPr lang="en-US" sz="1000" dirty="0"/>
                <a:t>	id_interface = 'ALEAT_I'</a:t>
              </a:r>
            </a:p>
            <a:p>
              <a:r>
                <a:rPr lang="en-US" sz="1000" dirty="0"/>
                <a:t>	...</a:t>
              </a:r>
            </a:p>
            <a:p>
              <a:endParaRPr lang="en-US" sz="1000" dirty="0"/>
            </a:p>
            <a:p>
              <a:r>
                <a:rPr lang="en-US" sz="1000" dirty="0"/>
                <a:t>responses,</a:t>
              </a:r>
            </a:p>
            <a:p>
              <a:r>
                <a:rPr lang="en-US" sz="1000" dirty="0"/>
                <a:t>	id_responses = 'ALEAT_R'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41605" y="4441066"/>
              <a:ext cx="685800" cy="1676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143000" y="5334519"/>
            <a:ext cx="0" cy="151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141228" y="5435254"/>
            <a:ext cx="3887972" cy="511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Components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78568"/>
              </p:ext>
            </p:extLst>
          </p:nvPr>
        </p:nvGraphicFramePr>
        <p:xfrm>
          <a:off x="304800" y="762000"/>
          <a:ext cx="332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Minimizer Algorithm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Cost Function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Fit Model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Experimental Data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84528"/>
              </p:ext>
            </p:extLst>
          </p:nvPr>
        </p:nvGraphicFramePr>
        <p:xfrm>
          <a:off x="4800600" y="760412"/>
          <a:ext cx="4191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Dakota Minimizer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Least</a:t>
                      </a:r>
                      <a:r>
                        <a:rPr lang="en-US" sz="2400" baseline="0" dirty="0" smtClean="0"/>
                        <a:t> Squares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800" b="1" baseline="30000" dirty="0" smtClean="0"/>
                        <a:t>SIM</a:t>
                      </a:r>
                      <a:r>
                        <a:rPr lang="en-US" sz="2400" dirty="0" smtClean="0"/>
                        <a:t>(Q,</a:t>
                      </a:r>
                      <a:r>
                        <a:rPr lang="en-US" sz="2400" dirty="0" smtClean="0">
                          <a:sym typeface="Symbol"/>
                        </a:rPr>
                        <a:t></a:t>
                      </a:r>
                      <a:r>
                        <a:rPr lang="en-US" sz="2400" dirty="0" smtClean="0"/>
                        <a:t>)+Beamline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800" b="1" baseline="30000" dirty="0" smtClean="0"/>
                        <a:t>EXP</a:t>
                      </a:r>
                      <a:r>
                        <a:rPr lang="en-US" sz="2400" dirty="0" smtClean="0"/>
                        <a:t>(Q,</a:t>
                      </a:r>
                      <a:r>
                        <a:rPr lang="en-US" sz="2400" dirty="0" smtClean="0">
                          <a:sym typeface="Symbol"/>
                        </a:rPr>
                        <a:t>)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581400" y="990600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1400" y="1446212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1903412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6670" y="3111156"/>
            <a:ext cx="2076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Dakota Client object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5785" y="3511748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7368" y="3545248"/>
            <a:ext cx="839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i="1" dirty="0" smtClean="0"/>
              <a:t>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5155" y="3853025"/>
            <a:ext cx="2139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Cost Function Object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9120" y="4222357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0887" y="4577810"/>
            <a:ext cx="2407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Fit Model Server Object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4523" y="4037691"/>
            <a:ext cx="303719" cy="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81400" y="2362200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11279" y="3853025"/>
            <a:ext cx="1908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Exper</a:t>
            </a:r>
            <a:r>
              <a:rPr lang="en-US" dirty="0" smtClean="0"/>
              <a:t>. Data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2714893"/>
            <a:ext cx="9144000" cy="228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Fit Models involving MD: </a:t>
            </a:r>
          </a:p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a “Born-Oppenheimer” Scenario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18004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Example from Physics: Solid in an annealing process</a:t>
            </a:r>
          </a:p>
          <a:p>
            <a:pPr marL="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Nuclear degrees of freedom relax ‘slowly’</a:t>
            </a:r>
          </a:p>
          <a:p>
            <a:pPr marL="338138" indent="-101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Electronic degrees of freedom ‘instantaneously’ relax to a given set of nuclear degrees of freedom.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910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Minimization involving MD simulations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43476"/>
              </p:ext>
            </p:extLst>
          </p:nvPr>
        </p:nvGraphicFramePr>
        <p:xfrm>
          <a:off x="4724400" y="3095893"/>
          <a:ext cx="441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MD Force-Field parameters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beamline parameters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81000" y="3248293"/>
            <a:ext cx="5410200" cy="381000"/>
            <a:chOff x="381000" y="3048000"/>
            <a:chExt cx="5410200" cy="381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114800" y="3048000"/>
              <a:ext cx="1447800" cy="188976"/>
            </a:xfrm>
            <a:prstGeom prst="straightConnector1">
              <a:avLst/>
            </a:prstGeom>
            <a:ln w="38100"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1000" y="3048000"/>
              <a:ext cx="379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Fitting parameters can be divided into 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14800" y="3276600"/>
              <a:ext cx="1676400" cy="152400"/>
            </a:xfrm>
            <a:prstGeom prst="straightConnector1">
              <a:avLst/>
            </a:prstGeom>
            <a:ln w="38100"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57200" y="3989973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algn="just"/>
            <a:r>
              <a:rPr lang="en-US" dirty="0" smtClean="0"/>
              <a:t>As the minimization progresses (annealing), changing the MD Force-Field parameters involve </a:t>
            </a:r>
            <a:r>
              <a:rPr lang="en-US" b="1" dirty="0" smtClean="0"/>
              <a:t>hour-long</a:t>
            </a:r>
            <a:r>
              <a:rPr lang="en-US" dirty="0" smtClean="0"/>
              <a:t> MD simulations (nuclear deg.) . Changing beamline parameters involve </a:t>
            </a:r>
            <a:r>
              <a:rPr lang="en-US" b="1" dirty="0" err="1" smtClean="0"/>
              <a:t>mili</a:t>
            </a:r>
            <a:r>
              <a:rPr lang="en-US" b="1" dirty="0" smtClean="0"/>
              <a:t>-second</a:t>
            </a:r>
            <a:r>
              <a:rPr lang="en-US" dirty="0" smtClean="0"/>
              <a:t> evaluation (electronic deg.).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3989973"/>
            <a:ext cx="7620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5105400"/>
            <a:ext cx="8763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Minimization Split strategy:</a:t>
            </a:r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Minimize (adapt) the </a:t>
            </a:r>
            <a:r>
              <a:rPr lang="en-US" dirty="0" err="1" smtClean="0"/>
              <a:t>bemaline</a:t>
            </a:r>
            <a:r>
              <a:rPr lang="en-US" dirty="0" smtClean="0"/>
              <a:t> parameters for a given MD </a:t>
            </a:r>
            <a:r>
              <a:rPr lang="en-US" dirty="0"/>
              <a:t>Force-Field parameters</a:t>
            </a:r>
            <a:r>
              <a:rPr lang="en-US" dirty="0" smtClean="0"/>
              <a:t> </a:t>
            </a:r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Run a minimization step of the </a:t>
            </a:r>
            <a:r>
              <a:rPr lang="en-US" dirty="0"/>
              <a:t>MD Force-Field parameters </a:t>
            </a:r>
            <a:endParaRPr lang="en-US" dirty="0" smtClean="0"/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Repeat step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Split Strategy 1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858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Dakota minimizes only MD force-field parameters</a:t>
            </a:r>
          </a:p>
          <a:p>
            <a:pPr marL="168275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Mantid minimizes only beamline parameters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3966" y="974510"/>
            <a:ext cx="2948032" cy="37659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81212" y="1165010"/>
            <a:ext cx="728020" cy="1066800"/>
            <a:chOff x="2555358" y="1790700"/>
            <a:chExt cx="728020" cy="1066800"/>
          </a:xfrm>
        </p:grpSpPr>
        <p:grpSp>
          <p:nvGrpSpPr>
            <p:cNvPr id="10" name="Group 9"/>
            <p:cNvGrpSpPr/>
            <p:nvPr/>
          </p:nvGrpSpPr>
          <p:grpSpPr>
            <a:xfrm>
              <a:off x="2555358" y="1790700"/>
              <a:ext cx="685800" cy="1066800"/>
              <a:chOff x="2555358" y="2019300"/>
              <a:chExt cx="685800" cy="1066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hevron 8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555358" y="2130623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57010" y="3304493"/>
            <a:ext cx="728020" cy="1066800"/>
            <a:chOff x="2157678" y="4413680"/>
            <a:chExt cx="728020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99012" y="4413680"/>
              <a:ext cx="685800" cy="1066800"/>
              <a:chOff x="2555358" y="2019300"/>
              <a:chExt cx="685800" cy="1066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157678" y="4793191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39987" y="4207089"/>
            <a:ext cx="728020" cy="1066800"/>
            <a:chOff x="3983245" y="5569688"/>
            <a:chExt cx="728020" cy="1066800"/>
          </a:xfrm>
        </p:grpSpPr>
        <p:grpSp>
          <p:nvGrpSpPr>
            <p:cNvPr id="15" name="Group 14"/>
            <p:cNvGrpSpPr/>
            <p:nvPr/>
          </p:nvGrpSpPr>
          <p:grpSpPr>
            <a:xfrm>
              <a:off x="3983245" y="5569688"/>
              <a:ext cx="685800" cy="1066800"/>
              <a:chOff x="2555358" y="2019300"/>
              <a:chExt cx="685800" cy="10668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983245" y="5949483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8007" y="745910"/>
            <a:ext cx="728020" cy="1066800"/>
            <a:chOff x="4642153" y="1371600"/>
            <a:chExt cx="728020" cy="1066800"/>
          </a:xfrm>
        </p:grpSpPr>
        <p:grpSp>
          <p:nvGrpSpPr>
            <p:cNvPr id="23" name="Group 22"/>
            <p:cNvGrpSpPr/>
            <p:nvPr/>
          </p:nvGrpSpPr>
          <p:grpSpPr>
            <a:xfrm>
              <a:off x="4663263" y="1371600"/>
              <a:ext cx="685800" cy="1066800"/>
              <a:chOff x="2555358" y="2019300"/>
              <a:chExt cx="685800" cy="1066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hevron 24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642153" y="1751111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43659" y="2774956"/>
            <a:ext cx="728020" cy="1066800"/>
            <a:chOff x="5480353" y="3934046"/>
            <a:chExt cx="728020" cy="1066800"/>
          </a:xfrm>
        </p:grpSpPr>
        <p:grpSp>
          <p:nvGrpSpPr>
            <p:cNvPr id="19" name="Group 18"/>
            <p:cNvGrpSpPr/>
            <p:nvPr/>
          </p:nvGrpSpPr>
          <p:grpSpPr>
            <a:xfrm>
              <a:off x="5501463" y="3934046"/>
              <a:ext cx="685800" cy="1066800"/>
              <a:chOff x="2555358" y="2019300"/>
              <a:chExt cx="685800" cy="10668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480353" y="4313557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68026" y="2603446"/>
            <a:ext cx="1051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Dakota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4300" y="5045289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Byproduct</a:t>
            </a:r>
          </a:p>
          <a:p>
            <a:pPr marL="231775"/>
            <a:r>
              <a:rPr lang="en-US" dirty="0" smtClean="0"/>
              <a:t>Classes created will be </a:t>
            </a:r>
            <a:r>
              <a:rPr lang="en-US" b="1" dirty="0" smtClean="0"/>
              <a:t>reused</a:t>
            </a:r>
            <a:r>
              <a:rPr lang="en-US" dirty="0" smtClean="0"/>
              <a:t> when fitting Simulated and Reduced Data to standard </a:t>
            </a:r>
            <a:r>
              <a:rPr lang="en-US" dirty="0" err="1" smtClean="0"/>
              <a:t>QuasiElastic</a:t>
            </a:r>
            <a:r>
              <a:rPr lang="en-US" dirty="0" smtClean="0"/>
              <a:t> models within Mantid. These classes have to be written, anyway.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Minimization Split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Strategy 2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800" y="2148392"/>
            <a:ext cx="7559779" cy="4106690"/>
            <a:chOff x="212621" y="838200"/>
            <a:chExt cx="7559779" cy="4106690"/>
          </a:xfrm>
        </p:grpSpPr>
        <p:sp>
          <p:nvSpPr>
            <p:cNvPr id="3" name="TextBox 2"/>
            <p:cNvSpPr txBox="1"/>
            <p:nvPr/>
          </p:nvSpPr>
          <p:spPr>
            <a:xfrm>
              <a:off x="3262889" y="838200"/>
              <a:ext cx="20763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Dakota Client object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262004" y="1238792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75021" y="1277631"/>
              <a:ext cx="839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</a:t>
              </a:r>
              <a:r>
                <a:rPr lang="en-US" sz="1400" i="1" dirty="0" smtClean="0"/>
                <a:t>request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1374" y="1580069"/>
              <a:ext cx="21393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Cost Function Object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265339" y="1949401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97106" y="2304854"/>
              <a:ext cx="38890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i="1" u="sng" dirty="0" smtClean="0"/>
                <a:t>F(</a:t>
              </a:r>
              <a:r>
                <a:rPr lang="en-US" sz="2000" i="1" u="sng" dirty="0" err="1" smtClean="0"/>
                <a:t>b</a:t>
              </a:r>
              <a:r>
                <a:rPr lang="en-US" sz="2000" b="1" i="1" u="sng" baseline="-25000" dirty="0" err="1" smtClean="0"/>
                <a:t>min</a:t>
              </a:r>
              <a:r>
                <a:rPr lang="en-US" sz="2000" i="1" u="sng" dirty="0" smtClean="0"/>
                <a:t>(f),f)</a:t>
              </a:r>
              <a:r>
                <a:rPr lang="en-US" sz="2000" u="sng" dirty="0" smtClean="0"/>
                <a:t> Fit Model Server Object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370742" y="1764735"/>
              <a:ext cx="303719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7498" y="1580069"/>
              <a:ext cx="19085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</a:t>
              </a:r>
              <a:r>
                <a:rPr lang="en-US" dirty="0" smtClean="0"/>
                <a:t>. Data Object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05418" y="2821442"/>
              <a:ext cx="20763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Dakota Client object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04533" y="3222034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86116" y="3255534"/>
              <a:ext cx="839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</a:t>
              </a:r>
              <a:r>
                <a:rPr lang="en-US" sz="1400" i="1" dirty="0" smtClean="0"/>
                <a:t>request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3903" y="3563311"/>
              <a:ext cx="21393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Cost Function Object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07868" y="3932643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13271" y="3747977"/>
              <a:ext cx="303719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40027" y="3563311"/>
              <a:ext cx="19085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</a:t>
              </a:r>
              <a:r>
                <a:rPr lang="en-US" dirty="0" smtClean="0"/>
                <a:t>. Data Object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06732" y="4356424"/>
              <a:ext cx="30571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F(</a:t>
              </a:r>
              <a:r>
                <a:rPr lang="en-US" i="1" dirty="0" err="1" smtClean="0"/>
                <a:t>b|f</a:t>
              </a:r>
              <a:r>
                <a:rPr lang="en-US" i="1" dirty="0" smtClean="0"/>
                <a:t>)</a:t>
              </a:r>
              <a:r>
                <a:rPr lang="en-US" dirty="0" smtClean="0"/>
                <a:t> Fit Model Server Object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14600" y="2290678"/>
              <a:ext cx="5257800" cy="2586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2057400" y="2290678"/>
              <a:ext cx="304800" cy="25861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990600" y="838200"/>
              <a:ext cx="304800" cy="41066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1156" y="3291629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fast</a:t>
              </a:r>
            </a:p>
            <a:p>
              <a:pPr algn="ctr"/>
              <a:r>
                <a:rPr lang="en-US" dirty="0" err="1" smtClean="0"/>
                <a:t>minimiz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2621" y="2594941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slow</a:t>
              </a:r>
            </a:p>
            <a:p>
              <a:pPr algn="ctr"/>
              <a:r>
                <a:rPr lang="en-US" dirty="0" err="1" smtClean="0"/>
                <a:t>minimiz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2400" y="1286356"/>
            <a:ext cx="849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 fast Dakota minimization freezes the </a:t>
            </a:r>
            <a:r>
              <a:rPr lang="en-US" dirty="0"/>
              <a:t>MD Force-Field </a:t>
            </a:r>
            <a:r>
              <a:rPr lang="en-US" dirty="0" smtClean="0"/>
              <a:t>parameters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F(</a:t>
            </a:r>
            <a:r>
              <a:rPr lang="en-US" i="1" dirty="0" err="1" smtClean="0">
                <a:sym typeface="Wingdings" pitchFamily="2" charset="2"/>
              </a:rPr>
              <a:t>b|f</a:t>
            </a:r>
            <a:r>
              <a:rPr lang="en-US" i="1" dirty="0" smtClean="0">
                <a:sym typeface="Wingdings" pitchFamily="2" charset="2"/>
              </a:rPr>
              <a:t>) </a:t>
            </a:r>
            <a:r>
              <a:rPr lang="en-US" i="1" dirty="0" err="1" smtClean="0">
                <a:sym typeface="Wingdings" pitchFamily="2" charset="2"/>
              </a:rPr>
              <a:t>b</a:t>
            </a:r>
            <a:r>
              <a:rPr lang="en-US" b="1" i="1" baseline="-25000" dirty="0" err="1" smtClean="0">
                <a:sym typeface="Wingdings" pitchFamily="2" charset="2"/>
              </a:rPr>
              <a:t>min</a:t>
            </a:r>
            <a:r>
              <a:rPr lang="en-US" i="1" dirty="0" smtClean="0">
                <a:sym typeface="Wingdings" pitchFamily="2" charset="2"/>
              </a:rPr>
              <a:t>(f)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Fit Model involving MD </a:t>
            </a:r>
            <a:r>
              <a:rPr lang="en-US" dirty="0" smtClean="0"/>
              <a:t>uses the optimized beamline </a:t>
            </a:r>
            <a:r>
              <a:rPr lang="en-US" dirty="0" err="1" smtClean="0"/>
              <a:t>params</a:t>
            </a:r>
            <a:r>
              <a:rPr lang="en-US" dirty="0" smtClean="0"/>
              <a:t>. </a:t>
            </a:r>
            <a:r>
              <a:rPr lang="en-US" b="1" i="1" dirty="0" smtClean="0"/>
              <a:t>b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F( </a:t>
            </a:r>
            <a:r>
              <a:rPr lang="en-US" i="1" dirty="0" err="1" smtClean="0">
                <a:sym typeface="Wingdings" pitchFamily="2" charset="2"/>
              </a:rPr>
              <a:t>b</a:t>
            </a:r>
            <a:r>
              <a:rPr lang="en-US" sz="2000" b="1" i="1" baseline="-25000" dirty="0" err="1" smtClean="0">
                <a:sym typeface="Wingdings" pitchFamily="2" charset="2"/>
              </a:rPr>
              <a:t>min</a:t>
            </a:r>
            <a:r>
              <a:rPr lang="en-US" i="1" dirty="0" smtClean="0">
                <a:sym typeface="Wingdings" pitchFamily="2" charset="2"/>
              </a:rPr>
              <a:t>(f), f)</a:t>
            </a:r>
            <a:endParaRPr lang="en-US" i="1" dirty="0">
              <a:sym typeface="Wingdings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092" y="824691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Model:  </a:t>
            </a:r>
            <a:r>
              <a:rPr lang="en-US" i="1" dirty="0" smtClean="0"/>
              <a:t>F( f, b)</a:t>
            </a:r>
            <a:endParaRPr lang="en-US" i="1" dirty="0"/>
          </a:p>
        </p:txBody>
      </p:sp>
      <p:sp>
        <p:nvSpPr>
          <p:cNvPr id="29" name="Rectangle 28"/>
          <p:cNvSpPr/>
          <p:nvPr/>
        </p:nvSpPr>
        <p:spPr>
          <a:xfrm>
            <a:off x="2022299" y="640025"/>
            <a:ext cx="2974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f</a:t>
            </a:r>
            <a:r>
              <a:rPr lang="en-US" dirty="0" smtClean="0"/>
              <a:t>: </a:t>
            </a:r>
            <a:r>
              <a:rPr lang="en-US" dirty="0"/>
              <a:t>MD Force-Field </a:t>
            </a:r>
            <a:r>
              <a:rPr lang="en-US" dirty="0" smtClean="0"/>
              <a:t>parameters</a:t>
            </a:r>
          </a:p>
          <a:p>
            <a:r>
              <a:rPr lang="en-US" b="1" i="1" dirty="0" smtClean="0"/>
              <a:t>b</a:t>
            </a:r>
            <a:r>
              <a:rPr lang="en-US" dirty="0" smtClean="0"/>
              <a:t>: beamline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Question on the Intelligent Script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210" y="1352775"/>
            <a:ext cx="2076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Dakota Client object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8885" y="1722107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349" y="2063384"/>
            <a:ext cx="1717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Intelligent Script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9810" y="2767610"/>
            <a:ext cx="524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1183" y="3354840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beamline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94610" y="2432716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28010" y="2432716"/>
            <a:ext cx="0" cy="922124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4210" y="2843810"/>
            <a:ext cx="552338" cy="354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8843" y="2592871"/>
            <a:ext cx="6598168" cy="175432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Bypassing MD implies                      </a:t>
            </a:r>
            <a:r>
              <a:rPr lang="en-US" dirty="0"/>
              <a:t>. Thus, Dakota will </a:t>
            </a:r>
            <a:r>
              <a:rPr lang="en-US" dirty="0" smtClean="0"/>
              <a:t>interpret that it reached a saddle point along  </a:t>
            </a:r>
            <a:r>
              <a:rPr lang="en-US" b="1" i="1" dirty="0" smtClean="0"/>
              <a:t>f</a:t>
            </a:r>
            <a:r>
              <a:rPr lang="en-US" dirty="0" smtClean="0"/>
              <a:t>, so it will freeze</a:t>
            </a:r>
            <a:r>
              <a:rPr lang="en-US" b="1" i="1" dirty="0" smtClean="0"/>
              <a:t> </a:t>
            </a:r>
            <a:r>
              <a:rPr lang="en-US" b="1" i="1" dirty="0"/>
              <a:t>f </a:t>
            </a:r>
            <a:r>
              <a:rPr lang="en-US" dirty="0"/>
              <a:t>parameters and </a:t>
            </a:r>
            <a:r>
              <a:rPr lang="en-US" dirty="0" smtClean="0"/>
              <a:t>thus optimize </a:t>
            </a:r>
            <a:r>
              <a:rPr lang="en-US" i="1" dirty="0"/>
              <a:t>F(</a:t>
            </a:r>
            <a:r>
              <a:rPr lang="en-US" i="1" dirty="0" err="1"/>
              <a:t>b|f</a:t>
            </a:r>
            <a:r>
              <a:rPr lang="en-US" i="1" dirty="0" smtClean="0"/>
              <a:t>)</a:t>
            </a:r>
            <a:r>
              <a:rPr lang="en-US" dirty="0" smtClean="0"/>
              <a:t> instead of </a:t>
            </a:r>
            <a:r>
              <a:rPr lang="en-US" i="1" dirty="0" smtClean="0"/>
              <a:t>F(</a:t>
            </a:r>
            <a:r>
              <a:rPr lang="en-US" i="1" dirty="0" err="1" smtClean="0"/>
              <a:t>b,f</a:t>
            </a:r>
            <a:r>
              <a:rPr lang="en-US" i="1" dirty="0" smtClean="0"/>
              <a:t>)</a:t>
            </a:r>
            <a:r>
              <a:rPr lang="en-US" dirty="0" smtClean="0"/>
              <a:t>, then exit. Is this conclusion correct?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30169"/>
              </p:ext>
            </p:extLst>
          </p:nvPr>
        </p:nvGraphicFramePr>
        <p:xfrm>
          <a:off x="4572000" y="2587625"/>
          <a:ext cx="1066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587625"/>
                        <a:ext cx="106680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MD Simulations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61215"/>
            <a:ext cx="2923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System Configuration Update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28800" y="1951445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5753" y="2316496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 MD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799" y="2685828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7535" y="3040616"/>
            <a:ext cx="15025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Collect results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295400"/>
            <a:ext cx="3352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8798" y="954123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28427" y="2550781"/>
            <a:ext cx="1557773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81015" y="1759025"/>
            <a:ext cx="505185" cy="71747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02129" y="2685828"/>
            <a:ext cx="1284071" cy="5486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0" y="2362200"/>
            <a:ext cx="357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an interface.</a:t>
            </a:r>
          </a:p>
          <a:p>
            <a:r>
              <a:rPr lang="en-US" dirty="0" smtClean="0"/>
              <a:t>Each MD flavor defines one </a:t>
            </a:r>
            <a:r>
              <a:rPr lang="en-US" i="1" dirty="0" smtClean="0"/>
              <a:t>strategy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33607" y="1561215"/>
            <a:ext cx="7097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67200" y="1383268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of objects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28800" y="3657600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Sassena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307" y="1890420"/>
            <a:ext cx="2923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System Configuration Update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2907" y="2280650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9860" y="2645701"/>
            <a:ext cx="1350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 Sassena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42906" y="3015033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1642" y="3369821"/>
            <a:ext cx="15025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Collect results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2707" y="1624605"/>
            <a:ext cx="3352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42905" y="1283328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2534" y="2879986"/>
            <a:ext cx="1557773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95122" y="2088230"/>
            <a:ext cx="505185" cy="71747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16236" y="3015033"/>
            <a:ext cx="1284071" cy="5486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0307" y="2691405"/>
            <a:ext cx="357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an interface.</a:t>
            </a:r>
          </a:p>
          <a:p>
            <a:r>
              <a:rPr lang="en-US" dirty="0" smtClean="0"/>
              <a:t>Each MD flavor defines one </a:t>
            </a:r>
            <a:r>
              <a:rPr lang="en-US" i="1" dirty="0" smtClean="0"/>
              <a:t>strategy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47714" y="1890420"/>
            <a:ext cx="7097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1307" y="1712473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of objects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42907" y="3986805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2707" y="685800"/>
            <a:ext cx="654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design as running MD simulations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Force Field Template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Creator (II)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pic>
        <p:nvPicPr>
          <p:cNvPr id="2050" name="Picture 2" descr="C:\Documents and Settings\Jose Borreguero\My Documents\projects\development\CAMM\github\documents\Jose\force-file template cre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408331"/>
            <a:ext cx="80581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1" y="609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buFont typeface="Arial" pitchFamily="34" charset="0"/>
              <a:buChar char="•"/>
            </a:pPr>
            <a:r>
              <a:rPr lang="en-US" dirty="0" smtClean="0"/>
              <a:t>Simple GUI to select and configure parameters to fit partial charges from a PSF CHARMM or NAMD topology file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2786424"/>
            <a:ext cx="2514600" cy="2667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035550" y="4340295"/>
            <a:ext cx="3346450" cy="1108005"/>
            <a:chOff x="5715000" y="3811377"/>
            <a:chExt cx="2895600" cy="1477328"/>
          </a:xfrm>
        </p:grpSpPr>
        <p:sp>
          <p:nvSpPr>
            <p:cNvPr id="6" name="TextBox 5"/>
            <p:cNvSpPr txBox="1"/>
            <p:nvPr/>
          </p:nvSpPr>
          <p:spPr>
            <a:xfrm>
              <a:off x="5715000" y="3811377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3859191"/>
              <a:ext cx="2895600" cy="1429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 flipV="1">
            <a:off x="2667000" y="4953000"/>
            <a:ext cx="2362200" cy="990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29200" y="5791200"/>
            <a:ext cx="2366032" cy="369332"/>
            <a:chOff x="5486400" y="5791200"/>
            <a:chExt cx="236603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5791200"/>
              <a:ext cx="2366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Contents of the PSF file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5791200"/>
              <a:ext cx="236603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390900" y="3904565"/>
            <a:ext cx="15621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00600" y="3124200"/>
            <a:ext cx="2209799" cy="923331"/>
            <a:chOff x="5486400" y="5791199"/>
            <a:chExt cx="2209799" cy="923331"/>
          </a:xfrm>
        </p:grpSpPr>
        <p:sp>
          <p:nvSpPr>
            <p:cNvPr id="29" name="TextBox 28"/>
            <p:cNvSpPr txBox="1"/>
            <p:nvPr/>
          </p:nvSpPr>
          <p:spPr>
            <a:xfrm>
              <a:off x="5486400" y="5791200"/>
              <a:ext cx="22097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Ability to input simple constraints among parameters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38799" y="5791199"/>
              <a:ext cx="1905000" cy="923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>
            <a:off x="8153400" y="2667001"/>
            <a:ext cx="805512" cy="2319670"/>
          </a:xfrm>
          <a:custGeom>
            <a:avLst/>
            <a:gdLst>
              <a:gd name="connsiteX0" fmla="*/ 138223 w 545014"/>
              <a:gd name="connsiteY0" fmla="*/ 1924493 h 1924493"/>
              <a:gd name="connsiteX1" fmla="*/ 340242 w 545014"/>
              <a:gd name="connsiteY1" fmla="*/ 1839432 h 1924493"/>
              <a:gd name="connsiteX2" fmla="*/ 520995 w 545014"/>
              <a:gd name="connsiteY2" fmla="*/ 1594883 h 1924493"/>
              <a:gd name="connsiteX3" fmla="*/ 531628 w 545014"/>
              <a:gd name="connsiteY3" fmla="*/ 1222744 h 1924493"/>
              <a:gd name="connsiteX4" fmla="*/ 414669 w 545014"/>
              <a:gd name="connsiteY4" fmla="*/ 808074 h 1924493"/>
              <a:gd name="connsiteX5" fmla="*/ 0 w 545014"/>
              <a:gd name="connsiteY5" fmla="*/ 0 h 192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014" h="1924493">
                <a:moveTo>
                  <a:pt x="138223" y="1924493"/>
                </a:moveTo>
                <a:cubicBezTo>
                  <a:pt x="207335" y="1909430"/>
                  <a:pt x="276447" y="1894367"/>
                  <a:pt x="340242" y="1839432"/>
                </a:cubicBezTo>
                <a:cubicBezTo>
                  <a:pt x="404037" y="1784497"/>
                  <a:pt x="489097" y="1697664"/>
                  <a:pt x="520995" y="1594883"/>
                </a:cubicBezTo>
                <a:cubicBezTo>
                  <a:pt x="552893" y="1492102"/>
                  <a:pt x="549349" y="1353879"/>
                  <a:pt x="531628" y="1222744"/>
                </a:cubicBezTo>
                <a:cubicBezTo>
                  <a:pt x="513907" y="1091609"/>
                  <a:pt x="503274" y="1011865"/>
                  <a:pt x="414669" y="808074"/>
                </a:cubicBezTo>
                <a:cubicBezTo>
                  <a:pt x="326064" y="604283"/>
                  <a:pt x="163032" y="30214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4548629"/>
            <a:ext cx="334645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7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Force Field Update Script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pic>
        <p:nvPicPr>
          <p:cNvPr id="5122" name="Picture 2" descr="C:\Documents and Settings\Jose Borreguero\My Documents\projects\development\CAMM\github\documents\Jose\ForceFieldUpda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t="9785" r="52349" b="74530"/>
          <a:stretch/>
        </p:blipFill>
        <p:spPr bwMode="auto">
          <a:xfrm>
            <a:off x="1676400" y="838200"/>
            <a:ext cx="5310258" cy="311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8" y="2057400"/>
            <a:ext cx="630653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!FFPARAMS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#Force Field Parameters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FF1  # partial charge at oxygen atom in water molecule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FF2  # partial charge at hydrogen atom in water molecule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!FREEPARAMS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#Dakota Parameters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FF2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!CONSTRAINTS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#Constraints in explicit form for each non-free parameter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FF1=-2*FF2 # each water molecule is electrically neutral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!FFFORMAT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#Format Force Field Parameters (in C's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style)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%9.3f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%9.3f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8" y="609600"/>
            <a:ext cx="532177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Contents divided into:</a:t>
            </a:r>
          </a:p>
          <a:p>
            <a:pPr marL="57785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a “mapping” section describing the parameters</a:t>
            </a:r>
          </a:p>
          <a:p>
            <a:pPr marL="57785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force-field where keywords substitute values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8" y="2057400"/>
            <a:ext cx="6306535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Force Field Template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File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Force Field Template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File (II)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59534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PSF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5 !NTITLE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original generated structure x-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plor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psf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topology crd.md18_vmd_autopsf-temp.top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segment O1 { first NONE; last NONE; auto angles dihedrals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segment O2 { first NONE; last NONE; auto angles dihedrals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segment W1 { first NONE; last NONE; auto angles dihedrals 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3692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NATOM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O1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   LIT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1.000000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6.9410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2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O1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2   LIT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1.000000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6.9410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307 O2   307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CLA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-1.000000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35.4500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308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O2   308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CLA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-1.000000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35.4500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309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W1   309  TIP3 OH2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OT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_FF1_____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15.9994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310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309  TIP3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H1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309  TIP3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H2   HT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312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W1   310  TIP3 OH2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OT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_FF1_____ 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15.9994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313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310  TIP3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H1   HT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314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310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TIP3  H2   HT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315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W1   311  TIP3 OH2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OT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_FF1_____ 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15.9994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    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…..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74676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Workflow</a:t>
            </a:r>
            <a:endParaRPr lang="en-US" sz="2800" dirty="0">
              <a:solidFill>
                <a:srgbClr val="007000"/>
              </a:solidFill>
              <a:latin typeface="Arial Black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105400" y="2057400"/>
            <a:ext cx="426719" cy="1828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2667000"/>
            <a:ext cx="71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Intel 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flipH="1">
            <a:off x="2133600" y="838200"/>
            <a:ext cx="640081" cy="56148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5436" y="3276600"/>
            <a:ext cx="95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Strategy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95600" y="523220"/>
            <a:ext cx="3072809" cy="6049925"/>
            <a:chOff x="2895600" y="523220"/>
            <a:chExt cx="3072809" cy="6049925"/>
          </a:xfrm>
        </p:grpSpPr>
        <p:pic>
          <p:nvPicPr>
            <p:cNvPr id="6" name="Picture 2" descr="C:\Documents and Settings\Jose Borreguero\My Documents\projects\development\CAMM\github\documents\Jose\MinimizationWorkflow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7421" r="31563" b="7669"/>
            <a:stretch/>
          </p:blipFill>
          <p:spPr bwMode="auto">
            <a:xfrm>
              <a:off x="2895600" y="544485"/>
              <a:ext cx="3072809" cy="602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581400" y="523220"/>
              <a:ext cx="1219200" cy="314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7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Simulation Server Module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pic>
        <p:nvPicPr>
          <p:cNvPr id="3075" name="Picture 3" descr="C:\Documents and Settings\Jose Borreguero\My Documents\projects\development\CAMM\github\documents\Jose\SimulationServerModul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t="9347" r="26783" b="38324"/>
          <a:stretch/>
        </p:blipFill>
        <p:spPr bwMode="auto">
          <a:xfrm>
            <a:off x="2057400" y="523220"/>
            <a:ext cx="5467350" cy="58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Dakota Input File Structure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71075" y="381000"/>
            <a:ext cx="2743925" cy="6170162"/>
            <a:chOff x="3428275" y="381000"/>
            <a:chExt cx="2743925" cy="6170162"/>
          </a:xfrm>
        </p:grpSpPr>
        <p:pic>
          <p:nvPicPr>
            <p:cNvPr id="3074" name="Picture 2" descr="C:\Documents and Settings\Jose Borreguero\My Documents\projects\development\CAMM\github\documents\Jose\DakotaNestedInputFile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6" t="11568" r="54870" b="25159"/>
            <a:stretch/>
          </p:blipFill>
          <p:spPr bwMode="auto">
            <a:xfrm>
              <a:off x="3428275" y="381000"/>
              <a:ext cx="2743925" cy="617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657600" y="3200400"/>
              <a:ext cx="2362200" cy="26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48000" y="457200"/>
            <a:ext cx="2667725" cy="2296180"/>
          </a:xfrm>
          <a:prstGeom prst="roundRect">
            <a:avLst>
              <a:gd name="adj" fmla="val 7406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048000" y="3333240"/>
            <a:ext cx="2743925" cy="3296160"/>
          </a:xfrm>
          <a:prstGeom prst="roundRect">
            <a:avLst>
              <a:gd name="adj" fmla="val 62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968</Words>
  <Application>Microsoft Office PowerPoint</Application>
  <PresentationFormat>On-screen Show (4:3)</PresentationFormat>
  <Paragraphs>214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Translator</cp:lastModifiedBy>
  <cp:revision>69</cp:revision>
  <dcterms:created xsi:type="dcterms:W3CDTF">2012-11-26T01:18:52Z</dcterms:created>
  <dcterms:modified xsi:type="dcterms:W3CDTF">2012-12-25T02:11:59Z</dcterms:modified>
</cp:coreProperties>
</file>