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77" d="100"/>
          <a:sy n="177" d="100"/>
        </p:scale>
        <p:origin x="-112" y="-560"/>
      </p:cViewPr>
      <p:guideLst>
        <p:guide orient="horz" pos="2160"/>
        <p:guide pos="167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C0A88E-1702-3345-B06E-54BC7282559F}" type="datetimeFigureOut">
              <a:rPr lang="en-US" smtClean="0"/>
              <a:t>7/3/13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1087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A88E-1702-3345-B06E-54BC7282559F}" type="datetimeFigureOut">
              <a:rPr lang="en-US" smtClean="0"/>
              <a:t>7/3/13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355549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A88E-1702-3345-B06E-54BC7282559F}" type="datetimeFigureOut">
              <a:rPr lang="en-US" smtClean="0"/>
              <a:t>7/3/13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44153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0A88E-1702-3345-B06E-54BC7282559F}" type="datetimeFigureOut">
              <a:rPr lang="en-US" smtClean="0"/>
              <a:t>7/3/13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399662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0A88E-1702-3345-B06E-54BC7282559F}" type="datetimeFigureOut">
              <a:rPr lang="en-US" smtClean="0"/>
              <a:t>7/3/13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03918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C0A88E-1702-3345-B06E-54BC7282559F}" type="datetimeFigureOut">
              <a:rPr lang="en-US" smtClean="0"/>
              <a:t>7/3/13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66262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C0A88E-1702-3345-B06E-54BC7282559F}" type="datetimeFigureOut">
              <a:rPr lang="en-US" smtClean="0"/>
              <a:t>7/3/13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56798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C0A88E-1702-3345-B06E-54BC7282559F}" type="datetimeFigureOut">
              <a:rPr lang="en-US" smtClean="0"/>
              <a:t>7/3/13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3886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0A88E-1702-3345-B06E-54BC7282559F}" type="datetimeFigureOut">
              <a:rPr lang="en-US" smtClean="0"/>
              <a:t>7/3/13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4167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0A88E-1702-3345-B06E-54BC7282559F}" type="datetimeFigureOut">
              <a:rPr lang="en-US" smtClean="0"/>
              <a:t>7/3/13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284676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0A88E-1702-3345-B06E-54BC7282559F}" type="datetimeFigureOut">
              <a:rPr lang="en-US" smtClean="0"/>
              <a:t>7/3/13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7480-3FCE-0840-BA04-4ABD362EFA89}" type="slidenum">
              <a:rPr lang="en-US" smtClean="0"/>
              <a:t>‹#›</a:t>
            </a:fld>
            <a:endParaRPr lang="en-US"/>
          </a:p>
        </p:txBody>
      </p:sp>
    </p:spTree>
    <p:extLst>
      <p:ext uri="{BB962C8B-B14F-4D97-AF65-F5344CB8AC3E}">
        <p14:creationId xmlns:p14="http://schemas.microsoft.com/office/powerpoint/2010/main" val="4752319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0A88E-1702-3345-B06E-54BC7282559F}" type="datetimeFigureOut">
              <a:rPr lang="en-US" smtClean="0"/>
              <a:t>7/3/13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E7480-3FCE-0840-BA04-4ABD362EFA89}" type="slidenum">
              <a:rPr lang="en-US" smtClean="0"/>
              <a:t>‹#›</a:t>
            </a:fld>
            <a:endParaRPr lang="en-US"/>
          </a:p>
        </p:txBody>
      </p:sp>
    </p:spTree>
    <p:extLst>
      <p:ext uri="{BB962C8B-B14F-4D97-AF65-F5344CB8AC3E}">
        <p14:creationId xmlns:p14="http://schemas.microsoft.com/office/powerpoint/2010/main" val="257292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38235" y="2260268"/>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ActiveMQ</a:t>
            </a:r>
            <a:endParaRPr lang="en-US" dirty="0">
              <a:solidFill>
                <a:schemeClr val="tx1">
                  <a:lumMod val="65000"/>
                  <a:lumOff val="35000"/>
                </a:schemeClr>
              </a:solidFill>
            </a:endParaRPr>
          </a:p>
        </p:txBody>
      </p:sp>
      <p:sp>
        <p:nvSpPr>
          <p:cNvPr id="5" name="Rounded Rectangle 4"/>
          <p:cNvSpPr/>
          <p:nvPr/>
        </p:nvSpPr>
        <p:spPr>
          <a:xfrm>
            <a:off x="2138235" y="555917"/>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Dakota</a:t>
            </a:r>
            <a:endParaRPr lang="en-US" dirty="0">
              <a:solidFill>
                <a:schemeClr val="tx1">
                  <a:lumMod val="65000"/>
                  <a:lumOff val="35000"/>
                </a:schemeClr>
              </a:solidFill>
            </a:endParaRPr>
          </a:p>
        </p:txBody>
      </p:sp>
      <p:sp>
        <p:nvSpPr>
          <p:cNvPr id="6" name="Rounded Rectangle 5"/>
          <p:cNvSpPr/>
          <p:nvPr/>
        </p:nvSpPr>
        <p:spPr>
          <a:xfrm>
            <a:off x="2138234" y="3816074"/>
            <a:ext cx="2518524" cy="744125"/>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Kepler</a:t>
            </a:r>
            <a:endParaRPr lang="en-US" dirty="0">
              <a:solidFill>
                <a:schemeClr val="tx1">
                  <a:lumMod val="65000"/>
                  <a:lumOff val="35000"/>
                </a:schemeClr>
              </a:solidFill>
            </a:endParaRPr>
          </a:p>
        </p:txBody>
      </p:sp>
      <p:sp>
        <p:nvSpPr>
          <p:cNvPr id="7" name="Rounded Rectangle 6"/>
          <p:cNvSpPr/>
          <p:nvPr/>
        </p:nvSpPr>
        <p:spPr>
          <a:xfrm>
            <a:off x="2138234" y="5903589"/>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Cluster</a:t>
            </a:r>
            <a:endParaRPr lang="en-US" dirty="0">
              <a:solidFill>
                <a:schemeClr val="tx1">
                  <a:lumMod val="65000"/>
                  <a:lumOff val="35000"/>
                </a:schemeClr>
              </a:solidFill>
            </a:endParaRPr>
          </a:p>
        </p:txBody>
      </p:sp>
      <p:cxnSp>
        <p:nvCxnSpPr>
          <p:cNvPr id="9" name="Straight Arrow Connector 8"/>
          <p:cNvCxnSpPr/>
          <p:nvPr/>
        </p:nvCxnSpPr>
        <p:spPr>
          <a:xfrm>
            <a:off x="2461122" y="964921"/>
            <a:ext cx="0" cy="1295347"/>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1825117" y="1481538"/>
            <a:ext cx="1018227" cy="246221"/>
          </a:xfrm>
          <a:prstGeom prst="rect">
            <a:avLst/>
          </a:prstGeom>
          <a:noFill/>
        </p:spPr>
        <p:txBody>
          <a:bodyPr wrap="none" rtlCol="0">
            <a:spAutoFit/>
          </a:bodyPr>
          <a:lstStyle/>
          <a:p>
            <a:r>
              <a:rPr lang="en-US" sz="1000" dirty="0" smtClean="0">
                <a:solidFill>
                  <a:schemeClr val="tx1">
                    <a:lumMod val="65000"/>
                    <a:lumOff val="35000"/>
                  </a:schemeClr>
                </a:solidFill>
              </a:rPr>
              <a:t>PARAMS.READY</a:t>
            </a:r>
            <a:endParaRPr lang="en-US" sz="1000" dirty="0">
              <a:solidFill>
                <a:schemeClr val="tx1">
                  <a:lumMod val="65000"/>
                  <a:lumOff val="35000"/>
                </a:schemeClr>
              </a:solidFill>
            </a:endParaRPr>
          </a:p>
        </p:txBody>
      </p:sp>
      <p:cxnSp>
        <p:nvCxnSpPr>
          <p:cNvPr id="13" name="Straight Arrow Connector 12"/>
          <p:cNvCxnSpPr/>
          <p:nvPr/>
        </p:nvCxnSpPr>
        <p:spPr>
          <a:xfrm>
            <a:off x="2461122" y="2669272"/>
            <a:ext cx="0" cy="114680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16200000">
            <a:off x="1825117" y="3112095"/>
            <a:ext cx="1018227" cy="246221"/>
          </a:xfrm>
          <a:prstGeom prst="rect">
            <a:avLst/>
          </a:prstGeom>
          <a:noFill/>
        </p:spPr>
        <p:txBody>
          <a:bodyPr wrap="none" rtlCol="0">
            <a:spAutoFit/>
          </a:bodyPr>
          <a:lstStyle/>
          <a:p>
            <a:r>
              <a:rPr lang="en-US" sz="1000" dirty="0" smtClean="0">
                <a:solidFill>
                  <a:schemeClr val="tx1">
                    <a:lumMod val="65000"/>
                    <a:lumOff val="35000"/>
                  </a:schemeClr>
                </a:solidFill>
              </a:rPr>
              <a:t>PARAMS.READY</a:t>
            </a:r>
            <a:endParaRPr lang="en-US" sz="1000" dirty="0">
              <a:solidFill>
                <a:schemeClr val="tx1">
                  <a:lumMod val="65000"/>
                  <a:lumOff val="35000"/>
                </a:schemeClr>
              </a:solidFill>
            </a:endParaRPr>
          </a:p>
        </p:txBody>
      </p:sp>
      <p:cxnSp>
        <p:nvCxnSpPr>
          <p:cNvPr id="15" name="Straight Arrow Connector 14"/>
          <p:cNvCxnSpPr/>
          <p:nvPr/>
        </p:nvCxnSpPr>
        <p:spPr>
          <a:xfrm flipV="1">
            <a:off x="4283640" y="2665443"/>
            <a:ext cx="2" cy="114680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283156" y="960393"/>
            <a:ext cx="1" cy="1295348"/>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6200000">
            <a:off x="3651418" y="1495640"/>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sp>
        <p:nvSpPr>
          <p:cNvPr id="20" name="TextBox 19"/>
          <p:cNvSpPr txBox="1"/>
          <p:nvPr/>
        </p:nvSpPr>
        <p:spPr>
          <a:xfrm rot="16200000">
            <a:off x="3652792" y="3112094"/>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cxnSp>
        <p:nvCxnSpPr>
          <p:cNvPr id="21" name="Straight Arrow Connector 20"/>
          <p:cNvCxnSpPr/>
          <p:nvPr/>
        </p:nvCxnSpPr>
        <p:spPr>
          <a:xfrm>
            <a:off x="2457341" y="4560199"/>
            <a:ext cx="0" cy="134339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6200000">
            <a:off x="1852794" y="5094539"/>
            <a:ext cx="962874" cy="246221"/>
          </a:xfrm>
          <a:prstGeom prst="rect">
            <a:avLst/>
          </a:prstGeom>
          <a:noFill/>
        </p:spPr>
        <p:txBody>
          <a:bodyPr wrap="none" rtlCol="0">
            <a:spAutoFit/>
          </a:bodyPr>
          <a:lstStyle/>
          <a:p>
            <a:r>
              <a:rPr lang="en-US" sz="1000" dirty="0" err="1">
                <a:solidFill>
                  <a:schemeClr val="tx1">
                    <a:lumMod val="65000"/>
                    <a:lumOff val="35000"/>
                  </a:schemeClr>
                </a:solidFill>
              </a:rPr>
              <a:t>s</a:t>
            </a:r>
            <a:r>
              <a:rPr lang="en-US" sz="1000" dirty="0" err="1" smtClean="0">
                <a:solidFill>
                  <a:schemeClr val="tx1">
                    <a:lumMod val="65000"/>
                    <a:lumOff val="35000"/>
                  </a:schemeClr>
                </a:solidFill>
              </a:rPr>
              <a:t>sh</a:t>
            </a:r>
            <a:r>
              <a:rPr lang="en-US" sz="1000" dirty="0" smtClean="0">
                <a:solidFill>
                  <a:schemeClr val="tx1">
                    <a:lumMod val="65000"/>
                    <a:lumOff val="35000"/>
                  </a:schemeClr>
                </a:solidFill>
              </a:rPr>
              <a:t> submission</a:t>
            </a:r>
            <a:endParaRPr lang="en-US" sz="1000" dirty="0">
              <a:solidFill>
                <a:schemeClr val="tx1">
                  <a:lumMod val="65000"/>
                  <a:lumOff val="35000"/>
                </a:schemeClr>
              </a:solidFill>
            </a:endParaRPr>
          </a:p>
        </p:txBody>
      </p:sp>
      <p:sp>
        <p:nvSpPr>
          <p:cNvPr id="25" name="Circular Arrow 24"/>
          <p:cNvSpPr>
            <a:spLocks noChangeAspect="1"/>
          </p:cNvSpPr>
          <p:nvPr/>
        </p:nvSpPr>
        <p:spPr>
          <a:xfrm>
            <a:off x="4154488" y="4288023"/>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26" name="Straight Arrow Connector 25"/>
          <p:cNvCxnSpPr/>
          <p:nvPr/>
        </p:nvCxnSpPr>
        <p:spPr>
          <a:xfrm flipV="1">
            <a:off x="4290576" y="4560199"/>
            <a:ext cx="0" cy="134339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6200000">
            <a:off x="3492840" y="5104780"/>
            <a:ext cx="1335384" cy="246221"/>
          </a:xfrm>
          <a:prstGeom prst="rect">
            <a:avLst/>
          </a:prstGeom>
          <a:noFill/>
        </p:spPr>
        <p:txBody>
          <a:bodyPr wrap="none" rtlCol="0">
            <a:spAutoFit/>
          </a:bodyPr>
          <a:lstStyle/>
          <a:p>
            <a:r>
              <a:rPr lang="en-US" sz="1000" dirty="0" smtClean="0">
                <a:solidFill>
                  <a:schemeClr val="tx1">
                    <a:lumMod val="65000"/>
                    <a:lumOff val="35000"/>
                  </a:schemeClr>
                </a:solidFill>
              </a:rPr>
              <a:t>Polling for completion</a:t>
            </a:r>
            <a:endParaRPr lang="en-US" sz="1000" dirty="0">
              <a:solidFill>
                <a:schemeClr val="tx1">
                  <a:lumMod val="65000"/>
                  <a:lumOff val="35000"/>
                </a:schemeClr>
              </a:solidFill>
            </a:endParaRPr>
          </a:p>
        </p:txBody>
      </p:sp>
      <p:sp>
        <p:nvSpPr>
          <p:cNvPr id="38" name="Rounded Rectangle 37"/>
          <p:cNvSpPr/>
          <p:nvPr/>
        </p:nvSpPr>
        <p:spPr>
          <a:xfrm>
            <a:off x="6021781" y="2256439"/>
            <a:ext cx="2518524" cy="409004"/>
          </a:xfrm>
          <a:prstGeom prst="roundRect">
            <a:avLst/>
          </a:prstGeom>
          <a:solidFill>
            <a:schemeClr val="bg1"/>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6"/>
                </a:solidFill>
              </a:rPr>
              <a:t>Catalog Agent</a:t>
            </a:r>
            <a:endParaRPr lang="en-US" dirty="0">
              <a:solidFill>
                <a:schemeClr val="accent6"/>
              </a:solidFill>
            </a:endParaRPr>
          </a:p>
        </p:txBody>
      </p:sp>
      <p:sp>
        <p:nvSpPr>
          <p:cNvPr id="39" name="Rounded Rectangle 38"/>
          <p:cNvSpPr/>
          <p:nvPr/>
        </p:nvSpPr>
        <p:spPr>
          <a:xfrm>
            <a:off x="6021781" y="3983635"/>
            <a:ext cx="2518524" cy="409004"/>
          </a:xfrm>
          <a:prstGeom prst="roundRect">
            <a:avLst/>
          </a:prstGeom>
          <a:solidFill>
            <a:schemeClr val="bg1"/>
          </a:solidFill>
          <a:ln>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79646"/>
                </a:solidFill>
              </a:rPr>
              <a:t>ICAT Server</a:t>
            </a:r>
            <a:endParaRPr lang="en-US" dirty="0">
              <a:solidFill>
                <a:srgbClr val="F79646"/>
              </a:solidFill>
            </a:endParaRPr>
          </a:p>
        </p:txBody>
      </p:sp>
      <p:cxnSp>
        <p:nvCxnSpPr>
          <p:cNvPr id="40" name="Straight Arrow Connector 39"/>
          <p:cNvCxnSpPr>
            <a:stCxn id="39" idx="1"/>
            <a:endCxn id="6" idx="3"/>
          </p:cNvCxnSpPr>
          <p:nvPr/>
        </p:nvCxnSpPr>
        <p:spPr>
          <a:xfrm flipH="1">
            <a:off x="4656758" y="4188137"/>
            <a:ext cx="1365023" cy="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43967" y="3907902"/>
            <a:ext cx="884978" cy="553998"/>
          </a:xfrm>
          <a:prstGeom prst="rect">
            <a:avLst/>
          </a:prstGeom>
          <a:noFill/>
        </p:spPr>
        <p:txBody>
          <a:bodyPr wrap="none" rtlCol="0">
            <a:spAutoFit/>
          </a:bodyPr>
          <a:lstStyle/>
          <a:p>
            <a:r>
              <a:rPr lang="en-US" sz="1000" dirty="0" smtClean="0">
                <a:solidFill>
                  <a:schemeClr val="tx1">
                    <a:lumMod val="65000"/>
                    <a:lumOff val="35000"/>
                  </a:schemeClr>
                </a:solidFill>
              </a:rPr>
              <a:t>HTTP request</a:t>
            </a:r>
          </a:p>
          <a:p>
            <a:endParaRPr lang="en-US" sz="1000" dirty="0">
              <a:solidFill>
                <a:schemeClr val="tx1">
                  <a:lumMod val="65000"/>
                  <a:lumOff val="35000"/>
                </a:schemeClr>
              </a:solidFill>
            </a:endParaRPr>
          </a:p>
          <a:p>
            <a:r>
              <a:rPr lang="en-US" sz="1000" dirty="0" err="1" smtClean="0">
                <a:solidFill>
                  <a:schemeClr val="tx1">
                    <a:lumMod val="65000"/>
                    <a:lumOff val="35000"/>
                  </a:schemeClr>
                </a:solidFill>
              </a:rPr>
              <a:t>data_exist</a:t>
            </a:r>
            <a:r>
              <a:rPr lang="en-US" sz="1000" dirty="0" smtClean="0">
                <a:solidFill>
                  <a:schemeClr val="tx1">
                    <a:lumMod val="65000"/>
                    <a:lumOff val="35000"/>
                  </a:schemeClr>
                </a:solidFill>
              </a:rPr>
              <a:t>()</a:t>
            </a:r>
            <a:endParaRPr lang="en-US" sz="1000" dirty="0">
              <a:solidFill>
                <a:schemeClr val="tx1">
                  <a:lumMod val="65000"/>
                  <a:lumOff val="35000"/>
                </a:schemeClr>
              </a:solidFill>
            </a:endParaRPr>
          </a:p>
        </p:txBody>
      </p:sp>
      <p:sp>
        <p:nvSpPr>
          <p:cNvPr id="47" name="TextBox 46"/>
          <p:cNvSpPr txBox="1"/>
          <p:nvPr/>
        </p:nvSpPr>
        <p:spPr>
          <a:xfrm>
            <a:off x="4810718" y="2218549"/>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cxnSp>
        <p:nvCxnSpPr>
          <p:cNvPr id="48" name="Straight Arrow Connector 47"/>
          <p:cNvCxnSpPr>
            <a:stCxn id="4" idx="3"/>
            <a:endCxn id="38" idx="1"/>
          </p:cNvCxnSpPr>
          <p:nvPr/>
        </p:nvCxnSpPr>
        <p:spPr>
          <a:xfrm flipV="1">
            <a:off x="4656759" y="2460941"/>
            <a:ext cx="1365022" cy="3829"/>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endCxn id="39" idx="0"/>
          </p:cNvCxnSpPr>
          <p:nvPr/>
        </p:nvCxnSpPr>
        <p:spPr>
          <a:xfrm flipH="1">
            <a:off x="7281043" y="2669271"/>
            <a:ext cx="10763" cy="1314364"/>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rot="16200000">
            <a:off x="6744032" y="3112094"/>
            <a:ext cx="841772" cy="246221"/>
          </a:xfrm>
          <a:prstGeom prst="rect">
            <a:avLst/>
          </a:prstGeom>
          <a:noFill/>
        </p:spPr>
        <p:txBody>
          <a:bodyPr wrap="none" rtlCol="0">
            <a:spAutoFit/>
          </a:bodyPr>
          <a:lstStyle/>
          <a:p>
            <a:r>
              <a:rPr lang="en-US" sz="1000" dirty="0" smtClean="0">
                <a:solidFill>
                  <a:schemeClr val="tx1">
                    <a:lumMod val="65000"/>
                    <a:lumOff val="35000"/>
                  </a:schemeClr>
                </a:solidFill>
              </a:rPr>
              <a:t>Push to ICAT</a:t>
            </a:r>
            <a:endParaRPr lang="en-US" sz="1000" dirty="0">
              <a:solidFill>
                <a:schemeClr val="tx1">
                  <a:lumMod val="65000"/>
                  <a:lumOff val="35000"/>
                </a:schemeClr>
              </a:solidFill>
            </a:endParaRPr>
          </a:p>
        </p:txBody>
      </p:sp>
      <p:cxnSp>
        <p:nvCxnSpPr>
          <p:cNvPr id="56" name="Straight Arrow Connector 55"/>
          <p:cNvCxnSpPr>
            <a:stCxn id="57" idx="3"/>
            <a:endCxn id="5" idx="1"/>
          </p:cNvCxnSpPr>
          <p:nvPr/>
        </p:nvCxnSpPr>
        <p:spPr>
          <a:xfrm flipV="1">
            <a:off x="1341777" y="760419"/>
            <a:ext cx="796458" cy="1915"/>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159574" y="559747"/>
            <a:ext cx="1182203" cy="40517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run.sh</a:t>
            </a:r>
            <a:endParaRPr lang="en-US" dirty="0">
              <a:solidFill>
                <a:schemeClr val="tx1">
                  <a:lumMod val="65000"/>
                  <a:lumOff val="35000"/>
                </a:schemeClr>
              </a:solidFill>
            </a:endParaRPr>
          </a:p>
        </p:txBody>
      </p:sp>
      <p:sp>
        <p:nvSpPr>
          <p:cNvPr id="60" name="TextBox 59"/>
          <p:cNvSpPr txBox="1"/>
          <p:nvPr/>
        </p:nvSpPr>
        <p:spPr>
          <a:xfrm>
            <a:off x="159574" y="965048"/>
            <a:ext cx="1786646" cy="553998"/>
          </a:xfrm>
          <a:prstGeom prst="rect">
            <a:avLst/>
          </a:prstGeom>
          <a:noFill/>
        </p:spPr>
        <p:txBody>
          <a:bodyPr wrap="square" rtlCol="0">
            <a:spAutoFit/>
          </a:bodyPr>
          <a:lstStyle/>
          <a:p>
            <a:r>
              <a:rPr lang="en-US" sz="1000" dirty="0" smtClean="0">
                <a:solidFill>
                  <a:schemeClr val="tx1">
                    <a:lumMod val="65000"/>
                    <a:lumOff val="35000"/>
                  </a:schemeClr>
                </a:solidFill>
              </a:rPr>
              <a:t>Start </a:t>
            </a:r>
            <a:r>
              <a:rPr lang="en-US" sz="1000" dirty="0" smtClean="0">
                <a:solidFill>
                  <a:schemeClr val="tx1">
                    <a:lumMod val="65000"/>
                    <a:lumOff val="35000"/>
                  </a:schemeClr>
                </a:solidFill>
              </a:rPr>
              <a:t>job by starting Dakota and </a:t>
            </a:r>
            <a:r>
              <a:rPr lang="en-US" sz="1000" dirty="0" err="1" smtClean="0">
                <a:solidFill>
                  <a:schemeClr val="tx1">
                    <a:lumMod val="65000"/>
                    <a:lumOff val="35000"/>
                  </a:schemeClr>
                </a:solidFill>
              </a:rPr>
              <a:t>Kepler</a:t>
            </a:r>
            <a:r>
              <a:rPr lang="en-US" sz="1000" dirty="0" smtClean="0">
                <a:solidFill>
                  <a:schemeClr val="tx1">
                    <a:lumMod val="65000"/>
                    <a:lumOff val="35000"/>
                  </a:schemeClr>
                </a:solidFill>
              </a:rPr>
              <a:t>, and sending the initial parameters (</a:t>
            </a:r>
            <a:r>
              <a:rPr lang="en-US" sz="1000" dirty="0" err="1" smtClean="0">
                <a:solidFill>
                  <a:schemeClr val="tx1">
                    <a:lumMod val="65000"/>
                    <a:lumOff val="35000"/>
                  </a:schemeClr>
                </a:solidFill>
              </a:rPr>
              <a:t>params.in</a:t>
            </a:r>
            <a:r>
              <a:rPr lang="en-US" sz="1000" dirty="0" smtClean="0">
                <a:solidFill>
                  <a:schemeClr val="tx1">
                    <a:lumMod val="65000"/>
                    <a:lumOff val="35000"/>
                  </a:schemeClr>
                </a:solidFill>
              </a:rPr>
              <a:t>).</a:t>
            </a:r>
            <a:endParaRPr lang="en-US" sz="1000" dirty="0">
              <a:solidFill>
                <a:schemeClr val="tx1">
                  <a:lumMod val="65000"/>
                  <a:lumOff val="35000"/>
                </a:schemeClr>
              </a:solidFill>
            </a:endParaRPr>
          </a:p>
        </p:txBody>
      </p:sp>
      <p:sp>
        <p:nvSpPr>
          <p:cNvPr id="63" name="Circular Arrow 62"/>
          <p:cNvSpPr>
            <a:spLocks noChangeAspect="1"/>
          </p:cNvSpPr>
          <p:nvPr/>
        </p:nvSpPr>
        <p:spPr>
          <a:xfrm>
            <a:off x="6021781" y="2328682"/>
            <a:ext cx="272175" cy="272175"/>
          </a:xfrm>
          <a:prstGeom prst="circularArrow">
            <a:avLst>
              <a:gd name="adj1" fmla="val 10013"/>
              <a:gd name="adj2" fmla="val 1142319"/>
              <a:gd name="adj3" fmla="val 8396100"/>
              <a:gd name="adj4" fmla="val 10800000"/>
              <a:gd name="adj5" fmla="val 13727"/>
            </a:avLst>
          </a:prstGeom>
          <a:solidFill>
            <a:schemeClr val="accent6"/>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64" name="Straight Arrow Connector 63"/>
          <p:cNvCxnSpPr/>
          <p:nvPr/>
        </p:nvCxnSpPr>
        <p:spPr>
          <a:xfrm>
            <a:off x="7216839" y="5988309"/>
            <a:ext cx="407272" cy="1914"/>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120347" y="5541415"/>
            <a:ext cx="719155" cy="307777"/>
          </a:xfrm>
          <a:prstGeom prst="rect">
            <a:avLst/>
          </a:prstGeom>
          <a:noFill/>
        </p:spPr>
        <p:txBody>
          <a:bodyPr wrap="none" rtlCol="0">
            <a:spAutoFit/>
          </a:bodyPr>
          <a:lstStyle/>
          <a:p>
            <a:r>
              <a:rPr lang="en-US" sz="1400" dirty="0" smtClean="0">
                <a:solidFill>
                  <a:schemeClr val="tx1">
                    <a:lumMod val="65000"/>
                    <a:lumOff val="35000"/>
                  </a:schemeClr>
                </a:solidFill>
              </a:rPr>
              <a:t>Legend</a:t>
            </a:r>
            <a:endParaRPr lang="en-US" sz="1400" dirty="0">
              <a:solidFill>
                <a:schemeClr val="tx1">
                  <a:lumMod val="65000"/>
                  <a:lumOff val="35000"/>
                </a:schemeClr>
              </a:solidFill>
            </a:endParaRPr>
          </a:p>
        </p:txBody>
      </p:sp>
      <p:cxnSp>
        <p:nvCxnSpPr>
          <p:cNvPr id="67" name="Straight Arrow Connector 66"/>
          <p:cNvCxnSpPr/>
          <p:nvPr/>
        </p:nvCxnSpPr>
        <p:spPr>
          <a:xfrm>
            <a:off x="7216839" y="6205289"/>
            <a:ext cx="407272" cy="1914"/>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588236" y="5843670"/>
            <a:ext cx="1183349" cy="682238"/>
          </a:xfrm>
          <a:prstGeom prst="rect">
            <a:avLst/>
          </a:prstGeom>
          <a:noFill/>
        </p:spPr>
        <p:txBody>
          <a:bodyPr wrap="none" rtlCol="0">
            <a:spAutoFit/>
          </a:bodyPr>
          <a:lstStyle/>
          <a:p>
            <a:pPr>
              <a:spcAft>
                <a:spcPts val="500"/>
              </a:spcAft>
            </a:pPr>
            <a:r>
              <a:rPr lang="en-US" sz="1000" dirty="0" err="1" smtClean="0">
                <a:solidFill>
                  <a:schemeClr val="tx1">
                    <a:lumMod val="65000"/>
                    <a:lumOff val="35000"/>
                  </a:schemeClr>
                </a:solidFill>
              </a:rPr>
              <a:t>ActiveMQ</a:t>
            </a:r>
            <a:r>
              <a:rPr lang="en-US" sz="1000" dirty="0" smtClean="0">
                <a:solidFill>
                  <a:schemeClr val="tx1">
                    <a:lumMod val="65000"/>
                    <a:lumOff val="35000"/>
                  </a:schemeClr>
                </a:solidFill>
              </a:rPr>
              <a:t> message</a:t>
            </a:r>
          </a:p>
          <a:p>
            <a:pPr>
              <a:spcAft>
                <a:spcPts val="500"/>
              </a:spcAft>
            </a:pPr>
            <a:r>
              <a:rPr lang="en-US" sz="1000" dirty="0" smtClean="0">
                <a:solidFill>
                  <a:schemeClr val="tx1">
                    <a:lumMod val="65000"/>
                    <a:lumOff val="35000"/>
                  </a:schemeClr>
                </a:solidFill>
              </a:rPr>
              <a:t>Other </a:t>
            </a:r>
            <a:r>
              <a:rPr lang="en-US" sz="1000" dirty="0" smtClean="0">
                <a:solidFill>
                  <a:schemeClr val="tx1">
                    <a:lumMod val="65000"/>
                    <a:lumOff val="35000"/>
                  </a:schemeClr>
                </a:solidFill>
              </a:rPr>
              <a:t>protocol</a:t>
            </a:r>
          </a:p>
          <a:p>
            <a:pPr>
              <a:spcAft>
                <a:spcPts val="500"/>
              </a:spcAft>
            </a:pPr>
            <a:r>
              <a:rPr lang="en-US" sz="1000" dirty="0" smtClean="0">
                <a:solidFill>
                  <a:schemeClr val="tx1">
                    <a:lumMod val="65000"/>
                    <a:lumOff val="35000"/>
                  </a:schemeClr>
                </a:solidFill>
              </a:rPr>
              <a:t>Coming soon</a:t>
            </a:r>
            <a:endParaRPr lang="en-US" sz="1000" dirty="0">
              <a:solidFill>
                <a:schemeClr val="tx1">
                  <a:lumMod val="65000"/>
                  <a:lumOff val="35000"/>
                </a:schemeClr>
              </a:solidFill>
            </a:endParaRPr>
          </a:p>
        </p:txBody>
      </p:sp>
      <p:sp>
        <p:nvSpPr>
          <p:cNvPr id="44" name="Circular Arrow 43"/>
          <p:cNvSpPr>
            <a:spLocks noChangeAspect="1"/>
          </p:cNvSpPr>
          <p:nvPr/>
        </p:nvSpPr>
        <p:spPr>
          <a:xfrm>
            <a:off x="2325034" y="3812245"/>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p:cNvSpPr txBox="1"/>
          <p:nvPr/>
        </p:nvSpPr>
        <p:spPr>
          <a:xfrm>
            <a:off x="159574" y="107633"/>
            <a:ext cx="4426112" cy="400110"/>
          </a:xfrm>
          <a:prstGeom prst="rect">
            <a:avLst/>
          </a:prstGeom>
          <a:noFill/>
        </p:spPr>
        <p:txBody>
          <a:bodyPr wrap="none" rtlCol="0">
            <a:spAutoFit/>
          </a:bodyPr>
          <a:lstStyle/>
          <a:p>
            <a:r>
              <a:rPr lang="en-US" sz="2000" dirty="0" smtClean="0">
                <a:solidFill>
                  <a:schemeClr val="tx1">
                    <a:lumMod val="65000"/>
                    <a:lumOff val="35000"/>
                  </a:schemeClr>
                </a:solidFill>
              </a:rPr>
              <a:t>CAMM </a:t>
            </a:r>
            <a:r>
              <a:rPr lang="en-US" sz="2000" dirty="0" smtClean="0">
                <a:solidFill>
                  <a:schemeClr val="tx1">
                    <a:lumMod val="65000"/>
                    <a:lumOff val="35000"/>
                  </a:schemeClr>
                </a:solidFill>
              </a:rPr>
              <a:t>Overview – Status as of July 2013</a:t>
            </a:r>
            <a:endParaRPr lang="en-US" sz="2000" dirty="0">
              <a:solidFill>
                <a:schemeClr val="tx1">
                  <a:lumMod val="65000"/>
                  <a:lumOff val="35000"/>
                </a:schemeClr>
              </a:solidFill>
            </a:endParaRPr>
          </a:p>
        </p:txBody>
      </p:sp>
      <p:sp>
        <p:nvSpPr>
          <p:cNvPr id="49" name="Circular Arrow 48"/>
          <p:cNvSpPr>
            <a:spLocks noChangeAspect="1"/>
          </p:cNvSpPr>
          <p:nvPr/>
        </p:nvSpPr>
        <p:spPr>
          <a:xfrm>
            <a:off x="4128534" y="688218"/>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0" name="TextBox 49"/>
          <p:cNvSpPr txBox="1"/>
          <p:nvPr/>
        </p:nvSpPr>
        <p:spPr>
          <a:xfrm>
            <a:off x="159574" y="2033883"/>
            <a:ext cx="1786646" cy="861774"/>
          </a:xfrm>
          <a:prstGeom prst="rect">
            <a:avLst/>
          </a:prstGeom>
          <a:noFill/>
        </p:spPr>
        <p:txBody>
          <a:bodyPr wrap="square" rtlCol="0">
            <a:spAutoFit/>
          </a:bodyPr>
          <a:lstStyle/>
          <a:p>
            <a:r>
              <a:rPr lang="en-US" sz="1000" dirty="0" err="1" smtClean="0">
                <a:solidFill>
                  <a:schemeClr val="tx1">
                    <a:lumMod val="65000"/>
                    <a:lumOff val="35000"/>
                  </a:schemeClr>
                </a:solidFill>
              </a:rPr>
              <a:t>ActiveMQ</a:t>
            </a:r>
            <a:r>
              <a:rPr lang="en-US" sz="1000" dirty="0" smtClean="0">
                <a:solidFill>
                  <a:schemeClr val="tx1">
                    <a:lumMod val="65000"/>
                    <a:lumOff val="35000"/>
                  </a:schemeClr>
                </a:solidFill>
              </a:rPr>
              <a:t> is a messaging service running on the CAMM node. </a:t>
            </a:r>
            <a:r>
              <a:rPr lang="en-US" sz="1000" dirty="0" smtClean="0">
                <a:solidFill>
                  <a:schemeClr val="tx1">
                    <a:lumMod val="65000"/>
                    <a:lumOff val="35000"/>
                  </a:schemeClr>
                </a:solidFill>
              </a:rPr>
              <a:t>Clients of this service can connect to it and register to message queues.</a:t>
            </a:r>
            <a:endParaRPr lang="en-US" sz="1000" dirty="0">
              <a:solidFill>
                <a:schemeClr val="tx1">
                  <a:lumMod val="65000"/>
                  <a:lumOff val="35000"/>
                </a:schemeClr>
              </a:solidFill>
            </a:endParaRPr>
          </a:p>
        </p:txBody>
      </p:sp>
      <p:sp>
        <p:nvSpPr>
          <p:cNvPr id="53" name="TextBox 52"/>
          <p:cNvSpPr txBox="1"/>
          <p:nvPr/>
        </p:nvSpPr>
        <p:spPr>
          <a:xfrm>
            <a:off x="159574" y="3834194"/>
            <a:ext cx="1786646" cy="707886"/>
          </a:xfrm>
          <a:prstGeom prst="rect">
            <a:avLst/>
          </a:prstGeom>
          <a:noFill/>
        </p:spPr>
        <p:txBody>
          <a:bodyPr wrap="square" rtlCol="0">
            <a:spAutoFit/>
          </a:bodyPr>
          <a:lstStyle/>
          <a:p>
            <a:r>
              <a:rPr lang="en-US" sz="1000" dirty="0" smtClean="0">
                <a:solidFill>
                  <a:schemeClr val="tx1">
                    <a:lumMod val="65000"/>
                    <a:lumOff val="35000"/>
                  </a:schemeClr>
                </a:solidFill>
              </a:rPr>
              <a:t>Part of the </a:t>
            </a:r>
            <a:r>
              <a:rPr lang="en-US" sz="1000" dirty="0" err="1" smtClean="0">
                <a:solidFill>
                  <a:schemeClr val="tx1">
                    <a:lumMod val="65000"/>
                    <a:lumOff val="35000"/>
                  </a:schemeClr>
                </a:solidFill>
              </a:rPr>
              <a:t>Kepler</a:t>
            </a:r>
            <a:r>
              <a:rPr lang="en-US" sz="1000" dirty="0" smtClean="0">
                <a:solidFill>
                  <a:schemeClr val="tx1">
                    <a:lumMod val="65000"/>
                    <a:lumOff val="35000"/>
                  </a:schemeClr>
                </a:solidFill>
              </a:rPr>
              <a:t> workflow is to </a:t>
            </a:r>
            <a:r>
              <a:rPr lang="en-US" sz="1000" dirty="0" smtClean="0">
                <a:solidFill>
                  <a:schemeClr val="tx1">
                    <a:lumMod val="65000"/>
                    <a:lumOff val="35000"/>
                  </a:schemeClr>
                </a:solidFill>
              </a:rPr>
              <a:t>wait for </a:t>
            </a:r>
            <a:r>
              <a:rPr lang="en-US" sz="1000" dirty="0" smtClean="0">
                <a:solidFill>
                  <a:schemeClr val="tx1">
                    <a:lumMod val="65000"/>
                    <a:lumOff val="35000"/>
                  </a:schemeClr>
                </a:solidFill>
              </a:rPr>
              <a:t>PARAMS.READY messages and launch jobs when it receives them.</a:t>
            </a:r>
            <a:endParaRPr lang="en-US" sz="1000" dirty="0">
              <a:solidFill>
                <a:schemeClr val="tx1">
                  <a:lumMod val="65000"/>
                  <a:lumOff val="35000"/>
                </a:schemeClr>
              </a:solidFill>
            </a:endParaRPr>
          </a:p>
        </p:txBody>
      </p:sp>
      <p:cxnSp>
        <p:nvCxnSpPr>
          <p:cNvPr id="58" name="Straight Arrow Connector 57"/>
          <p:cNvCxnSpPr/>
          <p:nvPr/>
        </p:nvCxnSpPr>
        <p:spPr>
          <a:xfrm>
            <a:off x="7216839" y="6420554"/>
            <a:ext cx="407272" cy="1914"/>
          </a:xfrm>
          <a:prstGeom prst="straightConnector1">
            <a:avLst/>
          </a:prstGeom>
          <a:ln>
            <a:solidFill>
              <a:srgbClr val="F79646"/>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771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38235" y="2260268"/>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ActiveMQ</a:t>
            </a:r>
            <a:endParaRPr lang="en-US" dirty="0">
              <a:solidFill>
                <a:schemeClr val="tx1">
                  <a:lumMod val="65000"/>
                  <a:lumOff val="35000"/>
                </a:schemeClr>
              </a:solidFill>
            </a:endParaRPr>
          </a:p>
        </p:txBody>
      </p:sp>
      <p:sp>
        <p:nvSpPr>
          <p:cNvPr id="5" name="Rounded Rectangle 4"/>
          <p:cNvSpPr/>
          <p:nvPr/>
        </p:nvSpPr>
        <p:spPr>
          <a:xfrm>
            <a:off x="2138235" y="555917"/>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Dakota</a:t>
            </a:r>
            <a:endParaRPr lang="en-US" dirty="0">
              <a:solidFill>
                <a:schemeClr val="tx1">
                  <a:lumMod val="65000"/>
                  <a:lumOff val="35000"/>
                </a:schemeClr>
              </a:solidFill>
            </a:endParaRPr>
          </a:p>
        </p:txBody>
      </p:sp>
      <p:sp>
        <p:nvSpPr>
          <p:cNvPr id="6" name="Rounded Rectangle 5"/>
          <p:cNvSpPr/>
          <p:nvPr/>
        </p:nvSpPr>
        <p:spPr>
          <a:xfrm>
            <a:off x="2138234" y="3816074"/>
            <a:ext cx="2518524" cy="744125"/>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Kepler</a:t>
            </a:r>
            <a:endParaRPr lang="en-US" dirty="0">
              <a:solidFill>
                <a:schemeClr val="tx1">
                  <a:lumMod val="65000"/>
                  <a:lumOff val="35000"/>
                </a:schemeClr>
              </a:solidFill>
            </a:endParaRPr>
          </a:p>
        </p:txBody>
      </p:sp>
      <p:sp>
        <p:nvSpPr>
          <p:cNvPr id="7" name="Rounded Rectangle 6"/>
          <p:cNvSpPr/>
          <p:nvPr/>
        </p:nvSpPr>
        <p:spPr>
          <a:xfrm>
            <a:off x="2138234" y="5903589"/>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Cluster</a:t>
            </a:r>
            <a:endParaRPr lang="en-US" dirty="0">
              <a:solidFill>
                <a:schemeClr val="tx1">
                  <a:lumMod val="65000"/>
                  <a:lumOff val="35000"/>
                </a:schemeClr>
              </a:solidFill>
            </a:endParaRPr>
          </a:p>
        </p:txBody>
      </p:sp>
      <p:cxnSp>
        <p:nvCxnSpPr>
          <p:cNvPr id="9" name="Straight Arrow Connector 8"/>
          <p:cNvCxnSpPr/>
          <p:nvPr/>
        </p:nvCxnSpPr>
        <p:spPr>
          <a:xfrm>
            <a:off x="2461122" y="964921"/>
            <a:ext cx="0" cy="1295347"/>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6200000">
            <a:off x="1825117" y="1481538"/>
            <a:ext cx="1018227" cy="246221"/>
          </a:xfrm>
          <a:prstGeom prst="rect">
            <a:avLst/>
          </a:prstGeom>
          <a:noFill/>
        </p:spPr>
        <p:txBody>
          <a:bodyPr wrap="none" rtlCol="0">
            <a:spAutoFit/>
          </a:bodyPr>
          <a:lstStyle/>
          <a:p>
            <a:r>
              <a:rPr lang="en-US" sz="1000" dirty="0" smtClean="0">
                <a:solidFill>
                  <a:schemeClr val="tx1">
                    <a:lumMod val="65000"/>
                    <a:lumOff val="35000"/>
                  </a:schemeClr>
                </a:solidFill>
              </a:rPr>
              <a:t>PARAMS.READY</a:t>
            </a:r>
            <a:endParaRPr lang="en-US" sz="1000" dirty="0">
              <a:solidFill>
                <a:schemeClr val="tx1">
                  <a:lumMod val="65000"/>
                  <a:lumOff val="35000"/>
                </a:schemeClr>
              </a:solidFill>
            </a:endParaRPr>
          </a:p>
        </p:txBody>
      </p:sp>
      <p:cxnSp>
        <p:nvCxnSpPr>
          <p:cNvPr id="13" name="Straight Arrow Connector 12"/>
          <p:cNvCxnSpPr/>
          <p:nvPr/>
        </p:nvCxnSpPr>
        <p:spPr>
          <a:xfrm>
            <a:off x="2461122" y="2669272"/>
            <a:ext cx="0" cy="114680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rot="16200000">
            <a:off x="1825117" y="3112095"/>
            <a:ext cx="1018227" cy="246221"/>
          </a:xfrm>
          <a:prstGeom prst="rect">
            <a:avLst/>
          </a:prstGeom>
          <a:noFill/>
        </p:spPr>
        <p:txBody>
          <a:bodyPr wrap="none" rtlCol="0">
            <a:spAutoFit/>
          </a:bodyPr>
          <a:lstStyle/>
          <a:p>
            <a:r>
              <a:rPr lang="en-US" sz="1000" dirty="0" smtClean="0">
                <a:solidFill>
                  <a:schemeClr val="tx1">
                    <a:lumMod val="65000"/>
                    <a:lumOff val="35000"/>
                  </a:schemeClr>
                </a:solidFill>
              </a:rPr>
              <a:t>PARAMS.READY</a:t>
            </a:r>
            <a:endParaRPr lang="en-US" sz="1000" dirty="0">
              <a:solidFill>
                <a:schemeClr val="tx1">
                  <a:lumMod val="65000"/>
                  <a:lumOff val="35000"/>
                </a:schemeClr>
              </a:solidFill>
            </a:endParaRPr>
          </a:p>
        </p:txBody>
      </p:sp>
      <p:cxnSp>
        <p:nvCxnSpPr>
          <p:cNvPr id="15" name="Straight Arrow Connector 14"/>
          <p:cNvCxnSpPr/>
          <p:nvPr/>
        </p:nvCxnSpPr>
        <p:spPr>
          <a:xfrm flipV="1">
            <a:off x="4419728" y="2669272"/>
            <a:ext cx="2" cy="114680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419730" y="960393"/>
            <a:ext cx="1" cy="1295348"/>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6200000">
            <a:off x="3794439" y="1481538"/>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sp>
        <p:nvSpPr>
          <p:cNvPr id="20" name="TextBox 19"/>
          <p:cNvSpPr txBox="1"/>
          <p:nvPr/>
        </p:nvSpPr>
        <p:spPr>
          <a:xfrm rot="16200000">
            <a:off x="3768485" y="3112095"/>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cxnSp>
        <p:nvCxnSpPr>
          <p:cNvPr id="21" name="Straight Arrow Connector 20"/>
          <p:cNvCxnSpPr/>
          <p:nvPr/>
        </p:nvCxnSpPr>
        <p:spPr>
          <a:xfrm>
            <a:off x="2457341" y="4560199"/>
            <a:ext cx="0" cy="134339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6200000">
            <a:off x="1852794" y="5094539"/>
            <a:ext cx="962874" cy="246221"/>
          </a:xfrm>
          <a:prstGeom prst="rect">
            <a:avLst/>
          </a:prstGeom>
          <a:noFill/>
        </p:spPr>
        <p:txBody>
          <a:bodyPr wrap="none" rtlCol="0">
            <a:spAutoFit/>
          </a:bodyPr>
          <a:lstStyle/>
          <a:p>
            <a:r>
              <a:rPr lang="en-US" sz="1000" dirty="0" err="1">
                <a:solidFill>
                  <a:schemeClr val="tx1">
                    <a:lumMod val="65000"/>
                    <a:lumOff val="35000"/>
                  </a:schemeClr>
                </a:solidFill>
              </a:rPr>
              <a:t>s</a:t>
            </a:r>
            <a:r>
              <a:rPr lang="en-US" sz="1000" dirty="0" err="1" smtClean="0">
                <a:solidFill>
                  <a:schemeClr val="tx1">
                    <a:lumMod val="65000"/>
                    <a:lumOff val="35000"/>
                  </a:schemeClr>
                </a:solidFill>
              </a:rPr>
              <a:t>sh</a:t>
            </a:r>
            <a:r>
              <a:rPr lang="en-US" sz="1000" dirty="0" smtClean="0">
                <a:solidFill>
                  <a:schemeClr val="tx1">
                    <a:lumMod val="65000"/>
                    <a:lumOff val="35000"/>
                  </a:schemeClr>
                </a:solidFill>
              </a:rPr>
              <a:t> submission</a:t>
            </a:r>
            <a:endParaRPr lang="en-US" sz="1000" dirty="0">
              <a:solidFill>
                <a:schemeClr val="tx1">
                  <a:lumMod val="65000"/>
                  <a:lumOff val="35000"/>
                </a:schemeClr>
              </a:solidFill>
            </a:endParaRPr>
          </a:p>
        </p:txBody>
      </p:sp>
      <p:sp>
        <p:nvSpPr>
          <p:cNvPr id="25" name="Circular Arrow 24"/>
          <p:cNvSpPr>
            <a:spLocks noChangeAspect="1"/>
          </p:cNvSpPr>
          <p:nvPr/>
        </p:nvSpPr>
        <p:spPr>
          <a:xfrm>
            <a:off x="4154488" y="4288023"/>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26" name="Straight Arrow Connector 25"/>
          <p:cNvCxnSpPr/>
          <p:nvPr/>
        </p:nvCxnSpPr>
        <p:spPr>
          <a:xfrm flipV="1">
            <a:off x="4290576" y="4560199"/>
            <a:ext cx="0" cy="134339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6200000">
            <a:off x="3492840" y="5104780"/>
            <a:ext cx="1335384" cy="246221"/>
          </a:xfrm>
          <a:prstGeom prst="rect">
            <a:avLst/>
          </a:prstGeom>
          <a:noFill/>
        </p:spPr>
        <p:txBody>
          <a:bodyPr wrap="none" rtlCol="0">
            <a:spAutoFit/>
          </a:bodyPr>
          <a:lstStyle/>
          <a:p>
            <a:r>
              <a:rPr lang="en-US" sz="1000" dirty="0" smtClean="0">
                <a:solidFill>
                  <a:schemeClr val="tx1">
                    <a:lumMod val="65000"/>
                    <a:lumOff val="35000"/>
                  </a:schemeClr>
                </a:solidFill>
              </a:rPr>
              <a:t>Polling for completion</a:t>
            </a:r>
            <a:endParaRPr lang="en-US" sz="1000" dirty="0">
              <a:solidFill>
                <a:schemeClr val="tx1">
                  <a:lumMod val="65000"/>
                  <a:lumOff val="35000"/>
                </a:schemeClr>
              </a:solidFill>
            </a:endParaRPr>
          </a:p>
        </p:txBody>
      </p:sp>
      <p:sp>
        <p:nvSpPr>
          <p:cNvPr id="38" name="Rounded Rectangle 37"/>
          <p:cNvSpPr/>
          <p:nvPr/>
        </p:nvSpPr>
        <p:spPr>
          <a:xfrm>
            <a:off x="6021781" y="2256439"/>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Catalog Agent</a:t>
            </a:r>
            <a:endParaRPr lang="en-US" dirty="0">
              <a:solidFill>
                <a:schemeClr val="tx1">
                  <a:lumMod val="65000"/>
                  <a:lumOff val="35000"/>
                </a:schemeClr>
              </a:solidFill>
            </a:endParaRPr>
          </a:p>
        </p:txBody>
      </p:sp>
      <p:sp>
        <p:nvSpPr>
          <p:cNvPr id="39" name="Rounded Rectangle 38"/>
          <p:cNvSpPr/>
          <p:nvPr/>
        </p:nvSpPr>
        <p:spPr>
          <a:xfrm>
            <a:off x="6021781" y="3983635"/>
            <a:ext cx="2518524"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ICAT Server</a:t>
            </a:r>
            <a:endParaRPr lang="en-US" dirty="0">
              <a:solidFill>
                <a:schemeClr val="tx1">
                  <a:lumMod val="65000"/>
                  <a:lumOff val="35000"/>
                </a:schemeClr>
              </a:solidFill>
            </a:endParaRPr>
          </a:p>
        </p:txBody>
      </p:sp>
      <p:cxnSp>
        <p:nvCxnSpPr>
          <p:cNvPr id="40" name="Straight Arrow Connector 39"/>
          <p:cNvCxnSpPr>
            <a:stCxn id="39" idx="1"/>
            <a:endCxn id="6" idx="3"/>
          </p:cNvCxnSpPr>
          <p:nvPr/>
        </p:nvCxnSpPr>
        <p:spPr>
          <a:xfrm flipH="1">
            <a:off x="4656758" y="4188137"/>
            <a:ext cx="1365023" cy="0"/>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943967" y="3907902"/>
            <a:ext cx="884978" cy="553998"/>
          </a:xfrm>
          <a:prstGeom prst="rect">
            <a:avLst/>
          </a:prstGeom>
          <a:noFill/>
        </p:spPr>
        <p:txBody>
          <a:bodyPr wrap="none" rtlCol="0">
            <a:spAutoFit/>
          </a:bodyPr>
          <a:lstStyle/>
          <a:p>
            <a:r>
              <a:rPr lang="en-US" sz="1000" dirty="0" smtClean="0">
                <a:solidFill>
                  <a:schemeClr val="tx1">
                    <a:lumMod val="65000"/>
                    <a:lumOff val="35000"/>
                  </a:schemeClr>
                </a:solidFill>
              </a:rPr>
              <a:t>HTTP request</a:t>
            </a:r>
          </a:p>
          <a:p>
            <a:endParaRPr lang="en-US" sz="1000" dirty="0">
              <a:solidFill>
                <a:schemeClr val="tx1">
                  <a:lumMod val="65000"/>
                  <a:lumOff val="35000"/>
                </a:schemeClr>
              </a:solidFill>
            </a:endParaRPr>
          </a:p>
          <a:p>
            <a:r>
              <a:rPr lang="en-US" sz="1000" dirty="0" err="1" smtClean="0">
                <a:solidFill>
                  <a:schemeClr val="tx1">
                    <a:lumMod val="65000"/>
                    <a:lumOff val="35000"/>
                  </a:schemeClr>
                </a:solidFill>
              </a:rPr>
              <a:t>data_exist</a:t>
            </a:r>
            <a:r>
              <a:rPr lang="en-US" sz="1000" dirty="0" smtClean="0">
                <a:solidFill>
                  <a:schemeClr val="tx1">
                    <a:lumMod val="65000"/>
                    <a:lumOff val="35000"/>
                  </a:schemeClr>
                </a:solidFill>
              </a:rPr>
              <a:t>()</a:t>
            </a:r>
            <a:endParaRPr lang="en-US" sz="1000" dirty="0">
              <a:solidFill>
                <a:schemeClr val="tx1">
                  <a:lumMod val="65000"/>
                  <a:lumOff val="35000"/>
                </a:schemeClr>
              </a:solidFill>
            </a:endParaRPr>
          </a:p>
        </p:txBody>
      </p:sp>
      <p:sp>
        <p:nvSpPr>
          <p:cNvPr id="47" name="TextBox 46"/>
          <p:cNvSpPr txBox="1"/>
          <p:nvPr/>
        </p:nvSpPr>
        <p:spPr>
          <a:xfrm>
            <a:off x="4810718" y="2218549"/>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cxnSp>
        <p:nvCxnSpPr>
          <p:cNvPr id="48" name="Straight Arrow Connector 47"/>
          <p:cNvCxnSpPr>
            <a:stCxn id="4" idx="3"/>
            <a:endCxn id="38" idx="1"/>
          </p:cNvCxnSpPr>
          <p:nvPr/>
        </p:nvCxnSpPr>
        <p:spPr>
          <a:xfrm flipV="1">
            <a:off x="4656759" y="2460941"/>
            <a:ext cx="1365022" cy="3829"/>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endCxn id="39" idx="0"/>
          </p:cNvCxnSpPr>
          <p:nvPr/>
        </p:nvCxnSpPr>
        <p:spPr>
          <a:xfrm flipH="1">
            <a:off x="7281043" y="2669271"/>
            <a:ext cx="10763" cy="1314364"/>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rot="16200000">
            <a:off x="6744032" y="3112094"/>
            <a:ext cx="841772" cy="246221"/>
          </a:xfrm>
          <a:prstGeom prst="rect">
            <a:avLst/>
          </a:prstGeom>
          <a:noFill/>
        </p:spPr>
        <p:txBody>
          <a:bodyPr wrap="none" rtlCol="0">
            <a:spAutoFit/>
          </a:bodyPr>
          <a:lstStyle/>
          <a:p>
            <a:r>
              <a:rPr lang="en-US" sz="1000" dirty="0" smtClean="0">
                <a:solidFill>
                  <a:schemeClr val="tx1">
                    <a:lumMod val="65000"/>
                    <a:lumOff val="35000"/>
                  </a:schemeClr>
                </a:solidFill>
              </a:rPr>
              <a:t>Push to ICAT</a:t>
            </a:r>
            <a:endParaRPr lang="en-US" sz="1000" dirty="0">
              <a:solidFill>
                <a:schemeClr val="tx1">
                  <a:lumMod val="65000"/>
                  <a:lumOff val="35000"/>
                </a:schemeClr>
              </a:solidFill>
            </a:endParaRPr>
          </a:p>
        </p:txBody>
      </p:sp>
      <p:sp>
        <p:nvSpPr>
          <p:cNvPr id="54" name="TextBox 53"/>
          <p:cNvSpPr txBox="1"/>
          <p:nvPr/>
        </p:nvSpPr>
        <p:spPr>
          <a:xfrm rot="16200000">
            <a:off x="3544146" y="3061373"/>
            <a:ext cx="740332" cy="246221"/>
          </a:xfrm>
          <a:prstGeom prst="rect">
            <a:avLst/>
          </a:prstGeom>
          <a:noFill/>
        </p:spPr>
        <p:txBody>
          <a:bodyPr wrap="none" rtlCol="0">
            <a:spAutoFit/>
          </a:bodyPr>
          <a:lstStyle/>
          <a:p>
            <a:r>
              <a:rPr lang="en-US" sz="1000" dirty="0" smtClean="0">
                <a:solidFill>
                  <a:schemeClr val="tx1">
                    <a:lumMod val="65000"/>
                    <a:lumOff val="35000"/>
                  </a:schemeClr>
                </a:solidFill>
              </a:rPr>
              <a:t>JOB.START</a:t>
            </a:r>
            <a:endParaRPr lang="en-US" sz="1000" dirty="0">
              <a:solidFill>
                <a:schemeClr val="tx1">
                  <a:lumMod val="65000"/>
                  <a:lumOff val="35000"/>
                </a:schemeClr>
              </a:solidFill>
            </a:endParaRPr>
          </a:p>
        </p:txBody>
      </p:sp>
      <p:cxnSp>
        <p:nvCxnSpPr>
          <p:cNvPr id="56" name="Straight Arrow Connector 55"/>
          <p:cNvCxnSpPr>
            <a:stCxn id="57" idx="3"/>
            <a:endCxn id="6" idx="1"/>
          </p:cNvCxnSpPr>
          <p:nvPr/>
        </p:nvCxnSpPr>
        <p:spPr>
          <a:xfrm>
            <a:off x="1341777" y="4186222"/>
            <a:ext cx="796457" cy="1915"/>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159574" y="3983635"/>
            <a:ext cx="1182203" cy="40517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lumMod val="65000"/>
                    <a:lumOff val="35000"/>
                  </a:schemeClr>
                </a:solidFill>
              </a:rPr>
              <a:t>Kepler</a:t>
            </a:r>
            <a:r>
              <a:rPr lang="en-US" dirty="0" smtClean="0">
                <a:solidFill>
                  <a:schemeClr val="tx1">
                    <a:lumMod val="65000"/>
                    <a:lumOff val="35000"/>
                  </a:schemeClr>
                </a:solidFill>
              </a:rPr>
              <a:t> UI</a:t>
            </a:r>
            <a:endParaRPr lang="en-US" dirty="0">
              <a:solidFill>
                <a:schemeClr val="tx1">
                  <a:lumMod val="65000"/>
                  <a:lumOff val="35000"/>
                </a:schemeClr>
              </a:solidFill>
            </a:endParaRPr>
          </a:p>
        </p:txBody>
      </p:sp>
      <p:sp>
        <p:nvSpPr>
          <p:cNvPr id="60" name="TextBox 59"/>
          <p:cNvSpPr txBox="1"/>
          <p:nvPr/>
        </p:nvSpPr>
        <p:spPr>
          <a:xfrm>
            <a:off x="1341777" y="3940001"/>
            <a:ext cx="630313" cy="246221"/>
          </a:xfrm>
          <a:prstGeom prst="rect">
            <a:avLst/>
          </a:prstGeom>
          <a:noFill/>
        </p:spPr>
        <p:txBody>
          <a:bodyPr wrap="none" rtlCol="0">
            <a:spAutoFit/>
          </a:bodyPr>
          <a:lstStyle/>
          <a:p>
            <a:r>
              <a:rPr lang="en-US" sz="1000" dirty="0" smtClean="0">
                <a:solidFill>
                  <a:schemeClr val="tx1">
                    <a:lumMod val="65000"/>
                    <a:lumOff val="35000"/>
                  </a:schemeClr>
                </a:solidFill>
              </a:rPr>
              <a:t>Start job</a:t>
            </a:r>
            <a:endParaRPr lang="en-US" sz="1000" dirty="0">
              <a:solidFill>
                <a:schemeClr val="tx1">
                  <a:lumMod val="65000"/>
                  <a:lumOff val="35000"/>
                </a:schemeClr>
              </a:solidFill>
            </a:endParaRPr>
          </a:p>
        </p:txBody>
      </p:sp>
      <p:sp>
        <p:nvSpPr>
          <p:cNvPr id="63" name="Circular Arrow 62"/>
          <p:cNvSpPr>
            <a:spLocks noChangeAspect="1"/>
          </p:cNvSpPr>
          <p:nvPr/>
        </p:nvSpPr>
        <p:spPr>
          <a:xfrm>
            <a:off x="6021781" y="2328682"/>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64" name="Straight Arrow Connector 63"/>
          <p:cNvCxnSpPr/>
          <p:nvPr/>
        </p:nvCxnSpPr>
        <p:spPr>
          <a:xfrm>
            <a:off x="7216839" y="6225117"/>
            <a:ext cx="407272" cy="1914"/>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7120347" y="5778223"/>
            <a:ext cx="719155" cy="307777"/>
          </a:xfrm>
          <a:prstGeom prst="rect">
            <a:avLst/>
          </a:prstGeom>
          <a:noFill/>
        </p:spPr>
        <p:txBody>
          <a:bodyPr wrap="none" rtlCol="0">
            <a:spAutoFit/>
          </a:bodyPr>
          <a:lstStyle/>
          <a:p>
            <a:r>
              <a:rPr lang="en-US" sz="1400" dirty="0" smtClean="0">
                <a:solidFill>
                  <a:schemeClr val="tx1">
                    <a:lumMod val="65000"/>
                    <a:lumOff val="35000"/>
                  </a:schemeClr>
                </a:solidFill>
              </a:rPr>
              <a:t>Legend</a:t>
            </a:r>
            <a:endParaRPr lang="en-US" sz="1400" dirty="0">
              <a:solidFill>
                <a:schemeClr val="tx1">
                  <a:lumMod val="65000"/>
                  <a:lumOff val="35000"/>
                </a:schemeClr>
              </a:solidFill>
            </a:endParaRPr>
          </a:p>
        </p:txBody>
      </p:sp>
      <p:cxnSp>
        <p:nvCxnSpPr>
          <p:cNvPr id="67" name="Straight Arrow Connector 66"/>
          <p:cNvCxnSpPr/>
          <p:nvPr/>
        </p:nvCxnSpPr>
        <p:spPr>
          <a:xfrm>
            <a:off x="7216839" y="6442097"/>
            <a:ext cx="407272" cy="1914"/>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588236" y="6080478"/>
            <a:ext cx="1183349" cy="464230"/>
          </a:xfrm>
          <a:prstGeom prst="rect">
            <a:avLst/>
          </a:prstGeom>
          <a:noFill/>
        </p:spPr>
        <p:txBody>
          <a:bodyPr wrap="none" rtlCol="0">
            <a:spAutoFit/>
          </a:bodyPr>
          <a:lstStyle/>
          <a:p>
            <a:pPr>
              <a:spcAft>
                <a:spcPts val="500"/>
              </a:spcAft>
            </a:pPr>
            <a:r>
              <a:rPr lang="en-US" sz="1000" dirty="0" err="1" smtClean="0">
                <a:solidFill>
                  <a:schemeClr val="tx1">
                    <a:lumMod val="65000"/>
                    <a:lumOff val="35000"/>
                  </a:schemeClr>
                </a:solidFill>
              </a:rPr>
              <a:t>ActiveMQ</a:t>
            </a:r>
            <a:r>
              <a:rPr lang="en-US" sz="1000" dirty="0" smtClean="0">
                <a:solidFill>
                  <a:schemeClr val="tx1">
                    <a:lumMod val="65000"/>
                    <a:lumOff val="35000"/>
                  </a:schemeClr>
                </a:solidFill>
              </a:rPr>
              <a:t> message</a:t>
            </a:r>
          </a:p>
          <a:p>
            <a:pPr>
              <a:spcAft>
                <a:spcPts val="500"/>
              </a:spcAft>
            </a:pPr>
            <a:r>
              <a:rPr lang="en-US" sz="1000" dirty="0" smtClean="0">
                <a:solidFill>
                  <a:schemeClr val="tx1">
                    <a:lumMod val="65000"/>
                    <a:lumOff val="35000"/>
                  </a:schemeClr>
                </a:solidFill>
              </a:rPr>
              <a:t>Other protocol</a:t>
            </a:r>
            <a:endParaRPr lang="en-US" sz="1000" dirty="0">
              <a:solidFill>
                <a:schemeClr val="tx1">
                  <a:lumMod val="65000"/>
                  <a:lumOff val="35000"/>
                </a:schemeClr>
              </a:solidFill>
            </a:endParaRPr>
          </a:p>
        </p:txBody>
      </p:sp>
      <p:cxnSp>
        <p:nvCxnSpPr>
          <p:cNvPr id="41" name="Straight Arrow Connector 40"/>
          <p:cNvCxnSpPr/>
          <p:nvPr/>
        </p:nvCxnSpPr>
        <p:spPr>
          <a:xfrm flipV="1">
            <a:off x="4044050" y="2665443"/>
            <a:ext cx="2" cy="114680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4044052" y="960393"/>
            <a:ext cx="0" cy="1293309"/>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3556575" y="1501565"/>
            <a:ext cx="740332" cy="246221"/>
          </a:xfrm>
          <a:prstGeom prst="rect">
            <a:avLst/>
          </a:prstGeom>
          <a:noFill/>
        </p:spPr>
        <p:txBody>
          <a:bodyPr wrap="none" rtlCol="0">
            <a:spAutoFit/>
          </a:bodyPr>
          <a:lstStyle/>
          <a:p>
            <a:r>
              <a:rPr lang="en-US" sz="1000" dirty="0" smtClean="0">
                <a:solidFill>
                  <a:schemeClr val="tx1">
                    <a:lumMod val="65000"/>
                    <a:lumOff val="35000"/>
                  </a:schemeClr>
                </a:solidFill>
              </a:rPr>
              <a:t>JOB.START</a:t>
            </a:r>
            <a:endParaRPr lang="en-US" sz="1000" dirty="0">
              <a:solidFill>
                <a:schemeClr val="tx1">
                  <a:lumMod val="65000"/>
                  <a:lumOff val="35000"/>
                </a:schemeClr>
              </a:solidFill>
            </a:endParaRPr>
          </a:p>
        </p:txBody>
      </p:sp>
      <p:sp>
        <p:nvSpPr>
          <p:cNvPr id="45" name="Circular Arrow 44"/>
          <p:cNvSpPr>
            <a:spLocks noChangeAspect="1"/>
          </p:cNvSpPr>
          <p:nvPr/>
        </p:nvSpPr>
        <p:spPr>
          <a:xfrm>
            <a:off x="3938689" y="699922"/>
            <a:ext cx="584736" cy="272175"/>
          </a:xfrm>
          <a:prstGeom prst="circularArrow">
            <a:avLst>
              <a:gd name="adj1" fmla="val 10013"/>
              <a:gd name="adj2" fmla="val 1142319"/>
              <a:gd name="adj3" fmla="val 8396100"/>
              <a:gd name="adj4" fmla="val 10800000"/>
              <a:gd name="adj5" fmla="val 24641"/>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4" name="Circular Arrow 43"/>
          <p:cNvSpPr>
            <a:spLocks noChangeAspect="1"/>
          </p:cNvSpPr>
          <p:nvPr/>
        </p:nvSpPr>
        <p:spPr>
          <a:xfrm>
            <a:off x="2325034" y="3812245"/>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 name="TextBox 1"/>
          <p:cNvSpPr txBox="1"/>
          <p:nvPr/>
        </p:nvSpPr>
        <p:spPr>
          <a:xfrm>
            <a:off x="159574" y="107633"/>
            <a:ext cx="1954732" cy="400110"/>
          </a:xfrm>
          <a:prstGeom prst="rect">
            <a:avLst/>
          </a:prstGeom>
          <a:noFill/>
        </p:spPr>
        <p:txBody>
          <a:bodyPr wrap="none" rtlCol="0">
            <a:spAutoFit/>
          </a:bodyPr>
          <a:lstStyle/>
          <a:p>
            <a:r>
              <a:rPr lang="en-US" sz="2000" dirty="0" smtClean="0">
                <a:solidFill>
                  <a:schemeClr val="tx1">
                    <a:lumMod val="65000"/>
                    <a:lumOff val="35000"/>
                  </a:schemeClr>
                </a:solidFill>
              </a:rPr>
              <a:t>CAMM Overview</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01122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8016" y="346357"/>
            <a:ext cx="2178764" cy="307777"/>
          </a:xfrm>
          <a:prstGeom prst="rect">
            <a:avLst/>
          </a:prstGeom>
          <a:noFill/>
        </p:spPr>
        <p:txBody>
          <a:bodyPr wrap="none" rtlCol="0">
            <a:spAutoFit/>
          </a:bodyPr>
          <a:lstStyle/>
          <a:p>
            <a:r>
              <a:rPr lang="en-US" sz="1400" dirty="0" smtClean="0">
                <a:solidFill>
                  <a:srgbClr val="595959"/>
                </a:solidFill>
              </a:rPr>
              <a:t>List of </a:t>
            </a:r>
            <a:r>
              <a:rPr lang="en-US" sz="1400" dirty="0" err="1" smtClean="0">
                <a:solidFill>
                  <a:srgbClr val="595959"/>
                </a:solidFill>
              </a:rPr>
              <a:t>ActiveMQ</a:t>
            </a:r>
            <a:r>
              <a:rPr lang="en-US" sz="1400" dirty="0" smtClean="0">
                <a:solidFill>
                  <a:srgbClr val="595959"/>
                </a:solidFill>
              </a:rPr>
              <a:t> messages:</a:t>
            </a:r>
            <a:endParaRPr lang="en-US" sz="1400" dirty="0">
              <a:solidFill>
                <a:srgbClr val="595959"/>
              </a:solidFill>
            </a:endParaRPr>
          </a:p>
        </p:txBody>
      </p:sp>
      <p:sp>
        <p:nvSpPr>
          <p:cNvPr id="7" name="TextBox 6"/>
          <p:cNvSpPr txBox="1"/>
          <p:nvPr/>
        </p:nvSpPr>
        <p:spPr>
          <a:xfrm>
            <a:off x="943374" y="800800"/>
            <a:ext cx="7246247" cy="1426031"/>
          </a:xfrm>
          <a:prstGeom prst="rect">
            <a:avLst/>
          </a:prstGeom>
          <a:noFill/>
        </p:spPr>
        <p:txBody>
          <a:bodyPr wrap="square" rtlCol="0">
            <a:spAutoFit/>
          </a:bodyPr>
          <a:lstStyle/>
          <a:p>
            <a:pPr marL="171450" indent="-171450">
              <a:spcAft>
                <a:spcPts val="500"/>
              </a:spcAft>
              <a:buFont typeface="Lucida Grande"/>
              <a:buChar char="➞"/>
            </a:pPr>
            <a:r>
              <a:rPr lang="en-US" sz="1000" dirty="0">
                <a:solidFill>
                  <a:srgbClr val="595959"/>
                </a:solidFill>
              </a:rPr>
              <a:t>JOB.START: </a:t>
            </a:r>
            <a:r>
              <a:rPr lang="en-US" sz="1000" dirty="0" err="1">
                <a:solidFill>
                  <a:srgbClr val="595959"/>
                </a:solidFill>
              </a:rPr>
              <a:t>Kepler</a:t>
            </a:r>
            <a:r>
              <a:rPr lang="en-US" sz="1000" dirty="0">
                <a:solidFill>
                  <a:srgbClr val="595959"/>
                </a:solidFill>
              </a:rPr>
              <a:t> sends this message to tell Dakota to start a new minimization process.</a:t>
            </a:r>
          </a:p>
          <a:p>
            <a:pPr marL="171450" indent="-171450">
              <a:spcAft>
                <a:spcPts val="500"/>
              </a:spcAft>
              <a:buFont typeface="Lucida Grande"/>
              <a:buChar char="➞"/>
            </a:pPr>
            <a:endParaRPr lang="en-US" sz="1000" dirty="0" smtClean="0">
              <a:solidFill>
                <a:srgbClr val="595959"/>
              </a:solidFill>
            </a:endParaRPr>
          </a:p>
          <a:p>
            <a:pPr marL="171450" indent="-171450">
              <a:spcAft>
                <a:spcPts val="500"/>
              </a:spcAft>
              <a:buFont typeface="Lucida Grande"/>
              <a:buChar char="➞"/>
            </a:pPr>
            <a:r>
              <a:rPr lang="en-US" sz="1000" dirty="0" smtClean="0">
                <a:solidFill>
                  <a:srgbClr val="595959"/>
                </a:solidFill>
              </a:rPr>
              <a:t>PARAMS.READY: Dakota sends this message to tell </a:t>
            </a:r>
            <a:r>
              <a:rPr lang="en-US" sz="1000" dirty="0" err="1" smtClean="0">
                <a:solidFill>
                  <a:srgbClr val="595959"/>
                </a:solidFill>
              </a:rPr>
              <a:t>Kepler</a:t>
            </a:r>
            <a:r>
              <a:rPr lang="en-US" sz="1000" dirty="0" smtClean="0">
                <a:solidFill>
                  <a:srgbClr val="595959"/>
                </a:solidFill>
              </a:rPr>
              <a:t> that new simulation parameters are ready. </a:t>
            </a:r>
            <a:r>
              <a:rPr lang="en-US" sz="1000" dirty="0" err="1" smtClean="0">
                <a:solidFill>
                  <a:srgbClr val="595959"/>
                </a:solidFill>
              </a:rPr>
              <a:t>Kepler</a:t>
            </a:r>
            <a:r>
              <a:rPr lang="en-US" sz="1000" dirty="0" smtClean="0">
                <a:solidFill>
                  <a:srgbClr val="595959"/>
                </a:solidFill>
              </a:rPr>
              <a:t> will use those parameters to submit a new simulation job to the cluster.</a:t>
            </a:r>
          </a:p>
          <a:p>
            <a:pPr marL="171450" indent="-171450">
              <a:spcAft>
                <a:spcPts val="500"/>
              </a:spcAft>
              <a:buFont typeface="Lucida Grande"/>
              <a:buChar char="➞"/>
            </a:pPr>
            <a:endParaRPr lang="en-US" sz="1000" dirty="0" smtClean="0">
              <a:solidFill>
                <a:srgbClr val="595959"/>
              </a:solidFill>
            </a:endParaRPr>
          </a:p>
          <a:p>
            <a:pPr marL="171450" indent="-171450">
              <a:spcAft>
                <a:spcPts val="500"/>
              </a:spcAft>
              <a:buFont typeface="Lucida Grande"/>
              <a:buChar char="➞"/>
            </a:pPr>
            <a:r>
              <a:rPr lang="en-US" sz="1000" dirty="0" smtClean="0">
                <a:solidFill>
                  <a:srgbClr val="595959"/>
                </a:solidFill>
              </a:rPr>
              <a:t>RESULTS.READY: </a:t>
            </a:r>
            <a:r>
              <a:rPr lang="en-US" sz="1000" dirty="0" err="1" smtClean="0">
                <a:solidFill>
                  <a:srgbClr val="595959"/>
                </a:solidFill>
              </a:rPr>
              <a:t>Kepler</a:t>
            </a:r>
            <a:r>
              <a:rPr lang="en-US" sz="1000" dirty="0" smtClean="0">
                <a:solidFill>
                  <a:srgbClr val="595959"/>
                </a:solidFill>
              </a:rPr>
              <a:t> sends this message when a simulation job has completed and simulation data is available. This message is consumed by Dakota (which will then start a new iteration of its minimization process) and the cataloging agent.</a:t>
            </a:r>
          </a:p>
        </p:txBody>
      </p:sp>
      <p:sp>
        <p:nvSpPr>
          <p:cNvPr id="8" name="TextBox 7"/>
          <p:cNvSpPr txBox="1"/>
          <p:nvPr/>
        </p:nvSpPr>
        <p:spPr>
          <a:xfrm>
            <a:off x="753828" y="2723167"/>
            <a:ext cx="1978890" cy="307777"/>
          </a:xfrm>
          <a:prstGeom prst="rect">
            <a:avLst/>
          </a:prstGeom>
          <a:noFill/>
        </p:spPr>
        <p:txBody>
          <a:bodyPr wrap="none" rtlCol="0">
            <a:spAutoFit/>
          </a:bodyPr>
          <a:lstStyle/>
          <a:p>
            <a:r>
              <a:rPr lang="en-US" sz="1400" dirty="0" smtClean="0">
                <a:solidFill>
                  <a:srgbClr val="595959"/>
                </a:solidFill>
              </a:rPr>
              <a:t>List CAMM components:</a:t>
            </a:r>
            <a:endParaRPr lang="en-US" sz="1400" dirty="0">
              <a:solidFill>
                <a:srgbClr val="595959"/>
              </a:solidFill>
            </a:endParaRPr>
          </a:p>
        </p:txBody>
      </p:sp>
      <p:sp>
        <p:nvSpPr>
          <p:cNvPr id="9" name="TextBox 8"/>
          <p:cNvSpPr txBox="1"/>
          <p:nvPr/>
        </p:nvSpPr>
        <p:spPr>
          <a:xfrm>
            <a:off x="1095774" y="3120206"/>
            <a:ext cx="7246247" cy="2977738"/>
          </a:xfrm>
          <a:prstGeom prst="rect">
            <a:avLst/>
          </a:prstGeom>
          <a:noFill/>
        </p:spPr>
        <p:txBody>
          <a:bodyPr wrap="square" rtlCol="0">
            <a:spAutoFit/>
          </a:bodyPr>
          <a:lstStyle/>
          <a:p>
            <a:pPr marL="171450" indent="-171450">
              <a:spcAft>
                <a:spcPts val="500"/>
              </a:spcAft>
              <a:buFont typeface="Lucida Grande"/>
              <a:buChar char="➞"/>
            </a:pPr>
            <a:r>
              <a:rPr lang="en-US" sz="1000" dirty="0" err="1" smtClean="0">
                <a:solidFill>
                  <a:srgbClr val="595959"/>
                </a:solidFill>
              </a:rPr>
              <a:t>Kepler</a:t>
            </a:r>
            <a:r>
              <a:rPr lang="en-US" sz="1000" dirty="0" smtClean="0">
                <a:solidFill>
                  <a:srgbClr val="595959"/>
                </a:solidFill>
              </a:rPr>
              <a:t>: </a:t>
            </a:r>
            <a:endParaRPr lang="en-US" sz="1000" dirty="0">
              <a:solidFill>
                <a:srgbClr val="595959"/>
              </a:solidFill>
            </a:endParaRPr>
          </a:p>
          <a:p>
            <a:pPr>
              <a:spcAft>
                <a:spcPts val="500"/>
              </a:spcAft>
            </a:pPr>
            <a:r>
              <a:rPr lang="en-US" sz="1000" dirty="0" smtClean="0">
                <a:solidFill>
                  <a:srgbClr val="595959"/>
                </a:solidFill>
              </a:rPr>
              <a:t>	Workflow manager that oversees the execution of cost function evaluation. It submits cost function evaluation jobs to the 	cluster through </a:t>
            </a:r>
            <a:r>
              <a:rPr lang="en-US" sz="1000" dirty="0" err="1" smtClean="0">
                <a:solidFill>
                  <a:srgbClr val="595959"/>
                </a:solidFill>
              </a:rPr>
              <a:t>ssh</a:t>
            </a:r>
            <a:r>
              <a:rPr lang="en-US" sz="1000" dirty="0">
                <a:solidFill>
                  <a:srgbClr val="595959"/>
                </a:solidFill>
              </a:rPr>
              <a:t> </a:t>
            </a:r>
            <a:r>
              <a:rPr lang="en-US" sz="1000" dirty="0" smtClean="0">
                <a:solidFill>
                  <a:srgbClr val="595959"/>
                </a:solidFill>
              </a:rPr>
              <a:t>and polls the cluster for job completion. Once a cost function evaluation job is completed, it notifies Dakota 	that results are ready. Through the same notification process, the Cataloging Agent is notified that new simulation data is ready 	to be cataloged in ICAT. Before sending a job to the cluster, </a:t>
            </a:r>
            <a:r>
              <a:rPr lang="en-US" sz="1000" dirty="0" err="1" smtClean="0">
                <a:solidFill>
                  <a:srgbClr val="595959"/>
                </a:solidFill>
              </a:rPr>
              <a:t>Kepler</a:t>
            </a:r>
            <a:r>
              <a:rPr lang="en-US" sz="1000" dirty="0" smtClean="0">
                <a:solidFill>
                  <a:srgbClr val="595959"/>
                </a:solidFill>
              </a:rPr>
              <a:t> will query the ICAT server through its web service to check 	whether a similar simulation exists. If a similar simulation is available, the cost function evaluation job sent to the cluster will 	use that simulation data rather than performing a new one. See </a:t>
            </a:r>
            <a:r>
              <a:rPr lang="en-US" sz="1000" dirty="0" err="1" smtClean="0">
                <a:solidFill>
                  <a:srgbClr val="595959"/>
                </a:solidFill>
              </a:rPr>
              <a:t>Kepler</a:t>
            </a:r>
            <a:r>
              <a:rPr lang="en-US" sz="1000" dirty="0" smtClean="0">
                <a:solidFill>
                  <a:srgbClr val="595959"/>
                </a:solidFill>
              </a:rPr>
              <a:t> workflow overview for detail.</a:t>
            </a:r>
          </a:p>
          <a:p>
            <a:pPr marL="171450" indent="-171450">
              <a:spcAft>
                <a:spcPts val="500"/>
              </a:spcAft>
              <a:buFont typeface="Lucida Grande"/>
              <a:buChar char="➞"/>
            </a:pPr>
            <a:r>
              <a:rPr lang="en-US" sz="1000" dirty="0" smtClean="0">
                <a:solidFill>
                  <a:srgbClr val="595959"/>
                </a:solidFill>
              </a:rPr>
              <a:t>Dakota: </a:t>
            </a:r>
          </a:p>
          <a:p>
            <a:pPr>
              <a:spcAft>
                <a:spcPts val="500"/>
              </a:spcAft>
            </a:pPr>
            <a:r>
              <a:rPr lang="en-US" sz="1000" dirty="0">
                <a:solidFill>
                  <a:srgbClr val="595959"/>
                </a:solidFill>
              </a:rPr>
              <a:t>	</a:t>
            </a:r>
            <a:r>
              <a:rPr lang="en-US" sz="1000" dirty="0" smtClean="0">
                <a:solidFill>
                  <a:srgbClr val="595959"/>
                </a:solidFill>
              </a:rPr>
              <a:t>Performs minimization. </a:t>
            </a:r>
            <a:r>
              <a:rPr lang="en-US" sz="1000" dirty="0">
                <a:solidFill>
                  <a:srgbClr val="595959"/>
                </a:solidFill>
              </a:rPr>
              <a:t>G</a:t>
            </a:r>
            <a:r>
              <a:rPr lang="en-US" sz="1000" dirty="0" smtClean="0">
                <a:solidFill>
                  <a:srgbClr val="595959"/>
                </a:solidFill>
              </a:rPr>
              <a:t>ets the results of cost function evaluation through the </a:t>
            </a:r>
            <a:r>
              <a:rPr lang="en-US" sz="1000" dirty="0" err="1" smtClean="0">
                <a:solidFill>
                  <a:srgbClr val="595959"/>
                </a:solidFill>
              </a:rPr>
              <a:t>Kepler</a:t>
            </a:r>
            <a:r>
              <a:rPr lang="en-US" sz="1000" dirty="0" smtClean="0">
                <a:solidFill>
                  <a:srgbClr val="595959"/>
                </a:solidFill>
              </a:rPr>
              <a:t> workflow.</a:t>
            </a:r>
          </a:p>
          <a:p>
            <a:pPr marL="171450" indent="-171450">
              <a:spcAft>
                <a:spcPts val="500"/>
              </a:spcAft>
              <a:buFont typeface="Lucida Grande"/>
              <a:buChar char="➞"/>
            </a:pPr>
            <a:r>
              <a:rPr lang="en-US" sz="1000" dirty="0" smtClean="0">
                <a:solidFill>
                  <a:srgbClr val="595959"/>
                </a:solidFill>
              </a:rPr>
              <a:t>Cataloging Agent: </a:t>
            </a:r>
          </a:p>
          <a:p>
            <a:pPr>
              <a:spcAft>
                <a:spcPts val="500"/>
              </a:spcAft>
            </a:pPr>
            <a:r>
              <a:rPr lang="en-US" sz="1000" dirty="0">
                <a:solidFill>
                  <a:srgbClr val="595959"/>
                </a:solidFill>
              </a:rPr>
              <a:t>	</a:t>
            </a:r>
            <a:r>
              <a:rPr lang="en-US" sz="1000" dirty="0" smtClean="0">
                <a:solidFill>
                  <a:srgbClr val="595959"/>
                </a:solidFill>
              </a:rPr>
              <a:t>Catalogs new simulation output into ICAT.</a:t>
            </a:r>
          </a:p>
          <a:p>
            <a:pPr marL="171450" indent="-171450">
              <a:spcAft>
                <a:spcPts val="500"/>
              </a:spcAft>
              <a:buFont typeface="Lucida Grande"/>
              <a:buChar char="➞"/>
            </a:pPr>
            <a:r>
              <a:rPr lang="en-US" sz="1000" dirty="0" smtClean="0">
                <a:solidFill>
                  <a:srgbClr val="595959"/>
                </a:solidFill>
              </a:rPr>
              <a:t>ICAT server: </a:t>
            </a:r>
          </a:p>
          <a:p>
            <a:pPr>
              <a:spcAft>
                <a:spcPts val="500"/>
              </a:spcAft>
            </a:pPr>
            <a:r>
              <a:rPr lang="en-US" sz="1000" dirty="0">
                <a:solidFill>
                  <a:srgbClr val="595959"/>
                </a:solidFill>
              </a:rPr>
              <a:t>	</a:t>
            </a:r>
            <a:r>
              <a:rPr lang="en-US" sz="1000" dirty="0" smtClean="0">
                <a:solidFill>
                  <a:srgbClr val="595959"/>
                </a:solidFill>
              </a:rPr>
              <a:t>Provides a web service to query a database of experimental and simulation data.</a:t>
            </a:r>
          </a:p>
          <a:p>
            <a:pPr marL="171450" indent="-171450">
              <a:spcAft>
                <a:spcPts val="500"/>
              </a:spcAft>
              <a:buFont typeface="Lucida Grande"/>
              <a:buChar char="➞"/>
            </a:pPr>
            <a:r>
              <a:rPr lang="en-US" sz="1000" dirty="0" err="1" smtClean="0">
                <a:solidFill>
                  <a:srgbClr val="595959"/>
                </a:solidFill>
              </a:rPr>
              <a:t>ActiveMQ</a:t>
            </a:r>
            <a:r>
              <a:rPr lang="en-US" sz="1000" dirty="0" smtClean="0">
                <a:solidFill>
                  <a:srgbClr val="595959"/>
                </a:solidFill>
              </a:rPr>
              <a:t>: </a:t>
            </a:r>
          </a:p>
          <a:p>
            <a:pPr lvl="1">
              <a:spcAft>
                <a:spcPts val="500"/>
              </a:spcAft>
            </a:pPr>
            <a:r>
              <a:rPr lang="en-US" sz="1000" dirty="0" smtClean="0">
                <a:solidFill>
                  <a:srgbClr val="595959"/>
                </a:solidFill>
              </a:rPr>
              <a:t>Provides a messaging system between components.</a:t>
            </a:r>
          </a:p>
        </p:txBody>
      </p:sp>
    </p:spTree>
    <p:extLst>
      <p:ext uri="{BB962C8B-B14F-4D97-AF65-F5344CB8AC3E}">
        <p14:creationId xmlns:p14="http://schemas.microsoft.com/office/powerpoint/2010/main" val="371538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59574" y="107633"/>
            <a:ext cx="2984286" cy="400110"/>
          </a:xfrm>
          <a:prstGeom prst="rect">
            <a:avLst/>
          </a:prstGeom>
          <a:noFill/>
        </p:spPr>
        <p:txBody>
          <a:bodyPr wrap="none" rtlCol="0">
            <a:spAutoFit/>
          </a:bodyPr>
          <a:lstStyle/>
          <a:p>
            <a:r>
              <a:rPr lang="en-US" sz="2000" dirty="0" err="1" smtClean="0">
                <a:solidFill>
                  <a:srgbClr val="595959"/>
                </a:solidFill>
              </a:rPr>
              <a:t>Kepler</a:t>
            </a:r>
            <a:r>
              <a:rPr lang="en-US" sz="2000" dirty="0" smtClean="0">
                <a:solidFill>
                  <a:srgbClr val="595959"/>
                </a:solidFill>
              </a:rPr>
              <a:t> Workflow Overview</a:t>
            </a:r>
            <a:endParaRPr lang="en-US" sz="2000" dirty="0">
              <a:solidFill>
                <a:srgbClr val="595959"/>
              </a:solidFill>
            </a:endParaRPr>
          </a:p>
        </p:txBody>
      </p:sp>
      <p:sp>
        <p:nvSpPr>
          <p:cNvPr id="50" name="Rounded Rectangle 49"/>
          <p:cNvSpPr/>
          <p:nvPr/>
        </p:nvSpPr>
        <p:spPr>
          <a:xfrm>
            <a:off x="2068646" y="1085548"/>
            <a:ext cx="1255674" cy="453358"/>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100" dirty="0" smtClean="0">
                <a:solidFill>
                  <a:schemeClr val="tx1">
                    <a:lumMod val="65000"/>
                    <a:lumOff val="35000"/>
                  </a:schemeClr>
                </a:solidFill>
              </a:rPr>
              <a:t>Receive new parameters</a:t>
            </a:r>
            <a:endParaRPr lang="en-US" sz="1100" dirty="0">
              <a:solidFill>
                <a:schemeClr val="tx1">
                  <a:lumMod val="65000"/>
                  <a:lumOff val="35000"/>
                </a:schemeClr>
              </a:solidFill>
            </a:endParaRPr>
          </a:p>
        </p:txBody>
      </p:sp>
      <p:sp>
        <p:nvSpPr>
          <p:cNvPr id="53" name="Circular Arrow 52"/>
          <p:cNvSpPr>
            <a:spLocks noChangeAspect="1"/>
          </p:cNvSpPr>
          <p:nvPr/>
        </p:nvSpPr>
        <p:spPr>
          <a:xfrm>
            <a:off x="2172396" y="1176139"/>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55" name="Straight Arrow Connector 54"/>
          <p:cNvCxnSpPr>
            <a:endCxn id="50" idx="1"/>
          </p:cNvCxnSpPr>
          <p:nvPr/>
        </p:nvCxnSpPr>
        <p:spPr>
          <a:xfrm>
            <a:off x="947137" y="1312227"/>
            <a:ext cx="1121509" cy="0"/>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947137" y="1036646"/>
            <a:ext cx="1018227" cy="246221"/>
          </a:xfrm>
          <a:prstGeom prst="rect">
            <a:avLst/>
          </a:prstGeom>
          <a:noFill/>
        </p:spPr>
        <p:txBody>
          <a:bodyPr wrap="none" rtlCol="0">
            <a:spAutoFit/>
          </a:bodyPr>
          <a:lstStyle/>
          <a:p>
            <a:r>
              <a:rPr lang="en-US" sz="1000" dirty="0" smtClean="0">
                <a:solidFill>
                  <a:schemeClr val="tx1">
                    <a:lumMod val="65000"/>
                    <a:lumOff val="35000"/>
                  </a:schemeClr>
                </a:solidFill>
              </a:rPr>
              <a:t>PARAMS.READY</a:t>
            </a:r>
            <a:endParaRPr lang="en-US" sz="1000" dirty="0">
              <a:solidFill>
                <a:schemeClr val="tx1">
                  <a:lumMod val="65000"/>
                  <a:lumOff val="35000"/>
                </a:schemeClr>
              </a:solidFill>
            </a:endParaRPr>
          </a:p>
        </p:txBody>
      </p:sp>
      <p:cxnSp>
        <p:nvCxnSpPr>
          <p:cNvPr id="59" name="Straight Arrow Connector 58"/>
          <p:cNvCxnSpPr>
            <a:stCxn id="50" idx="2"/>
            <a:endCxn id="61" idx="0"/>
          </p:cNvCxnSpPr>
          <p:nvPr/>
        </p:nvCxnSpPr>
        <p:spPr>
          <a:xfrm>
            <a:off x="2696483" y="1538906"/>
            <a:ext cx="0" cy="448712"/>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2068646" y="1987618"/>
            <a:ext cx="1255674" cy="453358"/>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Query ICAT for similar simulation</a:t>
            </a:r>
            <a:endParaRPr lang="en-US" sz="1100" dirty="0">
              <a:solidFill>
                <a:schemeClr val="tx1">
                  <a:lumMod val="65000"/>
                  <a:lumOff val="35000"/>
                </a:schemeClr>
              </a:solidFill>
            </a:endParaRPr>
          </a:p>
        </p:txBody>
      </p:sp>
      <p:cxnSp>
        <p:nvCxnSpPr>
          <p:cNvPr id="66" name="Straight Arrow Connector 65"/>
          <p:cNvCxnSpPr>
            <a:stCxn id="61" idx="2"/>
            <a:endCxn id="70" idx="0"/>
          </p:cNvCxnSpPr>
          <p:nvPr/>
        </p:nvCxnSpPr>
        <p:spPr>
          <a:xfrm flipH="1">
            <a:off x="1903096" y="2440976"/>
            <a:ext cx="793387" cy="784411"/>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61" idx="2"/>
            <a:endCxn id="71" idx="0"/>
          </p:cNvCxnSpPr>
          <p:nvPr/>
        </p:nvCxnSpPr>
        <p:spPr>
          <a:xfrm>
            <a:off x="2696483" y="2440976"/>
            <a:ext cx="797878" cy="784411"/>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70" name="Rounded Rectangle 69"/>
          <p:cNvSpPr/>
          <p:nvPr/>
        </p:nvSpPr>
        <p:spPr>
          <a:xfrm>
            <a:off x="1158685" y="3225387"/>
            <a:ext cx="1488822" cy="552517"/>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Submit simulation and cost function job to cluster</a:t>
            </a:r>
            <a:endParaRPr lang="en-US" sz="1100" dirty="0">
              <a:solidFill>
                <a:schemeClr val="tx1">
                  <a:lumMod val="65000"/>
                  <a:lumOff val="35000"/>
                </a:schemeClr>
              </a:solidFill>
            </a:endParaRPr>
          </a:p>
        </p:txBody>
      </p:sp>
      <p:sp>
        <p:nvSpPr>
          <p:cNvPr id="71" name="Rounded Rectangle 70"/>
          <p:cNvSpPr/>
          <p:nvPr/>
        </p:nvSpPr>
        <p:spPr>
          <a:xfrm>
            <a:off x="2749950" y="3225387"/>
            <a:ext cx="1488822" cy="552517"/>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Submit cost function job to cluster</a:t>
            </a:r>
            <a:endParaRPr lang="en-US" sz="1100" dirty="0">
              <a:solidFill>
                <a:schemeClr val="tx1">
                  <a:lumMod val="65000"/>
                  <a:lumOff val="35000"/>
                </a:schemeClr>
              </a:solidFill>
            </a:endParaRPr>
          </a:p>
        </p:txBody>
      </p:sp>
      <p:sp>
        <p:nvSpPr>
          <p:cNvPr id="32" name="TextBox 31"/>
          <p:cNvSpPr txBox="1"/>
          <p:nvPr/>
        </p:nvSpPr>
        <p:spPr>
          <a:xfrm>
            <a:off x="1903096" y="2619064"/>
            <a:ext cx="1518364" cy="261610"/>
          </a:xfrm>
          <a:prstGeom prst="rect">
            <a:avLst/>
          </a:prstGeom>
          <a:solidFill>
            <a:schemeClr val="bg1"/>
          </a:solidFill>
        </p:spPr>
        <p:txBody>
          <a:bodyPr wrap="none" rtlCol="0">
            <a:spAutoFit/>
          </a:bodyPr>
          <a:lstStyle/>
          <a:p>
            <a:r>
              <a:rPr lang="en-US" sz="1100" dirty="0" smtClean="0">
                <a:solidFill>
                  <a:srgbClr val="595959"/>
                </a:solidFill>
              </a:rPr>
              <a:t>Is simulation available?</a:t>
            </a:r>
            <a:endParaRPr lang="en-US" sz="1100" dirty="0">
              <a:solidFill>
                <a:srgbClr val="595959"/>
              </a:solidFill>
            </a:endParaRPr>
          </a:p>
        </p:txBody>
      </p:sp>
      <p:sp>
        <p:nvSpPr>
          <p:cNvPr id="72" name="TextBox 71"/>
          <p:cNvSpPr txBox="1"/>
          <p:nvPr/>
        </p:nvSpPr>
        <p:spPr>
          <a:xfrm>
            <a:off x="3494361" y="2953017"/>
            <a:ext cx="387101" cy="261610"/>
          </a:xfrm>
          <a:prstGeom prst="rect">
            <a:avLst/>
          </a:prstGeom>
          <a:noFill/>
        </p:spPr>
        <p:txBody>
          <a:bodyPr wrap="none" rtlCol="0">
            <a:spAutoFit/>
          </a:bodyPr>
          <a:lstStyle/>
          <a:p>
            <a:r>
              <a:rPr lang="en-US" sz="1100" dirty="0" smtClean="0">
                <a:solidFill>
                  <a:srgbClr val="595959"/>
                </a:solidFill>
              </a:rPr>
              <a:t>YES</a:t>
            </a:r>
            <a:endParaRPr lang="en-US" sz="1100" dirty="0">
              <a:solidFill>
                <a:srgbClr val="595959"/>
              </a:solidFill>
            </a:endParaRPr>
          </a:p>
        </p:txBody>
      </p:sp>
      <p:sp>
        <p:nvSpPr>
          <p:cNvPr id="73" name="TextBox 72"/>
          <p:cNvSpPr txBox="1"/>
          <p:nvPr/>
        </p:nvSpPr>
        <p:spPr>
          <a:xfrm>
            <a:off x="1466233" y="2953017"/>
            <a:ext cx="369124" cy="261610"/>
          </a:xfrm>
          <a:prstGeom prst="rect">
            <a:avLst/>
          </a:prstGeom>
          <a:noFill/>
        </p:spPr>
        <p:txBody>
          <a:bodyPr wrap="none" rtlCol="0">
            <a:spAutoFit/>
          </a:bodyPr>
          <a:lstStyle/>
          <a:p>
            <a:r>
              <a:rPr lang="en-US" sz="1100" dirty="0" smtClean="0">
                <a:solidFill>
                  <a:srgbClr val="595959"/>
                </a:solidFill>
              </a:rPr>
              <a:t>NO</a:t>
            </a:r>
            <a:endParaRPr lang="en-US" sz="1100" dirty="0">
              <a:solidFill>
                <a:srgbClr val="595959"/>
              </a:solidFill>
            </a:endParaRPr>
          </a:p>
        </p:txBody>
      </p:sp>
      <p:sp>
        <p:nvSpPr>
          <p:cNvPr id="74" name="Rounded Rectangle 73"/>
          <p:cNvSpPr/>
          <p:nvPr/>
        </p:nvSpPr>
        <p:spPr>
          <a:xfrm>
            <a:off x="2068646" y="4391759"/>
            <a:ext cx="1255674" cy="453358"/>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100" dirty="0" smtClean="0">
                <a:solidFill>
                  <a:schemeClr val="tx1">
                    <a:lumMod val="65000"/>
                    <a:lumOff val="35000"/>
                  </a:schemeClr>
                </a:solidFill>
              </a:rPr>
              <a:t>Poll for completion</a:t>
            </a:r>
            <a:endParaRPr lang="en-US" sz="1100" dirty="0">
              <a:solidFill>
                <a:schemeClr val="tx1">
                  <a:lumMod val="65000"/>
                  <a:lumOff val="35000"/>
                </a:schemeClr>
              </a:solidFill>
            </a:endParaRPr>
          </a:p>
        </p:txBody>
      </p:sp>
      <p:sp>
        <p:nvSpPr>
          <p:cNvPr id="75" name="Circular Arrow 74"/>
          <p:cNvSpPr>
            <a:spLocks noChangeAspect="1"/>
          </p:cNvSpPr>
          <p:nvPr/>
        </p:nvSpPr>
        <p:spPr>
          <a:xfrm>
            <a:off x="2138189" y="4478591"/>
            <a:ext cx="272175" cy="272175"/>
          </a:xfrm>
          <a:prstGeom prst="circularArrow">
            <a:avLst>
              <a:gd name="adj1" fmla="val 10013"/>
              <a:gd name="adj2" fmla="val 1142319"/>
              <a:gd name="adj3" fmla="val 8396100"/>
              <a:gd name="adj4" fmla="val 10800000"/>
              <a:gd name="adj5" fmla="val 13727"/>
            </a:avLst>
          </a:prstGeom>
          <a:solidFill>
            <a:schemeClr val="bg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cxnSp>
        <p:nvCxnSpPr>
          <p:cNvPr id="76" name="Straight Arrow Connector 75"/>
          <p:cNvCxnSpPr>
            <a:stCxn id="70" idx="2"/>
            <a:endCxn id="74" idx="0"/>
          </p:cNvCxnSpPr>
          <p:nvPr/>
        </p:nvCxnSpPr>
        <p:spPr>
          <a:xfrm>
            <a:off x="1903096" y="3777904"/>
            <a:ext cx="793387" cy="613855"/>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71" idx="2"/>
            <a:endCxn id="74" idx="0"/>
          </p:cNvCxnSpPr>
          <p:nvPr/>
        </p:nvCxnSpPr>
        <p:spPr>
          <a:xfrm flipH="1">
            <a:off x="2696483" y="3777904"/>
            <a:ext cx="797878" cy="613855"/>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79" name="Rounded Rectangle 78"/>
          <p:cNvSpPr/>
          <p:nvPr/>
        </p:nvSpPr>
        <p:spPr>
          <a:xfrm>
            <a:off x="2068646" y="5265127"/>
            <a:ext cx="1255674" cy="453358"/>
          </a:xfrm>
          <a:prstGeom prst="roundRect">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Send notification of new results </a:t>
            </a:r>
            <a:endParaRPr lang="en-US" sz="1100" dirty="0">
              <a:solidFill>
                <a:schemeClr val="tx1">
                  <a:lumMod val="65000"/>
                  <a:lumOff val="35000"/>
                </a:schemeClr>
              </a:solidFill>
            </a:endParaRPr>
          </a:p>
        </p:txBody>
      </p:sp>
      <p:cxnSp>
        <p:nvCxnSpPr>
          <p:cNvPr id="80" name="Straight Arrow Connector 79"/>
          <p:cNvCxnSpPr>
            <a:stCxn id="74" idx="2"/>
            <a:endCxn id="79" idx="0"/>
          </p:cNvCxnSpPr>
          <p:nvPr/>
        </p:nvCxnSpPr>
        <p:spPr>
          <a:xfrm>
            <a:off x="2696483" y="4845117"/>
            <a:ext cx="0" cy="420010"/>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a:stCxn id="79" idx="3"/>
          </p:cNvCxnSpPr>
          <p:nvPr/>
        </p:nvCxnSpPr>
        <p:spPr>
          <a:xfrm flipV="1">
            <a:off x="3324320" y="5490092"/>
            <a:ext cx="1117896" cy="1714"/>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3324320" y="5243871"/>
            <a:ext cx="1018227" cy="246221"/>
          </a:xfrm>
          <a:prstGeom prst="rect">
            <a:avLst/>
          </a:prstGeom>
          <a:noFill/>
        </p:spPr>
        <p:txBody>
          <a:bodyPr wrap="none" rtlCol="0">
            <a:spAutoFit/>
          </a:bodyPr>
          <a:lstStyle/>
          <a:p>
            <a:r>
              <a:rPr lang="en-US" sz="1000" dirty="0" smtClean="0">
                <a:solidFill>
                  <a:schemeClr val="tx1">
                    <a:lumMod val="65000"/>
                    <a:lumOff val="35000"/>
                  </a:schemeClr>
                </a:solidFill>
              </a:rPr>
              <a:t>RESULTS.READY</a:t>
            </a:r>
            <a:endParaRPr lang="en-US" sz="1000" dirty="0">
              <a:solidFill>
                <a:schemeClr val="tx1">
                  <a:lumMod val="65000"/>
                  <a:lumOff val="35000"/>
                </a:schemeClr>
              </a:solidFill>
            </a:endParaRPr>
          </a:p>
        </p:txBody>
      </p:sp>
      <p:sp>
        <p:nvSpPr>
          <p:cNvPr id="118" name="Rounded Rectangle 117"/>
          <p:cNvSpPr/>
          <p:nvPr/>
        </p:nvSpPr>
        <p:spPr>
          <a:xfrm>
            <a:off x="4686414" y="2010201"/>
            <a:ext cx="691129"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ICAT Server</a:t>
            </a:r>
            <a:endParaRPr lang="en-US" sz="1100" dirty="0">
              <a:solidFill>
                <a:schemeClr val="tx1">
                  <a:lumMod val="65000"/>
                  <a:lumOff val="35000"/>
                </a:schemeClr>
              </a:solidFill>
            </a:endParaRPr>
          </a:p>
        </p:txBody>
      </p:sp>
      <p:cxnSp>
        <p:nvCxnSpPr>
          <p:cNvPr id="119" name="Straight Arrow Connector 118"/>
          <p:cNvCxnSpPr>
            <a:stCxn id="118" idx="1"/>
            <a:endCxn id="61" idx="3"/>
          </p:cNvCxnSpPr>
          <p:nvPr/>
        </p:nvCxnSpPr>
        <p:spPr>
          <a:xfrm flipH="1" flipV="1">
            <a:off x="3324320" y="2214297"/>
            <a:ext cx="1362094" cy="406"/>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3608600" y="1956239"/>
            <a:ext cx="814947" cy="507831"/>
          </a:xfrm>
          <a:prstGeom prst="rect">
            <a:avLst/>
          </a:prstGeom>
          <a:noFill/>
        </p:spPr>
        <p:txBody>
          <a:bodyPr wrap="none" rtlCol="0">
            <a:spAutoFit/>
          </a:bodyPr>
          <a:lstStyle/>
          <a:p>
            <a:r>
              <a:rPr lang="en-US" sz="900" dirty="0" smtClean="0">
                <a:solidFill>
                  <a:schemeClr val="tx1">
                    <a:lumMod val="65000"/>
                    <a:lumOff val="35000"/>
                  </a:schemeClr>
                </a:solidFill>
              </a:rPr>
              <a:t>HTTP request</a:t>
            </a:r>
          </a:p>
          <a:p>
            <a:endParaRPr lang="en-US" sz="900" dirty="0">
              <a:solidFill>
                <a:schemeClr val="tx1">
                  <a:lumMod val="65000"/>
                  <a:lumOff val="35000"/>
                </a:schemeClr>
              </a:solidFill>
            </a:endParaRPr>
          </a:p>
          <a:p>
            <a:r>
              <a:rPr lang="en-US" sz="900" dirty="0" err="1" smtClean="0">
                <a:solidFill>
                  <a:schemeClr val="tx1">
                    <a:lumMod val="65000"/>
                    <a:lumOff val="35000"/>
                  </a:schemeClr>
                </a:solidFill>
              </a:rPr>
              <a:t>data_exist</a:t>
            </a:r>
            <a:r>
              <a:rPr lang="en-US" sz="900" dirty="0" smtClean="0">
                <a:solidFill>
                  <a:schemeClr val="tx1">
                    <a:lumMod val="65000"/>
                    <a:lumOff val="35000"/>
                  </a:schemeClr>
                </a:solidFill>
              </a:rPr>
              <a:t>()</a:t>
            </a:r>
            <a:endParaRPr lang="en-US" sz="900" dirty="0">
              <a:solidFill>
                <a:schemeClr val="tx1">
                  <a:lumMod val="65000"/>
                  <a:lumOff val="35000"/>
                </a:schemeClr>
              </a:solidFill>
            </a:endParaRPr>
          </a:p>
        </p:txBody>
      </p:sp>
      <p:cxnSp>
        <p:nvCxnSpPr>
          <p:cNvPr id="122" name="Straight Arrow Connector 121"/>
          <p:cNvCxnSpPr/>
          <p:nvPr/>
        </p:nvCxnSpPr>
        <p:spPr>
          <a:xfrm>
            <a:off x="7216839" y="6116262"/>
            <a:ext cx="407272" cy="1914"/>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7120347" y="5669368"/>
            <a:ext cx="719155" cy="307777"/>
          </a:xfrm>
          <a:prstGeom prst="rect">
            <a:avLst/>
          </a:prstGeom>
          <a:noFill/>
        </p:spPr>
        <p:txBody>
          <a:bodyPr wrap="none" rtlCol="0">
            <a:spAutoFit/>
          </a:bodyPr>
          <a:lstStyle/>
          <a:p>
            <a:r>
              <a:rPr lang="en-US" sz="1400" dirty="0" smtClean="0">
                <a:solidFill>
                  <a:schemeClr val="tx1">
                    <a:lumMod val="65000"/>
                    <a:lumOff val="35000"/>
                  </a:schemeClr>
                </a:solidFill>
              </a:rPr>
              <a:t>Legend</a:t>
            </a:r>
            <a:endParaRPr lang="en-US" sz="1400" dirty="0">
              <a:solidFill>
                <a:schemeClr val="tx1">
                  <a:lumMod val="65000"/>
                  <a:lumOff val="35000"/>
                </a:schemeClr>
              </a:solidFill>
            </a:endParaRPr>
          </a:p>
        </p:txBody>
      </p:sp>
      <p:cxnSp>
        <p:nvCxnSpPr>
          <p:cNvPr id="124" name="Straight Arrow Connector 123"/>
          <p:cNvCxnSpPr/>
          <p:nvPr/>
        </p:nvCxnSpPr>
        <p:spPr>
          <a:xfrm>
            <a:off x="7216839" y="6333242"/>
            <a:ext cx="407272" cy="1914"/>
          </a:xfrm>
          <a:prstGeom prst="straightConnector1">
            <a:avLst/>
          </a:prstGeom>
          <a:ln>
            <a:solidFill>
              <a:srgbClr val="7F7F7F"/>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7588236" y="5971623"/>
            <a:ext cx="1337012" cy="682238"/>
          </a:xfrm>
          <a:prstGeom prst="rect">
            <a:avLst/>
          </a:prstGeom>
          <a:noFill/>
        </p:spPr>
        <p:txBody>
          <a:bodyPr wrap="none" rtlCol="0">
            <a:spAutoFit/>
          </a:bodyPr>
          <a:lstStyle/>
          <a:p>
            <a:pPr>
              <a:spcAft>
                <a:spcPts val="500"/>
              </a:spcAft>
            </a:pPr>
            <a:r>
              <a:rPr lang="en-US" sz="1000" dirty="0" err="1" smtClean="0">
                <a:solidFill>
                  <a:schemeClr val="tx1">
                    <a:lumMod val="65000"/>
                    <a:lumOff val="35000"/>
                  </a:schemeClr>
                </a:solidFill>
              </a:rPr>
              <a:t>ActiveMQ</a:t>
            </a:r>
            <a:r>
              <a:rPr lang="en-US" sz="1000" dirty="0" smtClean="0">
                <a:solidFill>
                  <a:schemeClr val="tx1">
                    <a:lumMod val="65000"/>
                    <a:lumOff val="35000"/>
                  </a:schemeClr>
                </a:solidFill>
              </a:rPr>
              <a:t> message</a:t>
            </a:r>
          </a:p>
          <a:p>
            <a:pPr>
              <a:spcAft>
                <a:spcPts val="500"/>
              </a:spcAft>
            </a:pPr>
            <a:r>
              <a:rPr lang="en-US" sz="1000" dirty="0" smtClean="0">
                <a:solidFill>
                  <a:schemeClr val="tx1">
                    <a:lumMod val="65000"/>
                    <a:lumOff val="35000"/>
                  </a:schemeClr>
                </a:solidFill>
              </a:rPr>
              <a:t>Other protocol</a:t>
            </a:r>
          </a:p>
          <a:p>
            <a:pPr>
              <a:spcAft>
                <a:spcPts val="500"/>
              </a:spcAft>
            </a:pPr>
            <a:r>
              <a:rPr lang="en-US" sz="1000" dirty="0" smtClean="0">
                <a:solidFill>
                  <a:schemeClr val="tx1">
                    <a:lumMod val="65000"/>
                    <a:lumOff val="35000"/>
                  </a:schemeClr>
                </a:solidFill>
              </a:rPr>
              <a:t>Workflow (not </a:t>
            </a:r>
            <a:r>
              <a:rPr lang="en-US" sz="1000" dirty="0" err="1" smtClean="0">
                <a:solidFill>
                  <a:schemeClr val="tx1">
                    <a:lumMod val="65000"/>
                    <a:lumOff val="35000"/>
                  </a:schemeClr>
                </a:solidFill>
              </a:rPr>
              <a:t>comm</a:t>
            </a:r>
            <a:r>
              <a:rPr lang="en-US" sz="1000" dirty="0" smtClean="0">
                <a:solidFill>
                  <a:schemeClr val="tx1">
                    <a:lumMod val="65000"/>
                    <a:lumOff val="35000"/>
                  </a:schemeClr>
                </a:solidFill>
              </a:rPr>
              <a:t>)</a:t>
            </a:r>
            <a:endParaRPr lang="en-US" sz="1000" dirty="0">
              <a:solidFill>
                <a:schemeClr val="tx1">
                  <a:lumMod val="65000"/>
                  <a:lumOff val="35000"/>
                </a:schemeClr>
              </a:solidFill>
            </a:endParaRPr>
          </a:p>
        </p:txBody>
      </p:sp>
      <p:cxnSp>
        <p:nvCxnSpPr>
          <p:cNvPr id="126" name="Straight Arrow Connector 125"/>
          <p:cNvCxnSpPr/>
          <p:nvPr/>
        </p:nvCxnSpPr>
        <p:spPr>
          <a:xfrm>
            <a:off x="7220922" y="6538688"/>
            <a:ext cx="403189" cy="0"/>
          </a:xfrm>
          <a:prstGeom prst="straightConnector1">
            <a:avLst/>
          </a:prstGeom>
          <a:ln w="12700" cmpd="sng">
            <a:solidFill>
              <a:srgbClr val="4F81BD"/>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58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59574" y="107633"/>
            <a:ext cx="2243773" cy="400110"/>
          </a:xfrm>
          <a:prstGeom prst="rect">
            <a:avLst/>
          </a:prstGeom>
          <a:noFill/>
        </p:spPr>
        <p:txBody>
          <a:bodyPr wrap="none" rtlCol="0">
            <a:spAutoFit/>
          </a:bodyPr>
          <a:lstStyle/>
          <a:p>
            <a:r>
              <a:rPr lang="en-US" sz="2000" dirty="0" smtClean="0">
                <a:solidFill>
                  <a:srgbClr val="595959"/>
                </a:solidFill>
              </a:rPr>
              <a:t>Remote Submission</a:t>
            </a:r>
            <a:endParaRPr lang="en-US" sz="2000" dirty="0">
              <a:solidFill>
                <a:srgbClr val="595959"/>
              </a:solidFill>
            </a:endParaRPr>
          </a:p>
        </p:txBody>
      </p:sp>
      <p:cxnSp>
        <p:nvCxnSpPr>
          <p:cNvPr id="55" name="Straight Arrow Connector 54"/>
          <p:cNvCxnSpPr/>
          <p:nvPr/>
        </p:nvCxnSpPr>
        <p:spPr>
          <a:xfrm>
            <a:off x="1888239" y="2223283"/>
            <a:ext cx="1323" cy="101925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78021" y="2994066"/>
            <a:ext cx="1287532" cy="246221"/>
          </a:xfrm>
          <a:prstGeom prst="rect">
            <a:avLst/>
          </a:prstGeom>
          <a:noFill/>
        </p:spPr>
        <p:txBody>
          <a:bodyPr wrap="none" rtlCol="0">
            <a:spAutoFit/>
          </a:bodyPr>
          <a:lstStyle/>
          <a:p>
            <a:pPr algn="r"/>
            <a:r>
              <a:rPr lang="en-US" sz="1000" dirty="0" smtClean="0">
                <a:solidFill>
                  <a:schemeClr val="accent1"/>
                </a:solidFill>
              </a:rPr>
              <a:t>Analysis service layer</a:t>
            </a:r>
            <a:endParaRPr lang="en-US" sz="1000" dirty="0">
              <a:solidFill>
                <a:schemeClr val="accent1"/>
              </a:solidFill>
            </a:endParaRPr>
          </a:p>
        </p:txBody>
      </p:sp>
      <p:sp>
        <p:nvSpPr>
          <p:cNvPr id="118" name="Rounded Rectangle 117"/>
          <p:cNvSpPr/>
          <p:nvPr/>
        </p:nvSpPr>
        <p:spPr>
          <a:xfrm>
            <a:off x="3798838" y="868871"/>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Remote client</a:t>
            </a:r>
            <a:endParaRPr lang="en-US" sz="1100" dirty="0">
              <a:solidFill>
                <a:schemeClr val="tx1">
                  <a:lumMod val="65000"/>
                  <a:lumOff val="35000"/>
                </a:schemeClr>
              </a:solidFill>
            </a:endParaRPr>
          </a:p>
        </p:txBody>
      </p:sp>
      <p:sp>
        <p:nvSpPr>
          <p:cNvPr id="35" name="Rounded Rectangle 34"/>
          <p:cNvSpPr/>
          <p:nvPr/>
        </p:nvSpPr>
        <p:spPr>
          <a:xfrm>
            <a:off x="1724544" y="1814279"/>
            <a:ext cx="3263386"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Submission service</a:t>
            </a:r>
            <a:endParaRPr lang="en-US" sz="1100" dirty="0">
              <a:solidFill>
                <a:schemeClr val="tx1">
                  <a:lumMod val="65000"/>
                  <a:lumOff val="35000"/>
                </a:schemeClr>
              </a:solidFill>
            </a:endParaRPr>
          </a:p>
        </p:txBody>
      </p:sp>
      <p:sp>
        <p:nvSpPr>
          <p:cNvPr id="36" name="Rounded Rectangle 35"/>
          <p:cNvSpPr/>
          <p:nvPr/>
        </p:nvSpPr>
        <p:spPr>
          <a:xfrm>
            <a:off x="1762337" y="873862"/>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Local client</a:t>
            </a:r>
            <a:endParaRPr lang="en-US" sz="1100" dirty="0">
              <a:solidFill>
                <a:schemeClr val="tx1">
                  <a:lumMod val="65000"/>
                  <a:lumOff val="35000"/>
                </a:schemeClr>
              </a:solidFill>
            </a:endParaRPr>
          </a:p>
        </p:txBody>
      </p:sp>
      <p:sp>
        <p:nvSpPr>
          <p:cNvPr id="41" name="Rounded Rectangle 40"/>
          <p:cNvSpPr/>
          <p:nvPr/>
        </p:nvSpPr>
        <p:spPr>
          <a:xfrm>
            <a:off x="1109460" y="3349871"/>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Dakota</a:t>
            </a:r>
          </a:p>
          <a:p>
            <a:pPr algn="ctr"/>
            <a:r>
              <a:rPr lang="en-US" sz="1100" dirty="0" smtClean="0">
                <a:solidFill>
                  <a:schemeClr val="tx1">
                    <a:lumMod val="65000"/>
                    <a:lumOff val="35000"/>
                  </a:schemeClr>
                </a:solidFill>
              </a:rPr>
              <a:t>agent</a:t>
            </a:r>
            <a:endParaRPr lang="en-US" sz="1100" dirty="0">
              <a:solidFill>
                <a:schemeClr val="tx1">
                  <a:lumMod val="65000"/>
                  <a:lumOff val="35000"/>
                </a:schemeClr>
              </a:solidFill>
            </a:endParaRPr>
          </a:p>
        </p:txBody>
      </p:sp>
      <p:sp>
        <p:nvSpPr>
          <p:cNvPr id="42" name="Rounded Rectangle 41"/>
          <p:cNvSpPr/>
          <p:nvPr/>
        </p:nvSpPr>
        <p:spPr>
          <a:xfrm>
            <a:off x="2913638" y="3357784"/>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SANS fitting</a:t>
            </a:r>
          </a:p>
          <a:p>
            <a:pPr algn="ctr"/>
            <a:r>
              <a:rPr lang="en-US" sz="1100" dirty="0" smtClean="0">
                <a:solidFill>
                  <a:schemeClr val="tx1">
                    <a:lumMod val="65000"/>
                    <a:lumOff val="35000"/>
                  </a:schemeClr>
                </a:solidFill>
              </a:rPr>
              <a:t>agent</a:t>
            </a:r>
            <a:endParaRPr lang="en-US" sz="1100" dirty="0">
              <a:solidFill>
                <a:schemeClr val="tx1">
                  <a:lumMod val="65000"/>
                  <a:lumOff val="35000"/>
                </a:schemeClr>
              </a:solidFill>
            </a:endParaRPr>
          </a:p>
        </p:txBody>
      </p:sp>
      <p:cxnSp>
        <p:nvCxnSpPr>
          <p:cNvPr id="43" name="Straight Arrow Connector 42"/>
          <p:cNvCxnSpPr>
            <a:stCxn id="118" idx="2"/>
          </p:cNvCxnSpPr>
          <p:nvPr/>
        </p:nvCxnSpPr>
        <p:spPr>
          <a:xfrm>
            <a:off x="4393385" y="1277875"/>
            <a:ext cx="0" cy="558989"/>
          </a:xfrm>
          <a:prstGeom prst="straightConnector1">
            <a:avLst/>
          </a:prstGeom>
          <a:ln>
            <a:solidFill>
              <a:srgbClr val="7F7F7F"/>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2913638" y="4658410"/>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SANS fitting workflow</a:t>
            </a:r>
            <a:endParaRPr lang="en-US" sz="1100" dirty="0">
              <a:solidFill>
                <a:schemeClr val="tx1">
                  <a:lumMod val="65000"/>
                  <a:lumOff val="35000"/>
                </a:schemeClr>
              </a:solidFill>
            </a:endParaRPr>
          </a:p>
        </p:txBody>
      </p:sp>
      <p:sp>
        <p:nvSpPr>
          <p:cNvPr id="52" name="Rounded Rectangle 51"/>
          <p:cNvSpPr/>
          <p:nvPr/>
        </p:nvSpPr>
        <p:spPr>
          <a:xfrm>
            <a:off x="4717816" y="3364664"/>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Other analysis</a:t>
            </a:r>
          </a:p>
          <a:p>
            <a:pPr algn="ctr"/>
            <a:r>
              <a:rPr lang="en-US" sz="1100" dirty="0" smtClean="0">
                <a:solidFill>
                  <a:schemeClr val="tx1">
                    <a:lumMod val="65000"/>
                    <a:lumOff val="35000"/>
                  </a:schemeClr>
                </a:solidFill>
              </a:rPr>
              <a:t>agent</a:t>
            </a:r>
            <a:endParaRPr lang="en-US" sz="1100" dirty="0">
              <a:solidFill>
                <a:schemeClr val="tx1">
                  <a:lumMod val="65000"/>
                  <a:lumOff val="35000"/>
                </a:schemeClr>
              </a:solidFill>
            </a:endParaRPr>
          </a:p>
        </p:txBody>
      </p:sp>
      <p:sp>
        <p:nvSpPr>
          <p:cNvPr id="56" name="Rounded Rectangle 55"/>
          <p:cNvSpPr/>
          <p:nvPr/>
        </p:nvSpPr>
        <p:spPr>
          <a:xfrm>
            <a:off x="842164" y="3242534"/>
            <a:ext cx="5323389" cy="631445"/>
          </a:xfrm>
          <a:prstGeom prst="roundRect">
            <a:avLst>
              <a:gd name="adj" fmla="val 7671"/>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chemeClr val="tx1">
                  <a:lumMod val="65000"/>
                  <a:lumOff val="35000"/>
                </a:schemeClr>
              </a:solidFill>
            </a:endParaRPr>
          </a:p>
        </p:txBody>
      </p:sp>
      <p:sp>
        <p:nvSpPr>
          <p:cNvPr id="62" name="Rounded Rectangle 61"/>
          <p:cNvSpPr/>
          <p:nvPr/>
        </p:nvSpPr>
        <p:spPr>
          <a:xfrm>
            <a:off x="1109460" y="4658410"/>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Dakota workflow</a:t>
            </a:r>
            <a:endParaRPr lang="en-US" sz="1100" dirty="0">
              <a:solidFill>
                <a:schemeClr val="tx1">
                  <a:lumMod val="65000"/>
                  <a:lumOff val="35000"/>
                </a:schemeClr>
              </a:solidFill>
            </a:endParaRPr>
          </a:p>
        </p:txBody>
      </p:sp>
      <p:sp>
        <p:nvSpPr>
          <p:cNvPr id="63" name="Rounded Rectangle 62"/>
          <p:cNvSpPr/>
          <p:nvPr/>
        </p:nvSpPr>
        <p:spPr>
          <a:xfrm>
            <a:off x="4717816" y="4658410"/>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Other analysis workflow</a:t>
            </a:r>
            <a:endParaRPr lang="en-US" sz="1100" dirty="0">
              <a:solidFill>
                <a:schemeClr val="tx1">
                  <a:lumMod val="65000"/>
                  <a:lumOff val="35000"/>
                </a:schemeClr>
              </a:solidFill>
            </a:endParaRPr>
          </a:p>
        </p:txBody>
      </p:sp>
      <p:sp>
        <p:nvSpPr>
          <p:cNvPr id="65" name="Rounded Rectangle 64"/>
          <p:cNvSpPr/>
          <p:nvPr/>
        </p:nvSpPr>
        <p:spPr>
          <a:xfrm>
            <a:off x="842164" y="4543036"/>
            <a:ext cx="5323389" cy="636887"/>
          </a:xfrm>
          <a:prstGeom prst="roundRect">
            <a:avLst>
              <a:gd name="adj" fmla="val 7671"/>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chemeClr val="tx1">
                  <a:lumMod val="65000"/>
                  <a:lumOff val="35000"/>
                </a:schemeClr>
              </a:solidFill>
            </a:endParaRPr>
          </a:p>
        </p:txBody>
      </p:sp>
      <p:sp>
        <p:nvSpPr>
          <p:cNvPr id="67" name="TextBox 66"/>
          <p:cNvSpPr txBox="1"/>
          <p:nvPr/>
        </p:nvSpPr>
        <p:spPr>
          <a:xfrm>
            <a:off x="4839549" y="5206110"/>
            <a:ext cx="1326004" cy="246221"/>
          </a:xfrm>
          <a:prstGeom prst="rect">
            <a:avLst/>
          </a:prstGeom>
          <a:noFill/>
        </p:spPr>
        <p:txBody>
          <a:bodyPr wrap="none" rtlCol="0">
            <a:spAutoFit/>
          </a:bodyPr>
          <a:lstStyle/>
          <a:p>
            <a:pPr algn="r"/>
            <a:r>
              <a:rPr lang="en-US" sz="1000" dirty="0" err="1" smtClean="0">
                <a:solidFill>
                  <a:schemeClr val="accent1"/>
                </a:solidFill>
              </a:rPr>
              <a:t>Kepler</a:t>
            </a:r>
            <a:r>
              <a:rPr lang="en-US" sz="1000" dirty="0" smtClean="0">
                <a:solidFill>
                  <a:schemeClr val="accent1"/>
                </a:solidFill>
              </a:rPr>
              <a:t> workflow layer</a:t>
            </a:r>
            <a:endParaRPr lang="en-US" sz="1000" dirty="0">
              <a:solidFill>
                <a:schemeClr val="accent1"/>
              </a:solidFill>
            </a:endParaRPr>
          </a:p>
        </p:txBody>
      </p:sp>
      <p:grpSp>
        <p:nvGrpSpPr>
          <p:cNvPr id="37" name="Group 36"/>
          <p:cNvGrpSpPr/>
          <p:nvPr/>
        </p:nvGrpSpPr>
        <p:grpSpPr>
          <a:xfrm>
            <a:off x="1188962" y="3758875"/>
            <a:ext cx="184666" cy="899535"/>
            <a:chOff x="1893946" y="3221511"/>
            <a:chExt cx="184666" cy="899535"/>
          </a:xfrm>
        </p:grpSpPr>
        <p:cxnSp>
          <p:nvCxnSpPr>
            <p:cNvPr id="60" name="Straight Arrow Connector 59"/>
            <p:cNvCxnSpPr/>
            <p:nvPr/>
          </p:nvCxnSpPr>
          <p:spPr>
            <a:xfrm>
              <a:off x="2078611" y="3221511"/>
              <a:ext cx="0" cy="899535"/>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rot="16200000">
              <a:off x="1643877" y="3586683"/>
              <a:ext cx="684803" cy="184666"/>
            </a:xfrm>
            <a:prstGeom prst="rect">
              <a:avLst/>
            </a:prstGeom>
            <a:noFill/>
          </p:spPr>
          <p:txBody>
            <a:bodyPr wrap="none" rtlCol="0">
              <a:spAutoFit/>
            </a:bodyPr>
            <a:lstStyle/>
            <a:p>
              <a:r>
                <a:rPr lang="en-US" sz="600" dirty="0" smtClean="0">
                  <a:solidFill>
                    <a:schemeClr val="tx1">
                      <a:lumMod val="65000"/>
                      <a:lumOff val="35000"/>
                    </a:schemeClr>
                  </a:solidFill>
                </a:rPr>
                <a:t>PARAMS.READY</a:t>
              </a:r>
              <a:endParaRPr lang="en-US" sz="600" dirty="0">
                <a:solidFill>
                  <a:schemeClr val="tx1">
                    <a:lumMod val="65000"/>
                    <a:lumOff val="35000"/>
                  </a:schemeClr>
                </a:solidFill>
              </a:endParaRPr>
            </a:p>
          </p:txBody>
        </p:sp>
      </p:grpSp>
      <p:sp>
        <p:nvSpPr>
          <p:cNvPr id="82" name="TextBox 81"/>
          <p:cNvSpPr txBox="1"/>
          <p:nvPr/>
        </p:nvSpPr>
        <p:spPr>
          <a:xfrm rot="16200000">
            <a:off x="1536860" y="2544127"/>
            <a:ext cx="518091" cy="184666"/>
          </a:xfrm>
          <a:prstGeom prst="rect">
            <a:avLst/>
          </a:prstGeom>
          <a:noFill/>
        </p:spPr>
        <p:txBody>
          <a:bodyPr wrap="none" rtlCol="0">
            <a:spAutoFit/>
          </a:bodyPr>
          <a:lstStyle/>
          <a:p>
            <a:r>
              <a:rPr lang="en-US" sz="600" dirty="0" smtClean="0">
                <a:solidFill>
                  <a:schemeClr val="tx1">
                    <a:lumMod val="65000"/>
                    <a:lumOff val="35000"/>
                  </a:schemeClr>
                </a:solidFill>
              </a:rPr>
              <a:t>JOB.START</a:t>
            </a:r>
            <a:endParaRPr lang="en-US" sz="600" dirty="0">
              <a:solidFill>
                <a:schemeClr val="tx1">
                  <a:lumMod val="65000"/>
                  <a:lumOff val="35000"/>
                </a:schemeClr>
              </a:solidFill>
            </a:endParaRPr>
          </a:p>
        </p:txBody>
      </p:sp>
      <p:cxnSp>
        <p:nvCxnSpPr>
          <p:cNvPr id="84" name="Straight Arrow Connector 83"/>
          <p:cNvCxnSpPr/>
          <p:nvPr/>
        </p:nvCxnSpPr>
        <p:spPr>
          <a:xfrm flipV="1">
            <a:off x="2322428" y="2223283"/>
            <a:ext cx="1" cy="101925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rot="16200000">
            <a:off x="1919754" y="2635491"/>
            <a:ext cx="620683" cy="184666"/>
          </a:xfrm>
          <a:prstGeom prst="rect">
            <a:avLst/>
          </a:prstGeom>
          <a:noFill/>
        </p:spPr>
        <p:txBody>
          <a:bodyPr wrap="none" rtlCol="0">
            <a:spAutoFit/>
          </a:bodyPr>
          <a:lstStyle/>
          <a:p>
            <a:r>
              <a:rPr lang="en-US" sz="600" dirty="0" smtClean="0">
                <a:solidFill>
                  <a:schemeClr val="tx1">
                    <a:lumMod val="65000"/>
                    <a:lumOff val="35000"/>
                  </a:schemeClr>
                </a:solidFill>
              </a:rPr>
              <a:t>JOB.FINISHED</a:t>
            </a:r>
            <a:endParaRPr lang="en-US" sz="600" dirty="0">
              <a:solidFill>
                <a:schemeClr val="tx1">
                  <a:lumMod val="65000"/>
                  <a:lumOff val="35000"/>
                </a:schemeClr>
              </a:solidFill>
            </a:endParaRPr>
          </a:p>
        </p:txBody>
      </p:sp>
      <p:grpSp>
        <p:nvGrpSpPr>
          <p:cNvPr id="91" name="Group 90"/>
          <p:cNvGrpSpPr/>
          <p:nvPr/>
        </p:nvGrpSpPr>
        <p:grpSpPr>
          <a:xfrm>
            <a:off x="5453996" y="3766789"/>
            <a:ext cx="184666" cy="891622"/>
            <a:chOff x="1965331" y="3222250"/>
            <a:chExt cx="184666" cy="891622"/>
          </a:xfrm>
        </p:grpSpPr>
        <p:cxnSp>
          <p:nvCxnSpPr>
            <p:cNvPr id="92" name="Straight Arrow Connector 91"/>
            <p:cNvCxnSpPr/>
            <p:nvPr/>
          </p:nvCxnSpPr>
          <p:spPr>
            <a:xfrm flipH="1" flipV="1">
              <a:off x="2149995" y="3222250"/>
              <a:ext cx="1" cy="89162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rot="16200000">
              <a:off x="1715262" y="3579504"/>
              <a:ext cx="684803" cy="184666"/>
            </a:xfrm>
            <a:prstGeom prst="rect">
              <a:avLst/>
            </a:prstGeom>
            <a:noFill/>
          </p:spPr>
          <p:txBody>
            <a:bodyPr wrap="none" rtlCol="0">
              <a:spAutoFit/>
            </a:bodyPr>
            <a:lstStyle/>
            <a:p>
              <a:r>
                <a:rPr lang="en-US" sz="600" dirty="0" smtClean="0">
                  <a:solidFill>
                    <a:schemeClr val="tx1">
                      <a:lumMod val="65000"/>
                      <a:lumOff val="35000"/>
                    </a:schemeClr>
                  </a:solidFill>
                </a:rPr>
                <a:t>RESULTS.READY</a:t>
              </a:r>
              <a:endParaRPr lang="en-US" sz="600" dirty="0">
                <a:solidFill>
                  <a:schemeClr val="tx1">
                    <a:lumMod val="65000"/>
                    <a:lumOff val="35000"/>
                  </a:schemeClr>
                </a:solidFill>
              </a:endParaRPr>
            </a:p>
          </p:txBody>
        </p:sp>
      </p:grpSp>
      <p:grpSp>
        <p:nvGrpSpPr>
          <p:cNvPr id="94" name="Group 93"/>
          <p:cNvGrpSpPr/>
          <p:nvPr/>
        </p:nvGrpSpPr>
        <p:grpSpPr>
          <a:xfrm>
            <a:off x="4803265" y="3773668"/>
            <a:ext cx="184666" cy="884742"/>
            <a:chOff x="1893946" y="3236303"/>
            <a:chExt cx="184666" cy="884742"/>
          </a:xfrm>
        </p:grpSpPr>
        <p:cxnSp>
          <p:nvCxnSpPr>
            <p:cNvPr id="95" name="Straight Arrow Connector 94"/>
            <p:cNvCxnSpPr/>
            <p:nvPr/>
          </p:nvCxnSpPr>
          <p:spPr>
            <a:xfrm>
              <a:off x="2078611" y="3236303"/>
              <a:ext cx="0" cy="88474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rot="16200000">
              <a:off x="1643877" y="3586679"/>
              <a:ext cx="684803" cy="184666"/>
            </a:xfrm>
            <a:prstGeom prst="rect">
              <a:avLst/>
            </a:prstGeom>
            <a:noFill/>
          </p:spPr>
          <p:txBody>
            <a:bodyPr wrap="none" rtlCol="0">
              <a:spAutoFit/>
            </a:bodyPr>
            <a:lstStyle/>
            <a:p>
              <a:r>
                <a:rPr lang="en-US" sz="600" dirty="0" smtClean="0">
                  <a:solidFill>
                    <a:schemeClr val="tx1">
                      <a:lumMod val="65000"/>
                      <a:lumOff val="35000"/>
                    </a:schemeClr>
                  </a:solidFill>
                </a:rPr>
                <a:t>PARAMS.READY</a:t>
              </a:r>
              <a:endParaRPr lang="en-US" sz="600" dirty="0">
                <a:solidFill>
                  <a:schemeClr val="tx1">
                    <a:lumMod val="65000"/>
                    <a:lumOff val="35000"/>
                  </a:schemeClr>
                </a:solidFill>
              </a:endParaRPr>
            </a:p>
          </p:txBody>
        </p:sp>
      </p:grpSp>
      <p:grpSp>
        <p:nvGrpSpPr>
          <p:cNvPr id="97" name="Group 96"/>
          <p:cNvGrpSpPr/>
          <p:nvPr/>
        </p:nvGrpSpPr>
        <p:grpSpPr>
          <a:xfrm>
            <a:off x="2992689" y="3766788"/>
            <a:ext cx="184666" cy="891622"/>
            <a:chOff x="1893946" y="3229424"/>
            <a:chExt cx="184666" cy="891622"/>
          </a:xfrm>
        </p:grpSpPr>
        <p:cxnSp>
          <p:nvCxnSpPr>
            <p:cNvPr id="98" name="Straight Arrow Connector 97"/>
            <p:cNvCxnSpPr/>
            <p:nvPr/>
          </p:nvCxnSpPr>
          <p:spPr>
            <a:xfrm>
              <a:off x="2078611" y="3229424"/>
              <a:ext cx="0" cy="891622"/>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rot="16200000">
              <a:off x="1643877" y="3586682"/>
              <a:ext cx="684803" cy="184666"/>
            </a:xfrm>
            <a:prstGeom prst="rect">
              <a:avLst/>
            </a:prstGeom>
            <a:noFill/>
          </p:spPr>
          <p:txBody>
            <a:bodyPr wrap="none" rtlCol="0">
              <a:spAutoFit/>
            </a:bodyPr>
            <a:lstStyle/>
            <a:p>
              <a:r>
                <a:rPr lang="en-US" sz="600" dirty="0" smtClean="0">
                  <a:solidFill>
                    <a:schemeClr val="tx1">
                      <a:lumMod val="65000"/>
                      <a:lumOff val="35000"/>
                    </a:schemeClr>
                  </a:solidFill>
                </a:rPr>
                <a:t>PARAMS.READY</a:t>
              </a:r>
              <a:endParaRPr lang="en-US" sz="600" dirty="0">
                <a:solidFill>
                  <a:schemeClr val="tx1">
                    <a:lumMod val="65000"/>
                    <a:lumOff val="35000"/>
                  </a:schemeClr>
                </a:solidFill>
              </a:endParaRPr>
            </a:p>
          </p:txBody>
        </p:sp>
      </p:grpSp>
      <p:grpSp>
        <p:nvGrpSpPr>
          <p:cNvPr id="107" name="Group 106"/>
          <p:cNvGrpSpPr/>
          <p:nvPr/>
        </p:nvGrpSpPr>
        <p:grpSpPr>
          <a:xfrm>
            <a:off x="3643237" y="3766788"/>
            <a:ext cx="184666" cy="891623"/>
            <a:chOff x="1965330" y="3222247"/>
            <a:chExt cx="184666" cy="891623"/>
          </a:xfrm>
        </p:grpSpPr>
        <p:cxnSp>
          <p:nvCxnSpPr>
            <p:cNvPr id="108" name="Straight Arrow Connector 107"/>
            <p:cNvCxnSpPr/>
            <p:nvPr/>
          </p:nvCxnSpPr>
          <p:spPr>
            <a:xfrm flipH="1" flipV="1">
              <a:off x="2149995" y="3222247"/>
              <a:ext cx="1" cy="891623"/>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rot="16200000">
              <a:off x="1715261" y="3579504"/>
              <a:ext cx="684803" cy="184666"/>
            </a:xfrm>
            <a:prstGeom prst="rect">
              <a:avLst/>
            </a:prstGeom>
            <a:noFill/>
          </p:spPr>
          <p:txBody>
            <a:bodyPr wrap="none" rtlCol="0">
              <a:spAutoFit/>
            </a:bodyPr>
            <a:lstStyle/>
            <a:p>
              <a:r>
                <a:rPr lang="en-US" sz="600" dirty="0" smtClean="0">
                  <a:solidFill>
                    <a:schemeClr val="tx1">
                      <a:lumMod val="65000"/>
                      <a:lumOff val="35000"/>
                    </a:schemeClr>
                  </a:solidFill>
                </a:rPr>
                <a:t>RESULTS.READY</a:t>
              </a:r>
              <a:endParaRPr lang="en-US" sz="600" dirty="0">
                <a:solidFill>
                  <a:schemeClr val="tx1">
                    <a:lumMod val="65000"/>
                    <a:lumOff val="35000"/>
                  </a:schemeClr>
                </a:solidFill>
              </a:endParaRPr>
            </a:p>
          </p:txBody>
        </p:sp>
      </p:grpSp>
      <p:grpSp>
        <p:nvGrpSpPr>
          <p:cNvPr id="110" name="Group 109"/>
          <p:cNvGrpSpPr/>
          <p:nvPr/>
        </p:nvGrpSpPr>
        <p:grpSpPr>
          <a:xfrm>
            <a:off x="1831249" y="3758876"/>
            <a:ext cx="184666" cy="899534"/>
            <a:chOff x="1955807" y="3214336"/>
            <a:chExt cx="184666" cy="899534"/>
          </a:xfrm>
        </p:grpSpPr>
        <p:cxnSp>
          <p:nvCxnSpPr>
            <p:cNvPr id="111" name="Straight Arrow Connector 110"/>
            <p:cNvCxnSpPr/>
            <p:nvPr/>
          </p:nvCxnSpPr>
          <p:spPr>
            <a:xfrm flipV="1">
              <a:off x="2140472" y="3214336"/>
              <a:ext cx="0" cy="899534"/>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rot="16200000">
              <a:off x="1705738" y="3579507"/>
              <a:ext cx="684803" cy="184666"/>
            </a:xfrm>
            <a:prstGeom prst="rect">
              <a:avLst/>
            </a:prstGeom>
            <a:noFill/>
          </p:spPr>
          <p:txBody>
            <a:bodyPr wrap="none" rtlCol="0">
              <a:spAutoFit/>
            </a:bodyPr>
            <a:lstStyle/>
            <a:p>
              <a:r>
                <a:rPr lang="en-US" sz="600" dirty="0" smtClean="0">
                  <a:solidFill>
                    <a:schemeClr val="tx1">
                      <a:lumMod val="65000"/>
                      <a:lumOff val="35000"/>
                    </a:schemeClr>
                  </a:solidFill>
                </a:rPr>
                <a:t>RESULTS.READY</a:t>
              </a:r>
              <a:endParaRPr lang="en-US" sz="600" dirty="0">
                <a:solidFill>
                  <a:schemeClr val="tx1">
                    <a:lumMod val="65000"/>
                    <a:lumOff val="35000"/>
                  </a:schemeClr>
                </a:solidFill>
              </a:endParaRPr>
            </a:p>
          </p:txBody>
        </p:sp>
      </p:grpSp>
      <p:sp>
        <p:nvSpPr>
          <p:cNvPr id="133" name="Rounded Rectangle 132"/>
          <p:cNvSpPr/>
          <p:nvPr/>
        </p:nvSpPr>
        <p:spPr>
          <a:xfrm>
            <a:off x="1109460" y="6002230"/>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Cluster</a:t>
            </a:r>
            <a:endParaRPr lang="en-US" sz="1100" dirty="0">
              <a:solidFill>
                <a:schemeClr val="tx1">
                  <a:lumMod val="65000"/>
                  <a:lumOff val="35000"/>
                </a:schemeClr>
              </a:solidFill>
            </a:endParaRPr>
          </a:p>
        </p:txBody>
      </p:sp>
      <p:cxnSp>
        <p:nvCxnSpPr>
          <p:cNvPr id="135" name="Straight Arrow Connector 134"/>
          <p:cNvCxnSpPr>
            <a:endCxn id="133" idx="0"/>
          </p:cNvCxnSpPr>
          <p:nvPr/>
        </p:nvCxnSpPr>
        <p:spPr>
          <a:xfrm>
            <a:off x="1704006" y="5179923"/>
            <a:ext cx="1" cy="822307"/>
          </a:xfrm>
          <a:prstGeom prst="straightConnector1">
            <a:avLst/>
          </a:prstGeom>
          <a:ln>
            <a:solidFill>
              <a:srgbClr val="7F7F7F"/>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38" name="Rounded Rectangle 137"/>
          <p:cNvSpPr/>
          <p:nvPr/>
        </p:nvSpPr>
        <p:spPr>
          <a:xfrm>
            <a:off x="7582210" y="1814279"/>
            <a:ext cx="691129"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ICAT Server</a:t>
            </a:r>
            <a:endParaRPr lang="en-US" sz="1100" dirty="0">
              <a:solidFill>
                <a:schemeClr val="tx1">
                  <a:lumMod val="65000"/>
                  <a:lumOff val="35000"/>
                </a:schemeClr>
              </a:solidFill>
            </a:endParaRPr>
          </a:p>
        </p:txBody>
      </p:sp>
      <p:sp>
        <p:nvSpPr>
          <p:cNvPr id="139" name="TextBox 138"/>
          <p:cNvSpPr txBox="1"/>
          <p:nvPr/>
        </p:nvSpPr>
        <p:spPr>
          <a:xfrm>
            <a:off x="5183934" y="1555564"/>
            <a:ext cx="2224719" cy="461665"/>
          </a:xfrm>
          <a:prstGeom prst="rect">
            <a:avLst/>
          </a:prstGeom>
          <a:noFill/>
        </p:spPr>
        <p:txBody>
          <a:bodyPr wrap="square" rtlCol="0">
            <a:spAutoFit/>
          </a:bodyPr>
          <a:lstStyle/>
          <a:p>
            <a:r>
              <a:rPr lang="en-US" sz="800" dirty="0" smtClean="0">
                <a:solidFill>
                  <a:schemeClr val="accent2"/>
                </a:solidFill>
              </a:rPr>
              <a:t>How do we know a job is finished?</a:t>
            </a:r>
          </a:p>
          <a:p>
            <a:r>
              <a:rPr lang="en-US" sz="800" dirty="0" smtClean="0">
                <a:solidFill>
                  <a:schemeClr val="accent2"/>
                </a:solidFill>
              </a:rPr>
              <a:t>Should the service keep track of jobs by entering each submission into ICAT?</a:t>
            </a:r>
            <a:endParaRPr lang="en-US" sz="800" dirty="0">
              <a:solidFill>
                <a:schemeClr val="accent2"/>
              </a:solidFill>
            </a:endParaRPr>
          </a:p>
        </p:txBody>
      </p:sp>
      <p:sp>
        <p:nvSpPr>
          <p:cNvPr id="144" name="Rounded Rectangle 143"/>
          <p:cNvSpPr/>
          <p:nvPr/>
        </p:nvSpPr>
        <p:spPr>
          <a:xfrm>
            <a:off x="7333228" y="3349871"/>
            <a:ext cx="1189093" cy="409004"/>
          </a:xfrm>
          <a:prstGeom prst="round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lumMod val="65000"/>
                    <a:lumOff val="35000"/>
                  </a:schemeClr>
                </a:solidFill>
              </a:rPr>
              <a:t>Cataloging agent</a:t>
            </a:r>
            <a:endParaRPr lang="en-US" sz="1100" dirty="0">
              <a:solidFill>
                <a:schemeClr val="tx1">
                  <a:lumMod val="65000"/>
                  <a:lumOff val="35000"/>
                </a:schemeClr>
              </a:solidFill>
            </a:endParaRPr>
          </a:p>
        </p:txBody>
      </p:sp>
      <p:sp>
        <p:nvSpPr>
          <p:cNvPr id="147" name="TextBox 146"/>
          <p:cNvSpPr txBox="1"/>
          <p:nvPr/>
        </p:nvSpPr>
        <p:spPr>
          <a:xfrm>
            <a:off x="6500373" y="3661064"/>
            <a:ext cx="620683" cy="184666"/>
          </a:xfrm>
          <a:prstGeom prst="rect">
            <a:avLst/>
          </a:prstGeom>
          <a:noFill/>
        </p:spPr>
        <p:txBody>
          <a:bodyPr wrap="none" rtlCol="0">
            <a:spAutoFit/>
          </a:bodyPr>
          <a:lstStyle/>
          <a:p>
            <a:r>
              <a:rPr lang="en-US" sz="600" dirty="0" smtClean="0">
                <a:solidFill>
                  <a:schemeClr val="tx1">
                    <a:lumMod val="65000"/>
                    <a:lumOff val="35000"/>
                  </a:schemeClr>
                </a:solidFill>
              </a:rPr>
              <a:t>JOB.FINISHED</a:t>
            </a:r>
            <a:endParaRPr lang="en-US" sz="600" dirty="0">
              <a:solidFill>
                <a:schemeClr val="tx1">
                  <a:lumMod val="65000"/>
                  <a:lumOff val="35000"/>
                </a:schemeClr>
              </a:solidFill>
            </a:endParaRPr>
          </a:p>
        </p:txBody>
      </p:sp>
      <p:sp>
        <p:nvSpPr>
          <p:cNvPr id="148" name="TextBox 147"/>
          <p:cNvSpPr txBox="1"/>
          <p:nvPr/>
        </p:nvSpPr>
        <p:spPr>
          <a:xfrm>
            <a:off x="6500373" y="3254801"/>
            <a:ext cx="518091" cy="184666"/>
          </a:xfrm>
          <a:prstGeom prst="rect">
            <a:avLst/>
          </a:prstGeom>
          <a:noFill/>
        </p:spPr>
        <p:txBody>
          <a:bodyPr wrap="none" rtlCol="0">
            <a:spAutoFit/>
          </a:bodyPr>
          <a:lstStyle/>
          <a:p>
            <a:r>
              <a:rPr lang="en-US" sz="600" dirty="0" smtClean="0">
                <a:solidFill>
                  <a:schemeClr val="tx1">
                    <a:lumMod val="65000"/>
                    <a:lumOff val="35000"/>
                  </a:schemeClr>
                </a:solidFill>
              </a:rPr>
              <a:t>JOB.START</a:t>
            </a:r>
            <a:endParaRPr lang="en-US" sz="600" dirty="0">
              <a:solidFill>
                <a:schemeClr val="tx1">
                  <a:lumMod val="65000"/>
                  <a:lumOff val="35000"/>
                </a:schemeClr>
              </a:solidFill>
            </a:endParaRPr>
          </a:p>
        </p:txBody>
      </p:sp>
      <p:cxnSp>
        <p:nvCxnSpPr>
          <p:cNvPr id="149" name="Straight Arrow Connector 148"/>
          <p:cNvCxnSpPr/>
          <p:nvPr/>
        </p:nvCxnSpPr>
        <p:spPr>
          <a:xfrm>
            <a:off x="6165553" y="3447480"/>
            <a:ext cx="1167675" cy="1"/>
          </a:xfrm>
          <a:prstGeom prst="straightConnector1">
            <a:avLst/>
          </a:prstGeom>
          <a:ln>
            <a:solidFill>
              <a:srgbClr val="7F7F7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144" idx="0"/>
            <a:endCxn id="138" idx="2"/>
          </p:cNvCxnSpPr>
          <p:nvPr/>
        </p:nvCxnSpPr>
        <p:spPr>
          <a:xfrm flipV="1">
            <a:off x="7927775" y="2223283"/>
            <a:ext cx="0" cy="1126588"/>
          </a:xfrm>
          <a:prstGeom prst="straightConnector1">
            <a:avLst/>
          </a:prstGeom>
          <a:ln>
            <a:solidFill>
              <a:srgbClr val="7F7F7F"/>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6165553" y="3650681"/>
            <a:ext cx="1167675" cy="1"/>
          </a:xfrm>
          <a:prstGeom prst="straightConnector1">
            <a:avLst/>
          </a:prstGeom>
          <a:ln>
            <a:solidFill>
              <a:srgbClr val="7F7F7F"/>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35" idx="3"/>
            <a:endCxn id="138" idx="1"/>
          </p:cNvCxnSpPr>
          <p:nvPr/>
        </p:nvCxnSpPr>
        <p:spPr>
          <a:xfrm>
            <a:off x="4987930" y="2018781"/>
            <a:ext cx="2594280" cy="0"/>
          </a:xfrm>
          <a:prstGeom prst="straightConnector1">
            <a:avLst/>
          </a:prstGeom>
          <a:ln>
            <a:solidFill>
              <a:srgbClr val="7F7F7F"/>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a:stCxn id="36" idx="2"/>
          </p:cNvCxnSpPr>
          <p:nvPr/>
        </p:nvCxnSpPr>
        <p:spPr>
          <a:xfrm>
            <a:off x="2356884" y="1282866"/>
            <a:ext cx="0" cy="558989"/>
          </a:xfrm>
          <a:prstGeom prst="straightConnector1">
            <a:avLst/>
          </a:prstGeom>
          <a:ln>
            <a:solidFill>
              <a:srgbClr val="7F7F7F"/>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2530876" y="2223283"/>
            <a:ext cx="3015617" cy="215444"/>
          </a:xfrm>
          <a:prstGeom prst="rect">
            <a:avLst/>
          </a:prstGeom>
          <a:noFill/>
        </p:spPr>
        <p:txBody>
          <a:bodyPr wrap="square" rtlCol="0">
            <a:spAutoFit/>
          </a:bodyPr>
          <a:lstStyle/>
          <a:p>
            <a:r>
              <a:rPr lang="en-US" sz="800" dirty="0" smtClean="0">
                <a:solidFill>
                  <a:schemeClr val="accent2"/>
                </a:solidFill>
              </a:rPr>
              <a:t>Does submission service generate unique ID for job?</a:t>
            </a:r>
            <a:endParaRPr lang="en-US" sz="800" dirty="0">
              <a:solidFill>
                <a:schemeClr val="accent2"/>
              </a:solidFill>
            </a:endParaRPr>
          </a:p>
        </p:txBody>
      </p:sp>
      <p:sp>
        <p:nvSpPr>
          <p:cNvPr id="187" name="TextBox 186"/>
          <p:cNvSpPr txBox="1"/>
          <p:nvPr/>
        </p:nvSpPr>
        <p:spPr>
          <a:xfrm>
            <a:off x="2530876" y="2998017"/>
            <a:ext cx="3015617" cy="215444"/>
          </a:xfrm>
          <a:prstGeom prst="rect">
            <a:avLst/>
          </a:prstGeom>
          <a:noFill/>
        </p:spPr>
        <p:txBody>
          <a:bodyPr wrap="square" rtlCol="0">
            <a:spAutoFit/>
          </a:bodyPr>
          <a:lstStyle/>
          <a:p>
            <a:r>
              <a:rPr lang="en-US" sz="800" dirty="0" smtClean="0">
                <a:solidFill>
                  <a:schemeClr val="accent2"/>
                </a:solidFill>
              </a:rPr>
              <a:t>Job agents can be distributed on different nodes</a:t>
            </a:r>
            <a:endParaRPr lang="en-US" sz="800" dirty="0">
              <a:solidFill>
                <a:schemeClr val="accent2"/>
              </a:solidFill>
            </a:endParaRPr>
          </a:p>
        </p:txBody>
      </p:sp>
      <p:sp>
        <p:nvSpPr>
          <p:cNvPr id="188" name="TextBox 187"/>
          <p:cNvSpPr txBox="1"/>
          <p:nvPr/>
        </p:nvSpPr>
        <p:spPr>
          <a:xfrm rot="19609231">
            <a:off x="254529" y="1621420"/>
            <a:ext cx="1576720" cy="338554"/>
          </a:xfrm>
          <a:prstGeom prst="rect">
            <a:avLst/>
          </a:prstGeom>
          <a:noFill/>
        </p:spPr>
        <p:txBody>
          <a:bodyPr wrap="square" rtlCol="0">
            <a:spAutoFit/>
          </a:bodyPr>
          <a:lstStyle/>
          <a:p>
            <a:r>
              <a:rPr lang="en-US" sz="800" dirty="0" smtClean="0">
                <a:solidFill>
                  <a:schemeClr val="accent2"/>
                </a:solidFill>
              </a:rPr>
              <a:t>Having a submission service gives us a single entry point</a:t>
            </a:r>
            <a:endParaRPr lang="en-US" sz="800" dirty="0">
              <a:solidFill>
                <a:schemeClr val="accent2"/>
              </a:solidFill>
            </a:endParaRPr>
          </a:p>
        </p:txBody>
      </p:sp>
    </p:spTree>
    <p:extLst>
      <p:ext uri="{BB962C8B-B14F-4D97-AF65-F5344CB8AC3E}">
        <p14:creationId xmlns:p14="http://schemas.microsoft.com/office/powerpoint/2010/main" val="215128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1707</TotalTime>
  <Words>395</Words>
  <Application>Microsoft Macintosh PowerPoint</Application>
  <PresentationFormat>On-screen Show (4:3)</PresentationFormat>
  <Paragraphs>121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Doucet, Mathieu</dc:creator>
  <cp:lastModifiedBy>Doucet, Mathieu</cp:lastModifiedBy>
  <cp:revision>62</cp:revision>
  <dcterms:created xsi:type="dcterms:W3CDTF">2013-02-26T21:00:51Z</dcterms:created>
  <dcterms:modified xsi:type="dcterms:W3CDTF">2013-07-03T18:25:07Z</dcterms:modified>
</cp:coreProperties>
</file>