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9" r:id="rId3"/>
    <p:sldId id="280" r:id="rId4"/>
    <p:sldId id="281" r:id="rId5"/>
    <p:sldId id="278" r:id="rId6"/>
    <p:sldId id="263" r:id="rId7"/>
    <p:sldId id="265" r:id="rId8"/>
    <p:sldId id="266" r:id="rId9"/>
    <p:sldId id="267" r:id="rId10"/>
    <p:sldId id="268" r:id="rId11"/>
    <p:sldId id="269" r:id="rId12"/>
    <p:sldId id="271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00"/>
    <a:srgbClr val="0054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37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F333-9989-4654-BFDE-F9E26C4E79EF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F333-9989-4654-BFDE-F9E26C4E79EF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C8570-39B9-45F4-BB7E-F7557039DB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Nested </a:t>
            </a:r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Minimization </a:t>
            </a:r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Workflow</a:t>
            </a:r>
            <a:endParaRPr lang="en-US" sz="2800" dirty="0">
              <a:solidFill>
                <a:srgbClr val="007000"/>
              </a:solidFill>
              <a:latin typeface="Arial Black" pitchFamily="34" charset="0"/>
            </a:endParaRPr>
          </a:p>
        </p:txBody>
      </p:sp>
      <p:pic>
        <p:nvPicPr>
          <p:cNvPr id="2050" name="Picture 2" descr="C:\Documents and Settings\Jose Borreguero\My Documents\projects\development\CAMM\github\documents\Jose\MinimizationWorkflow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3" t="6765" r="31697" b="6871"/>
          <a:stretch/>
        </p:blipFill>
        <p:spPr bwMode="auto">
          <a:xfrm>
            <a:off x="3046065" y="381000"/>
            <a:ext cx="2911973" cy="576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7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Question on the Intelligent Script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210" y="1352775"/>
            <a:ext cx="2076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Dakota Client object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8885" y="1722107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0349" y="2063384"/>
            <a:ext cx="17170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Intelligent Script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9810" y="2767610"/>
            <a:ext cx="5245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1183" y="3354840"/>
            <a:ext cx="1059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beamline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94610" y="2432716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28010" y="2432716"/>
            <a:ext cx="0" cy="922124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804210" y="2843810"/>
            <a:ext cx="552338" cy="354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8843" y="2592871"/>
            <a:ext cx="6598168" cy="1754326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Bypassing MD implies                      </a:t>
            </a:r>
            <a:r>
              <a:rPr lang="en-US" dirty="0"/>
              <a:t>. Thus, Dakota will </a:t>
            </a:r>
            <a:r>
              <a:rPr lang="en-US" dirty="0" smtClean="0"/>
              <a:t>interpret that it reached a saddle point along  </a:t>
            </a:r>
            <a:r>
              <a:rPr lang="en-US" b="1" i="1" dirty="0" smtClean="0"/>
              <a:t>f</a:t>
            </a:r>
            <a:r>
              <a:rPr lang="en-US" dirty="0" smtClean="0"/>
              <a:t>, so it will freeze</a:t>
            </a:r>
            <a:r>
              <a:rPr lang="en-US" b="1" i="1" dirty="0" smtClean="0"/>
              <a:t> </a:t>
            </a:r>
            <a:r>
              <a:rPr lang="en-US" b="1" i="1" dirty="0"/>
              <a:t>f </a:t>
            </a:r>
            <a:r>
              <a:rPr lang="en-US" dirty="0"/>
              <a:t>parameters and </a:t>
            </a:r>
            <a:r>
              <a:rPr lang="en-US" dirty="0" smtClean="0"/>
              <a:t>thus optimize </a:t>
            </a:r>
            <a:r>
              <a:rPr lang="en-US" i="1" dirty="0"/>
              <a:t>F(</a:t>
            </a:r>
            <a:r>
              <a:rPr lang="en-US" i="1" dirty="0" err="1"/>
              <a:t>b|f</a:t>
            </a:r>
            <a:r>
              <a:rPr lang="en-US" i="1" dirty="0" smtClean="0"/>
              <a:t>)</a:t>
            </a:r>
            <a:r>
              <a:rPr lang="en-US" dirty="0" smtClean="0"/>
              <a:t> instead of </a:t>
            </a:r>
            <a:r>
              <a:rPr lang="en-US" i="1" dirty="0" smtClean="0"/>
              <a:t>F(</a:t>
            </a:r>
            <a:r>
              <a:rPr lang="en-US" i="1" dirty="0" err="1" smtClean="0"/>
              <a:t>b,f</a:t>
            </a:r>
            <a:r>
              <a:rPr lang="en-US" i="1" dirty="0" smtClean="0"/>
              <a:t>)</a:t>
            </a:r>
            <a:r>
              <a:rPr lang="en-US" dirty="0" smtClean="0"/>
              <a:t>, then exit. Is this conclusion correct?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330169"/>
              </p:ext>
            </p:extLst>
          </p:nvPr>
        </p:nvGraphicFramePr>
        <p:xfrm>
          <a:off x="4572000" y="2587625"/>
          <a:ext cx="10668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609480" imgH="393480" progId="Equation.DSMT4">
                  <p:embed/>
                </p:oleObj>
              </mc:Choice>
              <mc:Fallback>
                <p:oleObj name="Equation" r:id="rId3" imgW="609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2587625"/>
                        <a:ext cx="1066800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MD Simulations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561215"/>
            <a:ext cx="29238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System Configuration Update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28800" y="1951445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55753" y="2316496"/>
            <a:ext cx="9460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Run MD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28799" y="2685828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7535" y="3040616"/>
            <a:ext cx="15025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Collect results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1295400"/>
            <a:ext cx="33528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28798" y="954123"/>
            <a:ext cx="0" cy="341277"/>
          </a:xfrm>
          <a:prstGeom prst="straightConnector1">
            <a:avLst/>
          </a:prstGeom>
          <a:ln w="34925" cmpd="sng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328427" y="2550781"/>
            <a:ext cx="1557773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81015" y="1759025"/>
            <a:ext cx="505185" cy="71747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602129" y="2685828"/>
            <a:ext cx="1284071" cy="54868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86200" y="2362200"/>
            <a:ext cx="357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one an interface.</a:t>
            </a:r>
          </a:p>
          <a:p>
            <a:r>
              <a:rPr lang="en-US" dirty="0" smtClean="0"/>
              <a:t>Each MD flavor defines one </a:t>
            </a:r>
            <a:r>
              <a:rPr lang="en-US" i="1" dirty="0" smtClean="0"/>
              <a:t>strategy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633607" y="1561215"/>
            <a:ext cx="709793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67200" y="1383268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Composition of objects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828800" y="3657600"/>
            <a:ext cx="0" cy="341277"/>
          </a:xfrm>
          <a:prstGeom prst="straightConnector1">
            <a:avLst/>
          </a:prstGeom>
          <a:ln w="34925" cmpd="sng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Sassena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307" y="1890420"/>
            <a:ext cx="29238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System Configuration Update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42907" y="2280650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9860" y="2645701"/>
            <a:ext cx="13500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Run Sassena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42906" y="3015033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1642" y="3369821"/>
            <a:ext cx="15025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Collect results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2707" y="1624605"/>
            <a:ext cx="33528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42905" y="1283328"/>
            <a:ext cx="0" cy="341277"/>
          </a:xfrm>
          <a:prstGeom prst="straightConnector1">
            <a:avLst/>
          </a:prstGeom>
          <a:ln w="34925" cmpd="sng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342534" y="2879986"/>
            <a:ext cx="1557773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395122" y="2088230"/>
            <a:ext cx="505185" cy="71747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16236" y="3015033"/>
            <a:ext cx="1284071" cy="54868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00307" y="2691405"/>
            <a:ext cx="357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one an interface.</a:t>
            </a:r>
          </a:p>
          <a:p>
            <a:r>
              <a:rPr lang="en-US" dirty="0" smtClean="0"/>
              <a:t>Each MD flavor defines one </a:t>
            </a:r>
            <a:r>
              <a:rPr lang="en-US" i="1" dirty="0" smtClean="0"/>
              <a:t>strategy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47714" y="1890420"/>
            <a:ext cx="709793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1307" y="1712473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Composition of objects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42907" y="3986805"/>
            <a:ext cx="0" cy="341277"/>
          </a:xfrm>
          <a:prstGeom prst="straightConnector1">
            <a:avLst/>
          </a:prstGeom>
          <a:ln w="34925" cmpd="sng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2707" y="685800"/>
            <a:ext cx="654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design as running MD simulations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Title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5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Dakota Input File Structure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pic>
        <p:nvPicPr>
          <p:cNvPr id="3074" name="Picture 2" descr="C:\Documents and Settings\Jose Borreguero\My Documents\projects\development\CAMM\github\documents\Jose\DakotaNestedInputFile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t="11568" r="54870" b="25159"/>
          <a:stretch/>
        </p:blipFill>
        <p:spPr bwMode="auto">
          <a:xfrm>
            <a:off x="3048000" y="381000"/>
            <a:ext cx="2743925" cy="617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97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Example: Dakota_uq_cantilever_sop_rel.in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536912"/>
            <a:ext cx="3733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strategy</a:t>
            </a:r>
            <a:r>
              <a:rPr lang="en-US" sz="1000" dirty="0"/>
              <a:t>,</a:t>
            </a:r>
          </a:p>
          <a:p>
            <a:r>
              <a:rPr lang="en-US" sz="1000" dirty="0"/>
              <a:t>	single_method</a:t>
            </a:r>
          </a:p>
          <a:p>
            <a:r>
              <a:rPr lang="en-US" sz="1000" dirty="0"/>
              <a:t>	  method_pointer = 'EPISTEMIC'</a:t>
            </a:r>
          </a:p>
          <a:p>
            <a:endParaRPr lang="en-US" sz="1000" dirty="0"/>
          </a:p>
          <a:p>
            <a:r>
              <a:rPr lang="en-US" sz="1000" dirty="0"/>
              <a:t>method,</a:t>
            </a:r>
          </a:p>
          <a:p>
            <a:r>
              <a:rPr lang="en-US" sz="1000" dirty="0"/>
              <a:t>	id_method = 'EPISTEMIC'</a:t>
            </a:r>
          </a:p>
          <a:p>
            <a:r>
              <a:rPr lang="en-US" sz="1000" dirty="0"/>
              <a:t>	model_pointer = 'EPIST_M'</a:t>
            </a:r>
          </a:p>
          <a:p>
            <a:r>
              <a:rPr lang="en-US" sz="1000" dirty="0"/>
              <a:t>	...</a:t>
            </a:r>
          </a:p>
          <a:p>
            <a:endParaRPr lang="en-US" sz="1000" dirty="0"/>
          </a:p>
          <a:p>
            <a:r>
              <a:rPr lang="en-US" sz="1000" dirty="0"/>
              <a:t>model,</a:t>
            </a:r>
          </a:p>
          <a:p>
            <a:r>
              <a:rPr lang="en-US" sz="1000" dirty="0"/>
              <a:t>	id_model = 'EPIST_M'</a:t>
            </a:r>
          </a:p>
          <a:p>
            <a:r>
              <a:rPr lang="en-US" sz="1000" dirty="0"/>
              <a:t>	nested</a:t>
            </a:r>
          </a:p>
          <a:p>
            <a:r>
              <a:rPr lang="en-US" sz="1000" dirty="0"/>
              <a:t>	  variables_pointer  = 'EPIST_V'</a:t>
            </a:r>
          </a:p>
          <a:p>
            <a:r>
              <a:rPr lang="en-US" sz="1000" dirty="0"/>
              <a:t>	  </a:t>
            </a:r>
            <a:r>
              <a:rPr lang="en-US" sz="1000" dirty="0">
                <a:solidFill>
                  <a:srgbClr val="FF0000"/>
                </a:solidFill>
              </a:rPr>
              <a:t>sub_method_pointe</a:t>
            </a:r>
            <a:r>
              <a:rPr lang="en-US" sz="1000" dirty="0"/>
              <a:t>r = 'ALEATORY'</a:t>
            </a:r>
          </a:p>
          <a:p>
            <a:r>
              <a:rPr lang="en-US" sz="1000" dirty="0"/>
              <a:t>	  responses_pointer  = 'EPIST_R'</a:t>
            </a:r>
          </a:p>
          <a:p>
            <a:r>
              <a:rPr lang="en-US" sz="1000" dirty="0"/>
              <a:t>	  ...</a:t>
            </a:r>
          </a:p>
          <a:p>
            <a:endParaRPr lang="en-US" sz="1000" dirty="0"/>
          </a:p>
          <a:p>
            <a:r>
              <a:rPr lang="en-US" sz="1000" dirty="0"/>
              <a:t>variables,</a:t>
            </a:r>
          </a:p>
          <a:p>
            <a:r>
              <a:rPr lang="en-US" sz="1000" dirty="0"/>
              <a:t>	id_variables = 'EPIST_V'</a:t>
            </a:r>
          </a:p>
          <a:p>
            <a:r>
              <a:rPr lang="en-US" sz="1000" dirty="0"/>
              <a:t>	...</a:t>
            </a:r>
          </a:p>
          <a:p>
            <a:endParaRPr lang="en-US" sz="1000" dirty="0"/>
          </a:p>
          <a:p>
            <a:r>
              <a:rPr lang="en-US" sz="1000" dirty="0"/>
              <a:t>responses,</a:t>
            </a:r>
          </a:p>
          <a:p>
            <a:r>
              <a:rPr lang="en-US" sz="1000" dirty="0"/>
              <a:t>	id_responses = 'EPIST_R'</a:t>
            </a:r>
          </a:p>
          <a:p>
            <a:r>
              <a:rPr lang="en-US" sz="1000" dirty="0"/>
              <a:t>	...</a:t>
            </a:r>
          </a:p>
          <a:p>
            <a:endParaRPr lang="en-US" sz="1000" dirty="0"/>
          </a:p>
          <a:p>
            <a:r>
              <a:rPr lang="en-US" sz="1000" dirty="0">
                <a:solidFill>
                  <a:srgbClr val="FF0000"/>
                </a:solidFill>
              </a:rPr>
              <a:t>method</a:t>
            </a:r>
            <a:r>
              <a:rPr lang="en-US" sz="1000" dirty="0"/>
              <a:t>,</a:t>
            </a:r>
          </a:p>
          <a:p>
            <a:r>
              <a:rPr lang="en-US" sz="1000" dirty="0"/>
              <a:t>	id_method = 'ALEATORY'</a:t>
            </a:r>
          </a:p>
          <a:p>
            <a:r>
              <a:rPr lang="en-US" sz="1000" dirty="0"/>
              <a:t>	model_pointer = 'ALEAT_M'</a:t>
            </a:r>
          </a:p>
          <a:p>
            <a:r>
              <a:rPr lang="en-US" sz="1000" dirty="0"/>
              <a:t>	...</a:t>
            </a:r>
          </a:p>
          <a:p>
            <a:endParaRPr lang="en-US" sz="1000" dirty="0"/>
          </a:p>
          <a:p>
            <a:r>
              <a:rPr lang="en-US" sz="1000" dirty="0"/>
              <a:t>model,</a:t>
            </a:r>
          </a:p>
          <a:p>
            <a:r>
              <a:rPr lang="en-US" sz="1000" dirty="0"/>
              <a:t>	id_model = 'ALEAT_M'</a:t>
            </a:r>
          </a:p>
          <a:p>
            <a:r>
              <a:rPr lang="en-US" sz="1000" dirty="0"/>
              <a:t>	single</a:t>
            </a:r>
          </a:p>
          <a:p>
            <a:r>
              <a:rPr lang="en-US" sz="1000" dirty="0"/>
              <a:t>	  variables_pointer = 'ALEAT_V'</a:t>
            </a:r>
          </a:p>
          <a:p>
            <a:r>
              <a:rPr lang="en-US" sz="1000" dirty="0"/>
              <a:t>	  </a:t>
            </a:r>
            <a:r>
              <a:rPr lang="en-US" sz="1000" b="1" dirty="0">
                <a:solidFill>
                  <a:srgbClr val="0070C0"/>
                </a:solidFill>
              </a:rPr>
              <a:t>interface_pointer</a:t>
            </a:r>
            <a:r>
              <a:rPr lang="en-US" sz="1000" dirty="0">
                <a:solidFill>
                  <a:srgbClr val="0070C0"/>
                </a:solidFill>
              </a:rPr>
              <a:t> </a:t>
            </a:r>
            <a:r>
              <a:rPr lang="en-US" sz="1000" dirty="0"/>
              <a:t>= 'ALEAT_I'</a:t>
            </a:r>
          </a:p>
          <a:p>
            <a:r>
              <a:rPr lang="en-US" sz="1000" dirty="0"/>
              <a:t>	  responses_pointer = 'ALEAT_R'</a:t>
            </a:r>
          </a:p>
          <a:p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...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685800"/>
            <a:ext cx="0" cy="577973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22467" y="6124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0" y="6096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43000" y="8382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41228" y="1447800"/>
            <a:ext cx="1772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38200" y="3048000"/>
            <a:ext cx="685800" cy="167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33400" y="2164616"/>
            <a:ext cx="609600" cy="1727791"/>
            <a:chOff x="533400" y="2164616"/>
            <a:chExt cx="609600" cy="1727791"/>
          </a:xfrm>
        </p:grpSpPr>
        <p:cxnSp>
          <p:nvCxnSpPr>
            <p:cNvPr id="17" name="Straight Arrow Connector 16"/>
            <p:cNvCxnSpPr/>
            <p:nvPr/>
          </p:nvCxnSpPr>
          <p:spPr>
            <a:xfrm rot="-5400000">
              <a:off x="685800" y="3740007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43000" y="2164616"/>
              <a:ext cx="0" cy="349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33400" y="2514600"/>
              <a:ext cx="0" cy="1371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33400" y="2514600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>
            <a:off x="1141228" y="4572000"/>
            <a:ext cx="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029200" y="4648200"/>
            <a:ext cx="2819400" cy="1683488"/>
            <a:chOff x="5029200" y="4441066"/>
            <a:chExt cx="2819400" cy="1683488"/>
          </a:xfrm>
        </p:grpSpPr>
        <p:sp>
          <p:nvSpPr>
            <p:cNvPr id="7" name="Rectangle 6"/>
            <p:cNvSpPr/>
            <p:nvPr/>
          </p:nvSpPr>
          <p:spPr>
            <a:xfrm>
              <a:off x="5029200" y="4493338"/>
              <a:ext cx="281940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variables,</a:t>
              </a:r>
            </a:p>
            <a:p>
              <a:r>
                <a:rPr lang="en-US" sz="1000" dirty="0"/>
                <a:t>	id_variables = 'ALEAT_V'</a:t>
              </a:r>
            </a:p>
            <a:p>
              <a:r>
                <a:rPr lang="en-US" sz="1000" dirty="0"/>
                <a:t>	...</a:t>
              </a:r>
            </a:p>
            <a:p>
              <a:endParaRPr lang="en-US" sz="1000" dirty="0"/>
            </a:p>
            <a:p>
              <a:r>
                <a:rPr lang="en-US" sz="1000" b="1" dirty="0">
                  <a:solidFill>
                    <a:srgbClr val="0070C0"/>
                  </a:solidFill>
                </a:rPr>
                <a:t>interface</a:t>
              </a:r>
              <a:r>
                <a:rPr lang="en-US" sz="1000" dirty="0"/>
                <a:t>,</a:t>
              </a:r>
            </a:p>
            <a:p>
              <a:r>
                <a:rPr lang="en-US" sz="1000" dirty="0"/>
                <a:t>	id_interface = 'ALEAT_I'</a:t>
              </a:r>
            </a:p>
            <a:p>
              <a:r>
                <a:rPr lang="en-US" sz="1000" dirty="0"/>
                <a:t>	...</a:t>
              </a:r>
            </a:p>
            <a:p>
              <a:endParaRPr lang="en-US" sz="1000" dirty="0"/>
            </a:p>
            <a:p>
              <a:r>
                <a:rPr lang="en-US" sz="1000" dirty="0"/>
                <a:t>responses,</a:t>
              </a:r>
            </a:p>
            <a:p>
              <a:r>
                <a:rPr lang="en-US" sz="1000" dirty="0"/>
                <a:t>	id_responses = 'ALEAT_R'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041605" y="4441066"/>
              <a:ext cx="685800" cy="1676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1143000" y="5334519"/>
            <a:ext cx="0" cy="1518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141228" y="5435254"/>
            <a:ext cx="3887972" cy="511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Title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8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Title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7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Minimization Components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78568"/>
              </p:ext>
            </p:extLst>
          </p:nvPr>
        </p:nvGraphicFramePr>
        <p:xfrm>
          <a:off x="304800" y="762000"/>
          <a:ext cx="3327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Minimizer Algorithm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Cost Function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Fit Model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Experimental Data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84528"/>
              </p:ext>
            </p:extLst>
          </p:nvPr>
        </p:nvGraphicFramePr>
        <p:xfrm>
          <a:off x="4800600" y="760412"/>
          <a:ext cx="4191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Dakota Minimizer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Least</a:t>
                      </a:r>
                      <a:r>
                        <a:rPr lang="en-US" sz="2400" baseline="0" dirty="0" smtClean="0"/>
                        <a:t> Squares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800" b="1" baseline="30000" dirty="0" smtClean="0"/>
                        <a:t>SIM</a:t>
                      </a:r>
                      <a:r>
                        <a:rPr lang="en-US" sz="2400" dirty="0" smtClean="0"/>
                        <a:t>(Q,</a:t>
                      </a:r>
                      <a:r>
                        <a:rPr lang="en-US" sz="2400" dirty="0" smtClean="0">
                          <a:sym typeface="Symbol"/>
                        </a:rPr>
                        <a:t></a:t>
                      </a:r>
                      <a:r>
                        <a:rPr lang="en-US" sz="2400" dirty="0" smtClean="0"/>
                        <a:t>)+Beamline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800" b="1" baseline="30000" dirty="0" smtClean="0"/>
                        <a:t>EXP</a:t>
                      </a:r>
                      <a:r>
                        <a:rPr lang="en-US" sz="2400" dirty="0" smtClean="0"/>
                        <a:t>(Q,</a:t>
                      </a:r>
                      <a:r>
                        <a:rPr lang="en-US" sz="2400" dirty="0" smtClean="0">
                          <a:sym typeface="Symbol"/>
                        </a:rPr>
                        <a:t>)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3581400" y="990600"/>
            <a:ext cx="1447800" cy="1588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81400" y="1446212"/>
            <a:ext cx="1447800" cy="1588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81400" y="1903412"/>
            <a:ext cx="1447800" cy="1588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76670" y="3111156"/>
            <a:ext cx="2076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Dakota Client object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75785" y="3511748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57368" y="3545248"/>
            <a:ext cx="839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i="1" dirty="0" smtClean="0"/>
              <a:t>request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345155" y="3853025"/>
            <a:ext cx="21393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Cost Function Object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79120" y="4222357"/>
            <a:ext cx="0" cy="34127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10887" y="4577810"/>
            <a:ext cx="2407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Fit Model Server Object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84523" y="4037691"/>
            <a:ext cx="303719" cy="0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81400" y="2362200"/>
            <a:ext cx="1447800" cy="1588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11279" y="3853025"/>
            <a:ext cx="19085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Exper</a:t>
            </a:r>
            <a:r>
              <a:rPr lang="en-US" dirty="0" smtClean="0"/>
              <a:t>. Data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953000"/>
            <a:ext cx="9144000" cy="1905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2714893"/>
            <a:ext cx="9144000" cy="228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Fit Models involving MD: </a:t>
            </a:r>
          </a:p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a “Born-Oppenheimer” Scenario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9144000" cy="18004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/>
              <a:t>Example from Physics: Solid in an annealing process</a:t>
            </a:r>
          </a:p>
          <a:p>
            <a:pPr marL="23653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Nuclear degrees of freedom relax ‘slowly’</a:t>
            </a:r>
          </a:p>
          <a:p>
            <a:pPr marL="338138" indent="-1016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Electronic degrees of freedom ‘instantaneously’ relax to a given set of nuclear degrees of freedom.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910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Minimization involving MD simulations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543476"/>
              </p:ext>
            </p:extLst>
          </p:nvPr>
        </p:nvGraphicFramePr>
        <p:xfrm>
          <a:off x="4724400" y="3095893"/>
          <a:ext cx="441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MD Force-Field parameters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beamline parameters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81000" y="3248293"/>
            <a:ext cx="5410200" cy="381000"/>
            <a:chOff x="381000" y="3048000"/>
            <a:chExt cx="5410200" cy="38100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4114800" y="3048000"/>
              <a:ext cx="1447800" cy="188976"/>
            </a:xfrm>
            <a:prstGeom prst="straightConnector1">
              <a:avLst/>
            </a:prstGeom>
            <a:ln w="38100"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81000" y="3048000"/>
              <a:ext cx="379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Fitting parameters can be divided into 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14800" y="3276600"/>
              <a:ext cx="1676400" cy="152400"/>
            </a:xfrm>
            <a:prstGeom prst="straightConnector1">
              <a:avLst/>
            </a:prstGeom>
            <a:ln w="38100"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57200" y="3989973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algn="just"/>
            <a:r>
              <a:rPr lang="en-US" dirty="0" smtClean="0"/>
              <a:t>As the minimization progresses (annealing), changing the MD Force-Field parameters involve </a:t>
            </a:r>
            <a:r>
              <a:rPr lang="en-US" b="1" dirty="0" smtClean="0"/>
              <a:t>hour-long</a:t>
            </a:r>
            <a:r>
              <a:rPr lang="en-US" dirty="0" smtClean="0"/>
              <a:t> MD simulations (nuclear deg.) . Changing beamline parameters involve </a:t>
            </a:r>
            <a:r>
              <a:rPr lang="en-US" b="1" dirty="0" err="1" smtClean="0"/>
              <a:t>mili</a:t>
            </a:r>
            <a:r>
              <a:rPr lang="en-US" b="1" dirty="0" smtClean="0"/>
              <a:t>-second</a:t>
            </a:r>
            <a:r>
              <a:rPr lang="en-US" dirty="0" smtClean="0"/>
              <a:t> evaluation (electronic deg.).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5800" y="3989973"/>
            <a:ext cx="7620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1000" y="5105400"/>
            <a:ext cx="8763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Minimization Split strategy:</a:t>
            </a:r>
          </a:p>
          <a:p>
            <a:pPr marL="458788" indent="-342900">
              <a:buFont typeface="+mj-lt"/>
              <a:buAutoNum type="arabicPeriod"/>
            </a:pPr>
            <a:r>
              <a:rPr lang="en-US" dirty="0" smtClean="0"/>
              <a:t>Minimize (adapt) the </a:t>
            </a:r>
            <a:r>
              <a:rPr lang="en-US" dirty="0" err="1" smtClean="0"/>
              <a:t>bemaline</a:t>
            </a:r>
            <a:r>
              <a:rPr lang="en-US" dirty="0" smtClean="0"/>
              <a:t> parameters for a given MD </a:t>
            </a:r>
            <a:r>
              <a:rPr lang="en-US" dirty="0"/>
              <a:t>Force-Field parameters</a:t>
            </a:r>
            <a:r>
              <a:rPr lang="en-US" dirty="0" smtClean="0"/>
              <a:t> </a:t>
            </a:r>
          </a:p>
          <a:p>
            <a:pPr marL="458788" indent="-342900">
              <a:buFont typeface="+mj-lt"/>
              <a:buAutoNum type="arabicPeriod"/>
            </a:pPr>
            <a:r>
              <a:rPr lang="en-US" dirty="0" smtClean="0"/>
              <a:t>Run a minimization step of the </a:t>
            </a:r>
            <a:r>
              <a:rPr lang="en-US" dirty="0"/>
              <a:t>MD Force-Field parameters </a:t>
            </a:r>
            <a:endParaRPr lang="en-US" dirty="0" smtClean="0"/>
          </a:p>
          <a:p>
            <a:pPr marL="458788" indent="-342900">
              <a:buFont typeface="+mj-lt"/>
              <a:buAutoNum type="arabicPeriod"/>
            </a:pPr>
            <a:r>
              <a:rPr lang="en-US" dirty="0" smtClean="0"/>
              <a:t>Repeat step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Minimization Split Strategy 1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85800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Dakota minimizes only MD force-field parameters</a:t>
            </a:r>
          </a:p>
          <a:p>
            <a:pPr marL="168275" indent="-168275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Mantid minimizes only beamline parameters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43966" y="974510"/>
            <a:ext cx="2948032" cy="37659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081212" y="1165010"/>
            <a:ext cx="728020" cy="1066800"/>
            <a:chOff x="2555358" y="1790700"/>
            <a:chExt cx="728020" cy="1066800"/>
          </a:xfrm>
        </p:grpSpPr>
        <p:grpSp>
          <p:nvGrpSpPr>
            <p:cNvPr id="10" name="Group 9"/>
            <p:cNvGrpSpPr/>
            <p:nvPr/>
          </p:nvGrpSpPr>
          <p:grpSpPr>
            <a:xfrm>
              <a:off x="2555358" y="1790700"/>
              <a:ext cx="685800" cy="1066800"/>
              <a:chOff x="2555358" y="2019300"/>
              <a:chExt cx="685800" cy="10668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555358" y="2133600"/>
                <a:ext cx="685800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2822058" y="28575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Chevron 8"/>
              <p:cNvSpPr/>
              <p:nvPr/>
            </p:nvSpPr>
            <p:spPr>
              <a:xfrm flipH="1">
                <a:off x="2822058" y="20193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555358" y="2130623"/>
              <a:ext cx="728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957010" y="3304493"/>
            <a:ext cx="728020" cy="1066800"/>
            <a:chOff x="2157678" y="4413680"/>
            <a:chExt cx="728020" cy="10668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99012" y="4413680"/>
              <a:ext cx="685800" cy="1066800"/>
              <a:chOff x="2555358" y="2019300"/>
              <a:chExt cx="685800" cy="10668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555358" y="2133600"/>
                <a:ext cx="685800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2822058" y="28575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/>
              <p:cNvSpPr/>
              <p:nvPr/>
            </p:nvSpPr>
            <p:spPr>
              <a:xfrm flipH="1">
                <a:off x="2822058" y="20193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157678" y="4793191"/>
              <a:ext cx="728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439987" y="4207089"/>
            <a:ext cx="728020" cy="1066800"/>
            <a:chOff x="3983245" y="5569688"/>
            <a:chExt cx="728020" cy="1066800"/>
          </a:xfrm>
        </p:grpSpPr>
        <p:grpSp>
          <p:nvGrpSpPr>
            <p:cNvPr id="15" name="Group 14"/>
            <p:cNvGrpSpPr/>
            <p:nvPr/>
          </p:nvGrpSpPr>
          <p:grpSpPr>
            <a:xfrm>
              <a:off x="3983245" y="5569688"/>
              <a:ext cx="685800" cy="1066800"/>
              <a:chOff x="2555358" y="2019300"/>
              <a:chExt cx="685800" cy="10668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555358" y="2133600"/>
                <a:ext cx="685800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hevron 16"/>
              <p:cNvSpPr/>
              <p:nvPr/>
            </p:nvSpPr>
            <p:spPr>
              <a:xfrm>
                <a:off x="2822058" y="28575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Chevron 17"/>
              <p:cNvSpPr/>
              <p:nvPr/>
            </p:nvSpPr>
            <p:spPr>
              <a:xfrm flipH="1">
                <a:off x="2822058" y="20193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983245" y="5949483"/>
              <a:ext cx="728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68007" y="745910"/>
            <a:ext cx="728020" cy="1066800"/>
            <a:chOff x="4642153" y="1371600"/>
            <a:chExt cx="728020" cy="1066800"/>
          </a:xfrm>
        </p:grpSpPr>
        <p:grpSp>
          <p:nvGrpSpPr>
            <p:cNvPr id="23" name="Group 22"/>
            <p:cNvGrpSpPr/>
            <p:nvPr/>
          </p:nvGrpSpPr>
          <p:grpSpPr>
            <a:xfrm>
              <a:off x="4663263" y="1371600"/>
              <a:ext cx="685800" cy="1066800"/>
              <a:chOff x="2555358" y="2019300"/>
              <a:chExt cx="685800" cy="1066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555358" y="2133600"/>
                <a:ext cx="685800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hevron 24"/>
              <p:cNvSpPr/>
              <p:nvPr/>
            </p:nvSpPr>
            <p:spPr>
              <a:xfrm>
                <a:off x="2822058" y="28575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Chevron 25"/>
              <p:cNvSpPr/>
              <p:nvPr/>
            </p:nvSpPr>
            <p:spPr>
              <a:xfrm flipH="1">
                <a:off x="2822058" y="20193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642153" y="1751111"/>
              <a:ext cx="728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643659" y="2774956"/>
            <a:ext cx="728020" cy="1066800"/>
            <a:chOff x="5480353" y="3934046"/>
            <a:chExt cx="728020" cy="1066800"/>
          </a:xfrm>
        </p:grpSpPr>
        <p:grpSp>
          <p:nvGrpSpPr>
            <p:cNvPr id="19" name="Group 18"/>
            <p:cNvGrpSpPr/>
            <p:nvPr/>
          </p:nvGrpSpPr>
          <p:grpSpPr>
            <a:xfrm>
              <a:off x="5501463" y="3934046"/>
              <a:ext cx="685800" cy="1066800"/>
              <a:chOff x="2555358" y="2019300"/>
              <a:chExt cx="685800" cy="10668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555358" y="2133600"/>
                <a:ext cx="685800" cy="838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hevron 20"/>
              <p:cNvSpPr/>
              <p:nvPr/>
            </p:nvSpPr>
            <p:spPr>
              <a:xfrm>
                <a:off x="2822058" y="28575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Chevron 21"/>
              <p:cNvSpPr/>
              <p:nvPr/>
            </p:nvSpPr>
            <p:spPr>
              <a:xfrm flipH="1">
                <a:off x="2822058" y="2019300"/>
                <a:ext cx="152400" cy="2286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480353" y="4313557"/>
              <a:ext cx="728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Mantid</a:t>
              </a:r>
              <a:endParaRPr lang="en-US" sz="14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168026" y="2603446"/>
            <a:ext cx="1051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Dakota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14300" y="5045289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Byproduct</a:t>
            </a:r>
          </a:p>
          <a:p>
            <a:pPr marL="231775"/>
            <a:r>
              <a:rPr lang="en-US" dirty="0" smtClean="0"/>
              <a:t>Classes created will be </a:t>
            </a:r>
            <a:r>
              <a:rPr lang="en-US" b="1" dirty="0" smtClean="0"/>
              <a:t>reused</a:t>
            </a:r>
            <a:r>
              <a:rPr lang="en-US" dirty="0" smtClean="0"/>
              <a:t> when fitting Simulated and Reduced Data to standard </a:t>
            </a:r>
            <a:r>
              <a:rPr lang="en-US" dirty="0" err="1" smtClean="0"/>
              <a:t>QuasiElastic</a:t>
            </a:r>
            <a:r>
              <a:rPr lang="en-US" dirty="0" smtClean="0"/>
              <a:t> models within Mantid. These classes have to be written, anyway.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5400"/>
                </a:solidFill>
                <a:latin typeface="Arial Black" pitchFamily="34" charset="0"/>
              </a:rPr>
              <a:t>Minimization Split </a:t>
            </a:r>
            <a:r>
              <a:rPr lang="en-US" sz="2800" dirty="0" smtClean="0">
                <a:solidFill>
                  <a:srgbClr val="005400"/>
                </a:solidFill>
                <a:latin typeface="Arial Black" pitchFamily="34" charset="0"/>
              </a:rPr>
              <a:t>Strategy 2</a:t>
            </a:r>
            <a:endParaRPr lang="en-US" sz="2800" dirty="0">
              <a:solidFill>
                <a:srgbClr val="005400"/>
              </a:solidFill>
              <a:latin typeface="Arial Black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04800" y="2148392"/>
            <a:ext cx="7559779" cy="4106690"/>
            <a:chOff x="212621" y="838200"/>
            <a:chExt cx="7559779" cy="4106690"/>
          </a:xfrm>
        </p:grpSpPr>
        <p:sp>
          <p:nvSpPr>
            <p:cNvPr id="3" name="TextBox 2"/>
            <p:cNvSpPr txBox="1"/>
            <p:nvPr/>
          </p:nvSpPr>
          <p:spPr>
            <a:xfrm>
              <a:off x="3262889" y="838200"/>
              <a:ext cx="207633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Dakota Client object</a:t>
              </a:r>
              <a:endParaRPr lang="en-US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4262004" y="1238792"/>
              <a:ext cx="0" cy="341277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75021" y="1277631"/>
              <a:ext cx="839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</a:t>
              </a:r>
              <a:r>
                <a:rPr lang="en-US" sz="1400" i="1" dirty="0" smtClean="0"/>
                <a:t>request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31374" y="1580069"/>
              <a:ext cx="21393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Cost Function Object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265339" y="1949401"/>
              <a:ext cx="0" cy="341277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97106" y="2304854"/>
              <a:ext cx="388907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i="1" u="sng" dirty="0" smtClean="0"/>
                <a:t>F(</a:t>
              </a:r>
              <a:r>
                <a:rPr lang="en-US" sz="2000" i="1" u="sng" dirty="0" err="1" smtClean="0"/>
                <a:t>b</a:t>
              </a:r>
              <a:r>
                <a:rPr lang="en-US" sz="2000" b="1" i="1" u="sng" baseline="-25000" dirty="0" err="1" smtClean="0"/>
                <a:t>min</a:t>
              </a:r>
              <a:r>
                <a:rPr lang="en-US" sz="2000" i="1" u="sng" dirty="0" smtClean="0"/>
                <a:t>(f),f)</a:t>
              </a:r>
              <a:r>
                <a:rPr lang="en-US" sz="2000" u="sng" dirty="0" smtClean="0"/>
                <a:t> Fit Model Server Object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370742" y="1764735"/>
              <a:ext cx="303719" cy="0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7498" y="1580069"/>
              <a:ext cx="19085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Exper</a:t>
              </a:r>
              <a:r>
                <a:rPr lang="en-US" dirty="0" smtClean="0"/>
                <a:t>. Data Object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05418" y="2821442"/>
              <a:ext cx="207633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Dakota Client object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04533" y="3222034"/>
              <a:ext cx="0" cy="341277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86116" y="3255534"/>
              <a:ext cx="839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</a:t>
              </a:r>
              <a:r>
                <a:rPr lang="en-US" sz="1400" i="1" dirty="0" smtClean="0"/>
                <a:t>request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73903" y="3563311"/>
              <a:ext cx="21393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Cost Function Object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07868" y="3932643"/>
              <a:ext cx="0" cy="341277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413271" y="3747977"/>
              <a:ext cx="303719" cy="0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740027" y="3563311"/>
              <a:ext cx="19085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Exper</a:t>
              </a:r>
              <a:r>
                <a:rPr lang="en-US" dirty="0" smtClean="0"/>
                <a:t>. Data Object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06732" y="4356424"/>
              <a:ext cx="305711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F(</a:t>
              </a:r>
              <a:r>
                <a:rPr lang="en-US" i="1" dirty="0" err="1" smtClean="0"/>
                <a:t>b|f</a:t>
              </a:r>
              <a:r>
                <a:rPr lang="en-US" i="1" dirty="0" smtClean="0"/>
                <a:t>)</a:t>
              </a:r>
              <a:r>
                <a:rPr lang="en-US" dirty="0" smtClean="0"/>
                <a:t> Fit Model Server Object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14600" y="2290678"/>
              <a:ext cx="5257800" cy="2586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e 20"/>
            <p:cNvSpPr/>
            <p:nvPr/>
          </p:nvSpPr>
          <p:spPr>
            <a:xfrm>
              <a:off x="2057400" y="2290678"/>
              <a:ext cx="304800" cy="258612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990600" y="838200"/>
              <a:ext cx="304800" cy="41066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1156" y="3291629"/>
              <a:ext cx="925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fast</a:t>
              </a:r>
            </a:p>
            <a:p>
              <a:pPr algn="ctr"/>
              <a:r>
                <a:rPr lang="en-US" dirty="0" err="1" smtClean="0"/>
                <a:t>minimiz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2621" y="2594941"/>
              <a:ext cx="925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slow</a:t>
              </a:r>
            </a:p>
            <a:p>
              <a:pPr algn="ctr"/>
              <a:r>
                <a:rPr lang="en-US" dirty="0" err="1" smtClean="0"/>
                <a:t>minimiz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2400" y="1286356"/>
            <a:ext cx="8496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A fast Dakota minimization freezes the </a:t>
            </a:r>
            <a:r>
              <a:rPr lang="en-US" dirty="0"/>
              <a:t>MD Force-Field </a:t>
            </a:r>
            <a:r>
              <a:rPr lang="en-US" dirty="0" smtClean="0"/>
              <a:t>parameters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F(</a:t>
            </a:r>
            <a:r>
              <a:rPr lang="en-US" i="1" dirty="0" err="1" smtClean="0">
                <a:sym typeface="Wingdings" pitchFamily="2" charset="2"/>
              </a:rPr>
              <a:t>b|f</a:t>
            </a:r>
            <a:r>
              <a:rPr lang="en-US" i="1" dirty="0" smtClean="0">
                <a:sym typeface="Wingdings" pitchFamily="2" charset="2"/>
              </a:rPr>
              <a:t>) </a:t>
            </a:r>
            <a:r>
              <a:rPr lang="en-US" i="1" dirty="0" err="1" smtClean="0">
                <a:sym typeface="Wingdings" pitchFamily="2" charset="2"/>
              </a:rPr>
              <a:t>b</a:t>
            </a:r>
            <a:r>
              <a:rPr lang="en-US" b="1" i="1" baseline="-25000" dirty="0" err="1" smtClean="0">
                <a:sym typeface="Wingdings" pitchFamily="2" charset="2"/>
              </a:rPr>
              <a:t>min</a:t>
            </a:r>
            <a:r>
              <a:rPr lang="en-US" i="1" dirty="0" smtClean="0">
                <a:sym typeface="Wingdings" pitchFamily="2" charset="2"/>
              </a:rPr>
              <a:t>(f)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Fit Model involving MD </a:t>
            </a:r>
            <a:r>
              <a:rPr lang="en-US" dirty="0" smtClean="0"/>
              <a:t>uses the optimized beamline </a:t>
            </a:r>
            <a:r>
              <a:rPr lang="en-US" dirty="0" err="1" smtClean="0"/>
              <a:t>params</a:t>
            </a:r>
            <a:r>
              <a:rPr lang="en-US" dirty="0" smtClean="0"/>
              <a:t>. </a:t>
            </a:r>
            <a:r>
              <a:rPr lang="en-US" b="1" i="1" dirty="0" smtClean="0"/>
              <a:t>b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F( </a:t>
            </a:r>
            <a:r>
              <a:rPr lang="en-US" i="1" dirty="0" err="1" smtClean="0">
                <a:sym typeface="Wingdings" pitchFamily="2" charset="2"/>
              </a:rPr>
              <a:t>b</a:t>
            </a:r>
            <a:r>
              <a:rPr lang="en-US" sz="2000" b="1" i="1" baseline="-25000" dirty="0" err="1" smtClean="0">
                <a:sym typeface="Wingdings" pitchFamily="2" charset="2"/>
              </a:rPr>
              <a:t>min</a:t>
            </a:r>
            <a:r>
              <a:rPr lang="en-US" i="1" dirty="0" smtClean="0">
                <a:sym typeface="Wingdings" pitchFamily="2" charset="2"/>
              </a:rPr>
              <a:t>(f), f)</a:t>
            </a:r>
            <a:endParaRPr lang="en-US" i="1" dirty="0">
              <a:sym typeface="Wingdings" pitchFamily="2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092" y="824691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Model:  </a:t>
            </a:r>
            <a:r>
              <a:rPr lang="en-US" i="1" dirty="0" smtClean="0"/>
              <a:t>F( f, b)</a:t>
            </a:r>
            <a:endParaRPr lang="en-US" i="1" dirty="0"/>
          </a:p>
        </p:txBody>
      </p:sp>
      <p:sp>
        <p:nvSpPr>
          <p:cNvPr id="29" name="Rectangle 28"/>
          <p:cNvSpPr/>
          <p:nvPr/>
        </p:nvSpPr>
        <p:spPr>
          <a:xfrm>
            <a:off x="2022299" y="640025"/>
            <a:ext cx="2974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f</a:t>
            </a:r>
            <a:r>
              <a:rPr lang="en-US" dirty="0" smtClean="0"/>
              <a:t>: </a:t>
            </a:r>
            <a:r>
              <a:rPr lang="en-US" dirty="0"/>
              <a:t>MD Force-Field </a:t>
            </a:r>
            <a:r>
              <a:rPr lang="en-US" dirty="0" smtClean="0"/>
              <a:t>parameters</a:t>
            </a:r>
          </a:p>
          <a:p>
            <a:r>
              <a:rPr lang="en-US" b="1" i="1" dirty="0" smtClean="0"/>
              <a:t>b</a:t>
            </a:r>
            <a:r>
              <a:rPr lang="en-US" dirty="0" smtClean="0"/>
              <a:t>: beamline parameters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432</Words>
  <Application>Microsoft Office PowerPoint</Application>
  <PresentationFormat>On-screen Show (4:3)</PresentationFormat>
  <Paragraphs>136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</dc:creator>
  <cp:lastModifiedBy>Translator</cp:lastModifiedBy>
  <cp:revision>53</cp:revision>
  <dcterms:created xsi:type="dcterms:W3CDTF">2012-11-26T01:18:52Z</dcterms:created>
  <dcterms:modified xsi:type="dcterms:W3CDTF">2012-11-30T21:45:20Z</dcterms:modified>
</cp:coreProperties>
</file>