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20" y="-128"/>
      </p:cViewPr>
      <p:guideLst>
        <p:guide orient="horz" pos="2160"/>
        <p:guide pos="16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A88E-1702-3345-B06E-54BC7282559F}" type="datetimeFigureOut">
              <a:rPr lang="en-US" smtClean="0"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480-3FCE-0840-BA04-4ABD362E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A88E-1702-3345-B06E-54BC7282559F}" type="datetimeFigureOut">
              <a:rPr lang="en-US" smtClean="0"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480-3FCE-0840-BA04-4ABD362E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9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A88E-1702-3345-B06E-54BC7282559F}" type="datetimeFigureOut">
              <a:rPr lang="en-US" smtClean="0"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480-3FCE-0840-BA04-4ABD362E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A88E-1702-3345-B06E-54BC7282559F}" type="datetimeFigureOut">
              <a:rPr lang="en-US" smtClean="0"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480-3FCE-0840-BA04-4ABD362E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2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A88E-1702-3345-B06E-54BC7282559F}" type="datetimeFigureOut">
              <a:rPr lang="en-US" smtClean="0"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480-3FCE-0840-BA04-4ABD362E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A88E-1702-3345-B06E-54BC7282559F}" type="datetimeFigureOut">
              <a:rPr lang="en-US" smtClean="0"/>
              <a:t>2/27/13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480-3FCE-0840-BA04-4ABD362E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2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A88E-1702-3345-B06E-54BC7282559F}" type="datetimeFigureOut">
              <a:rPr lang="en-US" smtClean="0"/>
              <a:t>2/27/13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480-3FCE-0840-BA04-4ABD362E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8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A88E-1702-3345-B06E-54BC7282559F}" type="datetimeFigureOut">
              <a:rPr lang="en-US" smtClean="0"/>
              <a:t>2/27/13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480-3FCE-0840-BA04-4ABD362E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A88E-1702-3345-B06E-54BC7282559F}" type="datetimeFigureOut">
              <a:rPr lang="en-US" smtClean="0"/>
              <a:t>2/27/13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480-3FCE-0840-BA04-4ABD362E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A88E-1702-3345-B06E-54BC7282559F}" type="datetimeFigureOut">
              <a:rPr lang="en-US" smtClean="0"/>
              <a:t>2/27/13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480-3FCE-0840-BA04-4ABD362E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A88E-1702-3345-B06E-54BC7282559F}" type="datetimeFigureOut">
              <a:rPr lang="en-US" smtClean="0"/>
              <a:t>2/27/13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7480-3FCE-0840-BA04-4ABD362E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3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A88E-1702-3345-B06E-54BC7282559F}" type="datetimeFigureOut">
              <a:rPr lang="en-US" smtClean="0"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7480-3FCE-0840-BA04-4ABD362E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2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38235" y="2260268"/>
            <a:ext cx="2518524" cy="40900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ActiveMQ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8235" y="555917"/>
            <a:ext cx="2518524" cy="40900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Dakota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8234" y="3816074"/>
            <a:ext cx="2518524" cy="74412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Kepler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8234" y="5903589"/>
            <a:ext cx="2518524" cy="40900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61122" y="964921"/>
            <a:ext cx="0" cy="129534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825117" y="1481538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PARAMS.READY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61122" y="2669272"/>
            <a:ext cx="0" cy="114680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1825117" y="3112095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PARAMS.READY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19728" y="2669272"/>
            <a:ext cx="2" cy="114680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419730" y="960393"/>
            <a:ext cx="1" cy="129534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3794439" y="1481538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RESULTS.READY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3768485" y="3112095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RESULTS.READY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57341" y="4560199"/>
            <a:ext cx="0" cy="134339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1852794" y="5094539"/>
            <a:ext cx="9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submission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ircular Arrow 24"/>
          <p:cNvSpPr>
            <a:spLocks noChangeAspect="1"/>
          </p:cNvSpPr>
          <p:nvPr/>
        </p:nvSpPr>
        <p:spPr>
          <a:xfrm>
            <a:off x="4154488" y="4288023"/>
            <a:ext cx="272175" cy="272175"/>
          </a:xfrm>
          <a:prstGeom prst="circularArrow">
            <a:avLst>
              <a:gd name="adj1" fmla="val 10013"/>
              <a:gd name="adj2" fmla="val 1142319"/>
              <a:gd name="adj3" fmla="val 8396100"/>
              <a:gd name="adj4" fmla="val 10800000"/>
              <a:gd name="adj5" fmla="val 1372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290576" y="4560199"/>
            <a:ext cx="0" cy="134339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3492840" y="5104780"/>
            <a:ext cx="13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Polling for completion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021781" y="2256439"/>
            <a:ext cx="2518524" cy="40900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Catalog Agent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021781" y="3983635"/>
            <a:ext cx="2518524" cy="40900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ICAT Server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6" idx="3"/>
          </p:cNvCxnSpPr>
          <p:nvPr/>
        </p:nvCxnSpPr>
        <p:spPr>
          <a:xfrm flipH="1">
            <a:off x="4656758" y="4188137"/>
            <a:ext cx="1365023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43967" y="3907902"/>
            <a:ext cx="884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 request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data_exist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0718" y="2218549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RESULTS.READY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" idx="3"/>
            <a:endCxn id="38" idx="1"/>
          </p:cNvCxnSpPr>
          <p:nvPr/>
        </p:nvCxnSpPr>
        <p:spPr>
          <a:xfrm flipV="1">
            <a:off x="4656759" y="2460941"/>
            <a:ext cx="1365022" cy="382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9" idx="0"/>
          </p:cNvCxnSpPr>
          <p:nvPr/>
        </p:nvCxnSpPr>
        <p:spPr>
          <a:xfrm flipH="1">
            <a:off x="7281043" y="2669271"/>
            <a:ext cx="10763" cy="1314364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6200000">
            <a:off x="6744032" y="3112094"/>
            <a:ext cx="841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Push to ICAT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3544146" y="3061373"/>
            <a:ext cx="740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JOB.START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6" name="Straight Arrow Connector 55"/>
          <p:cNvCxnSpPr>
            <a:stCxn id="57" idx="3"/>
            <a:endCxn id="6" idx="1"/>
          </p:cNvCxnSpPr>
          <p:nvPr/>
        </p:nvCxnSpPr>
        <p:spPr>
          <a:xfrm>
            <a:off x="1341777" y="4186222"/>
            <a:ext cx="796457" cy="1915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59574" y="3983635"/>
            <a:ext cx="1182203" cy="40517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Kepler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41777" y="3940001"/>
            <a:ext cx="630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 job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Circular Arrow 62"/>
          <p:cNvSpPr>
            <a:spLocks noChangeAspect="1"/>
          </p:cNvSpPr>
          <p:nvPr/>
        </p:nvSpPr>
        <p:spPr>
          <a:xfrm>
            <a:off x="6021781" y="2328682"/>
            <a:ext cx="272175" cy="272175"/>
          </a:xfrm>
          <a:prstGeom prst="circularArrow">
            <a:avLst>
              <a:gd name="adj1" fmla="val 10013"/>
              <a:gd name="adj2" fmla="val 1142319"/>
              <a:gd name="adj3" fmla="val 8396100"/>
              <a:gd name="adj4" fmla="val 10800000"/>
              <a:gd name="adj5" fmla="val 1372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216839" y="6225117"/>
            <a:ext cx="407272" cy="191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120347" y="5778223"/>
            <a:ext cx="71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216839" y="6442097"/>
            <a:ext cx="407272" cy="1914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88236" y="6080478"/>
            <a:ext cx="1183349" cy="464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ActiveMQ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</a:t>
            </a:r>
          </a:p>
          <a:p>
            <a:pPr>
              <a:spcAft>
                <a:spcPts val="500"/>
              </a:spcAf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protocol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044050" y="2665443"/>
            <a:ext cx="2" cy="114680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044052" y="960393"/>
            <a:ext cx="0" cy="129330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3556575" y="1501565"/>
            <a:ext cx="740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JOB.START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Circular Arrow 44"/>
          <p:cNvSpPr>
            <a:spLocks noChangeAspect="1"/>
          </p:cNvSpPr>
          <p:nvPr/>
        </p:nvSpPr>
        <p:spPr>
          <a:xfrm>
            <a:off x="3938689" y="699922"/>
            <a:ext cx="584736" cy="272175"/>
          </a:xfrm>
          <a:prstGeom prst="circularArrow">
            <a:avLst>
              <a:gd name="adj1" fmla="val 10013"/>
              <a:gd name="adj2" fmla="val 1142319"/>
              <a:gd name="adj3" fmla="val 8396100"/>
              <a:gd name="adj4" fmla="val 10800000"/>
              <a:gd name="adj5" fmla="val 24641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Circular Arrow 43"/>
          <p:cNvSpPr>
            <a:spLocks noChangeAspect="1"/>
          </p:cNvSpPr>
          <p:nvPr/>
        </p:nvSpPr>
        <p:spPr>
          <a:xfrm>
            <a:off x="2325034" y="3812245"/>
            <a:ext cx="272175" cy="272175"/>
          </a:xfrm>
          <a:prstGeom prst="circularArrow">
            <a:avLst>
              <a:gd name="adj1" fmla="val 10013"/>
              <a:gd name="adj2" fmla="val 1142319"/>
              <a:gd name="adj3" fmla="val 8396100"/>
              <a:gd name="adj4" fmla="val 10800000"/>
              <a:gd name="adj5" fmla="val 1372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574" y="107633"/>
            <a:ext cx="195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CAMM Overview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2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8016" y="346357"/>
            <a:ext cx="2178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List of </a:t>
            </a:r>
            <a:r>
              <a:rPr lang="en-US" sz="1400" dirty="0" err="1" smtClean="0">
                <a:solidFill>
                  <a:srgbClr val="595959"/>
                </a:solidFill>
              </a:rPr>
              <a:t>ActiveMQ</a:t>
            </a:r>
            <a:r>
              <a:rPr lang="en-US" sz="1400" dirty="0" smtClean="0">
                <a:solidFill>
                  <a:srgbClr val="595959"/>
                </a:solidFill>
              </a:rPr>
              <a:t> messages: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3374" y="800800"/>
            <a:ext cx="7246247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500"/>
              </a:spcAft>
              <a:buFont typeface="Lucida Grande"/>
              <a:buChar char="➞"/>
            </a:pPr>
            <a:r>
              <a:rPr lang="en-US" sz="1000" dirty="0">
                <a:solidFill>
                  <a:srgbClr val="595959"/>
                </a:solidFill>
              </a:rPr>
              <a:t>JOB.START: </a:t>
            </a:r>
            <a:r>
              <a:rPr lang="en-US" sz="1000" dirty="0" err="1">
                <a:solidFill>
                  <a:srgbClr val="595959"/>
                </a:solidFill>
              </a:rPr>
              <a:t>Kepler</a:t>
            </a:r>
            <a:r>
              <a:rPr lang="en-US" sz="1000" dirty="0">
                <a:solidFill>
                  <a:srgbClr val="595959"/>
                </a:solidFill>
              </a:rPr>
              <a:t> sends this message to tell Dakota to start a new minimization process.</a:t>
            </a:r>
          </a:p>
          <a:p>
            <a:pPr marL="171450" indent="-171450">
              <a:spcAft>
                <a:spcPts val="500"/>
              </a:spcAft>
              <a:buFont typeface="Lucida Grande"/>
              <a:buChar char="➞"/>
            </a:pPr>
            <a:endParaRPr lang="en-US" sz="1000" dirty="0" smtClean="0">
              <a:solidFill>
                <a:srgbClr val="595959"/>
              </a:solidFill>
            </a:endParaRPr>
          </a:p>
          <a:p>
            <a:pPr marL="171450" indent="-171450">
              <a:spcAft>
                <a:spcPts val="500"/>
              </a:spcAft>
              <a:buFont typeface="Lucida Grande"/>
              <a:buChar char="➞"/>
            </a:pPr>
            <a:r>
              <a:rPr lang="en-US" sz="1000" dirty="0" smtClean="0">
                <a:solidFill>
                  <a:srgbClr val="595959"/>
                </a:solidFill>
              </a:rPr>
              <a:t>PARAMS.READY: Dakota sends this message to tell </a:t>
            </a:r>
            <a:r>
              <a:rPr lang="en-US" sz="1000" dirty="0" err="1" smtClean="0">
                <a:solidFill>
                  <a:srgbClr val="595959"/>
                </a:solidFill>
              </a:rPr>
              <a:t>Kepler</a:t>
            </a:r>
            <a:r>
              <a:rPr lang="en-US" sz="1000" dirty="0" smtClean="0">
                <a:solidFill>
                  <a:srgbClr val="595959"/>
                </a:solidFill>
              </a:rPr>
              <a:t> that new simulation parameters are ready. </a:t>
            </a:r>
            <a:r>
              <a:rPr lang="en-US" sz="1000" dirty="0" err="1" smtClean="0">
                <a:solidFill>
                  <a:srgbClr val="595959"/>
                </a:solidFill>
              </a:rPr>
              <a:t>Kepler</a:t>
            </a:r>
            <a:r>
              <a:rPr lang="en-US" sz="1000" dirty="0" smtClean="0">
                <a:solidFill>
                  <a:srgbClr val="595959"/>
                </a:solidFill>
              </a:rPr>
              <a:t> will use those parameters to submit a new simulation job to the cluster.</a:t>
            </a:r>
          </a:p>
          <a:p>
            <a:pPr marL="171450" indent="-171450">
              <a:spcAft>
                <a:spcPts val="500"/>
              </a:spcAft>
              <a:buFont typeface="Lucida Grande"/>
              <a:buChar char="➞"/>
            </a:pPr>
            <a:endParaRPr lang="en-US" sz="1000" dirty="0" smtClean="0">
              <a:solidFill>
                <a:srgbClr val="595959"/>
              </a:solidFill>
            </a:endParaRPr>
          </a:p>
          <a:p>
            <a:pPr marL="171450" indent="-171450">
              <a:spcAft>
                <a:spcPts val="500"/>
              </a:spcAft>
              <a:buFont typeface="Lucida Grande"/>
              <a:buChar char="➞"/>
            </a:pPr>
            <a:r>
              <a:rPr lang="en-US" sz="1000" dirty="0" smtClean="0">
                <a:solidFill>
                  <a:srgbClr val="595959"/>
                </a:solidFill>
              </a:rPr>
              <a:t>RESULTS.READY: </a:t>
            </a:r>
            <a:r>
              <a:rPr lang="en-US" sz="1000" dirty="0" err="1" smtClean="0">
                <a:solidFill>
                  <a:srgbClr val="595959"/>
                </a:solidFill>
              </a:rPr>
              <a:t>Kepler</a:t>
            </a:r>
            <a:r>
              <a:rPr lang="en-US" sz="1000" dirty="0" smtClean="0">
                <a:solidFill>
                  <a:srgbClr val="595959"/>
                </a:solidFill>
              </a:rPr>
              <a:t> sends this message when a simulation job has completed and simulation data is available. This message is consumed by Dakota (which will then start a new iteration of its minimization process) and the cataloging agent.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828" y="2723167"/>
            <a:ext cx="197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95959"/>
                </a:solidFill>
              </a:rPr>
              <a:t>List CAMM components:</a:t>
            </a:r>
            <a:endParaRPr lang="en-US" sz="1400" dirty="0">
              <a:solidFill>
                <a:srgbClr val="59595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5774" y="3120206"/>
            <a:ext cx="7246247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500"/>
              </a:spcAft>
              <a:buFont typeface="Lucida Grande"/>
              <a:buChar char="➞"/>
            </a:pPr>
            <a:r>
              <a:rPr lang="en-US" sz="1000" dirty="0" err="1" smtClean="0">
                <a:solidFill>
                  <a:srgbClr val="595959"/>
                </a:solidFill>
              </a:rPr>
              <a:t>Kepler</a:t>
            </a:r>
            <a:r>
              <a:rPr lang="en-US" sz="1000" dirty="0" smtClean="0">
                <a:solidFill>
                  <a:srgbClr val="595959"/>
                </a:solidFill>
              </a:rPr>
              <a:t>: </a:t>
            </a:r>
            <a:endParaRPr lang="en-US" sz="1000" dirty="0">
              <a:solidFill>
                <a:srgbClr val="595959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1000" dirty="0" smtClean="0">
                <a:solidFill>
                  <a:srgbClr val="595959"/>
                </a:solidFill>
              </a:rPr>
              <a:t>	Workflow </a:t>
            </a:r>
            <a:r>
              <a:rPr lang="en-US" sz="1000" dirty="0" smtClean="0">
                <a:solidFill>
                  <a:srgbClr val="595959"/>
                </a:solidFill>
              </a:rPr>
              <a:t>manager that oversees the execution of cost function evaluation. It submits cost function evaluation jobs to the </a:t>
            </a:r>
            <a:r>
              <a:rPr lang="en-US" sz="1000" dirty="0" smtClean="0">
                <a:solidFill>
                  <a:srgbClr val="595959"/>
                </a:solidFill>
              </a:rPr>
              <a:t>	cluster </a:t>
            </a:r>
            <a:r>
              <a:rPr lang="en-US" sz="1000" dirty="0" smtClean="0">
                <a:solidFill>
                  <a:srgbClr val="595959"/>
                </a:solidFill>
              </a:rPr>
              <a:t>through </a:t>
            </a:r>
            <a:r>
              <a:rPr lang="en-US" sz="1000" dirty="0" err="1" smtClean="0">
                <a:solidFill>
                  <a:srgbClr val="595959"/>
                </a:solidFill>
              </a:rPr>
              <a:t>ssh</a:t>
            </a:r>
            <a:r>
              <a:rPr lang="en-US" sz="1000" dirty="0">
                <a:solidFill>
                  <a:srgbClr val="595959"/>
                </a:solidFill>
              </a:rPr>
              <a:t> </a:t>
            </a:r>
            <a:r>
              <a:rPr lang="en-US" sz="1000" dirty="0" smtClean="0">
                <a:solidFill>
                  <a:srgbClr val="595959"/>
                </a:solidFill>
              </a:rPr>
              <a:t>and polls the cluster for job completion. Once a cost function evaluation job is completed, it notifies Dakota </a:t>
            </a:r>
            <a:r>
              <a:rPr lang="en-US" sz="1000" dirty="0" smtClean="0">
                <a:solidFill>
                  <a:srgbClr val="595959"/>
                </a:solidFill>
              </a:rPr>
              <a:t>	that </a:t>
            </a:r>
            <a:r>
              <a:rPr lang="en-US" sz="1000" dirty="0" smtClean="0">
                <a:solidFill>
                  <a:srgbClr val="595959"/>
                </a:solidFill>
              </a:rPr>
              <a:t>results are ready. Through the same notification process, the Cataloging Agent is notified that new simulation data is ready </a:t>
            </a:r>
            <a:r>
              <a:rPr lang="en-US" sz="1000" dirty="0" smtClean="0">
                <a:solidFill>
                  <a:srgbClr val="595959"/>
                </a:solidFill>
              </a:rPr>
              <a:t>	to </a:t>
            </a:r>
            <a:r>
              <a:rPr lang="en-US" sz="1000" dirty="0" smtClean="0">
                <a:solidFill>
                  <a:srgbClr val="595959"/>
                </a:solidFill>
              </a:rPr>
              <a:t>be cataloged in ICAT. Before sending a job to the cluster, </a:t>
            </a:r>
            <a:r>
              <a:rPr lang="en-US" sz="1000" dirty="0" err="1" smtClean="0">
                <a:solidFill>
                  <a:srgbClr val="595959"/>
                </a:solidFill>
              </a:rPr>
              <a:t>Kepler</a:t>
            </a:r>
            <a:r>
              <a:rPr lang="en-US" sz="1000" dirty="0" smtClean="0">
                <a:solidFill>
                  <a:srgbClr val="595959"/>
                </a:solidFill>
              </a:rPr>
              <a:t> will query the ICAT server through its web service to check </a:t>
            </a:r>
            <a:r>
              <a:rPr lang="en-US" sz="1000" dirty="0" smtClean="0">
                <a:solidFill>
                  <a:srgbClr val="595959"/>
                </a:solidFill>
              </a:rPr>
              <a:t>	whether </a:t>
            </a:r>
            <a:r>
              <a:rPr lang="en-US" sz="1000" dirty="0" smtClean="0">
                <a:solidFill>
                  <a:srgbClr val="595959"/>
                </a:solidFill>
              </a:rPr>
              <a:t>a similar simulation </a:t>
            </a:r>
            <a:r>
              <a:rPr lang="en-US" sz="1000" dirty="0" smtClean="0">
                <a:solidFill>
                  <a:srgbClr val="595959"/>
                </a:solidFill>
              </a:rPr>
              <a:t>exists. </a:t>
            </a:r>
            <a:r>
              <a:rPr lang="en-US" sz="1000" dirty="0" smtClean="0">
                <a:solidFill>
                  <a:srgbClr val="595959"/>
                </a:solidFill>
              </a:rPr>
              <a:t>If a similar simulation is available, the cost function evaluation job sent to the cluster will </a:t>
            </a:r>
            <a:r>
              <a:rPr lang="en-US" sz="1000" dirty="0" smtClean="0">
                <a:solidFill>
                  <a:srgbClr val="595959"/>
                </a:solidFill>
              </a:rPr>
              <a:t>	use </a:t>
            </a:r>
            <a:r>
              <a:rPr lang="en-US" sz="1000" dirty="0" smtClean="0">
                <a:solidFill>
                  <a:srgbClr val="595959"/>
                </a:solidFill>
              </a:rPr>
              <a:t>that simulation data rather than performing a new </a:t>
            </a:r>
            <a:r>
              <a:rPr lang="en-US" sz="1000" dirty="0" smtClean="0">
                <a:solidFill>
                  <a:srgbClr val="595959"/>
                </a:solidFill>
              </a:rPr>
              <a:t>one. </a:t>
            </a:r>
            <a:r>
              <a:rPr lang="en-US" sz="1000" dirty="0" smtClean="0">
                <a:solidFill>
                  <a:srgbClr val="595959"/>
                </a:solidFill>
              </a:rPr>
              <a:t>See </a:t>
            </a:r>
            <a:r>
              <a:rPr lang="en-US" sz="1000" dirty="0" err="1" smtClean="0">
                <a:solidFill>
                  <a:srgbClr val="595959"/>
                </a:solidFill>
              </a:rPr>
              <a:t>Kepler</a:t>
            </a:r>
            <a:r>
              <a:rPr lang="en-US" sz="1000" dirty="0" smtClean="0">
                <a:solidFill>
                  <a:srgbClr val="595959"/>
                </a:solidFill>
              </a:rPr>
              <a:t> workflow overview for detail.</a:t>
            </a:r>
          </a:p>
          <a:p>
            <a:pPr marL="171450" indent="-171450">
              <a:spcAft>
                <a:spcPts val="500"/>
              </a:spcAft>
              <a:buFont typeface="Lucida Grande"/>
              <a:buChar char="➞"/>
            </a:pPr>
            <a:r>
              <a:rPr lang="en-US" sz="1000" dirty="0" smtClean="0">
                <a:solidFill>
                  <a:srgbClr val="595959"/>
                </a:solidFill>
              </a:rPr>
              <a:t>Dakota: </a:t>
            </a:r>
            <a:endParaRPr lang="en-US" sz="1000" dirty="0" smtClean="0">
              <a:solidFill>
                <a:srgbClr val="595959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1000" dirty="0">
                <a:solidFill>
                  <a:srgbClr val="595959"/>
                </a:solidFill>
              </a:rPr>
              <a:t>	</a:t>
            </a:r>
            <a:r>
              <a:rPr lang="en-US" sz="1000" dirty="0" smtClean="0">
                <a:solidFill>
                  <a:srgbClr val="595959"/>
                </a:solidFill>
              </a:rPr>
              <a:t>Performs </a:t>
            </a:r>
            <a:r>
              <a:rPr lang="en-US" sz="1000" dirty="0" smtClean="0">
                <a:solidFill>
                  <a:srgbClr val="595959"/>
                </a:solidFill>
              </a:rPr>
              <a:t>minimization. </a:t>
            </a:r>
            <a:r>
              <a:rPr lang="en-US" sz="1000" dirty="0">
                <a:solidFill>
                  <a:srgbClr val="595959"/>
                </a:solidFill>
              </a:rPr>
              <a:t>G</a:t>
            </a:r>
            <a:r>
              <a:rPr lang="en-US" sz="1000" dirty="0" smtClean="0">
                <a:solidFill>
                  <a:srgbClr val="595959"/>
                </a:solidFill>
              </a:rPr>
              <a:t>ets </a:t>
            </a:r>
            <a:r>
              <a:rPr lang="en-US" sz="1000" dirty="0" smtClean="0">
                <a:solidFill>
                  <a:srgbClr val="595959"/>
                </a:solidFill>
              </a:rPr>
              <a:t>the results of cost function evaluation through the </a:t>
            </a:r>
            <a:r>
              <a:rPr lang="en-US" sz="1000" dirty="0" err="1" smtClean="0">
                <a:solidFill>
                  <a:srgbClr val="595959"/>
                </a:solidFill>
              </a:rPr>
              <a:t>Kepler</a:t>
            </a:r>
            <a:r>
              <a:rPr lang="en-US" sz="1000" dirty="0" smtClean="0">
                <a:solidFill>
                  <a:srgbClr val="595959"/>
                </a:solidFill>
              </a:rPr>
              <a:t> workflow.</a:t>
            </a:r>
          </a:p>
          <a:p>
            <a:pPr marL="171450" indent="-171450">
              <a:spcAft>
                <a:spcPts val="500"/>
              </a:spcAft>
              <a:buFont typeface="Lucida Grande"/>
              <a:buChar char="➞"/>
            </a:pPr>
            <a:r>
              <a:rPr lang="en-US" sz="1000" dirty="0" smtClean="0">
                <a:solidFill>
                  <a:srgbClr val="595959"/>
                </a:solidFill>
              </a:rPr>
              <a:t>Cataloging Agent: </a:t>
            </a:r>
            <a:endParaRPr lang="en-US" sz="1000" dirty="0" smtClean="0">
              <a:solidFill>
                <a:srgbClr val="595959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1000" dirty="0">
                <a:solidFill>
                  <a:srgbClr val="595959"/>
                </a:solidFill>
              </a:rPr>
              <a:t>	</a:t>
            </a:r>
            <a:r>
              <a:rPr lang="en-US" sz="1000" dirty="0" smtClean="0">
                <a:solidFill>
                  <a:srgbClr val="595959"/>
                </a:solidFill>
              </a:rPr>
              <a:t>Catalogs </a:t>
            </a:r>
            <a:r>
              <a:rPr lang="en-US" sz="1000" dirty="0" smtClean="0">
                <a:solidFill>
                  <a:srgbClr val="595959"/>
                </a:solidFill>
              </a:rPr>
              <a:t>new simulation output into ICAT.</a:t>
            </a:r>
          </a:p>
          <a:p>
            <a:pPr marL="171450" indent="-171450">
              <a:spcAft>
                <a:spcPts val="500"/>
              </a:spcAft>
              <a:buFont typeface="Lucida Grande"/>
              <a:buChar char="➞"/>
            </a:pPr>
            <a:r>
              <a:rPr lang="en-US" sz="1000" dirty="0" smtClean="0">
                <a:solidFill>
                  <a:srgbClr val="595959"/>
                </a:solidFill>
              </a:rPr>
              <a:t>ICAT server: </a:t>
            </a:r>
            <a:endParaRPr lang="en-US" sz="1000" dirty="0" smtClean="0">
              <a:solidFill>
                <a:srgbClr val="595959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1000" dirty="0">
                <a:solidFill>
                  <a:srgbClr val="595959"/>
                </a:solidFill>
              </a:rPr>
              <a:t>	</a:t>
            </a:r>
            <a:r>
              <a:rPr lang="en-US" sz="1000" dirty="0" smtClean="0">
                <a:solidFill>
                  <a:srgbClr val="595959"/>
                </a:solidFill>
              </a:rPr>
              <a:t>Provides </a:t>
            </a:r>
            <a:r>
              <a:rPr lang="en-US" sz="1000" dirty="0" smtClean="0">
                <a:solidFill>
                  <a:srgbClr val="595959"/>
                </a:solidFill>
              </a:rPr>
              <a:t>a web service to query a database of experimental and simulation data.</a:t>
            </a:r>
          </a:p>
          <a:p>
            <a:pPr marL="171450" indent="-171450">
              <a:spcAft>
                <a:spcPts val="500"/>
              </a:spcAft>
              <a:buFont typeface="Lucida Grande"/>
              <a:buChar char="➞"/>
            </a:pPr>
            <a:r>
              <a:rPr lang="en-US" sz="1000" dirty="0" err="1" smtClean="0">
                <a:solidFill>
                  <a:srgbClr val="595959"/>
                </a:solidFill>
              </a:rPr>
              <a:t>ActiveMQ</a:t>
            </a:r>
            <a:r>
              <a:rPr lang="en-US" sz="1000" dirty="0" smtClean="0">
                <a:solidFill>
                  <a:srgbClr val="595959"/>
                </a:solidFill>
              </a:rPr>
              <a:t>: </a:t>
            </a:r>
            <a:endParaRPr lang="en-US" sz="1000" dirty="0" smtClean="0">
              <a:solidFill>
                <a:srgbClr val="595959"/>
              </a:solidFill>
            </a:endParaRPr>
          </a:p>
          <a:p>
            <a:pPr lvl="1">
              <a:spcAft>
                <a:spcPts val="500"/>
              </a:spcAft>
            </a:pPr>
            <a:r>
              <a:rPr lang="en-US" sz="1000" dirty="0" smtClean="0">
                <a:solidFill>
                  <a:srgbClr val="595959"/>
                </a:solidFill>
              </a:rPr>
              <a:t>Provides </a:t>
            </a:r>
            <a:r>
              <a:rPr lang="en-US" sz="1000" dirty="0" smtClean="0">
                <a:solidFill>
                  <a:srgbClr val="595959"/>
                </a:solidFill>
              </a:rPr>
              <a:t>a messaging system between components.</a:t>
            </a:r>
          </a:p>
        </p:txBody>
      </p:sp>
    </p:spTree>
    <p:extLst>
      <p:ext uri="{BB962C8B-B14F-4D97-AF65-F5344CB8AC3E}">
        <p14:creationId xmlns:p14="http://schemas.microsoft.com/office/powerpoint/2010/main" val="371538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59574" y="107633"/>
            <a:ext cx="298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595959"/>
                </a:solidFill>
              </a:rPr>
              <a:t>Kepler</a:t>
            </a:r>
            <a:r>
              <a:rPr lang="en-US" sz="2000" dirty="0" smtClean="0">
                <a:solidFill>
                  <a:srgbClr val="595959"/>
                </a:solidFill>
              </a:rPr>
              <a:t> Workflow Overview</a:t>
            </a:r>
            <a:endParaRPr lang="en-US" sz="2000" dirty="0">
              <a:solidFill>
                <a:srgbClr val="595959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068646" y="1085548"/>
            <a:ext cx="1255674" cy="453358"/>
          </a:xfrm>
          <a:prstGeom prst="roundRect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Receive new parameters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Circular Arrow 52"/>
          <p:cNvSpPr>
            <a:spLocks noChangeAspect="1"/>
          </p:cNvSpPr>
          <p:nvPr/>
        </p:nvSpPr>
        <p:spPr>
          <a:xfrm>
            <a:off x="2172396" y="1176139"/>
            <a:ext cx="272175" cy="272175"/>
          </a:xfrm>
          <a:prstGeom prst="circularArrow">
            <a:avLst>
              <a:gd name="adj1" fmla="val 10013"/>
              <a:gd name="adj2" fmla="val 1142319"/>
              <a:gd name="adj3" fmla="val 8396100"/>
              <a:gd name="adj4" fmla="val 10800000"/>
              <a:gd name="adj5" fmla="val 1372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endCxn id="50" idx="1"/>
          </p:cNvCxnSpPr>
          <p:nvPr/>
        </p:nvCxnSpPr>
        <p:spPr>
          <a:xfrm>
            <a:off x="947137" y="1312227"/>
            <a:ext cx="1121509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47137" y="1036646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PARAMS.READY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50" idx="2"/>
            <a:endCxn id="61" idx="0"/>
          </p:cNvCxnSpPr>
          <p:nvPr/>
        </p:nvCxnSpPr>
        <p:spPr>
          <a:xfrm>
            <a:off x="2696483" y="1538906"/>
            <a:ext cx="0" cy="448712"/>
          </a:xfrm>
          <a:prstGeom prst="straightConnector1">
            <a:avLst/>
          </a:prstGeom>
          <a:ln w="12700" cmpd="sng">
            <a:solidFill>
              <a:srgbClr val="4F81BD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068646" y="1987618"/>
            <a:ext cx="1255674" cy="453358"/>
          </a:xfrm>
          <a:prstGeom prst="roundRect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Query ICAT for similar simulation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stCxn id="61" idx="2"/>
            <a:endCxn id="70" idx="0"/>
          </p:cNvCxnSpPr>
          <p:nvPr/>
        </p:nvCxnSpPr>
        <p:spPr>
          <a:xfrm flipH="1">
            <a:off x="1903096" y="2440976"/>
            <a:ext cx="793387" cy="784411"/>
          </a:xfrm>
          <a:prstGeom prst="straightConnector1">
            <a:avLst/>
          </a:prstGeom>
          <a:ln w="12700" cmpd="sng">
            <a:solidFill>
              <a:srgbClr val="4F81BD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71" idx="0"/>
          </p:cNvCxnSpPr>
          <p:nvPr/>
        </p:nvCxnSpPr>
        <p:spPr>
          <a:xfrm>
            <a:off x="2696483" y="2440976"/>
            <a:ext cx="797878" cy="784411"/>
          </a:xfrm>
          <a:prstGeom prst="straightConnector1">
            <a:avLst/>
          </a:prstGeom>
          <a:ln w="12700" cmpd="sng">
            <a:solidFill>
              <a:srgbClr val="4F81BD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158685" y="3225387"/>
            <a:ext cx="1488822" cy="552517"/>
          </a:xfrm>
          <a:prstGeom prst="roundRect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 simulation and cost function job to cluster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749950" y="3225387"/>
            <a:ext cx="1488822" cy="552517"/>
          </a:xfrm>
          <a:prstGeom prst="roundRect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 cost function job to cluster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3096" y="2619064"/>
            <a:ext cx="15183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595959"/>
                </a:solidFill>
              </a:rPr>
              <a:t>Is simulation available?</a:t>
            </a:r>
            <a:endParaRPr lang="en-US" sz="1100" dirty="0">
              <a:solidFill>
                <a:srgbClr val="595959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94361" y="2953017"/>
            <a:ext cx="387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595959"/>
                </a:solidFill>
              </a:rPr>
              <a:t>YES</a:t>
            </a:r>
            <a:endParaRPr lang="en-US" sz="1100" dirty="0">
              <a:solidFill>
                <a:srgbClr val="595959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466233" y="2953017"/>
            <a:ext cx="369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595959"/>
                </a:solidFill>
              </a:rPr>
              <a:t>NO</a:t>
            </a:r>
            <a:endParaRPr lang="en-US" sz="1100" dirty="0">
              <a:solidFill>
                <a:srgbClr val="595959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068646" y="4391759"/>
            <a:ext cx="1255674" cy="453358"/>
          </a:xfrm>
          <a:prstGeom prst="roundRect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Poll for completion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Circular Arrow 74"/>
          <p:cNvSpPr>
            <a:spLocks noChangeAspect="1"/>
          </p:cNvSpPr>
          <p:nvPr/>
        </p:nvSpPr>
        <p:spPr>
          <a:xfrm>
            <a:off x="2138189" y="4478591"/>
            <a:ext cx="272175" cy="272175"/>
          </a:xfrm>
          <a:prstGeom prst="circularArrow">
            <a:avLst>
              <a:gd name="adj1" fmla="val 10013"/>
              <a:gd name="adj2" fmla="val 1142319"/>
              <a:gd name="adj3" fmla="val 8396100"/>
              <a:gd name="adj4" fmla="val 10800000"/>
              <a:gd name="adj5" fmla="val 1372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6" name="Straight Arrow Connector 75"/>
          <p:cNvCxnSpPr>
            <a:stCxn id="70" idx="2"/>
            <a:endCxn id="74" idx="0"/>
          </p:cNvCxnSpPr>
          <p:nvPr/>
        </p:nvCxnSpPr>
        <p:spPr>
          <a:xfrm>
            <a:off x="1903096" y="3777904"/>
            <a:ext cx="793387" cy="613855"/>
          </a:xfrm>
          <a:prstGeom prst="straightConnector1">
            <a:avLst/>
          </a:prstGeom>
          <a:ln w="12700" cmpd="sng">
            <a:solidFill>
              <a:srgbClr val="4F81BD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2"/>
            <a:endCxn id="74" idx="0"/>
          </p:cNvCxnSpPr>
          <p:nvPr/>
        </p:nvCxnSpPr>
        <p:spPr>
          <a:xfrm flipH="1">
            <a:off x="2696483" y="3777904"/>
            <a:ext cx="797878" cy="613855"/>
          </a:xfrm>
          <a:prstGeom prst="straightConnector1">
            <a:avLst/>
          </a:prstGeom>
          <a:ln w="12700" cmpd="sng">
            <a:solidFill>
              <a:srgbClr val="4F81BD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068646" y="5265127"/>
            <a:ext cx="1255674" cy="453358"/>
          </a:xfrm>
          <a:prstGeom prst="roundRect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Send notification of new results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74" idx="2"/>
            <a:endCxn id="79" idx="0"/>
          </p:cNvCxnSpPr>
          <p:nvPr/>
        </p:nvCxnSpPr>
        <p:spPr>
          <a:xfrm>
            <a:off x="2696483" y="4845117"/>
            <a:ext cx="0" cy="420010"/>
          </a:xfrm>
          <a:prstGeom prst="straightConnector1">
            <a:avLst/>
          </a:prstGeom>
          <a:ln w="12700" cmpd="sng">
            <a:solidFill>
              <a:srgbClr val="4F81BD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9" idx="3"/>
          </p:cNvCxnSpPr>
          <p:nvPr/>
        </p:nvCxnSpPr>
        <p:spPr>
          <a:xfrm flipV="1">
            <a:off x="3324320" y="5490092"/>
            <a:ext cx="1117896" cy="171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324320" y="5243871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RESULTS.READY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4686414" y="2010201"/>
            <a:ext cx="691129" cy="40900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ICAT Server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9" name="Straight Arrow Connector 118"/>
          <p:cNvCxnSpPr>
            <a:stCxn id="118" idx="1"/>
            <a:endCxn id="61" idx="3"/>
          </p:cNvCxnSpPr>
          <p:nvPr/>
        </p:nvCxnSpPr>
        <p:spPr>
          <a:xfrm flipH="1" flipV="1">
            <a:off x="3324320" y="2214297"/>
            <a:ext cx="1362094" cy="406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608600" y="1956239"/>
            <a:ext cx="8149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 request</a:t>
            </a:r>
          </a:p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data_exist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7216839" y="6116262"/>
            <a:ext cx="407272" cy="1914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120347" y="5669368"/>
            <a:ext cx="71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7216839" y="6333242"/>
            <a:ext cx="407272" cy="1914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588236" y="5971623"/>
            <a:ext cx="1337012" cy="682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ActiveMQ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</a:t>
            </a:r>
          </a:p>
          <a:p>
            <a:pPr>
              <a:spcAft>
                <a:spcPts val="500"/>
              </a:spcAf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protocol</a:t>
            </a:r>
          </a:p>
          <a:p>
            <a:pPr>
              <a:spcAft>
                <a:spcPts val="500"/>
              </a:spcAf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(not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7220922" y="6538688"/>
            <a:ext cx="403189" cy="0"/>
          </a:xfrm>
          <a:prstGeom prst="straightConnector1">
            <a:avLst/>
          </a:prstGeom>
          <a:ln w="12700" cmpd="sng">
            <a:solidFill>
              <a:srgbClr val="4F81BD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8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197</Words>
  <Application>Microsoft Macintosh PowerPoint</Application>
  <PresentationFormat>On-screen Show 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Doucet, Mathieu</dc:creator>
  <cp:lastModifiedBy>Doucet, Mathieu</cp:lastModifiedBy>
  <cp:revision>27</cp:revision>
  <dcterms:created xsi:type="dcterms:W3CDTF">2013-02-26T21:00:51Z</dcterms:created>
  <dcterms:modified xsi:type="dcterms:W3CDTF">2013-02-27T18:23:00Z</dcterms:modified>
</cp:coreProperties>
</file>