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75" r:id="rId9"/>
    <p:sldId id="273" r:id="rId10"/>
    <p:sldId id="274" r:id="rId11"/>
    <p:sldId id="276" r:id="rId12"/>
    <p:sldId id="280" r:id="rId13"/>
    <p:sldId id="281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Data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“&gt;&gt;&gt;” unsigned shift right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5301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s = b &gt;&gt;&gt; 1;  </a:t>
            </a:r>
            <a:r>
              <a:rPr lang="en-US" sz="2400" dirty="0" smtClean="0">
                <a:solidFill>
                  <a:schemeClr val="accent3"/>
                </a:solidFill>
              </a:rPr>
              <a:t>// 0101 0001   0x51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t  = b &gt;&gt;&gt; 3;</a:t>
            </a:r>
            <a:r>
              <a:rPr lang="en-US" sz="2400" dirty="0" smtClean="0">
                <a:solidFill>
                  <a:schemeClr val="accent3"/>
                </a:solidFill>
              </a:rPr>
              <a:t>  // 0001 0100   0x14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“&amp;” bitwise 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93207"/>
              </p:ext>
            </p:extLst>
          </p:nvPr>
        </p:nvGraphicFramePr>
        <p:xfrm>
          <a:off x="6342285" y="1397000"/>
          <a:ext cx="2296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5"/>
                <a:gridCol w="765335"/>
                <a:gridCol w="765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26" y="1952639"/>
            <a:ext cx="511525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a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b = 0x76;</a:t>
            </a:r>
            <a:r>
              <a:rPr lang="en-US" sz="2400" dirty="0" smtClean="0">
                <a:solidFill>
                  <a:schemeClr val="accent3"/>
                </a:solidFill>
              </a:rPr>
              <a:t>    //  0111 0110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a &amp; b;   </a:t>
            </a:r>
            <a:r>
              <a:rPr lang="en-US" sz="2400" dirty="0" smtClean="0">
                <a:solidFill>
                  <a:schemeClr val="accent3"/>
                </a:solidFill>
              </a:rPr>
              <a:t>//  0010 0010   0x22</a:t>
            </a:r>
          </a:p>
        </p:txBody>
      </p:sp>
    </p:spTree>
    <p:extLst>
      <p:ext uri="{BB962C8B-B14F-4D97-AF65-F5344CB8AC3E}">
        <p14:creationId xmlns:p14="http://schemas.microsoft.com/office/powerpoint/2010/main" val="3673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^</a:t>
            </a:r>
            <a:r>
              <a:rPr lang="en-US" dirty="0" smtClean="0"/>
              <a:t>” bitwise XOR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48110"/>
              </p:ext>
            </p:extLst>
          </p:nvPr>
        </p:nvGraphicFramePr>
        <p:xfrm>
          <a:off x="6342285" y="1397000"/>
          <a:ext cx="2296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5"/>
                <a:gridCol w="765335"/>
                <a:gridCol w="765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26" y="1952639"/>
            <a:ext cx="519099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a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b = 0x76;</a:t>
            </a:r>
            <a:r>
              <a:rPr lang="en-US" sz="2400" dirty="0" smtClean="0">
                <a:solidFill>
                  <a:schemeClr val="accent3"/>
                </a:solidFill>
              </a:rPr>
              <a:t>    //  0111 0110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a ^ b;   </a:t>
            </a:r>
            <a:r>
              <a:rPr lang="en-US" sz="2400" dirty="0" smtClean="0">
                <a:solidFill>
                  <a:schemeClr val="accent3"/>
                </a:solidFill>
              </a:rPr>
              <a:t>//   1101 0101   0xD5</a:t>
            </a:r>
          </a:p>
        </p:txBody>
      </p:sp>
    </p:spTree>
    <p:extLst>
      <p:ext uri="{BB962C8B-B14F-4D97-AF65-F5344CB8AC3E}">
        <p14:creationId xmlns:p14="http://schemas.microsoft.com/office/powerpoint/2010/main" val="788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“|” bitwise 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41309"/>
              </p:ext>
            </p:extLst>
          </p:nvPr>
        </p:nvGraphicFramePr>
        <p:xfrm>
          <a:off x="6342285" y="1397000"/>
          <a:ext cx="2296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5"/>
                <a:gridCol w="765335"/>
                <a:gridCol w="765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26" y="1952639"/>
            <a:ext cx="5164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a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b = 0x76;</a:t>
            </a:r>
            <a:r>
              <a:rPr lang="en-US" sz="2400" dirty="0" smtClean="0">
                <a:solidFill>
                  <a:schemeClr val="accent3"/>
                </a:solidFill>
              </a:rPr>
              <a:t>    //  0111 0110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a | b;  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chemeClr val="accent3"/>
                </a:solidFill>
              </a:rPr>
              <a:t>//  </a:t>
            </a:r>
            <a:r>
              <a:rPr lang="en-US" sz="2400" dirty="0" smtClean="0">
                <a:solidFill>
                  <a:schemeClr val="accent3"/>
                </a:solidFill>
              </a:rPr>
              <a:t>1111 0111   0xF7</a:t>
            </a:r>
          </a:p>
        </p:txBody>
      </p:sp>
    </p:spTree>
    <p:extLst>
      <p:ext uri="{BB962C8B-B14F-4D97-AF65-F5344CB8AC3E}">
        <p14:creationId xmlns:p14="http://schemas.microsoft.com/office/powerpoint/2010/main" val="24107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“~” complement  inverts the bit pattern</a:t>
            </a:r>
          </a:p>
          <a:p>
            <a:endParaRPr lang="en-US" dirty="0"/>
          </a:p>
          <a:p>
            <a:r>
              <a:rPr lang="en-US" dirty="0" smtClean="0"/>
              <a:t>“&lt;&lt;“ signed shift left </a:t>
            </a:r>
          </a:p>
          <a:p>
            <a:r>
              <a:rPr lang="en-US" dirty="0" smtClean="0"/>
              <a:t>“&gt;&gt;” signed shift right</a:t>
            </a:r>
          </a:p>
          <a:p>
            <a:r>
              <a:rPr lang="en-US" dirty="0" smtClean="0"/>
              <a:t>“&gt;&gt;&gt;” unsigned shift right</a:t>
            </a:r>
          </a:p>
          <a:p>
            <a:endParaRPr lang="en-US" dirty="0"/>
          </a:p>
          <a:p>
            <a:r>
              <a:rPr lang="en-US" dirty="0" smtClean="0"/>
              <a:t>“&amp;” bitwise AND</a:t>
            </a:r>
          </a:p>
          <a:p>
            <a:r>
              <a:rPr lang="en-US" dirty="0" smtClean="0"/>
              <a:t>“^” bitwise XOR</a:t>
            </a:r>
          </a:p>
          <a:p>
            <a:r>
              <a:rPr lang="en-US" dirty="0" smtClean="0"/>
              <a:t>“|” bitwise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*N</a:t>
            </a:r>
            <a:r>
              <a:rPr lang="en-US" baseline="30000" dirty="0" smtClean="0"/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M-1</a:t>
            </a:r>
            <a:r>
              <a:rPr lang="en-US" dirty="0" smtClean="0"/>
              <a:t>*N</a:t>
            </a:r>
            <a:r>
              <a:rPr lang="en-US" baseline="30000" dirty="0" smtClean="0"/>
              <a:t>M-1</a:t>
            </a:r>
            <a:r>
              <a:rPr lang="en-US" dirty="0" smtClean="0"/>
              <a:t> + … + C</a:t>
            </a:r>
            <a:r>
              <a:rPr lang="en-US" baseline="-25000" dirty="0" smtClean="0"/>
              <a:t>2</a:t>
            </a:r>
            <a:r>
              <a:rPr lang="en-US" dirty="0" smtClean="0"/>
              <a:t>*N</a:t>
            </a:r>
            <a:r>
              <a:rPr lang="en-US" baseline="30000" dirty="0" smtClean="0"/>
              <a:t>2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*N + C</a:t>
            </a:r>
            <a:r>
              <a:rPr lang="en-US" baseline="-25000" dirty="0" smtClean="0"/>
              <a:t>0</a:t>
            </a:r>
            <a:endParaRPr lang="en-US" dirty="0" smtClean="0"/>
          </a:p>
          <a:p>
            <a:endParaRPr lang="en-US" baseline="-25000" dirty="0"/>
          </a:p>
          <a:p>
            <a:r>
              <a:rPr lang="en-US" dirty="0" smtClean="0"/>
              <a:t>Binary: base 2</a:t>
            </a:r>
          </a:p>
          <a:p>
            <a:pPr lvl="1"/>
            <a:r>
              <a:rPr lang="en-US" dirty="0" smtClean="0"/>
              <a:t>Coefficient values 0, 1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*2</a:t>
            </a:r>
            <a:r>
              <a:rPr lang="en-US" baseline="30000" dirty="0" smtClean="0"/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M-1</a:t>
            </a:r>
            <a:r>
              <a:rPr lang="en-US" dirty="0" smtClean="0"/>
              <a:t>*2</a:t>
            </a:r>
            <a:r>
              <a:rPr lang="en-US" baseline="30000" dirty="0" smtClean="0"/>
              <a:t>M-1</a:t>
            </a:r>
            <a:r>
              <a:rPr lang="en-US" dirty="0" smtClean="0"/>
              <a:t>+ … + C</a:t>
            </a:r>
            <a:r>
              <a:rPr lang="en-US" baseline="-25000" dirty="0" smtClean="0"/>
              <a:t>2</a:t>
            </a:r>
            <a:r>
              <a:rPr lang="en-US" dirty="0" smtClean="0"/>
              <a:t>*2</a:t>
            </a:r>
            <a:r>
              <a:rPr lang="en-US" baseline="30000" dirty="0" smtClean="0"/>
              <a:t>2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*2 + C</a:t>
            </a:r>
            <a:r>
              <a:rPr lang="en-US" baseline="-25000" dirty="0" smtClean="0"/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Octal: base 8</a:t>
            </a:r>
          </a:p>
          <a:p>
            <a:pPr lvl="1"/>
            <a:r>
              <a:rPr lang="en-US" dirty="0" smtClean="0"/>
              <a:t>Coefficient values 0 .. 7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 smtClean="0"/>
              <a:t>*8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M-1</a:t>
            </a:r>
            <a:r>
              <a:rPr lang="en-US" dirty="0" smtClean="0"/>
              <a:t>*8</a:t>
            </a:r>
            <a:r>
              <a:rPr lang="en-US" baseline="30000" dirty="0" smtClean="0"/>
              <a:t>M</a:t>
            </a:r>
            <a:r>
              <a:rPr lang="en-US" baseline="30000" dirty="0"/>
              <a:t>-1</a:t>
            </a:r>
            <a:r>
              <a:rPr lang="en-US" dirty="0"/>
              <a:t>+ … + C</a:t>
            </a:r>
            <a:r>
              <a:rPr lang="en-US" baseline="-25000" dirty="0"/>
              <a:t>2</a:t>
            </a:r>
            <a:r>
              <a:rPr lang="en-US" dirty="0" smtClean="0"/>
              <a:t>*8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1</a:t>
            </a:r>
            <a:r>
              <a:rPr lang="en-US" dirty="0" smtClean="0"/>
              <a:t>*8 </a:t>
            </a:r>
            <a:r>
              <a:rPr lang="en-US" dirty="0"/>
              <a:t>+ C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-25000" dirty="0"/>
          </a:p>
          <a:p>
            <a:r>
              <a:rPr lang="en-US" dirty="0" smtClean="0"/>
              <a:t>Decimal: base 10</a:t>
            </a:r>
          </a:p>
          <a:p>
            <a:pPr lvl="1"/>
            <a:r>
              <a:rPr lang="en-US" dirty="0" smtClean="0"/>
              <a:t>Coefficient values 0 .. 9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*10</a:t>
            </a:r>
            <a:r>
              <a:rPr lang="en-US" baseline="30000" dirty="0" smtClean="0"/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M-1</a:t>
            </a:r>
            <a:r>
              <a:rPr lang="en-US" dirty="0" smtClean="0"/>
              <a:t>*10</a:t>
            </a:r>
            <a:r>
              <a:rPr lang="en-US" baseline="30000" dirty="0" smtClean="0"/>
              <a:t>M-1</a:t>
            </a:r>
            <a:r>
              <a:rPr lang="en-US" dirty="0" smtClean="0"/>
              <a:t>+ … + C</a:t>
            </a:r>
            <a:r>
              <a:rPr lang="en-US" baseline="-25000" dirty="0" smtClean="0"/>
              <a:t>2</a:t>
            </a:r>
            <a:r>
              <a:rPr lang="en-US" dirty="0" smtClean="0"/>
              <a:t>*10</a:t>
            </a:r>
            <a:r>
              <a:rPr lang="en-US" baseline="30000" dirty="0" smtClean="0"/>
              <a:t>2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*10 + C</a:t>
            </a:r>
            <a:r>
              <a:rPr lang="en-US" baseline="-25000" dirty="0" smtClean="0"/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Hexadecimal: base 16</a:t>
            </a:r>
          </a:p>
          <a:p>
            <a:pPr lvl="1"/>
            <a:r>
              <a:rPr lang="en-US" dirty="0" smtClean="0"/>
              <a:t>Coefficient values 0 .. F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 smtClean="0"/>
              <a:t>*16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M-1</a:t>
            </a:r>
            <a:r>
              <a:rPr lang="en-US" dirty="0" smtClean="0"/>
              <a:t>*16</a:t>
            </a:r>
            <a:r>
              <a:rPr lang="en-US" baseline="30000" dirty="0" smtClean="0"/>
              <a:t>M</a:t>
            </a:r>
            <a:r>
              <a:rPr lang="en-US" baseline="30000" dirty="0"/>
              <a:t>-1</a:t>
            </a:r>
            <a:r>
              <a:rPr lang="en-US" dirty="0"/>
              <a:t>+ … + C</a:t>
            </a:r>
            <a:r>
              <a:rPr lang="en-US" baseline="-25000" dirty="0"/>
              <a:t>2</a:t>
            </a:r>
            <a:r>
              <a:rPr lang="en-US" dirty="0" smtClean="0"/>
              <a:t>*16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1</a:t>
            </a:r>
            <a:r>
              <a:rPr lang="en-US" dirty="0" smtClean="0"/>
              <a:t>*16 </a:t>
            </a:r>
            <a:r>
              <a:rPr lang="en-US" dirty="0"/>
              <a:t>+ C</a:t>
            </a:r>
            <a:r>
              <a:rPr lang="en-US" baseline="-25000" dirty="0"/>
              <a:t>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1110</a:t>
            </a:r>
            <a:r>
              <a:rPr lang="en-US" baseline="-25000" dirty="0" smtClean="0"/>
              <a:t>2</a:t>
            </a:r>
            <a:r>
              <a:rPr lang="en-US" dirty="0" smtClean="0"/>
              <a:t> = 16</a:t>
            </a:r>
            <a:r>
              <a:rPr lang="en-US" baseline="-25000" dirty="0" smtClean="0"/>
              <a:t>8</a:t>
            </a:r>
            <a:r>
              <a:rPr lang="en-US" dirty="0" smtClean="0"/>
              <a:t> = 14</a:t>
            </a:r>
            <a:r>
              <a:rPr lang="en-US" baseline="-25000" dirty="0" smtClean="0"/>
              <a:t>10</a:t>
            </a:r>
            <a:r>
              <a:rPr lang="en-US" dirty="0" smtClean="0"/>
              <a:t> = E</a:t>
            </a:r>
            <a:r>
              <a:rPr lang="en-US" baseline="-25000" dirty="0" smtClean="0"/>
              <a:t>16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91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84503"/>
              </p:ext>
            </p:extLst>
          </p:nvPr>
        </p:nvGraphicFramePr>
        <p:xfrm>
          <a:off x="342900" y="1070265"/>
          <a:ext cx="84582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base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Octal base 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 base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 base 16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of representing positive and negative binary numbers</a:t>
            </a:r>
          </a:p>
          <a:p>
            <a:endParaRPr lang="en-US" dirty="0"/>
          </a:p>
          <a:p>
            <a:r>
              <a:rPr lang="en-US" dirty="0" smtClean="0"/>
              <a:t>Can represent –(2</a:t>
            </a:r>
            <a:r>
              <a:rPr lang="en-US" baseline="30000" dirty="0" smtClean="0"/>
              <a:t>N – 1</a:t>
            </a:r>
            <a:r>
              <a:rPr lang="en-US" dirty="0" smtClean="0"/>
              <a:t>) to +(2</a:t>
            </a:r>
            <a:r>
              <a:rPr lang="en-US" baseline="30000" dirty="0" smtClean="0"/>
              <a:t>N – 1</a:t>
            </a:r>
            <a:r>
              <a:rPr lang="en-US" dirty="0" smtClean="0"/>
              <a:t> – 1)`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40974"/>
              </p:ext>
            </p:extLst>
          </p:nvPr>
        </p:nvGraphicFramePr>
        <p:xfrm>
          <a:off x="342900" y="3132907"/>
          <a:ext cx="41834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9"/>
                <a:gridCol w="1394499"/>
                <a:gridCol w="1394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2’s Comp.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70173"/>
              </p:ext>
            </p:extLst>
          </p:nvPr>
        </p:nvGraphicFramePr>
        <p:xfrm>
          <a:off x="4771335" y="3132907"/>
          <a:ext cx="41834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9"/>
                <a:gridCol w="1394499"/>
                <a:gridCol w="1394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2’s Comp.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byte: 8-bit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7</a:t>
            </a:r>
            <a:r>
              <a:rPr lang="en-US" dirty="0" smtClean="0"/>
              <a:t> to 2</a:t>
            </a:r>
            <a:r>
              <a:rPr lang="en-US" baseline="30000" dirty="0" smtClean="0"/>
              <a:t>7</a:t>
            </a:r>
            <a:r>
              <a:rPr lang="en-US" dirty="0" smtClean="0"/>
              <a:t> – 1 or -128 to 127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short: 16-bit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to 2</a:t>
            </a:r>
            <a:r>
              <a:rPr lang="en-US" baseline="30000" dirty="0" smtClean="0"/>
              <a:t>15</a:t>
            </a:r>
            <a:r>
              <a:rPr lang="en-US" dirty="0" smtClean="0"/>
              <a:t> – 1 or -32768 to 32767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: 32-bit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31</a:t>
            </a:r>
            <a:r>
              <a:rPr lang="en-US" dirty="0" smtClean="0"/>
              <a:t> to 2</a:t>
            </a:r>
            <a:r>
              <a:rPr lang="en-US" baseline="30000" dirty="0" smtClean="0"/>
              <a:t>31</a:t>
            </a:r>
            <a:r>
              <a:rPr lang="en-US" dirty="0" smtClean="0"/>
              <a:t> –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long: 64-bit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63</a:t>
            </a:r>
            <a:r>
              <a:rPr lang="en-US" dirty="0" smtClean="0"/>
              <a:t> to 2</a:t>
            </a:r>
            <a:r>
              <a:rPr lang="en-US" baseline="30000" dirty="0" smtClean="0"/>
              <a:t>63</a:t>
            </a:r>
            <a:r>
              <a:rPr lang="en-US" dirty="0" smtClean="0"/>
              <a:t> – 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“~” complement  inverts the bit pattern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49696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~b;      </a:t>
            </a:r>
            <a:r>
              <a:rPr lang="en-US" sz="2400" dirty="0" smtClean="0">
                <a:solidFill>
                  <a:schemeClr val="accent3"/>
                </a:solidFill>
              </a:rPr>
              <a:t>// 0101 1100   0x5C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“&lt;&lt;“ signed shift left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5179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s = b &lt;&lt; 1;  </a:t>
            </a:r>
            <a:r>
              <a:rPr lang="en-US" sz="2400" dirty="0" smtClean="0">
                <a:solidFill>
                  <a:schemeClr val="accent3"/>
                </a:solidFill>
              </a:rPr>
              <a:t>// 0100 0110   </a:t>
            </a:r>
            <a:r>
              <a:rPr lang="en-US" sz="2400" dirty="0" smtClean="0">
                <a:solidFill>
                  <a:schemeClr val="accent3"/>
                </a:solidFill>
              </a:rPr>
              <a:t>0x46</a:t>
            </a:r>
            <a:endParaRPr lang="en-US" sz="2400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t  = b &lt;&lt; 3;</a:t>
            </a:r>
            <a:r>
              <a:rPr lang="en-US" sz="2400" dirty="0" smtClean="0">
                <a:solidFill>
                  <a:schemeClr val="accent3"/>
                </a:solidFill>
              </a:rPr>
              <a:t>  // 0001 1000   0x18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“&gt;&gt;” signed shift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5149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s = b &gt;&gt; 1;  </a:t>
            </a:r>
            <a:r>
              <a:rPr lang="en-US" sz="2400" dirty="0" smtClean="0">
                <a:solidFill>
                  <a:schemeClr val="accent3"/>
                </a:solidFill>
              </a:rPr>
              <a:t>// 1101 0001   0xD1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t  = b &gt;&gt; 3;</a:t>
            </a:r>
            <a:r>
              <a:rPr lang="en-US" sz="2400" dirty="0" smtClean="0">
                <a:solidFill>
                  <a:schemeClr val="accent3"/>
                </a:solidFill>
              </a:rPr>
              <a:t>  // 1111 0100   0xF4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328</TotalTime>
  <Words>699</Words>
  <Application>Microsoft Office PowerPoint</Application>
  <PresentationFormat>On-screen Show (4:3)</PresentationFormat>
  <Paragraphs>258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Comic Sans MS</vt:lpstr>
      <vt:lpstr>ＭＳ Ｐゴシック</vt:lpstr>
      <vt:lpstr>Times</vt:lpstr>
      <vt:lpstr>csdl-2014</vt:lpstr>
      <vt:lpstr>Binary Data in Java</vt:lpstr>
      <vt:lpstr>Base N Numbers</vt:lpstr>
      <vt:lpstr>Base N Numbers</vt:lpstr>
      <vt:lpstr>Numbers</vt:lpstr>
      <vt:lpstr>Twos Complement</vt:lpstr>
      <vt:lpstr>Java Numbers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Data in Java</dc:title>
  <dc:creator>Carleton Moore</dc:creator>
  <cp:lastModifiedBy>Carleton Moore</cp:lastModifiedBy>
  <cp:revision>22</cp:revision>
  <dcterms:created xsi:type="dcterms:W3CDTF">2014-11-26T21:28:34Z</dcterms:created>
  <dcterms:modified xsi:type="dcterms:W3CDTF">2015-12-21T21:16:29Z</dcterms:modified>
</cp:coreProperties>
</file>