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58" r:id="rId8"/>
    <p:sldId id="269" r:id="rId9"/>
    <p:sldId id="270" r:id="rId10"/>
    <p:sldId id="271" r:id="rId11"/>
    <p:sldId id="301" r:id="rId12"/>
    <p:sldId id="259" r:id="rId13"/>
    <p:sldId id="273" r:id="rId14"/>
    <p:sldId id="274" r:id="rId15"/>
    <p:sldId id="272" r:id="rId16"/>
    <p:sldId id="275" r:id="rId17"/>
    <p:sldId id="276" r:id="rId18"/>
    <p:sldId id="277" r:id="rId19"/>
    <p:sldId id="278" r:id="rId20"/>
    <p:sldId id="260" r:id="rId21"/>
    <p:sldId id="303" r:id="rId22"/>
    <p:sldId id="279" r:id="rId23"/>
    <p:sldId id="280" r:id="rId24"/>
    <p:sldId id="281" r:id="rId25"/>
    <p:sldId id="286" r:id="rId26"/>
    <p:sldId id="287" r:id="rId27"/>
    <p:sldId id="282" r:id="rId28"/>
    <p:sldId id="288" r:id="rId29"/>
    <p:sldId id="289" r:id="rId30"/>
    <p:sldId id="290" r:id="rId31"/>
    <p:sldId id="291" r:id="rId32"/>
    <p:sldId id="262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263" r:id="rId42"/>
    <p:sldId id="300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12" y="-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2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1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2401"/>
            <a:ext cx="3048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1"/>
            <a:ext cx="89408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4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09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143000"/>
            <a:ext cx="55372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143000"/>
            <a:ext cx="55372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9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43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942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65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112776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1"/>
            <a:ext cx="1217506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sz="18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" y="1"/>
            <a:ext cx="12164484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1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91117" y="538163"/>
            <a:ext cx="10295467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sz="18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82085" y="365126"/>
            <a:ext cx="10934700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sz="18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6726767" y="3843338"/>
            <a:ext cx="480906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 sz="180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551" y="6537326"/>
            <a:ext cx="516168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241870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Overview: The Mental Landscape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0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Execute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60" y="1077097"/>
            <a:ext cx="11277600" cy="5167313"/>
          </a:xfrm>
        </p:spPr>
        <p:txBody>
          <a:bodyPr/>
          <a:lstStyle/>
          <a:p>
            <a:r>
              <a:rPr lang="en-US" dirty="0" smtClean="0"/>
              <a:t>Execute the Instruction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105745" y="1540668"/>
            <a:ext cx="2202667" cy="4631106"/>
            <a:chOff x="8220786" y="1244106"/>
            <a:chExt cx="2202667" cy="4631106"/>
          </a:xfrm>
        </p:grpSpPr>
        <p:sp>
          <p:nvSpPr>
            <p:cNvPr id="4" name="Rectangle 3"/>
            <p:cNvSpPr/>
            <p:nvPr/>
          </p:nvSpPr>
          <p:spPr bwMode="auto">
            <a:xfrm>
              <a:off x="8229600" y="1301578"/>
              <a:ext cx="1252151" cy="4530811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8229600" y="156107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8229600" y="182632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8229600" y="209158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8229600" y="235684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229600" y="262210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229600" y="288736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29600" y="315261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229600" y="341787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8229600" y="368313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229600" y="394839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229600" y="5539947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8229600" y="421365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8229600" y="474416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8229600" y="447890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9446904" y="1301578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46904" y="1566227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46904" y="183087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46904" y="2095525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46904" y="2360174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6904" y="2624823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46904" y="2889472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46904" y="3154121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904" y="3418770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46904" y="368341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446904" y="3948068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46904" y="4212717"/>
              <a:ext cx="965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46904" y="4477363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46904" y="5557184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20786" y="124410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10001010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9346" y="1510104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00110100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55026" y="1776102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01110111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20786" y="20421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29346" y="2308098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11010010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29346" y="2574096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10000110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46466" y="2840094"/>
              <a:ext cx="115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01001111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20786" y="310609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786" y="337209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20786" y="363808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20786" y="390408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55026" y="4170084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11111010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20786" y="4436085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</a:t>
              </a:r>
              <a:r>
                <a:rPr lang="en-US" dirty="0" smtClean="0">
                  <a:solidFill>
                    <a:schemeClr val="accent2"/>
                  </a:solidFill>
                </a:rPr>
                <a:t>0100110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20786" y="550588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8605550" y="4974802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/>
                  </a:solidFill>
                </a:rPr>
                <a:t>. . . 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672316" y="113682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795849" y="1506154"/>
            <a:ext cx="4151870" cy="46656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CPU</a:t>
            </a:r>
            <a:endParaRPr kumimoji="0" 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100649" y="5213973"/>
            <a:ext cx="3558746" cy="751103"/>
            <a:chOff x="2100649" y="5213973"/>
            <a:chExt cx="3558746" cy="75110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188043" y="5577016"/>
              <a:ext cx="2471352" cy="388060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14024" y="5586380"/>
              <a:ext cx="220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0000000000000111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00649" y="521397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Program Counter</a:t>
              </a:r>
            </a:p>
          </p:txBody>
        </p:sp>
      </p:grpSp>
      <p:sp>
        <p:nvSpPr>
          <p:cNvPr id="61" name="Rectangle 60"/>
          <p:cNvSpPr/>
          <p:nvPr/>
        </p:nvSpPr>
        <p:spPr bwMode="auto">
          <a:xfrm>
            <a:off x="1952368" y="4509279"/>
            <a:ext cx="3880021" cy="156200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53056" y="4732647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1001111</a:t>
            </a:r>
          </a:p>
        </p:txBody>
      </p:sp>
      <p:cxnSp>
        <p:nvCxnSpPr>
          <p:cNvPr id="6" name="Elbow Connector 5"/>
          <p:cNvCxnSpPr>
            <a:endCxn id="52" idx="1"/>
          </p:cNvCxnSpPr>
          <p:nvPr/>
        </p:nvCxnSpPr>
        <p:spPr bwMode="auto">
          <a:xfrm>
            <a:off x="5811795" y="3371372"/>
            <a:ext cx="2293950" cy="1545941"/>
          </a:xfrm>
          <a:prstGeom prst="bentConnector3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Rectangle 63"/>
          <p:cNvSpPr/>
          <p:nvPr/>
        </p:nvSpPr>
        <p:spPr bwMode="auto">
          <a:xfrm>
            <a:off x="3853056" y="4773925"/>
            <a:ext cx="1159227" cy="276999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97910" y="4725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Register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90904" y="41610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Control Unit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931774" y="2177816"/>
            <a:ext cx="3880021" cy="1910221"/>
            <a:chOff x="1931774" y="2177816"/>
            <a:chExt cx="3880021" cy="1910221"/>
          </a:xfrm>
        </p:grpSpPr>
        <p:sp>
          <p:nvSpPr>
            <p:cNvPr id="68" name="Rectangle 67"/>
            <p:cNvSpPr/>
            <p:nvPr/>
          </p:nvSpPr>
          <p:spPr bwMode="auto">
            <a:xfrm>
              <a:off x="1931774" y="2526030"/>
              <a:ext cx="3880021" cy="1562007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21469" y="2177816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Arithmetic/Logic</a:t>
              </a:r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 Unit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089379" y="2604660"/>
              <a:ext cx="2214373" cy="369332"/>
              <a:chOff x="2100649" y="2604660"/>
              <a:chExt cx="2214373" cy="369332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3155795" y="2652593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00649" y="2604660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089379" y="2950692"/>
              <a:ext cx="2214373" cy="369332"/>
              <a:chOff x="2100649" y="2950692"/>
              <a:chExt cx="2214373" cy="369332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3155795" y="2998625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100649" y="2950692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089379" y="3321398"/>
              <a:ext cx="2214373" cy="369332"/>
              <a:chOff x="2089379" y="3321398"/>
              <a:chExt cx="2214373" cy="369332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3144525" y="3369331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089379" y="3321398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857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Execute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60" y="1077097"/>
            <a:ext cx="11277600" cy="5167313"/>
          </a:xfrm>
        </p:spPr>
        <p:txBody>
          <a:bodyPr/>
          <a:lstStyle/>
          <a:p>
            <a:r>
              <a:rPr lang="en-US" dirty="0" smtClean="0"/>
              <a:t>Fetch the Instruction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105745" y="1540668"/>
            <a:ext cx="2202667" cy="4631106"/>
            <a:chOff x="8220786" y="1244106"/>
            <a:chExt cx="2202667" cy="4631106"/>
          </a:xfrm>
        </p:grpSpPr>
        <p:sp>
          <p:nvSpPr>
            <p:cNvPr id="4" name="Rectangle 3"/>
            <p:cNvSpPr/>
            <p:nvPr/>
          </p:nvSpPr>
          <p:spPr bwMode="auto">
            <a:xfrm>
              <a:off x="8229600" y="1301578"/>
              <a:ext cx="1252151" cy="4530811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8229600" y="156107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8229600" y="182632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8229600" y="209158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8229600" y="235684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229600" y="262210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229600" y="288736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29600" y="315261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229600" y="341787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8229600" y="368313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229600" y="394839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229600" y="5539947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8229600" y="421365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8229600" y="474416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8229600" y="447890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9446904" y="1301578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46904" y="1566227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46904" y="183087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46904" y="2095525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46904" y="2360174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6904" y="2624823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46904" y="2889472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46904" y="3154121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904" y="3418770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46904" y="368341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446904" y="3948068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46904" y="4212717"/>
              <a:ext cx="965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46904" y="4477363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46904" y="5557184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20786" y="124410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10001010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9346" y="1510104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00110100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55026" y="1776102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01110111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20786" y="20421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29346" y="2308098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11010010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29346" y="2574096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10000110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46466" y="2840094"/>
              <a:ext cx="115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01001111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20786" y="310609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786" y="337209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20786" y="363808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20786" y="390408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55026" y="4170084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11111010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20786" y="443608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20786" y="550588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8605550" y="4974802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/>
                  </a:solidFill>
                </a:rPr>
                <a:t>. . . 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672316" y="113682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795849" y="1506154"/>
            <a:ext cx="4151870" cy="46656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CPU</a:t>
            </a:r>
            <a:endParaRPr kumimoji="0" 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100649" y="5213973"/>
            <a:ext cx="3558746" cy="751103"/>
            <a:chOff x="2100649" y="5213973"/>
            <a:chExt cx="3558746" cy="75110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188043" y="5577016"/>
              <a:ext cx="2471352" cy="388060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14024" y="5586380"/>
              <a:ext cx="220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0000000000000111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00649" y="521397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Program Counter</a:t>
              </a:r>
            </a:p>
          </p:txBody>
        </p:sp>
      </p:grpSp>
      <p:sp>
        <p:nvSpPr>
          <p:cNvPr id="61" name="Rectangle 60"/>
          <p:cNvSpPr/>
          <p:nvPr/>
        </p:nvSpPr>
        <p:spPr bwMode="auto">
          <a:xfrm>
            <a:off x="1952368" y="4509279"/>
            <a:ext cx="3880021" cy="156200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cxnSp>
        <p:nvCxnSpPr>
          <p:cNvPr id="6" name="Elbow Connector 5"/>
          <p:cNvCxnSpPr>
            <a:stCxn id="58" idx="3"/>
          </p:cNvCxnSpPr>
          <p:nvPr/>
        </p:nvCxnSpPr>
        <p:spPr bwMode="auto">
          <a:xfrm flipV="1">
            <a:off x="5659395" y="3668652"/>
            <a:ext cx="2443751" cy="2102394"/>
          </a:xfrm>
          <a:prstGeom prst="bentConnector3">
            <a:avLst/>
          </a:prstGeom>
          <a:solidFill>
            <a:schemeClr val="accent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853056" y="473264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10100000</a:t>
            </a:r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8" name="Elbow Connector 7"/>
          <p:cNvCxnSpPr>
            <a:stCxn id="47" idx="1"/>
            <a:endCxn id="63" idx="3"/>
          </p:cNvCxnSpPr>
          <p:nvPr/>
        </p:nvCxnSpPr>
        <p:spPr bwMode="auto">
          <a:xfrm rot="10800000" flipV="1">
            <a:off x="5063645" y="3587319"/>
            <a:ext cx="3042101" cy="1329993"/>
          </a:xfrm>
          <a:prstGeom prst="bentConnector3">
            <a:avLst/>
          </a:prstGeom>
          <a:solidFill>
            <a:schemeClr val="accent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853056" y="4773925"/>
            <a:ext cx="1159227" cy="276999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97910" y="4725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Register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90904" y="41610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Control Unit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931774" y="2177816"/>
            <a:ext cx="3880021" cy="1910221"/>
            <a:chOff x="1931774" y="2177816"/>
            <a:chExt cx="3880021" cy="1910221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931774" y="2526030"/>
              <a:ext cx="3880021" cy="1562007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21469" y="2177816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Arithmetic/Logic</a:t>
              </a:r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 Unit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089379" y="2604660"/>
              <a:ext cx="2214373" cy="369332"/>
              <a:chOff x="2100649" y="2604660"/>
              <a:chExt cx="2214373" cy="369332"/>
            </a:xfrm>
          </p:grpSpPr>
          <p:sp>
            <p:nvSpPr>
              <p:cNvPr id="76" name="Rectangle 75"/>
              <p:cNvSpPr/>
              <p:nvPr/>
            </p:nvSpPr>
            <p:spPr bwMode="auto">
              <a:xfrm>
                <a:off x="3155795" y="2652593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100649" y="2604660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089379" y="2950692"/>
              <a:ext cx="2214373" cy="369332"/>
              <a:chOff x="2100649" y="2950692"/>
              <a:chExt cx="2214373" cy="369332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3155795" y="2998625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100649" y="2950692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089379" y="3321398"/>
              <a:ext cx="2214373" cy="369332"/>
              <a:chOff x="2089379" y="3321398"/>
              <a:chExt cx="2214373" cy="369332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3144525" y="3369331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089379" y="3321398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939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CPU know data is available?</a:t>
            </a:r>
          </a:p>
          <a:p>
            <a:pPr lvl="1"/>
            <a:r>
              <a:rPr lang="en-US" dirty="0" smtClean="0"/>
              <a:t>Polling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30808" y="2487827"/>
            <a:ext cx="6046572" cy="2110945"/>
            <a:chOff x="5577017" y="2487827"/>
            <a:chExt cx="6046572" cy="2110945"/>
          </a:xfrm>
        </p:grpSpPr>
        <p:sp>
          <p:nvSpPr>
            <p:cNvPr id="4" name="Rectangle 3"/>
            <p:cNvSpPr/>
            <p:nvPr/>
          </p:nvSpPr>
          <p:spPr bwMode="auto">
            <a:xfrm>
              <a:off x="5577017" y="2487827"/>
              <a:ext cx="1672281" cy="76611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CPU</a:t>
              </a:r>
              <a:endParaRPr kumimoji="0" 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577017" y="3726656"/>
              <a:ext cx="1672281" cy="872116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I/O</a:t>
              </a:r>
              <a:endParaRPr lang="en-US" sz="2400" b="1" dirty="0" smtClean="0">
                <a:solidFill>
                  <a:schemeClr val="bg1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Controller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249298" y="3896497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249297" y="4162714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249296" y="4427901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10585616" y="37070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85616" y="399123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85616" y="426569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Control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959178" y="3253945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655276" y="3255521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6334897" y="4843849"/>
            <a:ext cx="906162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Display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71267" y="3136073"/>
            <a:ext cx="986484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Memory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591168" y="4843849"/>
            <a:ext cx="1157416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Keyboard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303740" y="3136072"/>
            <a:ext cx="1235675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Disk </a:t>
            </a:r>
            <a:r>
              <a:rPr lang="en-US" sz="1600" b="1" dirty="0" smtClean="0">
                <a:solidFill>
                  <a:schemeClr val="bg1"/>
                </a:solidFill>
              </a:rPr>
              <a:t>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006016" y="4843848"/>
            <a:ext cx="1235675" cy="51074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Network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Interface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565557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792097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971267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7960843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8187383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8366553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9405552" y="4434563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9632092" y="416937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9811262" y="3903159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7317261" y="3488000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7518057" y="3488000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7722971" y="3488000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8708429" y="3488126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8909225" y="348812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9114139" y="3488126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5330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CPU know data is available?</a:t>
            </a:r>
          </a:p>
          <a:p>
            <a:pPr lvl="1"/>
            <a:r>
              <a:rPr lang="en-US" dirty="0" smtClean="0"/>
              <a:t>Polling</a:t>
            </a:r>
          </a:p>
          <a:p>
            <a:pPr lvl="2"/>
            <a:r>
              <a:rPr lang="en-US" dirty="0" smtClean="0"/>
              <a:t>Check each device</a:t>
            </a:r>
            <a:br>
              <a:rPr lang="en-US" dirty="0" smtClean="0"/>
            </a:br>
            <a:r>
              <a:rPr lang="en-US" dirty="0" smtClean="0"/>
              <a:t>for data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30808" y="2487827"/>
            <a:ext cx="6046572" cy="2110945"/>
            <a:chOff x="5577017" y="2487827"/>
            <a:chExt cx="6046572" cy="2110945"/>
          </a:xfrm>
        </p:grpSpPr>
        <p:sp>
          <p:nvSpPr>
            <p:cNvPr id="4" name="Rectangle 3"/>
            <p:cNvSpPr/>
            <p:nvPr/>
          </p:nvSpPr>
          <p:spPr bwMode="auto">
            <a:xfrm>
              <a:off x="5577017" y="2487827"/>
              <a:ext cx="1672281" cy="76611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CPU</a:t>
              </a:r>
              <a:endParaRPr kumimoji="0" 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577017" y="3726656"/>
              <a:ext cx="1672281" cy="872116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I/O</a:t>
              </a:r>
              <a:endParaRPr lang="en-US" sz="2400" b="1" dirty="0" smtClean="0">
                <a:solidFill>
                  <a:schemeClr val="bg1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Controller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249298" y="3896497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249297" y="4162714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249296" y="4427901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10585616" y="37070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85616" y="399123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85616" y="426569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Control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959178" y="3253945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655276" y="3255521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6334897" y="4843849"/>
            <a:ext cx="906162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Display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71267" y="3136073"/>
            <a:ext cx="986484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Memory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591168" y="4843849"/>
            <a:ext cx="1157416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Keyboard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303740" y="3136072"/>
            <a:ext cx="1235675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Disk </a:t>
            </a:r>
            <a:r>
              <a:rPr lang="en-US" sz="1600" b="1" dirty="0" smtClean="0">
                <a:solidFill>
                  <a:schemeClr val="bg1"/>
                </a:solidFill>
              </a:rPr>
              <a:t>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006016" y="4843848"/>
            <a:ext cx="1235675" cy="51074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Network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Interface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565557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792097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971267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7960843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8187383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8366553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9405552" y="4434563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9632092" y="416937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9811262" y="3903159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7317261" y="3488000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7518057" y="3488000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7722971" y="3488000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8708429" y="3488126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8909225" y="348812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9114139" y="3488126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195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CPU know data is available?</a:t>
            </a:r>
          </a:p>
          <a:p>
            <a:pPr lvl="1"/>
            <a:r>
              <a:rPr lang="en-US" dirty="0" smtClean="0"/>
              <a:t>Polling</a:t>
            </a:r>
          </a:p>
          <a:p>
            <a:pPr lvl="2"/>
            <a:r>
              <a:rPr lang="en-US" dirty="0" smtClean="0"/>
              <a:t>Check each device</a:t>
            </a:r>
            <a:br>
              <a:rPr lang="en-US" dirty="0" smtClean="0"/>
            </a:br>
            <a:r>
              <a:rPr lang="en-US" dirty="0" smtClean="0"/>
              <a:t>for data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Very inefficient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30808" y="2487827"/>
            <a:ext cx="6046572" cy="2110945"/>
            <a:chOff x="5577017" y="2487827"/>
            <a:chExt cx="6046572" cy="2110945"/>
          </a:xfrm>
        </p:grpSpPr>
        <p:sp>
          <p:nvSpPr>
            <p:cNvPr id="4" name="Rectangle 3"/>
            <p:cNvSpPr/>
            <p:nvPr/>
          </p:nvSpPr>
          <p:spPr bwMode="auto">
            <a:xfrm>
              <a:off x="5577017" y="2487827"/>
              <a:ext cx="1672281" cy="76611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CPU</a:t>
              </a:r>
              <a:endParaRPr kumimoji="0" 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577017" y="3726656"/>
              <a:ext cx="1672281" cy="872116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I/O</a:t>
              </a:r>
              <a:endParaRPr lang="en-US" sz="2400" b="1" dirty="0" smtClean="0">
                <a:solidFill>
                  <a:schemeClr val="bg1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Controller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249298" y="3896497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249297" y="4162714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249296" y="4427901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10585616" y="37070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85616" y="399123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85616" y="426569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Control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959178" y="3253945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655276" y="3255521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6334897" y="4843849"/>
            <a:ext cx="906162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Display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71267" y="3136073"/>
            <a:ext cx="986484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Memory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591168" y="4843849"/>
            <a:ext cx="1157416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Keyboard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303740" y="3136072"/>
            <a:ext cx="1235675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Disk </a:t>
            </a:r>
            <a:r>
              <a:rPr lang="en-US" sz="1600" b="1" dirty="0" smtClean="0">
                <a:solidFill>
                  <a:schemeClr val="bg1"/>
                </a:solidFill>
              </a:rPr>
              <a:t>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006016" y="4843848"/>
            <a:ext cx="1235675" cy="51074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Network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Interface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565557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792097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971267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7960843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8187383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8366553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9405552" y="4434563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9632092" y="416937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9811262" y="3903159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7317261" y="3488000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7518057" y="3488000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7722971" y="3488000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8708429" y="3488126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8909225" y="348812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9114139" y="3488126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9917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CPU know data is available?</a:t>
            </a:r>
          </a:p>
          <a:p>
            <a:pPr lvl="1"/>
            <a:r>
              <a:rPr lang="en-US" dirty="0" smtClean="0"/>
              <a:t>Interrupts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30808" y="2487827"/>
            <a:ext cx="6046572" cy="2110945"/>
            <a:chOff x="5577017" y="2487827"/>
            <a:chExt cx="6046572" cy="2110945"/>
          </a:xfrm>
        </p:grpSpPr>
        <p:sp>
          <p:nvSpPr>
            <p:cNvPr id="4" name="Rectangle 3"/>
            <p:cNvSpPr/>
            <p:nvPr/>
          </p:nvSpPr>
          <p:spPr bwMode="auto">
            <a:xfrm>
              <a:off x="5577017" y="2487827"/>
              <a:ext cx="1672281" cy="76611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CPU</a:t>
              </a:r>
              <a:endParaRPr kumimoji="0" 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577017" y="3726656"/>
              <a:ext cx="1672281" cy="872116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I/O</a:t>
              </a:r>
              <a:endParaRPr lang="en-US" sz="2400" b="1" dirty="0" smtClean="0">
                <a:solidFill>
                  <a:schemeClr val="bg1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Controller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249298" y="3896497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249297" y="4162714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249296" y="4427901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10585616" y="37070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85616" y="399123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85616" y="426569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Control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959178" y="3253945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655276" y="3255521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6334897" y="4843849"/>
            <a:ext cx="906162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Display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71267" y="3136073"/>
            <a:ext cx="986484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Memory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591168" y="4843849"/>
            <a:ext cx="1157416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Keyboard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303740" y="3136072"/>
            <a:ext cx="1235675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Disk </a:t>
            </a:r>
            <a:r>
              <a:rPr lang="en-US" sz="1600" b="1" dirty="0" smtClean="0">
                <a:solidFill>
                  <a:schemeClr val="bg1"/>
                </a:solidFill>
              </a:rPr>
              <a:t>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006016" y="4843848"/>
            <a:ext cx="1235675" cy="51074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Network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Interface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565557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792097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971267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7960843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8187383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8366553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9405552" y="4434563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9632092" y="416937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9811262" y="3903159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7317261" y="3488000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7518057" y="3488000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7722971" y="3488000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8708429" y="3488126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8909225" y="348812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9114139" y="3488126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69505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CPU know data is available?</a:t>
            </a:r>
          </a:p>
          <a:p>
            <a:pPr lvl="1"/>
            <a:r>
              <a:rPr lang="en-US" dirty="0" smtClean="0"/>
              <a:t>Interrupts</a:t>
            </a:r>
          </a:p>
          <a:p>
            <a:pPr lvl="2"/>
            <a:r>
              <a:rPr lang="en-US" dirty="0" smtClean="0"/>
              <a:t>Device signals</a:t>
            </a:r>
            <a:br>
              <a:rPr lang="en-US" dirty="0" smtClean="0"/>
            </a:br>
            <a:r>
              <a:rPr lang="en-US" dirty="0" smtClean="0"/>
              <a:t>when ready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30808" y="2487827"/>
            <a:ext cx="6046572" cy="2110945"/>
            <a:chOff x="5577017" y="2487827"/>
            <a:chExt cx="6046572" cy="2110945"/>
          </a:xfrm>
        </p:grpSpPr>
        <p:sp>
          <p:nvSpPr>
            <p:cNvPr id="4" name="Rectangle 3"/>
            <p:cNvSpPr/>
            <p:nvPr/>
          </p:nvSpPr>
          <p:spPr bwMode="auto">
            <a:xfrm>
              <a:off x="5577017" y="2487827"/>
              <a:ext cx="1672281" cy="76611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CPU</a:t>
              </a:r>
              <a:endParaRPr kumimoji="0" 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577017" y="3726656"/>
              <a:ext cx="1672281" cy="872116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I/O</a:t>
              </a:r>
              <a:endParaRPr lang="en-US" sz="2400" b="1" dirty="0" smtClean="0">
                <a:solidFill>
                  <a:schemeClr val="bg1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Controller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249298" y="3896497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249297" y="4162714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249296" y="4427901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10585616" y="37070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85616" y="399123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85616" y="426569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Control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959178" y="3253945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655276" y="3255521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6334897" y="4843849"/>
            <a:ext cx="906162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Display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71267" y="3136073"/>
            <a:ext cx="986484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Memory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591168" y="4843849"/>
            <a:ext cx="1157416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Keyboard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303740" y="3136072"/>
            <a:ext cx="1235675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Disk </a:t>
            </a:r>
            <a:r>
              <a:rPr lang="en-US" sz="1600" b="1" dirty="0" smtClean="0">
                <a:solidFill>
                  <a:schemeClr val="bg1"/>
                </a:solidFill>
              </a:rPr>
              <a:t>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006016" y="4843848"/>
            <a:ext cx="1235675" cy="51074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Network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Interface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565557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792097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971267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7960843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8187383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8366553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9405552" y="4434563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9632092" y="416937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9811262" y="3903159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7317261" y="3488000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7518057" y="3488000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7722971" y="3488000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8708429" y="3488126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8909225" y="348812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9114139" y="3488126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760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CPU know data is available?</a:t>
            </a:r>
          </a:p>
          <a:p>
            <a:pPr lvl="1"/>
            <a:r>
              <a:rPr lang="en-US" dirty="0" smtClean="0"/>
              <a:t>Interrupts</a:t>
            </a:r>
          </a:p>
          <a:p>
            <a:pPr lvl="2"/>
            <a:r>
              <a:rPr lang="en-US" dirty="0" smtClean="0"/>
              <a:t>Device signals</a:t>
            </a:r>
            <a:br>
              <a:rPr lang="en-US" dirty="0" smtClean="0"/>
            </a:br>
            <a:r>
              <a:rPr lang="en-US" dirty="0" smtClean="0"/>
              <a:t>when ready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CPU stores </a:t>
            </a:r>
            <a:br>
              <a:rPr lang="en-US" dirty="0" smtClean="0"/>
            </a:br>
            <a:r>
              <a:rPr lang="en-US" dirty="0" smtClean="0"/>
              <a:t>current state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30808" y="2487827"/>
            <a:ext cx="6046572" cy="2110945"/>
            <a:chOff x="5577017" y="2487827"/>
            <a:chExt cx="6046572" cy="2110945"/>
          </a:xfrm>
        </p:grpSpPr>
        <p:sp>
          <p:nvSpPr>
            <p:cNvPr id="4" name="Rectangle 3"/>
            <p:cNvSpPr/>
            <p:nvPr/>
          </p:nvSpPr>
          <p:spPr bwMode="auto">
            <a:xfrm>
              <a:off x="5577017" y="2487827"/>
              <a:ext cx="1672281" cy="76611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CPU</a:t>
              </a:r>
              <a:endParaRPr kumimoji="0" 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577017" y="3726656"/>
              <a:ext cx="1672281" cy="872116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I/O</a:t>
              </a:r>
              <a:endParaRPr lang="en-US" sz="2400" b="1" dirty="0" smtClean="0">
                <a:solidFill>
                  <a:schemeClr val="bg1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Controller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249298" y="3896497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249297" y="4162714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249296" y="4427901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10585616" y="37070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85616" y="399123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85616" y="426569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Control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959178" y="3253945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655276" y="3255521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6334897" y="4843849"/>
            <a:ext cx="906162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Display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71267" y="3136073"/>
            <a:ext cx="986484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Memory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591168" y="4843849"/>
            <a:ext cx="1157416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Keyboard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303740" y="3136072"/>
            <a:ext cx="1235675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Disk </a:t>
            </a:r>
            <a:r>
              <a:rPr lang="en-US" sz="1600" b="1" dirty="0" smtClean="0">
                <a:solidFill>
                  <a:schemeClr val="bg1"/>
                </a:solidFill>
              </a:rPr>
              <a:t>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006016" y="4843848"/>
            <a:ext cx="1235675" cy="51074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Network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Interface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565557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792097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971267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7960843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8187383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8366553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9405552" y="4434563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9632092" y="416937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9811262" y="3903159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7317261" y="3488000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7518057" y="3488000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7722971" y="3488000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8708429" y="3488126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8909225" y="348812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9114139" y="3488126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5341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CPU know data is available?</a:t>
            </a:r>
          </a:p>
          <a:p>
            <a:pPr lvl="1"/>
            <a:r>
              <a:rPr lang="en-US" dirty="0" smtClean="0"/>
              <a:t>Interrupts</a:t>
            </a:r>
          </a:p>
          <a:p>
            <a:pPr lvl="2"/>
            <a:r>
              <a:rPr lang="en-US" dirty="0" smtClean="0"/>
              <a:t>Device signals</a:t>
            </a:r>
            <a:br>
              <a:rPr lang="en-US" dirty="0" smtClean="0"/>
            </a:br>
            <a:r>
              <a:rPr lang="en-US" dirty="0" smtClean="0"/>
              <a:t>when ready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CPU stores </a:t>
            </a:r>
            <a:br>
              <a:rPr lang="en-US" dirty="0" smtClean="0"/>
            </a:br>
            <a:r>
              <a:rPr lang="en-US" dirty="0" smtClean="0"/>
              <a:t>current state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CPU handles</a:t>
            </a:r>
            <a:br>
              <a:rPr lang="en-US" dirty="0" smtClean="0"/>
            </a:br>
            <a:r>
              <a:rPr lang="en-US" dirty="0" smtClean="0"/>
              <a:t>interrupt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30808" y="2487827"/>
            <a:ext cx="6046572" cy="2110945"/>
            <a:chOff x="5577017" y="2487827"/>
            <a:chExt cx="6046572" cy="2110945"/>
          </a:xfrm>
        </p:grpSpPr>
        <p:sp>
          <p:nvSpPr>
            <p:cNvPr id="4" name="Rectangle 3"/>
            <p:cNvSpPr/>
            <p:nvPr/>
          </p:nvSpPr>
          <p:spPr bwMode="auto">
            <a:xfrm>
              <a:off x="5577017" y="2487827"/>
              <a:ext cx="1672281" cy="76611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CPU</a:t>
              </a:r>
              <a:endParaRPr kumimoji="0" 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577017" y="3726656"/>
              <a:ext cx="1672281" cy="872116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I/O</a:t>
              </a:r>
              <a:endParaRPr lang="en-US" sz="2400" b="1" dirty="0" smtClean="0">
                <a:solidFill>
                  <a:schemeClr val="bg1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Controller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249298" y="3896497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249297" y="4162714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249296" y="4427901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10585616" y="37070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85616" y="399123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85616" y="426569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Control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959178" y="3253945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655276" y="3255521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6334897" y="4843849"/>
            <a:ext cx="906162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Display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71267" y="3136073"/>
            <a:ext cx="986484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Memory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591168" y="4843849"/>
            <a:ext cx="1157416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Keyboard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303740" y="3136072"/>
            <a:ext cx="1235675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Disk </a:t>
            </a:r>
            <a:r>
              <a:rPr lang="en-US" sz="1600" b="1" dirty="0" smtClean="0">
                <a:solidFill>
                  <a:schemeClr val="bg1"/>
                </a:solidFill>
              </a:rPr>
              <a:t>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006016" y="4843848"/>
            <a:ext cx="1235675" cy="51074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Network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Interface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565557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792097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971267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7960843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8187383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8366553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9405552" y="4434563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9632092" y="416937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9811262" y="3903159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7317261" y="3488000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7518057" y="3488000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7722971" y="3488000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8708429" y="3488126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8909225" y="348812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9114139" y="3488126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9235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CPU know data is available?</a:t>
            </a:r>
          </a:p>
          <a:p>
            <a:pPr lvl="1"/>
            <a:r>
              <a:rPr lang="en-US" dirty="0" smtClean="0"/>
              <a:t>Interrupts</a:t>
            </a:r>
          </a:p>
          <a:p>
            <a:pPr lvl="2"/>
            <a:r>
              <a:rPr lang="en-US" dirty="0" smtClean="0"/>
              <a:t>Device signals</a:t>
            </a:r>
            <a:br>
              <a:rPr lang="en-US" dirty="0" smtClean="0"/>
            </a:br>
            <a:r>
              <a:rPr lang="en-US" dirty="0" smtClean="0"/>
              <a:t>when ready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CPU stores </a:t>
            </a:r>
            <a:br>
              <a:rPr lang="en-US" dirty="0" smtClean="0"/>
            </a:br>
            <a:r>
              <a:rPr lang="en-US" dirty="0" smtClean="0"/>
              <a:t>current state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CPU handles</a:t>
            </a:r>
            <a:br>
              <a:rPr lang="en-US" dirty="0" smtClean="0"/>
            </a:br>
            <a:r>
              <a:rPr lang="en-US" dirty="0" smtClean="0"/>
              <a:t>interrupt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CPU resumes work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30808" y="2487827"/>
            <a:ext cx="6046572" cy="2110945"/>
            <a:chOff x="5577017" y="2487827"/>
            <a:chExt cx="6046572" cy="2110945"/>
          </a:xfrm>
        </p:grpSpPr>
        <p:sp>
          <p:nvSpPr>
            <p:cNvPr id="4" name="Rectangle 3"/>
            <p:cNvSpPr/>
            <p:nvPr/>
          </p:nvSpPr>
          <p:spPr bwMode="auto">
            <a:xfrm>
              <a:off x="5577017" y="2487827"/>
              <a:ext cx="1672281" cy="76611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CPU</a:t>
              </a:r>
              <a:endParaRPr kumimoji="0" 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577017" y="3726656"/>
              <a:ext cx="1672281" cy="872116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I/O</a:t>
              </a:r>
              <a:endParaRPr lang="en-US" sz="2400" b="1" dirty="0" smtClean="0">
                <a:solidFill>
                  <a:schemeClr val="bg1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</a:rPr>
                <a:t>Controller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249298" y="3896497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249297" y="4162714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249296" y="4427901"/>
              <a:ext cx="4374291" cy="164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10585616" y="37070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85616" y="399123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85616" y="426569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Control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959178" y="3253945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655276" y="3255521"/>
            <a:ext cx="0" cy="4727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6334897" y="4843849"/>
            <a:ext cx="906162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Display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71267" y="3136073"/>
            <a:ext cx="986484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Memory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591168" y="4843849"/>
            <a:ext cx="1157416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Keyboard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303740" y="3136072"/>
            <a:ext cx="1235675" cy="35422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Disk </a:t>
            </a:r>
            <a:r>
              <a:rPr lang="en-US" sz="1600" b="1" dirty="0" smtClean="0">
                <a:solidFill>
                  <a:schemeClr val="bg1"/>
                </a:solidFill>
              </a:rPr>
              <a:t>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006016" y="4843848"/>
            <a:ext cx="1235675" cy="51074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Network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Interface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565557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792097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971267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7960843" y="4427901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8187383" y="4162714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8366553" y="3896497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9405552" y="4434563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9632092" y="416937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9811262" y="3903159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7317261" y="3488000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7518057" y="3488000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7722971" y="3488000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8708429" y="3488126"/>
            <a:ext cx="0" cy="41594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8909225" y="3488126"/>
            <a:ext cx="4119" cy="69761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9114139" y="3488126"/>
            <a:ext cx="0" cy="94649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3700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modern computer is a device with three parts:</a:t>
            </a:r>
          </a:p>
        </p:txBody>
      </p:sp>
    </p:spTree>
    <p:extLst>
      <p:ext uri="{BB962C8B-B14F-4D97-AF65-F5344CB8AC3E}">
        <p14:creationId xmlns:p14="http://schemas.microsoft.com/office/powerpoint/2010/main" val="343486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only understand Machine Language</a:t>
            </a:r>
          </a:p>
          <a:p>
            <a:pPr lvl="1"/>
            <a:r>
              <a:rPr lang="en-US" dirty="0" smtClean="0"/>
              <a:t>Different Machine Languages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38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only understand Machine Language</a:t>
            </a:r>
          </a:p>
          <a:p>
            <a:pPr lvl="1"/>
            <a:r>
              <a:rPr lang="en-US" dirty="0" smtClean="0"/>
              <a:t>Different Machine Languages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endParaRPr lang="en-US" dirty="0"/>
          </a:p>
          <a:p>
            <a:r>
              <a:rPr lang="en-US" dirty="0" smtClean="0"/>
              <a:t>High-level Programming Languages</a:t>
            </a:r>
          </a:p>
          <a:p>
            <a:pPr lvl="1"/>
            <a:r>
              <a:rPr lang="en-US" dirty="0" smtClean="0"/>
              <a:t>Java, Fortran, C++, COBOL, LISP, etc.</a:t>
            </a:r>
          </a:p>
          <a:p>
            <a:pPr lvl="1"/>
            <a:r>
              <a:rPr lang="en-US" dirty="0" smtClean="0"/>
              <a:t>Compiler – converts High-level language to machine language</a:t>
            </a:r>
          </a:p>
          <a:p>
            <a:pPr lvl="1"/>
            <a:r>
              <a:rPr lang="en-US" dirty="0" smtClean="0"/>
              <a:t>Interpreter – translates High-level instruction by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03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11277600" cy="5167313"/>
          </a:xfrm>
        </p:spPr>
        <p:txBody>
          <a:bodyPr/>
          <a:lstStyle/>
          <a:p>
            <a:r>
              <a:rPr lang="en-US" dirty="0" smtClean="0"/>
              <a:t>Java combines both</a:t>
            </a:r>
          </a:p>
          <a:p>
            <a:pPr lvl="1"/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endParaRPr lang="en-US" dirty="0"/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Security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637903" y="1449860"/>
            <a:ext cx="7381103" cy="4786183"/>
            <a:chOff x="2405449" y="1252152"/>
            <a:chExt cx="7381103" cy="4786183"/>
          </a:xfrm>
        </p:grpSpPr>
        <p:grpSp>
          <p:nvGrpSpPr>
            <p:cNvPr id="19" name="Group 18"/>
            <p:cNvGrpSpPr/>
            <p:nvPr/>
          </p:nvGrpSpPr>
          <p:grpSpPr>
            <a:xfrm>
              <a:off x="5294871" y="1252152"/>
              <a:ext cx="1602259" cy="3177792"/>
              <a:chOff x="5294870" y="1252152"/>
              <a:chExt cx="1602259" cy="3177792"/>
            </a:xfrm>
          </p:grpSpPr>
          <p:sp>
            <p:nvSpPr>
              <p:cNvPr id="4" name="Snip Single Corner Rectangle 3"/>
              <p:cNvSpPr/>
              <p:nvPr/>
            </p:nvSpPr>
            <p:spPr bwMode="auto">
              <a:xfrm>
                <a:off x="5391665" y="1252152"/>
                <a:ext cx="1408671" cy="815545"/>
              </a:xfrm>
              <a:prstGeom prst="snip1Rect">
                <a:avLst/>
              </a:prstGeom>
              <a:noFill/>
              <a:ln w="508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Java Program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 bwMode="auto">
              <a:xfrm>
                <a:off x="5484341" y="2470345"/>
                <a:ext cx="1223319" cy="560173"/>
              </a:xfrm>
              <a:prstGeom prst="roundRect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Compiler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7" name="Straight Arrow Connector 6"/>
              <p:cNvCxnSpPr>
                <a:stCxn id="4" idx="1"/>
                <a:endCxn id="5" idx="0"/>
              </p:cNvCxnSpPr>
              <p:nvPr/>
            </p:nvCxnSpPr>
            <p:spPr bwMode="auto">
              <a:xfrm>
                <a:off x="6096001" y="2067697"/>
                <a:ext cx="0" cy="402648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" name="Hexagon 7"/>
              <p:cNvSpPr/>
              <p:nvPr/>
            </p:nvSpPr>
            <p:spPr bwMode="auto">
              <a:xfrm>
                <a:off x="5294870" y="3433166"/>
                <a:ext cx="1602259" cy="996778"/>
              </a:xfrm>
              <a:prstGeom prst="hexagon">
                <a:avLst/>
              </a:prstGeom>
              <a:noFill/>
              <a:ln w="508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Java 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bg1"/>
                    </a:solidFill>
                  </a:rPr>
                  <a:t>Byte code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Program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1" name="Straight Arrow Connector 10"/>
              <p:cNvCxnSpPr>
                <a:stCxn id="5" idx="2"/>
              </p:cNvCxnSpPr>
              <p:nvPr/>
            </p:nvCxnSpPr>
            <p:spPr bwMode="auto">
              <a:xfrm flipH="1">
                <a:off x="6096000" y="3030518"/>
                <a:ext cx="1" cy="402648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>
              <a:off x="2405449" y="4860324"/>
              <a:ext cx="7381103" cy="1178011"/>
              <a:chOff x="2578443" y="4860324"/>
              <a:chExt cx="7381103" cy="117801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578443" y="4860324"/>
                <a:ext cx="2290119" cy="1178011"/>
                <a:chOff x="3715265" y="4753232"/>
                <a:chExt cx="2290119" cy="1178011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3715265" y="4753232"/>
                  <a:ext cx="2290119" cy="1178011"/>
                </a:xfrm>
                <a:prstGeom prst="rect">
                  <a:avLst/>
                </a:prstGeom>
                <a:noFill/>
                <a:ln w="508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</a:rPr>
                    <a:t>Java Virtual Machine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3715265" y="5593492"/>
                  <a:ext cx="2290119" cy="337751"/>
                </a:xfrm>
                <a:prstGeom prst="rect">
                  <a:avLst/>
                </a:prstGeom>
                <a:noFill/>
                <a:ln w="508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</a:rPr>
                    <a:t>Mac OS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123935" y="4860324"/>
                <a:ext cx="2290119" cy="1178011"/>
                <a:chOff x="3715265" y="4753232"/>
                <a:chExt cx="2290119" cy="1178011"/>
              </a:xfrm>
            </p:grpSpPr>
            <p:sp>
              <p:nvSpPr>
                <p:cNvPr id="26" name="Rectangle 25"/>
                <p:cNvSpPr/>
                <p:nvPr/>
              </p:nvSpPr>
              <p:spPr bwMode="auto">
                <a:xfrm>
                  <a:off x="3715265" y="4753232"/>
                  <a:ext cx="2290119" cy="1178011"/>
                </a:xfrm>
                <a:prstGeom prst="rect">
                  <a:avLst/>
                </a:prstGeom>
                <a:noFill/>
                <a:ln w="508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</a:rPr>
                    <a:t>Java Virtual Machine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3715265" y="5593492"/>
                  <a:ext cx="2290119" cy="337751"/>
                </a:xfrm>
                <a:prstGeom prst="rect">
                  <a:avLst/>
                </a:prstGeom>
                <a:noFill/>
                <a:ln w="508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</a:rPr>
                    <a:t>Windows OS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7669427" y="4860324"/>
                <a:ext cx="2290119" cy="1178011"/>
                <a:chOff x="3715265" y="4753232"/>
                <a:chExt cx="2290119" cy="1178011"/>
              </a:xfrm>
            </p:grpSpPr>
            <p:sp>
              <p:nvSpPr>
                <p:cNvPr id="29" name="Rectangle 28"/>
                <p:cNvSpPr/>
                <p:nvPr/>
              </p:nvSpPr>
              <p:spPr bwMode="auto">
                <a:xfrm>
                  <a:off x="3715265" y="4753232"/>
                  <a:ext cx="2290119" cy="1178011"/>
                </a:xfrm>
                <a:prstGeom prst="rect">
                  <a:avLst/>
                </a:prstGeom>
                <a:noFill/>
                <a:ln w="508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</a:rPr>
                    <a:t>Java Virtual Machine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3715265" y="5593492"/>
                  <a:ext cx="2290119" cy="337751"/>
                </a:xfrm>
                <a:prstGeom prst="rect">
                  <a:avLst/>
                </a:prstGeom>
                <a:noFill/>
                <a:ln w="508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</a:rPr>
                    <a:t>Linux OS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</p:grpSp>
        </p:grpSp>
        <p:cxnSp>
          <p:nvCxnSpPr>
            <p:cNvPr id="33" name="Straight Arrow Connector 32"/>
            <p:cNvCxnSpPr>
              <a:stCxn id="8" idx="2"/>
              <a:endCxn id="20" idx="0"/>
            </p:cNvCxnSpPr>
            <p:nvPr/>
          </p:nvCxnSpPr>
          <p:spPr bwMode="auto">
            <a:xfrm flipH="1">
              <a:off x="3550509" y="4429944"/>
              <a:ext cx="1993557" cy="4303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>
              <a:endCxn id="26" idx="0"/>
            </p:cNvCxnSpPr>
            <p:nvPr/>
          </p:nvCxnSpPr>
          <p:spPr bwMode="auto">
            <a:xfrm>
              <a:off x="6096000" y="4429944"/>
              <a:ext cx="1" cy="4303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8" idx="1"/>
              <a:endCxn id="29" idx="0"/>
            </p:cNvCxnSpPr>
            <p:nvPr/>
          </p:nvCxnSpPr>
          <p:spPr bwMode="auto">
            <a:xfrm>
              <a:off x="6647936" y="4429944"/>
              <a:ext cx="1993557" cy="4303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329786" y="166365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.java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29786" y="395212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.class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68681" y="161011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&gt;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javac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68681" y="20508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&gt;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416837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aspects of Programming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Instructions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4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aspects of Programming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Variables</a:t>
            </a:r>
          </a:p>
          <a:p>
            <a:pPr lvl="3"/>
            <a:r>
              <a:rPr lang="en-US" dirty="0" smtClean="0"/>
              <a:t>Names that point to memory locations</a:t>
            </a:r>
          </a:p>
          <a:p>
            <a:pPr lvl="3"/>
            <a:r>
              <a:rPr lang="en-US" dirty="0" smtClean="0"/>
              <a:t>Think of them as boxes that hold things</a:t>
            </a:r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105745" y="1540668"/>
            <a:ext cx="2202667" cy="4631106"/>
            <a:chOff x="8220786" y="1244106"/>
            <a:chExt cx="2202667" cy="4631106"/>
          </a:xfrm>
        </p:grpSpPr>
        <p:sp>
          <p:nvSpPr>
            <p:cNvPr id="5" name="Rectangle 4"/>
            <p:cNvSpPr/>
            <p:nvPr/>
          </p:nvSpPr>
          <p:spPr bwMode="auto">
            <a:xfrm>
              <a:off x="8229600" y="1301578"/>
              <a:ext cx="1252151" cy="4530811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8229600" y="156107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8229600" y="182632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8229600" y="209158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8229600" y="235684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8229600" y="262210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8229600" y="288736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8229600" y="315261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229600" y="341787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229600" y="368313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29600" y="394839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229600" y="5539947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8229600" y="421365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229600" y="474416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229600" y="447890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9446904" y="1301578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446904" y="1566227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46904" y="183087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46904" y="2095525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46904" y="2360174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46904" y="2624823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46904" y="2889472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6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46904" y="3154121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46904" y="3418770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8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46904" y="368341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9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46904" y="3948068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6904" y="4212717"/>
              <a:ext cx="965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46904" y="4477363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46904" y="5557184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20786" y="124410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10001010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29346" y="1510104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00110100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55026" y="1776102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01110111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20786" y="20421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29346" y="2308098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11010010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29346" y="2574096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10000110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46466" y="2840094"/>
              <a:ext cx="115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01001111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0786" y="310609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20786" y="337209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20786" y="363808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20786" y="390408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55026" y="4170084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11111010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20786" y="443608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20786" y="550588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8605550" y="4974802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/>
                  </a:solidFill>
                </a:rPr>
                <a:t>. . . 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672316" y="113682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78432" y="2340944"/>
            <a:ext cx="10443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principal</a:t>
            </a:r>
          </a:p>
        </p:txBody>
      </p:sp>
      <p:cxnSp>
        <p:nvCxnSpPr>
          <p:cNvPr id="52" name="Straight Arrow Connector 51"/>
          <p:cNvCxnSpPr>
            <a:stCxn id="50" idx="1"/>
            <a:endCxn id="23" idx="3"/>
          </p:cNvCxnSpPr>
          <p:nvPr/>
        </p:nvCxnSpPr>
        <p:spPr bwMode="auto">
          <a:xfrm flipH="1">
            <a:off x="10223454" y="2525610"/>
            <a:ext cx="354978" cy="4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0663390" y="4200648"/>
            <a:ext cx="9412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interest</a:t>
            </a:r>
          </a:p>
        </p:txBody>
      </p:sp>
      <p:cxnSp>
        <p:nvCxnSpPr>
          <p:cNvPr id="54" name="Straight Arrow Connector 53"/>
          <p:cNvCxnSpPr>
            <a:stCxn id="53" idx="1"/>
          </p:cNvCxnSpPr>
          <p:nvPr/>
        </p:nvCxnSpPr>
        <p:spPr bwMode="auto">
          <a:xfrm flipH="1">
            <a:off x="10308412" y="4385314"/>
            <a:ext cx="354978" cy="4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71039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aspects of Programming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Types</a:t>
            </a:r>
          </a:p>
          <a:p>
            <a:pPr lvl="3"/>
            <a:r>
              <a:rPr lang="en-US" dirty="0" smtClean="0"/>
              <a:t>Kind of data, </a:t>
            </a:r>
            <a:r>
              <a:rPr lang="en-US" dirty="0" err="1" smtClean="0"/>
              <a:t>int</a:t>
            </a:r>
            <a:r>
              <a:rPr lang="en-US" dirty="0" smtClean="0"/>
              <a:t>, double, char, etc.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105745" y="1540668"/>
            <a:ext cx="2202667" cy="4631106"/>
            <a:chOff x="8220786" y="1244106"/>
            <a:chExt cx="2202667" cy="4631106"/>
          </a:xfrm>
        </p:grpSpPr>
        <p:sp>
          <p:nvSpPr>
            <p:cNvPr id="5" name="Rectangle 4"/>
            <p:cNvSpPr/>
            <p:nvPr/>
          </p:nvSpPr>
          <p:spPr bwMode="auto">
            <a:xfrm>
              <a:off x="8229600" y="1301578"/>
              <a:ext cx="1252151" cy="4530811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8229600" y="156107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8229600" y="182632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8229600" y="209158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8229600" y="235684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8229600" y="262210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8229600" y="288736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8229600" y="315261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229600" y="341787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229600" y="368313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29600" y="394839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229600" y="5539947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8229600" y="421365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229600" y="474416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229600" y="447890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9446904" y="1301578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446904" y="1566227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46904" y="183087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46904" y="2095525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46904" y="2360174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46904" y="2624823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46904" y="2889472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6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46904" y="3154121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46904" y="3418770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8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46904" y="368341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9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46904" y="3948068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6904" y="4212717"/>
              <a:ext cx="965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46904" y="4477363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46904" y="5557184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20786" y="124410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10001010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29346" y="1510104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00110100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55026" y="1776102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01110111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20786" y="20421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29346" y="2308098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11010010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29346" y="2574096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10000110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46466" y="2840094"/>
              <a:ext cx="115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01001111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0786" y="310609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20786" y="337209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20786" y="363808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20786" y="390408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55026" y="4170084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11111010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20786" y="443608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20786" y="550588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8605550" y="4974802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/>
                  </a:solidFill>
                </a:rPr>
                <a:t>. . . 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672316" y="113682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78432" y="2340944"/>
            <a:ext cx="10443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principal</a:t>
            </a:r>
          </a:p>
        </p:txBody>
      </p:sp>
      <p:cxnSp>
        <p:nvCxnSpPr>
          <p:cNvPr id="52" name="Straight Arrow Connector 51"/>
          <p:cNvCxnSpPr>
            <a:stCxn id="50" idx="1"/>
            <a:endCxn id="23" idx="3"/>
          </p:cNvCxnSpPr>
          <p:nvPr/>
        </p:nvCxnSpPr>
        <p:spPr bwMode="auto">
          <a:xfrm flipH="1">
            <a:off x="10223454" y="2525610"/>
            <a:ext cx="354978" cy="4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0663390" y="4200648"/>
            <a:ext cx="9412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interest</a:t>
            </a:r>
          </a:p>
        </p:txBody>
      </p:sp>
      <p:cxnSp>
        <p:nvCxnSpPr>
          <p:cNvPr id="54" name="Straight Arrow Connector 53"/>
          <p:cNvCxnSpPr>
            <a:stCxn id="53" idx="1"/>
          </p:cNvCxnSpPr>
          <p:nvPr/>
        </p:nvCxnSpPr>
        <p:spPr bwMode="auto">
          <a:xfrm flipH="1">
            <a:off x="10308412" y="4385314"/>
            <a:ext cx="354978" cy="4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7664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aspects of Programming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Types</a:t>
            </a:r>
          </a:p>
          <a:p>
            <a:pPr lvl="2"/>
            <a:r>
              <a:rPr lang="en-US" dirty="0" smtClean="0"/>
              <a:t>Assignment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105745" y="1540668"/>
            <a:ext cx="2202667" cy="4631106"/>
            <a:chOff x="8220786" y="1244106"/>
            <a:chExt cx="2202667" cy="4631106"/>
          </a:xfrm>
        </p:grpSpPr>
        <p:sp>
          <p:nvSpPr>
            <p:cNvPr id="5" name="Rectangle 4"/>
            <p:cNvSpPr/>
            <p:nvPr/>
          </p:nvSpPr>
          <p:spPr bwMode="auto">
            <a:xfrm>
              <a:off x="8229600" y="1301578"/>
              <a:ext cx="1252151" cy="4530811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8229600" y="156107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8229600" y="182632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8229600" y="209158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8229600" y="235684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8229600" y="262210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8229600" y="288736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8229600" y="315261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229600" y="341787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229600" y="368313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29600" y="394839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229600" y="5539947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8229600" y="421365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229600" y="474416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229600" y="447890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9446904" y="1301578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446904" y="1566227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46904" y="183087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46904" y="2095525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46904" y="2360174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46904" y="2624823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46904" y="2889472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6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46904" y="3154121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46904" y="3418770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8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46904" y="368341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9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46904" y="3948068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6904" y="4212717"/>
              <a:ext cx="965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46904" y="4477363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46904" y="5557184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20786" y="124410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10001010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29346" y="1510104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00110100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55026" y="1776102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01110111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20786" y="20421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29346" y="2308098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11010010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29346" y="2574096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10000110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46466" y="2840094"/>
              <a:ext cx="115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01001111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0786" y="310609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20786" y="337209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20786" y="363808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20786" y="390408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55026" y="4170084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11111010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20786" y="443608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20786" y="550588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8605550" y="4974802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/>
                  </a:solidFill>
                </a:rPr>
                <a:t>. . . 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672316" y="113682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78432" y="2340944"/>
            <a:ext cx="10443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principal</a:t>
            </a:r>
          </a:p>
        </p:txBody>
      </p:sp>
      <p:cxnSp>
        <p:nvCxnSpPr>
          <p:cNvPr id="52" name="Straight Arrow Connector 51"/>
          <p:cNvCxnSpPr>
            <a:stCxn id="50" idx="1"/>
            <a:endCxn id="23" idx="3"/>
          </p:cNvCxnSpPr>
          <p:nvPr/>
        </p:nvCxnSpPr>
        <p:spPr bwMode="auto">
          <a:xfrm flipH="1">
            <a:off x="10223454" y="2525610"/>
            <a:ext cx="354978" cy="4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0663390" y="4200648"/>
            <a:ext cx="9412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interest</a:t>
            </a:r>
          </a:p>
        </p:txBody>
      </p:sp>
      <p:cxnSp>
        <p:nvCxnSpPr>
          <p:cNvPr id="54" name="Straight Arrow Connector 53"/>
          <p:cNvCxnSpPr>
            <a:stCxn id="53" idx="1"/>
          </p:cNvCxnSpPr>
          <p:nvPr/>
        </p:nvCxnSpPr>
        <p:spPr bwMode="auto">
          <a:xfrm flipH="1">
            <a:off x="10308412" y="4385314"/>
            <a:ext cx="354978" cy="4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611058" y="3282844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interest = principal * 0.07;</a:t>
            </a:r>
          </a:p>
        </p:txBody>
      </p:sp>
    </p:spTree>
    <p:extLst>
      <p:ext uri="{BB962C8B-B14F-4D97-AF65-F5344CB8AC3E}">
        <p14:creationId xmlns:p14="http://schemas.microsoft.com/office/powerpoint/2010/main" val="2454388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aspects of Programming</a:t>
            </a:r>
          </a:p>
          <a:p>
            <a:pPr marL="24288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Instructions</a:t>
            </a:r>
          </a:p>
          <a:p>
            <a:pPr lvl="2"/>
            <a:r>
              <a:rPr lang="en-US" dirty="0" smtClean="0"/>
              <a:t>Computers execute sequence of instructions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58310" y="3018200"/>
            <a:ext cx="6075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float principal = 1000.00;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float interest </a:t>
            </a:r>
            <a:r>
              <a:rPr lang="en-US" dirty="0">
                <a:solidFill>
                  <a:schemeClr val="bg2"/>
                </a:solidFill>
              </a:rPr>
              <a:t>= principal * 0.05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</a:rPr>
              <a:t>(“You earned “ + </a:t>
            </a:r>
            <a:r>
              <a:rPr lang="en-US" dirty="0" err="1" smtClean="0">
                <a:solidFill>
                  <a:schemeClr val="bg2"/>
                </a:solidFill>
              </a:rPr>
              <a:t>intrest</a:t>
            </a:r>
            <a:r>
              <a:rPr lang="en-US" dirty="0" smtClean="0">
                <a:solidFill>
                  <a:schemeClr val="bg2"/>
                </a:solidFill>
              </a:rPr>
              <a:t> + “ this month”);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5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aspects of Programming</a:t>
            </a:r>
          </a:p>
          <a:p>
            <a:pPr marL="24288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Instructions</a:t>
            </a:r>
          </a:p>
          <a:p>
            <a:pPr lvl="2"/>
            <a:r>
              <a:rPr lang="en-US" dirty="0" smtClean="0"/>
              <a:t>Control Structures: Change the “flow of control”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7911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aspects of Programming</a:t>
            </a:r>
          </a:p>
          <a:p>
            <a:pPr marL="24288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Instructions</a:t>
            </a:r>
          </a:p>
          <a:p>
            <a:pPr lvl="2"/>
            <a:r>
              <a:rPr lang="en-US" dirty="0" smtClean="0"/>
              <a:t>Control Structures: Change the “flow of control”</a:t>
            </a:r>
          </a:p>
          <a:p>
            <a:pPr lvl="3"/>
            <a:r>
              <a:rPr lang="en-US" dirty="0" smtClean="0"/>
              <a:t>Loops</a:t>
            </a:r>
          </a:p>
          <a:p>
            <a:pPr marL="1622425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07076" y="3314764"/>
            <a:ext cx="3377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while </a:t>
            </a:r>
            <a:r>
              <a:rPr lang="en-US" dirty="0">
                <a:solidFill>
                  <a:schemeClr val="bg2"/>
                </a:solidFill>
              </a:rPr>
              <a:t>(principal </a:t>
            </a:r>
            <a:r>
              <a:rPr lang="en-US" dirty="0" smtClean="0">
                <a:solidFill>
                  <a:schemeClr val="bg2"/>
                </a:solidFill>
              </a:rPr>
              <a:t>&lt; </a:t>
            </a:r>
            <a:r>
              <a:rPr lang="en-US" dirty="0">
                <a:solidFill>
                  <a:schemeClr val="bg2"/>
                </a:solidFill>
              </a:rPr>
              <a:t>10000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interest </a:t>
            </a:r>
            <a:r>
              <a:rPr lang="en-US" dirty="0">
                <a:solidFill>
                  <a:schemeClr val="bg2"/>
                </a:solidFill>
              </a:rPr>
              <a:t>= principal * 0.05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principal = principal + interest;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7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modern computer is a device with three parts: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42768" y="2166544"/>
            <a:ext cx="4020064" cy="823783"/>
            <a:chOff x="1342768" y="2059460"/>
            <a:chExt cx="4020064" cy="823783"/>
          </a:xfrm>
        </p:grpSpPr>
        <p:sp>
          <p:nvSpPr>
            <p:cNvPr id="4" name="TextBox 3"/>
            <p:cNvSpPr txBox="1"/>
            <p:nvPr/>
          </p:nvSpPr>
          <p:spPr>
            <a:xfrm>
              <a:off x="1342768" y="2059460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n-lt"/>
                </a:rPr>
                <a:t>Input</a:t>
              </a:r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 bwMode="auto">
            <a:xfrm>
              <a:off x="2091691" y="2244126"/>
              <a:ext cx="3271141" cy="639117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900327" y="3361712"/>
            <a:ext cx="4857922" cy="2612169"/>
            <a:chOff x="900327" y="3361712"/>
            <a:chExt cx="4857922" cy="2612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0120" y="5191397"/>
              <a:ext cx="2350607" cy="78248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27" y="4234245"/>
              <a:ext cx="1453103" cy="92841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327" y="3470863"/>
              <a:ext cx="1795009" cy="67237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9028" y="3507247"/>
              <a:ext cx="781022" cy="58214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9271" y="3361712"/>
              <a:ext cx="925997" cy="78831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03205" y="3434480"/>
              <a:ext cx="755044" cy="6427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51168" y="4186880"/>
              <a:ext cx="1104073" cy="92111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35378" y="4292696"/>
              <a:ext cx="1111196" cy="70948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70448" y="5253669"/>
              <a:ext cx="940243" cy="704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2515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aspects of Programming</a:t>
            </a:r>
          </a:p>
          <a:p>
            <a:pPr marL="24288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Instructions</a:t>
            </a:r>
          </a:p>
          <a:p>
            <a:pPr lvl="2"/>
            <a:r>
              <a:rPr lang="en-US" dirty="0" smtClean="0"/>
              <a:t>Control Structures: Change the “flow of control”</a:t>
            </a:r>
          </a:p>
          <a:p>
            <a:pPr lvl="3"/>
            <a:r>
              <a:rPr lang="en-US" dirty="0" smtClean="0"/>
              <a:t>Loops</a:t>
            </a:r>
          </a:p>
          <a:p>
            <a:pPr lvl="3"/>
            <a:r>
              <a:rPr lang="en-US" dirty="0" smtClean="0"/>
              <a:t>Branches</a:t>
            </a:r>
          </a:p>
          <a:p>
            <a:pPr lvl="3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34703" y="3726656"/>
            <a:ext cx="29225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if (principal &gt; 10000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interest </a:t>
            </a:r>
            <a:r>
              <a:rPr lang="en-US" dirty="0">
                <a:solidFill>
                  <a:schemeClr val="bg2"/>
                </a:solidFill>
              </a:rPr>
              <a:t>= principal * 0.05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else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interest </a:t>
            </a:r>
            <a:r>
              <a:rPr lang="en-US" dirty="0">
                <a:solidFill>
                  <a:schemeClr val="bg2"/>
                </a:solidFill>
              </a:rPr>
              <a:t>= principal * 0.04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5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aspects of Programming</a:t>
            </a:r>
          </a:p>
          <a:p>
            <a:pPr marL="24288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Instructions</a:t>
            </a:r>
          </a:p>
          <a:p>
            <a:pPr lvl="2"/>
            <a:r>
              <a:rPr lang="en-US" dirty="0" smtClean="0"/>
              <a:t>Control Structures</a:t>
            </a:r>
          </a:p>
          <a:p>
            <a:pPr lvl="2"/>
            <a:r>
              <a:rPr lang="en-US" dirty="0" smtClean="0"/>
              <a:t>Subroutines: Break a program into “chunks”</a:t>
            </a:r>
          </a:p>
          <a:p>
            <a:pPr lvl="3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11170" y="37266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drawHouse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24797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</a:t>
            </a:r>
            <a:r>
              <a:rPr lang="en-US" u="sng" dirty="0" smtClean="0"/>
              <a:t>must</a:t>
            </a:r>
            <a:r>
              <a:rPr lang="en-US" dirty="0" smtClean="0"/>
              <a:t> be designed</a:t>
            </a:r>
          </a:p>
          <a:p>
            <a:pPr lvl="1"/>
            <a:r>
              <a:rPr lang="en-US" dirty="0" smtClean="0"/>
              <a:t>Structured Programming</a:t>
            </a:r>
          </a:p>
          <a:p>
            <a:pPr lvl="2"/>
            <a:r>
              <a:rPr lang="en-US" dirty="0" smtClean="0"/>
              <a:t>Solve a large problem by breaking it into smaller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4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</a:t>
            </a:r>
            <a:r>
              <a:rPr lang="en-US" u="sng" dirty="0" smtClean="0"/>
              <a:t>must</a:t>
            </a:r>
            <a:r>
              <a:rPr lang="en-US" dirty="0" smtClean="0"/>
              <a:t> be designed</a:t>
            </a:r>
          </a:p>
          <a:p>
            <a:pPr lvl="1"/>
            <a:r>
              <a:rPr lang="en-US" dirty="0" smtClean="0"/>
              <a:t>Structured Programming</a:t>
            </a:r>
          </a:p>
          <a:p>
            <a:pPr lvl="2"/>
            <a:r>
              <a:rPr lang="en-US" dirty="0" smtClean="0"/>
              <a:t>Solve a large problem by breaking it into smaller problems</a:t>
            </a:r>
          </a:p>
          <a:p>
            <a:pPr lvl="2"/>
            <a:r>
              <a:rPr lang="en-US" dirty="0" smtClean="0"/>
              <a:t>Solve each smaller problem by breaking it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0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</a:t>
            </a:r>
            <a:r>
              <a:rPr lang="en-US" u="sng" dirty="0" smtClean="0"/>
              <a:t>must</a:t>
            </a:r>
            <a:r>
              <a:rPr lang="en-US" dirty="0" smtClean="0"/>
              <a:t> be designed</a:t>
            </a:r>
          </a:p>
          <a:p>
            <a:pPr lvl="1"/>
            <a:r>
              <a:rPr lang="en-US" dirty="0" smtClean="0"/>
              <a:t>Structured Programming</a:t>
            </a:r>
          </a:p>
          <a:p>
            <a:pPr lvl="2"/>
            <a:r>
              <a:rPr lang="en-US" dirty="0" smtClean="0"/>
              <a:t>Solve a large problem by breaking it into smaller problems</a:t>
            </a:r>
          </a:p>
          <a:p>
            <a:pPr lvl="2"/>
            <a:r>
              <a:rPr lang="en-US" dirty="0" smtClean="0"/>
              <a:t>Solve each smaller problem by breaking it down</a:t>
            </a:r>
          </a:p>
          <a:p>
            <a:pPr lvl="2"/>
            <a:r>
              <a:rPr lang="en-US" dirty="0" smtClean="0"/>
              <a:t>Repeat until can solve problem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6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</a:t>
            </a:r>
            <a:r>
              <a:rPr lang="en-US" u="sng" dirty="0" smtClean="0"/>
              <a:t>must</a:t>
            </a:r>
            <a:r>
              <a:rPr lang="en-US" dirty="0" smtClean="0"/>
              <a:t> be designed</a:t>
            </a:r>
          </a:p>
          <a:p>
            <a:pPr lvl="1"/>
            <a:r>
              <a:rPr lang="en-US" dirty="0" smtClean="0"/>
              <a:t>Structured Programming</a:t>
            </a:r>
          </a:p>
          <a:p>
            <a:pPr lvl="2"/>
            <a:r>
              <a:rPr lang="en-US" dirty="0" smtClean="0"/>
              <a:t>Solve a large problem by breaking it into smaller problems</a:t>
            </a:r>
          </a:p>
          <a:p>
            <a:pPr lvl="2"/>
            <a:r>
              <a:rPr lang="en-US" dirty="0" smtClean="0"/>
              <a:t>Solve each smaller problem by breaking it down</a:t>
            </a:r>
          </a:p>
          <a:p>
            <a:pPr lvl="2"/>
            <a:r>
              <a:rPr lang="en-US" dirty="0" smtClean="0"/>
              <a:t>Repeat until can solve problem directly</a:t>
            </a:r>
          </a:p>
          <a:p>
            <a:pPr lvl="2"/>
            <a:r>
              <a:rPr lang="en-US" dirty="0" smtClean="0"/>
              <a:t>Top-down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49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</a:t>
            </a:r>
            <a:r>
              <a:rPr lang="en-US" u="sng" dirty="0" smtClean="0"/>
              <a:t>must</a:t>
            </a:r>
            <a:r>
              <a:rPr lang="en-US" dirty="0" smtClean="0"/>
              <a:t> be designed</a:t>
            </a:r>
          </a:p>
          <a:p>
            <a:pPr lvl="1"/>
            <a:r>
              <a:rPr lang="en-US" dirty="0" smtClean="0"/>
              <a:t>Structured Programming</a:t>
            </a:r>
          </a:p>
          <a:p>
            <a:pPr lvl="2"/>
            <a:r>
              <a:rPr lang="en-US" dirty="0" smtClean="0"/>
              <a:t>Top-down programming</a:t>
            </a:r>
          </a:p>
          <a:p>
            <a:pPr lvl="2"/>
            <a:r>
              <a:rPr lang="en-US" dirty="0" smtClean="0"/>
              <a:t>Bottom-up design</a:t>
            </a:r>
          </a:p>
          <a:p>
            <a:pPr lvl="3"/>
            <a:r>
              <a:rPr lang="en-US" dirty="0" smtClean="0"/>
              <a:t>Start at the bottom with solutions</a:t>
            </a:r>
          </a:p>
          <a:p>
            <a:pPr lvl="3"/>
            <a:r>
              <a:rPr lang="en-US" dirty="0" smtClean="0"/>
              <a:t>Combine to solve bigger problems</a:t>
            </a:r>
          </a:p>
          <a:p>
            <a:pPr lvl="3"/>
            <a:r>
              <a:rPr lang="en-US" dirty="0" smtClean="0"/>
              <a:t>Build or re-use Modules</a:t>
            </a:r>
          </a:p>
        </p:txBody>
      </p:sp>
    </p:spTree>
    <p:extLst>
      <p:ext uri="{BB962C8B-B14F-4D97-AF65-F5344CB8AC3E}">
        <p14:creationId xmlns:p14="http://schemas.microsoft.com/office/powerpoint/2010/main" val="3004060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</a:t>
            </a:r>
            <a:r>
              <a:rPr lang="en-US" u="sng" dirty="0" smtClean="0"/>
              <a:t>must</a:t>
            </a:r>
            <a:r>
              <a:rPr lang="en-US" dirty="0" smtClean="0"/>
              <a:t> be designed</a:t>
            </a:r>
          </a:p>
          <a:p>
            <a:pPr lvl="1"/>
            <a:r>
              <a:rPr lang="en-US" dirty="0" smtClean="0"/>
              <a:t>Structured Programming</a:t>
            </a:r>
          </a:p>
          <a:p>
            <a:pPr lvl="2"/>
            <a:r>
              <a:rPr lang="en-US" dirty="0" smtClean="0"/>
              <a:t>Top-down programming</a:t>
            </a:r>
          </a:p>
          <a:p>
            <a:pPr lvl="2"/>
            <a:r>
              <a:rPr lang="en-US" dirty="0" smtClean="0"/>
              <a:t>Bottom-up design</a:t>
            </a:r>
          </a:p>
          <a:p>
            <a:pPr lvl="2"/>
            <a:r>
              <a:rPr lang="en-US" dirty="0" smtClean="0"/>
              <a:t>Modules</a:t>
            </a:r>
          </a:p>
          <a:p>
            <a:pPr lvl="3"/>
            <a:r>
              <a:rPr lang="en-US" dirty="0" smtClean="0"/>
              <a:t>Well defined interface</a:t>
            </a:r>
          </a:p>
          <a:p>
            <a:pPr lvl="3"/>
            <a:r>
              <a:rPr lang="en-US" dirty="0" smtClean="0"/>
              <a:t>Details of how it works is unimportant “information hiding”</a:t>
            </a:r>
          </a:p>
        </p:txBody>
      </p:sp>
    </p:spTree>
    <p:extLst>
      <p:ext uri="{BB962C8B-B14F-4D97-AF65-F5344CB8AC3E}">
        <p14:creationId xmlns:p14="http://schemas.microsoft.com/office/powerpoint/2010/main" val="1130579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</a:t>
            </a:r>
            <a:r>
              <a:rPr lang="en-US" u="sng" dirty="0" smtClean="0"/>
              <a:t>must</a:t>
            </a:r>
            <a:r>
              <a:rPr lang="en-US" dirty="0" smtClean="0"/>
              <a:t> be designed</a:t>
            </a:r>
          </a:p>
          <a:p>
            <a:pPr lvl="1"/>
            <a:r>
              <a:rPr lang="en-US" dirty="0" smtClean="0"/>
              <a:t>Structured Programming</a:t>
            </a:r>
          </a:p>
          <a:p>
            <a:pPr lvl="2"/>
            <a:r>
              <a:rPr lang="en-US" dirty="0" smtClean="0"/>
              <a:t>Top-down programming</a:t>
            </a:r>
          </a:p>
          <a:p>
            <a:pPr lvl="2"/>
            <a:r>
              <a:rPr lang="en-US" dirty="0" smtClean="0"/>
              <a:t>Bottom-up design</a:t>
            </a:r>
          </a:p>
          <a:p>
            <a:pPr lvl="2"/>
            <a:r>
              <a:rPr lang="en-US" dirty="0" smtClean="0"/>
              <a:t>Modules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Object-Oriented Programming (OOP)</a:t>
            </a:r>
          </a:p>
          <a:p>
            <a:pPr lvl="2"/>
            <a:r>
              <a:rPr lang="en-US" dirty="0" smtClean="0"/>
              <a:t>Object is a Module</a:t>
            </a:r>
          </a:p>
          <a:p>
            <a:pPr lvl="3"/>
            <a:r>
              <a:rPr lang="en-US" dirty="0" smtClean="0"/>
              <a:t>State or the data in the object</a:t>
            </a:r>
          </a:p>
          <a:p>
            <a:pPr lvl="3"/>
            <a:r>
              <a:rPr lang="en-US" dirty="0" smtClean="0"/>
              <a:t>Messages calls to its Subroutines (Methods)</a:t>
            </a:r>
          </a:p>
        </p:txBody>
      </p:sp>
    </p:spTree>
    <p:extLst>
      <p:ext uri="{BB962C8B-B14F-4D97-AF65-F5344CB8AC3E}">
        <p14:creationId xmlns:p14="http://schemas.microsoft.com/office/powerpoint/2010/main" val="238810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</a:t>
            </a:r>
            <a:r>
              <a:rPr lang="en-US" u="sng" dirty="0" smtClean="0"/>
              <a:t>must</a:t>
            </a:r>
            <a:r>
              <a:rPr lang="en-US" dirty="0" smtClean="0"/>
              <a:t> be designed</a:t>
            </a:r>
          </a:p>
          <a:p>
            <a:pPr lvl="1"/>
            <a:r>
              <a:rPr lang="en-US" dirty="0" smtClean="0"/>
              <a:t>Structured Programming</a:t>
            </a:r>
          </a:p>
          <a:p>
            <a:pPr lvl="2"/>
            <a:r>
              <a:rPr lang="en-US" dirty="0" smtClean="0"/>
              <a:t>Top-down programming</a:t>
            </a:r>
          </a:p>
          <a:p>
            <a:pPr lvl="2"/>
            <a:r>
              <a:rPr lang="en-US" dirty="0" smtClean="0"/>
              <a:t>Bottom-up design</a:t>
            </a:r>
          </a:p>
          <a:p>
            <a:pPr lvl="2"/>
            <a:r>
              <a:rPr lang="en-US" dirty="0" smtClean="0"/>
              <a:t>Modules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Object-Oriented Programming (OOP)</a:t>
            </a:r>
          </a:p>
          <a:p>
            <a:pPr lvl="2"/>
            <a:r>
              <a:rPr lang="en-US" dirty="0" smtClean="0"/>
              <a:t>Object is a Module</a:t>
            </a:r>
          </a:p>
          <a:p>
            <a:pPr lvl="2"/>
            <a:r>
              <a:rPr lang="en-US" dirty="0" smtClean="0"/>
              <a:t>Classes</a:t>
            </a:r>
          </a:p>
          <a:p>
            <a:pPr lvl="3"/>
            <a:r>
              <a:rPr lang="en-US" dirty="0" smtClean="0"/>
              <a:t>Objects with the same type of data and respond to the same messages</a:t>
            </a:r>
          </a:p>
        </p:txBody>
      </p:sp>
    </p:spTree>
    <p:extLst>
      <p:ext uri="{BB962C8B-B14F-4D97-AF65-F5344CB8AC3E}">
        <p14:creationId xmlns:p14="http://schemas.microsoft.com/office/powerpoint/2010/main" val="117653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modern computer is a device with three parts: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42768" y="2166544"/>
            <a:ext cx="4020064" cy="823783"/>
            <a:chOff x="1342768" y="2059460"/>
            <a:chExt cx="4020064" cy="823783"/>
          </a:xfrm>
        </p:grpSpPr>
        <p:sp>
          <p:nvSpPr>
            <p:cNvPr id="4" name="TextBox 3"/>
            <p:cNvSpPr txBox="1"/>
            <p:nvPr/>
          </p:nvSpPr>
          <p:spPr>
            <a:xfrm>
              <a:off x="1342768" y="2059460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n-lt"/>
                </a:rPr>
                <a:t>Input</a:t>
              </a:r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 bwMode="auto">
            <a:xfrm>
              <a:off x="2091691" y="2244126"/>
              <a:ext cx="3271141" cy="639117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TextBox 4"/>
          <p:cNvSpPr txBox="1"/>
          <p:nvPr/>
        </p:nvSpPr>
        <p:spPr>
          <a:xfrm>
            <a:off x="5432998" y="299032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Processing</a:t>
            </a:r>
          </a:p>
        </p:txBody>
      </p:sp>
      <p:pic>
        <p:nvPicPr>
          <p:cNvPr id="1026" name="Picture 2" descr="http://images.anandtech.com/doci/6533/GA-7PESH1%20Obliqu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594" y="3009289"/>
            <a:ext cx="2818981" cy="161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522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</a:t>
            </a:r>
            <a:r>
              <a:rPr lang="en-US" u="sng" dirty="0" smtClean="0"/>
              <a:t>must</a:t>
            </a:r>
            <a:r>
              <a:rPr lang="en-US" dirty="0" smtClean="0"/>
              <a:t> be designed</a:t>
            </a:r>
          </a:p>
          <a:p>
            <a:pPr lvl="1"/>
            <a:r>
              <a:rPr lang="en-US" dirty="0" smtClean="0"/>
              <a:t>Structured Programming</a:t>
            </a:r>
          </a:p>
          <a:p>
            <a:pPr lvl="2"/>
            <a:r>
              <a:rPr lang="en-US" dirty="0" smtClean="0"/>
              <a:t>Top-down programming</a:t>
            </a:r>
          </a:p>
          <a:p>
            <a:pPr lvl="2"/>
            <a:r>
              <a:rPr lang="en-US" dirty="0" smtClean="0"/>
              <a:t>Bottom-up design</a:t>
            </a:r>
          </a:p>
          <a:p>
            <a:pPr lvl="2"/>
            <a:r>
              <a:rPr lang="en-US" dirty="0" smtClean="0"/>
              <a:t>Modules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Object-Oriented Programming (OOP)</a:t>
            </a:r>
          </a:p>
          <a:p>
            <a:pPr lvl="2"/>
            <a:r>
              <a:rPr lang="en-US" dirty="0" smtClean="0"/>
              <a:t>Object is a Module</a:t>
            </a:r>
          </a:p>
          <a:p>
            <a:pPr lvl="2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Inheritance</a:t>
            </a:r>
          </a:p>
          <a:p>
            <a:pPr lvl="3"/>
            <a:r>
              <a:rPr lang="en-US" dirty="0" smtClean="0"/>
              <a:t>Relationships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154045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Modern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computers used terminals</a:t>
            </a:r>
          </a:p>
          <a:p>
            <a:pPr lvl="1"/>
            <a:r>
              <a:rPr lang="en-US" dirty="0" smtClean="0"/>
              <a:t>Command line interface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373" y="1301321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3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Modern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computers used terminals</a:t>
            </a:r>
          </a:p>
          <a:p>
            <a:pPr lvl="1"/>
            <a:r>
              <a:rPr lang="en-US" dirty="0" smtClean="0"/>
              <a:t>Command line interface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modern computers use</a:t>
            </a:r>
          </a:p>
          <a:p>
            <a:pPr lvl="1"/>
            <a:r>
              <a:rPr lang="en-US" dirty="0" smtClean="0"/>
              <a:t>Graphical User Interface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373" y="1301320"/>
            <a:ext cx="3517318" cy="2020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820" y="3856102"/>
            <a:ext cx="5535376" cy="1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1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are often connected together on Networks</a:t>
            </a:r>
          </a:p>
          <a:p>
            <a:r>
              <a:rPr lang="en-US" dirty="0" smtClean="0"/>
              <a:t>Largest network is the Internet</a:t>
            </a:r>
          </a:p>
          <a:p>
            <a:pPr lvl="1"/>
            <a:r>
              <a:rPr lang="en-US" dirty="0" smtClean="0"/>
              <a:t>Packets</a:t>
            </a:r>
          </a:p>
          <a:p>
            <a:pPr lvl="1"/>
            <a:r>
              <a:rPr lang="en-US" dirty="0" smtClean="0"/>
              <a:t>Internet Protocol (IP)</a:t>
            </a:r>
          </a:p>
          <a:p>
            <a:pPr lvl="2"/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Transmission Control Protocol (TCP)</a:t>
            </a:r>
          </a:p>
          <a:p>
            <a:pPr lvl="1"/>
            <a:r>
              <a:rPr lang="en-US" dirty="0" smtClean="0"/>
              <a:t>Simple Mail Transfer Protocol (SMTP)</a:t>
            </a:r>
          </a:p>
          <a:p>
            <a:pPr lvl="1"/>
            <a:r>
              <a:rPr lang="en-US" dirty="0" err="1" smtClean="0"/>
              <a:t>HyperText</a:t>
            </a:r>
            <a:r>
              <a:rPr lang="en-US" dirty="0" smtClean="0"/>
              <a:t> Transfer Protocol (HTTP)</a:t>
            </a:r>
          </a:p>
          <a:p>
            <a:pPr lvl="1"/>
            <a:endParaRPr lang="en-US" dirty="0"/>
          </a:p>
          <a:p>
            <a:r>
              <a:rPr lang="en-US" dirty="0" smtClean="0"/>
              <a:t>Java understands the Internet</a:t>
            </a:r>
          </a:p>
        </p:txBody>
      </p:sp>
    </p:spTree>
    <p:extLst>
      <p:ext uri="{BB962C8B-B14F-4D97-AF65-F5344CB8AC3E}">
        <p14:creationId xmlns:p14="http://schemas.microsoft.com/office/powerpoint/2010/main" val="204908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modern computer is a device with three parts: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42768" y="2166544"/>
            <a:ext cx="4020064" cy="823783"/>
            <a:chOff x="1342768" y="2059460"/>
            <a:chExt cx="4020064" cy="823783"/>
          </a:xfrm>
        </p:grpSpPr>
        <p:sp>
          <p:nvSpPr>
            <p:cNvPr id="4" name="TextBox 3"/>
            <p:cNvSpPr txBox="1"/>
            <p:nvPr/>
          </p:nvSpPr>
          <p:spPr>
            <a:xfrm>
              <a:off x="1342768" y="2059460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n-lt"/>
                </a:rPr>
                <a:t>Input</a:t>
              </a:r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 bwMode="auto">
            <a:xfrm>
              <a:off x="2091691" y="2244126"/>
              <a:ext cx="3271141" cy="639117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TextBox 4"/>
          <p:cNvSpPr txBox="1"/>
          <p:nvPr/>
        </p:nvSpPr>
        <p:spPr>
          <a:xfrm>
            <a:off x="5432998" y="299032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Processing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2768" y="4097410"/>
            <a:ext cx="9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put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 bwMode="auto">
          <a:xfrm flipV="1">
            <a:off x="2281806" y="3306846"/>
            <a:ext cx="3081026" cy="97523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1599008" y="3781482"/>
            <a:ext cx="8853675" cy="2915174"/>
            <a:chOff x="533606" y="3235548"/>
            <a:chExt cx="10132619" cy="362245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2998" y="3235548"/>
              <a:ext cx="2667000" cy="172372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8625" y="4166806"/>
              <a:ext cx="2387600" cy="13986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606" y="4716007"/>
              <a:ext cx="2026390" cy="17399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2858" y="4282076"/>
              <a:ext cx="1219200" cy="1219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4364" y="5449824"/>
              <a:ext cx="1600200" cy="140817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18598" y="4923131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503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Von Neumann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41079" y="3312779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John von Neumann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EDVAC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6649" y="4075241"/>
            <a:ext cx="873210" cy="613418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Device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504474" y="4075241"/>
            <a:ext cx="873210" cy="613418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Out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put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Device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13919" y="2058300"/>
            <a:ext cx="5526495" cy="4647300"/>
            <a:chOff x="2018270" y="2058300"/>
            <a:chExt cx="5526495" cy="4647300"/>
          </a:xfrm>
        </p:grpSpPr>
        <p:sp>
          <p:nvSpPr>
            <p:cNvPr id="8" name="Rectangle 7"/>
            <p:cNvSpPr/>
            <p:nvPr/>
          </p:nvSpPr>
          <p:spPr bwMode="auto">
            <a:xfrm>
              <a:off x="2018270" y="2058300"/>
              <a:ext cx="5526495" cy="4647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98357" y="2281881"/>
              <a:ext cx="5025081" cy="23313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08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rPr>
                <a:t>Central Processing Unit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702011" y="2924432"/>
              <a:ext cx="4234248" cy="411892"/>
            </a:xfrm>
            <a:prstGeom prst="rect">
              <a:avLst/>
            </a:prstGeom>
            <a:solidFill>
              <a:schemeClr val="tx2"/>
            </a:solidFill>
            <a:ln w="50800" cap="flat" cmpd="sng" algn="ctr">
              <a:solidFill>
                <a:schemeClr val="tx2">
                  <a:lumMod val="2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Control Unit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02011" y="3583459"/>
              <a:ext cx="4234248" cy="411892"/>
            </a:xfrm>
            <a:prstGeom prst="rect">
              <a:avLst/>
            </a:prstGeom>
            <a:solidFill>
              <a:schemeClr val="tx2"/>
            </a:solidFill>
            <a:ln w="50800" cap="flat" cmpd="sng" algn="ctr">
              <a:solidFill>
                <a:schemeClr val="tx2">
                  <a:lumMod val="2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Arithmetic/Logic Unit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68976" y="5347066"/>
              <a:ext cx="5025081" cy="96324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08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rPr>
                <a:t>Memory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rPr>
                <a:t> 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</a:rPr>
                <a:t>Unit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4473150" y="4613189"/>
              <a:ext cx="8238" cy="766119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5029199" y="4617372"/>
              <a:ext cx="8238" cy="766119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cxnSp>
        <p:nvCxnSpPr>
          <p:cNvPr id="18" name="Straight Arrow Connector 17"/>
          <p:cNvCxnSpPr>
            <a:stCxn id="6" idx="3"/>
            <a:endCxn id="8" idx="1"/>
          </p:cNvCxnSpPr>
          <p:nvPr/>
        </p:nvCxnSpPr>
        <p:spPr bwMode="auto">
          <a:xfrm>
            <a:off x="1449859" y="4381950"/>
            <a:ext cx="76406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8" idx="3"/>
            <a:endCxn id="7" idx="1"/>
          </p:cNvCxnSpPr>
          <p:nvPr/>
        </p:nvCxnSpPr>
        <p:spPr bwMode="auto">
          <a:xfrm>
            <a:off x="7740414" y="4381950"/>
            <a:ext cx="76406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50" name="Picture 2" descr="http://www.salvorosta.it/low/pics/von-neuman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827" y="1480037"/>
            <a:ext cx="2863764" cy="180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38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60" y="1077097"/>
            <a:ext cx="11277600" cy="516731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105745" y="1540668"/>
            <a:ext cx="2202667" cy="4631106"/>
            <a:chOff x="8220786" y="1244106"/>
            <a:chExt cx="2202667" cy="4631106"/>
          </a:xfrm>
        </p:grpSpPr>
        <p:sp>
          <p:nvSpPr>
            <p:cNvPr id="4" name="Rectangle 3"/>
            <p:cNvSpPr/>
            <p:nvPr/>
          </p:nvSpPr>
          <p:spPr bwMode="auto">
            <a:xfrm>
              <a:off x="8229600" y="1301578"/>
              <a:ext cx="1252151" cy="4530811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8229600" y="156107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8229600" y="182632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8229600" y="209158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8229600" y="235684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229600" y="262210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229600" y="288736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29600" y="315261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229600" y="341787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8229600" y="368313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229600" y="394839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229600" y="5539947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8229600" y="421365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8229600" y="474416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8229600" y="447890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9446904" y="1301578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46904" y="1566227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46904" y="183087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46904" y="2095525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46904" y="2360174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6904" y="2624823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46904" y="2889472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46904" y="3154121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904" y="3418770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46904" y="368341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446904" y="3948068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46904" y="4212717"/>
              <a:ext cx="965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46904" y="4477363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46904" y="5557184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20786" y="124410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10001010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9346" y="1510104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00110100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55026" y="1776102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01110111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20786" y="20421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29346" y="2308098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11010010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29346" y="2574096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10000110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46466" y="2840094"/>
              <a:ext cx="115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01001111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20786" y="310609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786" y="337209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20786" y="363808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20786" y="390408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55026" y="4170084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11111010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20786" y="443608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20786" y="550588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8605550" y="4974802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/>
                  </a:solidFill>
                </a:rPr>
                <a:t>. . . 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672316" y="113682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795849" y="1506154"/>
            <a:ext cx="4151870" cy="46656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CPU</a:t>
            </a:r>
            <a:endParaRPr kumimoji="0" 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100649" y="5213973"/>
            <a:ext cx="3558746" cy="751103"/>
            <a:chOff x="2100649" y="5213973"/>
            <a:chExt cx="3558746" cy="75110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188043" y="5577016"/>
              <a:ext cx="2471352" cy="388060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14024" y="5586380"/>
              <a:ext cx="2219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0000000000000110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00649" y="521397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Program Counter</a:t>
              </a:r>
            </a:p>
          </p:txBody>
        </p:sp>
      </p:grpSp>
      <p:sp>
        <p:nvSpPr>
          <p:cNvPr id="61" name="Rectangle 60"/>
          <p:cNvSpPr/>
          <p:nvPr/>
        </p:nvSpPr>
        <p:spPr bwMode="auto">
          <a:xfrm>
            <a:off x="1952368" y="4509279"/>
            <a:ext cx="3880021" cy="156200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853056" y="4773925"/>
            <a:ext cx="1159227" cy="276999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97910" y="4725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Register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90904" y="41610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Control Unit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931774" y="2177816"/>
            <a:ext cx="3880021" cy="1910221"/>
            <a:chOff x="1931774" y="2177816"/>
            <a:chExt cx="3880021" cy="1910221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931774" y="2526030"/>
              <a:ext cx="3880021" cy="1562007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21469" y="2177816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Arithmetic/Logic</a:t>
              </a:r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 Unit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089379" y="2604660"/>
              <a:ext cx="2214373" cy="369332"/>
              <a:chOff x="2100649" y="2604660"/>
              <a:chExt cx="2214373" cy="369332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3155795" y="2652593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00649" y="2604660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089379" y="2950692"/>
              <a:ext cx="2214373" cy="369332"/>
              <a:chOff x="2100649" y="2950692"/>
              <a:chExt cx="2214373" cy="369332"/>
            </a:xfrm>
          </p:grpSpPr>
          <p:sp>
            <p:nvSpPr>
              <p:cNvPr id="71" name="Rectangle 70"/>
              <p:cNvSpPr/>
              <p:nvPr/>
            </p:nvSpPr>
            <p:spPr bwMode="auto">
              <a:xfrm>
                <a:off x="3155795" y="2998625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00649" y="2950692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089379" y="3321398"/>
              <a:ext cx="2214373" cy="369332"/>
              <a:chOff x="2089379" y="3321398"/>
              <a:chExt cx="2214373" cy="369332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3144525" y="3369331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089379" y="3321398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472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Execute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60" y="1077097"/>
            <a:ext cx="11277600" cy="5167313"/>
          </a:xfrm>
        </p:spPr>
        <p:txBody>
          <a:bodyPr/>
          <a:lstStyle/>
          <a:p>
            <a:r>
              <a:rPr lang="en-US" dirty="0" smtClean="0"/>
              <a:t>Fetch the Instruction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105745" y="1540668"/>
            <a:ext cx="2202667" cy="4631106"/>
            <a:chOff x="8220786" y="1244106"/>
            <a:chExt cx="2202667" cy="4631106"/>
          </a:xfrm>
        </p:grpSpPr>
        <p:sp>
          <p:nvSpPr>
            <p:cNvPr id="4" name="Rectangle 3"/>
            <p:cNvSpPr/>
            <p:nvPr/>
          </p:nvSpPr>
          <p:spPr bwMode="auto">
            <a:xfrm>
              <a:off x="8229600" y="1301578"/>
              <a:ext cx="1252151" cy="4530811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8229600" y="156107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8229600" y="182632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8229600" y="209158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8229600" y="235684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229600" y="262210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229600" y="288736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29600" y="315261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229600" y="341787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8229600" y="368313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229600" y="394839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229600" y="5539947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8229600" y="421365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8229600" y="474416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8229600" y="447890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9446904" y="1301578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46904" y="1566227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46904" y="183087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46904" y="2095525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46904" y="2360174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6904" y="2624823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46904" y="2889472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46904" y="3154121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904" y="3418770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46904" y="368341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446904" y="3948068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46904" y="4212717"/>
              <a:ext cx="965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46904" y="4477363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46904" y="5557184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20786" y="124410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10001010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9346" y="1510104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00110100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55026" y="1776102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01110111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20786" y="20421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29346" y="2308098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11010010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29346" y="2574096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10000110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46466" y="2840094"/>
              <a:ext cx="115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01001111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20786" y="310609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786" y="337209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20786" y="363808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20786" y="390408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55026" y="4170084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11111010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20786" y="443608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20786" y="550588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8605550" y="4974802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/>
                  </a:solidFill>
                </a:rPr>
                <a:t>. . . 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672316" y="113682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795849" y="1506154"/>
            <a:ext cx="4151870" cy="46656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CPU</a:t>
            </a:r>
            <a:endParaRPr kumimoji="0" 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100649" y="5213973"/>
            <a:ext cx="3558746" cy="751103"/>
            <a:chOff x="2100649" y="5213973"/>
            <a:chExt cx="3558746" cy="75110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188043" y="5577016"/>
              <a:ext cx="2471352" cy="388060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14024" y="5586380"/>
              <a:ext cx="2219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0000000000000110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00649" y="521397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Program Counter</a:t>
              </a:r>
            </a:p>
          </p:txBody>
        </p:sp>
      </p:grpSp>
      <p:sp>
        <p:nvSpPr>
          <p:cNvPr id="61" name="Rectangle 60"/>
          <p:cNvSpPr/>
          <p:nvPr/>
        </p:nvSpPr>
        <p:spPr bwMode="auto">
          <a:xfrm>
            <a:off x="1952368" y="4509279"/>
            <a:ext cx="3880021" cy="156200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cxnSp>
        <p:nvCxnSpPr>
          <p:cNvPr id="6" name="Elbow Connector 5"/>
          <p:cNvCxnSpPr>
            <a:stCxn id="58" idx="3"/>
          </p:cNvCxnSpPr>
          <p:nvPr/>
        </p:nvCxnSpPr>
        <p:spPr bwMode="auto">
          <a:xfrm flipV="1">
            <a:off x="5659395" y="3402654"/>
            <a:ext cx="2480590" cy="2368392"/>
          </a:xfrm>
          <a:prstGeom prst="bentConnector3">
            <a:avLst/>
          </a:prstGeom>
          <a:solidFill>
            <a:schemeClr val="accent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853056" y="4732647"/>
            <a:ext cx="11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01001111</a:t>
            </a:r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8" name="Elbow Connector 7"/>
          <p:cNvCxnSpPr>
            <a:endCxn id="63" idx="3"/>
          </p:cNvCxnSpPr>
          <p:nvPr/>
        </p:nvCxnSpPr>
        <p:spPr bwMode="auto">
          <a:xfrm rot="10800000" flipV="1">
            <a:off x="5012284" y="3239989"/>
            <a:ext cx="3090862" cy="1677323"/>
          </a:xfrm>
          <a:prstGeom prst="bentConnector3">
            <a:avLst/>
          </a:prstGeom>
          <a:solidFill>
            <a:schemeClr val="accent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853056" y="4773925"/>
            <a:ext cx="1159227" cy="276999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97910" y="4725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Register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90904" y="41610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Control Unit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931774" y="2177816"/>
            <a:ext cx="3880021" cy="1910221"/>
            <a:chOff x="1931774" y="2177816"/>
            <a:chExt cx="3880021" cy="1910221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931774" y="2526030"/>
              <a:ext cx="3880021" cy="1562007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21469" y="2177816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Arithmetic/Logic</a:t>
              </a:r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 Unit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089379" y="2604660"/>
              <a:ext cx="2214373" cy="369332"/>
              <a:chOff x="2100649" y="2604660"/>
              <a:chExt cx="2214373" cy="369332"/>
            </a:xfrm>
          </p:grpSpPr>
          <p:sp>
            <p:nvSpPr>
              <p:cNvPr id="76" name="Rectangle 75"/>
              <p:cNvSpPr/>
              <p:nvPr/>
            </p:nvSpPr>
            <p:spPr bwMode="auto">
              <a:xfrm>
                <a:off x="3155795" y="2652593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100649" y="2604660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089379" y="2950692"/>
              <a:ext cx="2214373" cy="369332"/>
              <a:chOff x="2100649" y="2950692"/>
              <a:chExt cx="2214373" cy="369332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3155795" y="2998625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100649" y="2950692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089379" y="3321398"/>
              <a:ext cx="2214373" cy="369332"/>
              <a:chOff x="2089379" y="3321398"/>
              <a:chExt cx="2214373" cy="369332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3144525" y="3369331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089379" y="3321398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921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Execute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60" y="1077097"/>
            <a:ext cx="11277600" cy="5167313"/>
          </a:xfrm>
        </p:spPr>
        <p:txBody>
          <a:bodyPr/>
          <a:lstStyle/>
          <a:p>
            <a:r>
              <a:rPr lang="en-US" dirty="0" smtClean="0"/>
              <a:t>Decode the Instruction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105745" y="1540668"/>
            <a:ext cx="2202667" cy="4631106"/>
            <a:chOff x="8220786" y="1244106"/>
            <a:chExt cx="2202667" cy="4631106"/>
          </a:xfrm>
        </p:grpSpPr>
        <p:sp>
          <p:nvSpPr>
            <p:cNvPr id="4" name="Rectangle 3"/>
            <p:cNvSpPr/>
            <p:nvPr/>
          </p:nvSpPr>
          <p:spPr bwMode="auto">
            <a:xfrm>
              <a:off x="8229600" y="1301578"/>
              <a:ext cx="1252151" cy="4530811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8229600" y="156107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8229600" y="182632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8229600" y="209158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8229600" y="235684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229600" y="262210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229600" y="288736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29600" y="315261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229600" y="341787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8229600" y="3683134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229600" y="3948392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229600" y="5539947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8229600" y="4213650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8229600" y="4744166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8229600" y="4478908"/>
              <a:ext cx="12521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9446904" y="1301578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46904" y="1566227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46904" y="183087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46904" y="2095525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46904" y="2360174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6904" y="2624823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46904" y="2889472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46904" y="3154121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904" y="3418770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46904" y="368341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446904" y="3948068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46904" y="4212717"/>
              <a:ext cx="965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46904" y="4477363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12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46904" y="5557184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Location 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20786" y="124410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10001010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9346" y="1510104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00110100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55026" y="1776102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01110111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20786" y="20421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29346" y="2308098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11010010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29346" y="2574096"/>
              <a:ext cx="119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10000110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46466" y="2840094"/>
              <a:ext cx="115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01001111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20786" y="310609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786" y="337209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20786" y="363808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10100010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20786" y="390408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00010100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55026" y="4170084"/>
              <a:ext cx="11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11111010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20786" y="443608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20786" y="550588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10100000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8605550" y="4974802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/>
                  </a:solidFill>
                </a:rPr>
                <a:t>. . . 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672316" y="113682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795849" y="1506154"/>
            <a:ext cx="4151870" cy="46656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CPU</a:t>
            </a:r>
            <a:endParaRPr kumimoji="0" 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100649" y="5213973"/>
            <a:ext cx="3558746" cy="751103"/>
            <a:chOff x="2100649" y="5213973"/>
            <a:chExt cx="3558746" cy="75110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188043" y="5577016"/>
              <a:ext cx="2471352" cy="388060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14024" y="5586380"/>
              <a:ext cx="2219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0000000000000110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00649" y="521397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Program Counter</a:t>
              </a:r>
            </a:p>
          </p:txBody>
        </p:sp>
      </p:grpSp>
      <p:sp>
        <p:nvSpPr>
          <p:cNvPr id="61" name="Rectangle 60"/>
          <p:cNvSpPr/>
          <p:nvPr/>
        </p:nvSpPr>
        <p:spPr bwMode="auto">
          <a:xfrm>
            <a:off x="1952368" y="4509279"/>
            <a:ext cx="3880021" cy="1562007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53056" y="4732647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1001111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853056" y="4773925"/>
            <a:ext cx="1159227" cy="276999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97910" y="4725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Register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90904" y="41610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Control Unit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931774" y="2177816"/>
            <a:ext cx="3880021" cy="1910221"/>
            <a:chOff x="1931774" y="2177816"/>
            <a:chExt cx="3880021" cy="1910221"/>
          </a:xfrm>
        </p:grpSpPr>
        <p:sp>
          <p:nvSpPr>
            <p:cNvPr id="68" name="Rectangle 67"/>
            <p:cNvSpPr/>
            <p:nvPr/>
          </p:nvSpPr>
          <p:spPr bwMode="auto">
            <a:xfrm>
              <a:off x="1931774" y="2526030"/>
              <a:ext cx="3880021" cy="1562007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21469" y="2177816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Arithmetic/Logic</a:t>
              </a:r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 Unit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089379" y="2604660"/>
              <a:ext cx="2214373" cy="369332"/>
              <a:chOff x="2100649" y="2604660"/>
              <a:chExt cx="2214373" cy="369332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3155795" y="2652593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00649" y="2604660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089379" y="2950692"/>
              <a:ext cx="2214373" cy="369332"/>
              <a:chOff x="2100649" y="2950692"/>
              <a:chExt cx="2214373" cy="369332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3155795" y="2998625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100649" y="2950692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089379" y="3321398"/>
              <a:ext cx="2214373" cy="369332"/>
              <a:chOff x="2089379" y="3321398"/>
              <a:chExt cx="2214373" cy="369332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3144525" y="3369331"/>
                <a:ext cx="1159227" cy="276999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089379" y="3321398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Register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887257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inarydata1" id="{33F3EA4B-94BD-4357-9F6E-BC90832ADD87}" vid="{313EDB54-5AEB-4EEB-8FB8-DA66C89EA7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CSDL2014</Template>
  <TotalTime>365</TotalTime>
  <Words>1525</Words>
  <Application>Microsoft Macintosh PowerPoint</Application>
  <PresentationFormat>Custom</PresentationFormat>
  <Paragraphs>676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csdl-2014</vt:lpstr>
      <vt:lpstr>Overview: The Mental Landscape</vt:lpstr>
      <vt:lpstr>Computer Fundamentals</vt:lpstr>
      <vt:lpstr>Computer Fundamentals</vt:lpstr>
      <vt:lpstr>Computer Fundamentals</vt:lpstr>
      <vt:lpstr>Computer Fundamentals</vt:lpstr>
      <vt:lpstr>Processing</vt:lpstr>
      <vt:lpstr>Processing</vt:lpstr>
      <vt:lpstr>Fetch Execute Cycle</vt:lpstr>
      <vt:lpstr>Fetch Execute Cycle</vt:lpstr>
      <vt:lpstr>Fetch Execute Cycle</vt:lpstr>
      <vt:lpstr>Fetch Execute Cycle</vt:lpstr>
      <vt:lpstr>Asynchronous Events</vt:lpstr>
      <vt:lpstr>Asynchronous Events</vt:lpstr>
      <vt:lpstr>Asynchronous Events</vt:lpstr>
      <vt:lpstr>Asynchronous Events</vt:lpstr>
      <vt:lpstr>Asynchronous Events</vt:lpstr>
      <vt:lpstr>Asynchronous Events</vt:lpstr>
      <vt:lpstr>Asynchronous Events</vt:lpstr>
      <vt:lpstr>Asynchronous Events</vt:lpstr>
      <vt:lpstr>Two Types of Languages</vt:lpstr>
      <vt:lpstr>Two Types of Languages</vt:lpstr>
      <vt:lpstr>Java</vt:lpstr>
      <vt:lpstr>Building Blocks of Programs</vt:lpstr>
      <vt:lpstr>Building Blocks of Programs</vt:lpstr>
      <vt:lpstr>Building Blocks of Programs</vt:lpstr>
      <vt:lpstr>Building Blocks of Programs</vt:lpstr>
      <vt:lpstr>Building Blocks of Programs</vt:lpstr>
      <vt:lpstr>Building Blocks of Programs</vt:lpstr>
      <vt:lpstr>Building Blocks of Programs</vt:lpstr>
      <vt:lpstr>Building Blocks of Programs</vt:lpstr>
      <vt:lpstr>Building Blocks of Programs</vt:lpstr>
      <vt:lpstr>Program Structure</vt:lpstr>
      <vt:lpstr>Program Structure</vt:lpstr>
      <vt:lpstr>Program Structure</vt:lpstr>
      <vt:lpstr>Program Structure</vt:lpstr>
      <vt:lpstr>Program Structure</vt:lpstr>
      <vt:lpstr>Program Structure</vt:lpstr>
      <vt:lpstr>Object-oriented Programming</vt:lpstr>
      <vt:lpstr>Object-oriented Programming</vt:lpstr>
      <vt:lpstr>Object-oriented Programming</vt:lpstr>
      <vt:lpstr>The Modern User Interface</vt:lpstr>
      <vt:lpstr>The Modern User Interface</vt:lpstr>
      <vt:lpstr>The Internet and Beyond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The Mental Landscape</dc:title>
  <dc:creator>Carleton Moore</dc:creator>
  <cp:lastModifiedBy>Carleton Moore</cp:lastModifiedBy>
  <cp:revision>31</cp:revision>
  <dcterms:created xsi:type="dcterms:W3CDTF">2015-12-21T21:21:12Z</dcterms:created>
  <dcterms:modified xsi:type="dcterms:W3CDTF">2016-02-23T21:10:24Z</dcterms:modified>
</cp:coreProperties>
</file>