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-6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2401"/>
            <a:ext cx="3048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1"/>
            <a:ext cx="89408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571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43000"/>
            <a:ext cx="55372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143000"/>
            <a:ext cx="55372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1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0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1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112776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1"/>
            <a:ext cx="1217506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18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" y="1"/>
            <a:ext cx="12164484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1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91117" y="538163"/>
            <a:ext cx="10295467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18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82085" y="365126"/>
            <a:ext cx="10934700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18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726767" y="3843338"/>
            <a:ext cx="480906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180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551" y="6537326"/>
            <a:ext cx="516168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3931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Names and Things</a:t>
            </a:r>
            <a:br>
              <a:rPr lang="en-US" dirty="0" smtClean="0"/>
            </a:br>
            <a:r>
              <a:rPr lang="en-US" dirty="0" smtClean="0"/>
              <a:t>Ch. 2.1 – 2.3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1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must have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subroutine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Subroutines must be in a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681" y="1599564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681" y="3148278"/>
            <a:ext cx="70775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&lt;program-name&gt; {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&lt;optional-variable-declarations-and-subroutines&gt;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&lt;optional-variable-declarations-and-subroutines&gt;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8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class must be in the file &lt;class-name&gt;.java</a:t>
            </a:r>
          </a:p>
          <a:p>
            <a:endParaRPr lang="en-US" dirty="0"/>
          </a:p>
          <a:p>
            <a:pPr lvl="1"/>
            <a:r>
              <a:rPr lang="en-US" dirty="0" smtClean="0"/>
              <a:t>Class HelloWorld is saved in HelloWorld.java</a:t>
            </a:r>
          </a:p>
          <a:p>
            <a:pPr lvl="1"/>
            <a:endParaRPr lang="en-US" dirty="0"/>
          </a:p>
          <a:p>
            <a:r>
              <a:rPr lang="en-US" dirty="0" smtClean="0"/>
              <a:t>The Java compiler will create a Java byte-code file</a:t>
            </a:r>
          </a:p>
          <a:p>
            <a:endParaRPr lang="en-US" dirty="0"/>
          </a:p>
          <a:p>
            <a:pPr lvl="1"/>
            <a:r>
              <a:rPr lang="en-US" dirty="0" smtClean="0"/>
              <a:t>Compiled </a:t>
            </a:r>
            <a:r>
              <a:rPr lang="en-US" dirty="0" err="1" smtClean="0"/>
              <a:t>HelloWorld.java’s</a:t>
            </a:r>
            <a:r>
              <a:rPr lang="en-US" dirty="0" smtClean="0"/>
              <a:t> byte-code is </a:t>
            </a:r>
            <a:r>
              <a:rPr lang="en-US" dirty="0" err="1" smtClean="0"/>
              <a:t>HelloWorld.class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Java Virtual Machine (JVM) interprets the byte-code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8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are fundamental to programming</a:t>
            </a:r>
          </a:p>
          <a:p>
            <a:endParaRPr lang="en-US" dirty="0" smtClean="0"/>
          </a:p>
          <a:p>
            <a:r>
              <a:rPr lang="en-US" dirty="0" smtClean="0"/>
              <a:t>Names are called </a:t>
            </a:r>
            <a:r>
              <a:rPr lang="en-US" i="1" dirty="0" smtClean="0"/>
              <a:t>identifiers</a:t>
            </a:r>
            <a:endParaRPr lang="en-US" dirty="0" smtClean="0"/>
          </a:p>
          <a:p>
            <a:pPr lvl="1"/>
            <a:r>
              <a:rPr lang="en-US" dirty="0" smtClean="0"/>
              <a:t>Sequence of one or more characters</a:t>
            </a:r>
          </a:p>
          <a:p>
            <a:pPr lvl="1"/>
            <a:r>
              <a:rPr lang="en-US" dirty="0" smtClean="0"/>
              <a:t>Must start with a letter or _</a:t>
            </a:r>
          </a:p>
          <a:p>
            <a:pPr lvl="1"/>
            <a:r>
              <a:rPr lang="en-US" dirty="0" smtClean="0"/>
              <a:t>Must consist only of letters, digits, or _</a:t>
            </a:r>
          </a:p>
          <a:p>
            <a:pPr lvl="1"/>
            <a:r>
              <a:rPr lang="en-US" dirty="0" smtClean="0"/>
              <a:t>Upper and Lower case letters are different</a:t>
            </a:r>
          </a:p>
          <a:p>
            <a:pPr lvl="2"/>
            <a:r>
              <a:rPr lang="en-US" dirty="0" err="1" smtClean="0"/>
              <a:t>helloWorld</a:t>
            </a:r>
            <a:r>
              <a:rPr lang="en-US" dirty="0" smtClean="0"/>
              <a:t>, </a:t>
            </a:r>
            <a:r>
              <a:rPr lang="en-US" dirty="0" err="1" smtClean="0"/>
              <a:t>Helloworld</a:t>
            </a:r>
            <a:r>
              <a:rPr lang="en-US" dirty="0" smtClean="0"/>
              <a:t>,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When name has multiple words, capitalize each word</a:t>
            </a:r>
          </a:p>
          <a:p>
            <a:pPr lvl="2"/>
            <a:r>
              <a:rPr lang="en-US" dirty="0" err="1" smtClean="0"/>
              <a:t>intrestRate</a:t>
            </a:r>
            <a:r>
              <a:rPr lang="en-US" dirty="0" smtClean="0"/>
              <a:t>, HelloWorld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2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data is stored in memory</a:t>
            </a:r>
          </a:p>
          <a:p>
            <a:r>
              <a:rPr lang="en-US" dirty="0" smtClean="0"/>
              <a:t>In high-level languages names are used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Variables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Variables are not the data, but the location</a:t>
            </a:r>
            <a:br>
              <a:rPr lang="en-US" dirty="0" smtClean="0"/>
            </a:br>
            <a:r>
              <a:rPr lang="en-US" dirty="0" smtClean="0"/>
              <a:t>of the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Variables have types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Assignment statements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105745" y="1540668"/>
            <a:ext cx="2202667" cy="4631106"/>
            <a:chOff x="8220786" y="1244106"/>
            <a:chExt cx="2202667" cy="4631106"/>
          </a:xfrm>
        </p:grpSpPr>
        <p:sp>
          <p:nvSpPr>
            <p:cNvPr id="5" name="Rectangle 4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9446904" y="1301578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46904" y="1566227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46904" y="183087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46904" y="2095525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46904" y="236017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46904" y="262482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46904" y="2889472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3154121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341877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368341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3948068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4212717"/>
              <a:ext cx="965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4477363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5557184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0786" y="124410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29346" y="1510104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55026" y="1776102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20786" y="20421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29346" y="2308098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29346" y="2574096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6466" y="2840094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0786" y="310609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20786" y="337209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363808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0786" y="390408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55026" y="4170084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20786" y="443608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55058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8605550" y="497480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672316" y="11368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78432" y="2340944"/>
            <a:ext cx="3000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  <a:endCxn id="23" idx="3"/>
          </p:cNvCxnSpPr>
          <p:nvPr/>
        </p:nvCxnSpPr>
        <p:spPr bwMode="auto">
          <a:xfrm flipH="1">
            <a:off x="10223454" y="2525610"/>
            <a:ext cx="354978" cy="4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0663390" y="4200648"/>
            <a:ext cx="9412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interest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 bwMode="auto">
          <a:xfrm flipH="1">
            <a:off x="10308412" y="4385314"/>
            <a:ext cx="354978" cy="4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228072" y="5735995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&lt;expression&gt;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 = 0.07;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 = rate * principal;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8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primitive types</a:t>
            </a:r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7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primitive types</a:t>
            </a:r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boolean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50292" y="1705232"/>
            <a:ext cx="2324997" cy="1573427"/>
            <a:chOff x="2850292" y="1705232"/>
            <a:chExt cx="2324997" cy="1573427"/>
          </a:xfrm>
        </p:grpSpPr>
        <p:sp>
          <p:nvSpPr>
            <p:cNvPr id="4" name="Right Brace 3"/>
            <p:cNvSpPr/>
            <p:nvPr/>
          </p:nvSpPr>
          <p:spPr bwMode="auto">
            <a:xfrm>
              <a:off x="2850292" y="1705232"/>
              <a:ext cx="486032" cy="1573427"/>
            </a:xfrm>
            <a:prstGeom prst="rightBrace">
              <a:avLst>
                <a:gd name="adj1" fmla="val 25282"/>
                <a:gd name="adj2" fmla="val 50000"/>
              </a:avLst>
            </a:prstGeom>
            <a:noFill/>
            <a:ln w="508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6324" y="230727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Whole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69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primitive types</a:t>
            </a:r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2759675" y="3409778"/>
            <a:ext cx="486032" cy="602048"/>
          </a:xfrm>
          <a:prstGeom prst="rightBrace">
            <a:avLst>
              <a:gd name="adj1" fmla="val 25282"/>
              <a:gd name="adj2" fmla="val 50000"/>
            </a:avLst>
          </a:prstGeom>
          <a:noFill/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5707" y="352648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278451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primitive types</a:t>
            </a:r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boolean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636108" y="4448432"/>
            <a:ext cx="59312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311609" y="426376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Single Character (Unicode)</a:t>
            </a:r>
          </a:p>
        </p:txBody>
      </p:sp>
    </p:spTree>
    <p:extLst>
      <p:ext uri="{BB962C8B-B14F-4D97-AF65-F5344CB8AC3E}">
        <p14:creationId xmlns:p14="http://schemas.microsoft.com/office/powerpoint/2010/main" val="259767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primitive types</a:t>
            </a:r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boolean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636108" y="4860325"/>
            <a:ext cx="59312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311609" y="467565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326648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primitive types</a:t>
            </a:r>
          </a:p>
          <a:p>
            <a:pPr lvl="1"/>
            <a:r>
              <a:rPr lang="en-US" dirty="0" smtClean="0"/>
              <a:t>byte	(8 bits) -128 to 127</a:t>
            </a:r>
          </a:p>
          <a:p>
            <a:pPr lvl="1"/>
            <a:r>
              <a:rPr lang="en-US" dirty="0" smtClean="0"/>
              <a:t>short	(16 bits) -32768 to 32767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		(32 bits) -2147483648 to 2147483647</a:t>
            </a:r>
          </a:p>
          <a:p>
            <a:pPr lvl="1"/>
            <a:r>
              <a:rPr lang="en-US" dirty="0" smtClean="0"/>
              <a:t>long	(64 bits) -9223372036854775808 to 9223372036854775807</a:t>
            </a:r>
          </a:p>
          <a:p>
            <a:pPr lvl="1"/>
            <a:r>
              <a:rPr lang="en-US" dirty="0" smtClean="0"/>
              <a:t>float	(32 bits)</a:t>
            </a:r>
          </a:p>
          <a:p>
            <a:pPr lvl="1"/>
            <a:r>
              <a:rPr lang="en-US" dirty="0" smtClean="0"/>
              <a:t>double	(64 bits)</a:t>
            </a:r>
          </a:p>
          <a:p>
            <a:pPr lvl="1"/>
            <a:r>
              <a:rPr lang="en-US" dirty="0" smtClean="0"/>
              <a:t>char	(16 bits)</a:t>
            </a:r>
          </a:p>
          <a:p>
            <a:pPr lvl="1"/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1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the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</a:p>
          <a:p>
            <a:endParaRPr lang="en-US" dirty="0"/>
          </a:p>
          <a:p>
            <a:pPr lvl="1"/>
            <a:r>
              <a:rPr lang="en-US" dirty="0" smtClean="0"/>
              <a:t>Explicit step-by-step instructions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Small-scale tasks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Bottom-up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values in programs are called </a:t>
            </a:r>
            <a:r>
              <a:rPr lang="en-US" i="1" dirty="0" smtClean="0"/>
              <a:t>literals</a:t>
            </a:r>
            <a:endParaRPr lang="en-US" dirty="0" smtClean="0"/>
          </a:p>
          <a:p>
            <a:pPr lvl="1"/>
            <a:r>
              <a:rPr lang="en-US" dirty="0" smtClean="0"/>
              <a:t>char surround character with single quotes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Numbers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long needs L</a:t>
            </a:r>
          </a:p>
          <a:p>
            <a:pPr lvl="2"/>
            <a:r>
              <a:rPr lang="en-US" dirty="0" smtClean="0"/>
              <a:t>float needs F</a:t>
            </a:r>
          </a:p>
          <a:p>
            <a:pPr lvl="2"/>
            <a:r>
              <a:rPr lang="en-US" dirty="0" smtClean="0"/>
              <a:t>Octal start with 0</a:t>
            </a:r>
          </a:p>
          <a:p>
            <a:pPr lvl="2"/>
            <a:r>
              <a:rPr lang="en-US" dirty="0" err="1" smtClean="0"/>
              <a:t>Hexidecimal</a:t>
            </a:r>
            <a:r>
              <a:rPr lang="en-US" dirty="0" smtClean="0"/>
              <a:t> start with 0x or 0X</a:t>
            </a:r>
          </a:p>
          <a:p>
            <a:pPr lvl="2"/>
            <a:r>
              <a:rPr lang="en-US" dirty="0" smtClean="0"/>
              <a:t>Binary start with 0b or 0B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072" y="204589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‘A’;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‘\t’;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8071" y="324723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317;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rate = 17.42;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big = 1.3e12;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2352" y="414479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x = 317L;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3768" y="6260583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 = true;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test2 = bin &lt; 13;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9902" y="4988311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045;  // decimal 37 (4*8+5)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9379" y="53819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hex = 0x1B;  // decimal 27 (1*16+11)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2049" y="5783299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 = 0b1011;  // decimal 11 (8+2+1)</a:t>
            </a:r>
          </a:p>
        </p:txBody>
      </p:sp>
    </p:spTree>
    <p:extLst>
      <p:ext uri="{BB962C8B-B14F-4D97-AF65-F5344CB8AC3E}">
        <p14:creationId xmlns:p14="http://schemas.microsoft.com/office/powerpoint/2010/main" val="211189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not primitive types</a:t>
            </a:r>
          </a:p>
          <a:p>
            <a:pPr lvl="1"/>
            <a:r>
              <a:rPr lang="en-US" dirty="0" smtClean="0"/>
              <a:t>Strings are a sequence of characters</a:t>
            </a:r>
          </a:p>
          <a:p>
            <a:pPr lvl="1"/>
            <a:r>
              <a:rPr lang="en-US" dirty="0" smtClean="0"/>
              <a:t>Use double quotes “”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Strings are not the same as chars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use escape sequences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169" y="248935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“Cam Moore”;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169" y="3357324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a = “A”;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b = ‘A’;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2169" y="4597118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example = “I said, \”Are you listening!\”\n”;</a:t>
            </a:r>
          </a:p>
        </p:txBody>
      </p:sp>
    </p:spTree>
    <p:extLst>
      <p:ext uri="{BB962C8B-B14F-4D97-AF65-F5344CB8AC3E}">
        <p14:creationId xmlns:p14="http://schemas.microsoft.com/office/powerpoint/2010/main" val="2618149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in Java can only be used after they are </a:t>
            </a:r>
            <a:r>
              <a:rPr lang="en-US" i="1" dirty="0" smtClean="0"/>
              <a:t>declared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Use good variable names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Variables declared inside subroutines are </a:t>
            </a:r>
            <a:r>
              <a:rPr lang="en-US" i="1" dirty="0" smtClean="0"/>
              <a:t>local variables</a:t>
            </a:r>
            <a:endParaRPr lang="en-US" dirty="0" smtClean="0"/>
          </a:p>
          <a:p>
            <a:pPr lvl="2"/>
            <a:r>
              <a:rPr lang="en-US" dirty="0" smtClean="0"/>
              <a:t>Not accessible outside of subroutine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5693" y="1690282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&lt;type-name&gt; &lt;variable-name&gt;;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name;</a:t>
            </a:r>
          </a:p>
        </p:txBody>
      </p:sp>
    </p:spTree>
    <p:extLst>
      <p:ext uri="{BB962C8B-B14F-4D97-AF65-F5344CB8AC3E}">
        <p14:creationId xmlns:p14="http://schemas.microsoft.com/office/powerpoint/2010/main" val="689346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is a set of instructions chunked together and named</a:t>
            </a:r>
          </a:p>
          <a:p>
            <a:pPr lvl="1"/>
            <a:r>
              <a:rPr lang="en-US" dirty="0" smtClean="0"/>
              <a:t>Designed to perform a task</a:t>
            </a:r>
          </a:p>
          <a:p>
            <a:pPr lvl="1"/>
            <a:r>
              <a:rPr lang="en-US" dirty="0" smtClean="0"/>
              <a:t>Must “call” the subroutine</a:t>
            </a:r>
          </a:p>
          <a:p>
            <a:pPr lvl="1"/>
            <a:r>
              <a:rPr lang="en-US" dirty="0" smtClean="0"/>
              <a:t>Subroutines are “black boxes”</a:t>
            </a:r>
          </a:p>
          <a:p>
            <a:pPr lvl="1"/>
            <a:r>
              <a:rPr lang="en-US" dirty="0" smtClean="0"/>
              <a:t>In Java all subroutines must be contained in a class or object</a:t>
            </a:r>
          </a:p>
          <a:p>
            <a:pPr lvl="2"/>
            <a:r>
              <a:rPr lang="en-US" i="1" dirty="0" smtClean="0"/>
              <a:t>static members</a:t>
            </a:r>
            <a:r>
              <a:rPr lang="en-US" dirty="0" smtClean="0"/>
              <a:t> of the class</a:t>
            </a:r>
          </a:p>
          <a:p>
            <a:pPr lvl="2"/>
            <a:endParaRPr lang="en-US" i="1" dirty="0"/>
          </a:p>
          <a:p>
            <a:pPr lvl="2"/>
            <a:endParaRPr lang="en-US" i="1" dirty="0" smtClean="0"/>
          </a:p>
          <a:p>
            <a:pPr lvl="2"/>
            <a:r>
              <a:rPr lang="en-US" dirty="0" smtClean="0"/>
              <a:t>System has static subroutine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 smtClean="0">
                <a:latin typeface="+mn-lt"/>
                <a:cs typeface="Courier New" panose="02070309020205020404" pitchFamily="49" charset="0"/>
              </a:rPr>
              <a:t>functions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are subroutines that return a value</a:t>
            </a:r>
            <a:endParaRPr lang="en-US" i="1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1578" y="3634310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1578" y="491779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578" y="574570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7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Math.abs</a:t>
            </a:r>
            <a:r>
              <a:rPr lang="en-US" dirty="0" smtClean="0"/>
              <a:t>(x)</a:t>
            </a:r>
          </a:p>
          <a:p>
            <a:r>
              <a:rPr lang="en-US" dirty="0" err="1" smtClean="0"/>
              <a:t>Math.sin</a:t>
            </a:r>
            <a:r>
              <a:rPr lang="en-US" dirty="0" smtClean="0"/>
              <a:t>(x), </a:t>
            </a:r>
            <a:r>
              <a:rPr lang="en-US" dirty="0" err="1" smtClean="0"/>
              <a:t>Math.cos</a:t>
            </a:r>
            <a:r>
              <a:rPr lang="en-US" dirty="0" smtClean="0"/>
              <a:t>(x), </a:t>
            </a:r>
            <a:r>
              <a:rPr lang="en-US" dirty="0" err="1" smtClean="0"/>
              <a:t>Math.tan</a:t>
            </a:r>
            <a:r>
              <a:rPr lang="en-US" dirty="0" smtClean="0"/>
              <a:t>(x)</a:t>
            </a:r>
          </a:p>
          <a:p>
            <a:r>
              <a:rPr lang="en-US" dirty="0" err="1" smtClean="0"/>
              <a:t>Math.exp</a:t>
            </a:r>
            <a:r>
              <a:rPr lang="en-US" dirty="0" smtClean="0"/>
              <a:t>(x), Math.log(x)</a:t>
            </a:r>
          </a:p>
          <a:p>
            <a:r>
              <a:rPr lang="en-US" dirty="0" err="1" smtClean="0"/>
              <a:t>Math.pow</a:t>
            </a:r>
            <a:r>
              <a:rPr lang="en-US" dirty="0" smtClean="0"/>
              <a:t>(x, y)</a:t>
            </a:r>
          </a:p>
          <a:p>
            <a:r>
              <a:rPr lang="en-US" dirty="0" err="1" smtClean="0"/>
              <a:t>Math.floor</a:t>
            </a:r>
            <a:r>
              <a:rPr lang="en-US" dirty="0" smtClean="0"/>
              <a:t>(x)</a:t>
            </a:r>
          </a:p>
          <a:p>
            <a:r>
              <a:rPr lang="en-US" dirty="0" err="1" smtClean="0"/>
              <a:t>Math.random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s1.equals(s2)</a:t>
            </a:r>
          </a:p>
          <a:p>
            <a:r>
              <a:rPr lang="en-US" dirty="0" smtClean="0"/>
              <a:t>s1.equalsIgnoreCase(s2)</a:t>
            </a:r>
          </a:p>
          <a:p>
            <a:r>
              <a:rPr lang="en-US" dirty="0" smtClean="0"/>
              <a:t>s1.length()</a:t>
            </a:r>
          </a:p>
          <a:p>
            <a:r>
              <a:rPr lang="en-US" dirty="0" smtClean="0"/>
              <a:t>s1.charAt(n)</a:t>
            </a:r>
          </a:p>
          <a:p>
            <a:r>
              <a:rPr lang="en-US" dirty="0" smtClean="0"/>
              <a:t>s1.substring(n, m)</a:t>
            </a:r>
          </a:p>
          <a:p>
            <a:r>
              <a:rPr lang="en-US" dirty="0" smtClean="0"/>
              <a:t>s1.indexOf(s2)</a:t>
            </a:r>
          </a:p>
          <a:p>
            <a:r>
              <a:rPr lang="en-US" dirty="0" smtClean="0"/>
              <a:t>s1.compareTo(s2)</a:t>
            </a:r>
          </a:p>
          <a:p>
            <a:r>
              <a:rPr lang="en-US" dirty="0" smtClean="0"/>
              <a:t>s1.toUpperCase()</a:t>
            </a:r>
          </a:p>
          <a:p>
            <a:r>
              <a:rPr lang="en-US" dirty="0" smtClean="0"/>
              <a:t>s1.trim()</a:t>
            </a:r>
          </a:p>
          <a:p>
            <a:r>
              <a:rPr lang="en-US" dirty="0" smtClean="0"/>
              <a:t>+ operator works on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0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Types,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are a type with fixed list of possible 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Must refer to them with their </a:t>
            </a:r>
            <a:r>
              <a:rPr lang="en-US" dirty="0" err="1" smtClean="0"/>
              <a:t>enum</a:t>
            </a:r>
            <a:r>
              <a:rPr lang="en-US" dirty="0" smtClean="0"/>
              <a:t> type name</a:t>
            </a:r>
          </a:p>
          <a:p>
            <a:endParaRPr lang="en-US" dirty="0"/>
          </a:p>
          <a:p>
            <a:r>
              <a:rPr lang="en-US" dirty="0" smtClean="0"/>
              <a:t>Can create variables with the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</a:p>
          <a:p>
            <a:endParaRPr lang="en-US" dirty="0"/>
          </a:p>
          <a:p>
            <a:r>
              <a:rPr lang="en-US" dirty="0" smtClean="0"/>
              <a:t>Can get their ordinal or position in the list, zero based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5693" y="1690282"/>
            <a:ext cx="6801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-type-name&gt; { &lt;list-of-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-values&gt; }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Season { SPRING, SUMMER, FALL, WINTER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5693" y="301245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Season.SUMMER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692" y="411325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 vacation;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692" y="51221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vacation.ordinal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437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are written in Programming Languages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Strict rules about what is and is not allowed</a:t>
            </a:r>
          </a:p>
          <a:p>
            <a:pPr marL="525463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Programs should / must produce the correct result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Semantics</a:t>
            </a:r>
          </a:p>
          <a:p>
            <a:pPr lvl="2"/>
            <a:r>
              <a:rPr lang="en-US" dirty="0" smtClean="0"/>
              <a:t>The </a:t>
            </a:r>
            <a:r>
              <a:rPr lang="en-US" i="1" dirty="0" smtClean="0"/>
              <a:t>meaning</a:t>
            </a:r>
            <a:r>
              <a:rPr lang="en-US" dirty="0" smtClean="0"/>
              <a:t> of a program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Syntactically and Semantically correct programs may lack </a:t>
            </a:r>
            <a:r>
              <a:rPr lang="en-US" i="1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2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Programming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1. Get </a:t>
            </a:r>
            <a:r>
              <a:rPr lang="en-US" dirty="0"/>
              <a:t>p</a:t>
            </a:r>
            <a:r>
              <a:rPr lang="en-US" dirty="0" smtClean="0"/>
              <a:t>rogram text into the computer</a:t>
            </a:r>
          </a:p>
          <a:p>
            <a:endParaRPr lang="en-US" dirty="0"/>
          </a:p>
          <a:p>
            <a:r>
              <a:rPr lang="en-US" dirty="0" smtClean="0"/>
              <a:t>2. Compile the program</a:t>
            </a:r>
          </a:p>
          <a:p>
            <a:endParaRPr lang="en-US" dirty="0"/>
          </a:p>
          <a:p>
            <a:r>
              <a:rPr lang="en-US" dirty="0" smtClean="0"/>
              <a:t>3. Run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0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first program</a:t>
            </a:r>
          </a:p>
          <a:p>
            <a:r>
              <a:rPr lang="en-US" dirty="0" smtClean="0"/>
              <a:t>Displays “Hello World” to the 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5091" y="2572494"/>
            <a:ext cx="5974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A program to display the message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 on standard output.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class HelloWorld</a:t>
            </a:r>
            <a:endParaRPr lang="en-US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1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Ignored by the computer</a:t>
            </a:r>
          </a:p>
          <a:p>
            <a:pPr lvl="1"/>
            <a:r>
              <a:rPr lang="en-US" dirty="0" smtClean="0"/>
              <a:t>Very important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//</a:t>
            </a:r>
          </a:p>
          <a:p>
            <a:pPr lvl="2"/>
            <a:r>
              <a:rPr lang="en-US" dirty="0" smtClean="0"/>
              <a:t>Single line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3978" y="1418332"/>
            <a:ext cx="5974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A program to display the message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 on standard output.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class HelloWorld</a:t>
            </a:r>
            <a:endParaRPr lang="en-US" b="1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4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Ignored by the computer</a:t>
            </a:r>
          </a:p>
          <a:p>
            <a:pPr lvl="1"/>
            <a:r>
              <a:rPr lang="en-US" dirty="0" smtClean="0"/>
              <a:t>Very important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//</a:t>
            </a:r>
          </a:p>
          <a:p>
            <a:pPr lvl="2"/>
            <a:r>
              <a:rPr lang="en-US" dirty="0" smtClean="0"/>
              <a:t>Single line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/* … */</a:t>
            </a:r>
          </a:p>
          <a:p>
            <a:pPr lvl="2"/>
            <a:r>
              <a:rPr lang="en-US" dirty="0" smtClean="0"/>
              <a:t>Multi line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3978" y="1418332"/>
            <a:ext cx="5974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A program to display the message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 on standard output.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class HelloWorld</a:t>
            </a:r>
            <a:endParaRPr lang="en-US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2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Ignored by the computer</a:t>
            </a:r>
          </a:p>
          <a:p>
            <a:pPr lvl="1"/>
            <a:r>
              <a:rPr lang="en-US" dirty="0" smtClean="0"/>
              <a:t>Very important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//</a:t>
            </a:r>
          </a:p>
          <a:p>
            <a:pPr lvl="2"/>
            <a:r>
              <a:rPr lang="en-US" dirty="0" smtClean="0"/>
              <a:t>Single line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/* … */</a:t>
            </a:r>
          </a:p>
          <a:p>
            <a:pPr lvl="2"/>
            <a:r>
              <a:rPr lang="en-US" dirty="0" smtClean="0"/>
              <a:t>Multi line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/** … */</a:t>
            </a:r>
          </a:p>
          <a:p>
            <a:pPr lvl="2"/>
            <a:r>
              <a:rPr lang="en-US" dirty="0" smtClean="0"/>
              <a:t>Javadoc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3978" y="1418332"/>
            <a:ext cx="5974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A program to display the message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 on standard output.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class HelloWorld</a:t>
            </a:r>
            <a:endParaRPr lang="en-US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0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must have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subroutine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681" y="1599564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07189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inarydata1" id="{33F3EA4B-94BD-4357-9F6E-BC90832ADD87}" vid="{313EDB54-5AEB-4EEB-8FB8-DA66C89EA7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CSDL2014</Template>
  <TotalTime>219</TotalTime>
  <Words>1305</Words>
  <Application>Microsoft Macintosh PowerPoint</Application>
  <PresentationFormat>Custom</PresentationFormat>
  <Paragraphs>350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csdl-2014</vt:lpstr>
      <vt:lpstr>Names and Things Ch. 2.1 – 2.3</vt:lpstr>
      <vt:lpstr>Programming in the Small</vt:lpstr>
      <vt:lpstr>High Level Programming Languages</vt:lpstr>
      <vt:lpstr>Java Programming Steps</vt:lpstr>
      <vt:lpstr>Hello World</vt:lpstr>
      <vt:lpstr>Java Syntax</vt:lpstr>
      <vt:lpstr>Java Syntax</vt:lpstr>
      <vt:lpstr>Java Syntax</vt:lpstr>
      <vt:lpstr>Java Program</vt:lpstr>
      <vt:lpstr>Java Program</vt:lpstr>
      <vt:lpstr>Java Programs</vt:lpstr>
      <vt:lpstr>Variables and Primitive Types</vt:lpstr>
      <vt:lpstr>Variables</vt:lpstr>
      <vt:lpstr>Java Primitive Types</vt:lpstr>
      <vt:lpstr>Primitive Types</vt:lpstr>
      <vt:lpstr>Primitive Types</vt:lpstr>
      <vt:lpstr>Primitive Types</vt:lpstr>
      <vt:lpstr>Primitive Types</vt:lpstr>
      <vt:lpstr>Primitive Types</vt:lpstr>
      <vt:lpstr>Literals</vt:lpstr>
      <vt:lpstr>Strings and String Literals</vt:lpstr>
      <vt:lpstr>Variables in Programs</vt:lpstr>
      <vt:lpstr>Subroutines</vt:lpstr>
      <vt:lpstr>Useful Math Functions</vt:lpstr>
      <vt:lpstr>Useful String Functions</vt:lpstr>
      <vt:lpstr>Enumerated Types, Enums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 and Things</dc:title>
  <dc:creator>Carleton Moore</dc:creator>
  <cp:lastModifiedBy>Carleton Moore</cp:lastModifiedBy>
  <cp:revision>18</cp:revision>
  <dcterms:created xsi:type="dcterms:W3CDTF">2015-12-23T19:55:28Z</dcterms:created>
  <dcterms:modified xsi:type="dcterms:W3CDTF">2016-02-23T21:10:26Z</dcterms:modified>
</cp:coreProperties>
</file>