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Ch. 3.5 &amp; 3.6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Empty statement is ;</a:t>
            </a:r>
          </a:p>
          <a:p>
            <a:endParaRPr lang="en-US" dirty="0"/>
          </a:p>
          <a:p>
            <a:r>
              <a:rPr lang="en-US" dirty="0" smtClean="0"/>
              <a:t>Does nothing if </a:t>
            </a:r>
            <a:r>
              <a:rPr lang="en-US" i="1" dirty="0" smtClean="0"/>
              <a:t>done</a:t>
            </a:r>
            <a:r>
              <a:rPr lang="en-US" dirty="0" smtClean="0"/>
              <a:t>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57255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(done)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Empty statement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(“Not done yet.”);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(done) {  // Empty block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(“Not done yet.”);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3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</a:t>
            </a:r>
          </a:p>
          <a:p>
            <a:pPr lvl="1"/>
            <a:r>
              <a:rPr lang="en-US" dirty="0" smtClean="0"/>
              <a:t>; is empty for loop</a:t>
            </a:r>
          </a:p>
          <a:p>
            <a:endParaRPr lang="en-US" dirty="0"/>
          </a:p>
          <a:p>
            <a:r>
              <a:rPr lang="en-US" dirty="0" smtClean="0"/>
              <a:t>Prints “Hello” only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461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9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branching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89331"/>
            <a:ext cx="503293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(&lt;expression&gt;)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&lt;constant-1&gt;: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&lt;constant-2&gt;: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// (more cases)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&lt;constant-N&gt;: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&lt;statements-N&gt;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default: // optional default case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&lt;statements-(N+1)&gt;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of switch statement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6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multi-way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r>
              <a:rPr lang="en-US" dirty="0" smtClean="0"/>
              <a:t>More efficient </a:t>
            </a:r>
          </a:p>
          <a:p>
            <a:pPr lvl="1"/>
            <a:r>
              <a:rPr lang="en-US" dirty="0" smtClean="0"/>
              <a:t>jumps directly to the &lt;constant&gt;</a:t>
            </a:r>
          </a:p>
          <a:p>
            <a:pPr lvl="1"/>
            <a:endParaRPr lang="en-US" dirty="0"/>
          </a:p>
          <a:p>
            <a:r>
              <a:rPr lang="en-US" i="1" dirty="0" smtClean="0"/>
              <a:t>break</a:t>
            </a:r>
            <a:r>
              <a:rPr lang="en-US" dirty="0" smtClean="0"/>
              <a:t> is optional jumps out of </a:t>
            </a:r>
            <a:r>
              <a:rPr lang="en-US" i="1" dirty="0" smtClean="0"/>
              <a:t>switch</a:t>
            </a:r>
            <a:r>
              <a:rPr lang="en-US" dirty="0" smtClean="0"/>
              <a:t> statement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43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“Rock”, “Paper”, or “Scissors”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Won’t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85997"/>
            <a:ext cx="47558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)(3*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“Rock”;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1: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“Paper”;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“Scissors”;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of switch statement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“Rock”, “Paper”, or “Scissors”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85997"/>
            <a:ext cx="47558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)(3*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“Rock”;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1: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“Paper”;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“Scissors”;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of switch statement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9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2 branching control statements</a:t>
            </a:r>
          </a:p>
          <a:p>
            <a:endParaRPr lang="en-US" dirty="0"/>
          </a:p>
          <a:p>
            <a:pPr lvl="1"/>
            <a:r>
              <a:rPr lang="en-US" i="1" dirty="0" smtClean="0"/>
              <a:t>if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switch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976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way branching</a:t>
            </a:r>
          </a:p>
          <a:p>
            <a:pPr lvl="1"/>
            <a:r>
              <a:rPr lang="en-US" dirty="0" smtClean="0"/>
              <a:t>statement(s)-1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true</a:t>
            </a:r>
          </a:p>
          <a:p>
            <a:pPr lvl="1"/>
            <a:r>
              <a:rPr lang="en-US" dirty="0" smtClean="0"/>
              <a:t>statement(s)-2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39247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&lt;statement-2&gt;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statements-1&gt; 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i="1" dirty="0" smtClean="0"/>
              <a:t>if</a:t>
            </a:r>
            <a:r>
              <a:rPr lang="en-US" dirty="0" smtClean="0"/>
              <a:t> does the else belong to?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5309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0) 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&gt; 0)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(“First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(“Second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4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i="1" dirty="0" smtClean="0"/>
              <a:t>if</a:t>
            </a:r>
            <a:r>
              <a:rPr lang="en-US" dirty="0" smtClean="0"/>
              <a:t> does the else belong to?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5309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0) 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&gt; 0)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(“First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(“Second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144" y="3778909"/>
            <a:ext cx="530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&gt; 0)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(“First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(“Second case”);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i="1" dirty="0" smtClean="0"/>
              <a:t>if</a:t>
            </a:r>
            <a:r>
              <a:rPr lang="en-US" dirty="0" smtClean="0"/>
              <a:t> does the else belong to?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5309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0) {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&gt; 0)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(“First case”);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(“Second case”);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hree-way branch</a:t>
            </a:r>
          </a:p>
          <a:p>
            <a:pPr lvl="1"/>
            <a:r>
              <a:rPr lang="en-US" dirty="0" smtClean="0"/>
              <a:t>only one of the statements will execute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expression 1: true =&gt; statement-1</a:t>
            </a:r>
          </a:p>
          <a:p>
            <a:pPr lvl="2"/>
            <a:r>
              <a:rPr lang="en-US" dirty="0" smtClean="0"/>
              <a:t>expression 1: false</a:t>
            </a:r>
          </a:p>
          <a:p>
            <a:pPr lvl="3"/>
            <a:r>
              <a:rPr lang="en-US" dirty="0" smtClean="0"/>
              <a:t>expression 2: true =&gt; statement-2</a:t>
            </a:r>
          </a:p>
          <a:p>
            <a:pPr lvl="3"/>
            <a:r>
              <a:rPr lang="en-US" dirty="0" smtClean="0"/>
              <a:t>expression 2: false =&gt; statement-3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461737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(&lt;boolean-expression-1&gt;)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(&lt;boolean-expression-2&gt;)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&lt;statement-3&gt;</a:t>
            </a:r>
          </a:p>
        </p:txBody>
      </p:sp>
    </p:spTree>
    <p:extLst>
      <p:ext uri="{BB962C8B-B14F-4D97-AF65-F5344CB8AC3E}">
        <p14:creationId xmlns:p14="http://schemas.microsoft.com/office/powerpoint/2010/main" val="39645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test is evaluated one after the 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28165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(&lt;test-1&gt;)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(&lt;test-2&gt;)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&lt;statement-2&gt;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(&lt;test-3&gt;)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&lt;statement-3&gt;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 more cases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(&lt;test-N&gt;)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&lt;statement-N&gt;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&lt;statement-(N+1)&gt;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8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24736" y="1304129"/>
            <a:ext cx="8905228" cy="4582267"/>
            <a:chOff x="124736" y="1485569"/>
            <a:chExt cx="8905228" cy="4582267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8793" y="1485569"/>
              <a:ext cx="1655587" cy="49897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is test-1 true?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805874" y="2284361"/>
              <a:ext cx="1655587" cy="49897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is test-2 true?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30370" y="3207896"/>
              <a:ext cx="1655587" cy="49897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is test-3 true?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92128" y="4784187"/>
              <a:ext cx="1655587" cy="49897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is test-N true?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24736" y="2284361"/>
              <a:ext cx="1734964" cy="498970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Do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statement-1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535836" y="3207896"/>
              <a:ext cx="1734964" cy="498970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Do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statement-2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805874" y="4081097"/>
              <a:ext cx="1734964" cy="498970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Do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statement-3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86012" y="5548959"/>
              <a:ext cx="1734964" cy="498970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Do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statement-N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064594" y="5568866"/>
              <a:ext cx="1965370" cy="498970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Do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statement-N+1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4" name="Curved Connector 13"/>
            <p:cNvCxnSpPr>
              <a:stCxn id="4" idx="1"/>
              <a:endCxn id="8" idx="0"/>
            </p:cNvCxnSpPr>
            <p:nvPr/>
          </p:nvCxnSpPr>
          <p:spPr bwMode="auto">
            <a:xfrm rot="10800000" flipV="1">
              <a:off x="992219" y="1735053"/>
              <a:ext cx="436575" cy="549307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Curved Connector 15"/>
            <p:cNvCxnSpPr>
              <a:stCxn id="4" idx="3"/>
              <a:endCxn id="5" idx="0"/>
            </p:cNvCxnSpPr>
            <p:nvPr/>
          </p:nvCxnSpPr>
          <p:spPr bwMode="auto">
            <a:xfrm>
              <a:off x="3084380" y="1735054"/>
              <a:ext cx="549288" cy="549307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Curved Connector 17"/>
            <p:cNvCxnSpPr>
              <a:stCxn id="5" idx="1"/>
              <a:endCxn id="9" idx="0"/>
            </p:cNvCxnSpPr>
            <p:nvPr/>
          </p:nvCxnSpPr>
          <p:spPr bwMode="auto">
            <a:xfrm rot="10800000" flipV="1">
              <a:off x="2403318" y="2533846"/>
              <a:ext cx="402556" cy="674050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urved Connector 19"/>
            <p:cNvCxnSpPr>
              <a:stCxn id="5" idx="3"/>
              <a:endCxn id="6" idx="0"/>
            </p:cNvCxnSpPr>
            <p:nvPr/>
          </p:nvCxnSpPr>
          <p:spPr bwMode="auto">
            <a:xfrm>
              <a:off x="4461461" y="2533846"/>
              <a:ext cx="696703" cy="674050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Curved Connector 21"/>
            <p:cNvCxnSpPr>
              <a:stCxn id="6" idx="1"/>
              <a:endCxn id="10" idx="0"/>
            </p:cNvCxnSpPr>
            <p:nvPr/>
          </p:nvCxnSpPr>
          <p:spPr bwMode="auto">
            <a:xfrm rot="10800000" flipV="1">
              <a:off x="3673356" y="3457381"/>
              <a:ext cx="657014" cy="623716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077237" y="405684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2800" dirty="0" smtClean="0">
                  <a:solidFill>
                    <a:srgbClr val="000000"/>
                  </a:solidFill>
                  <a:latin typeface="+mn-lt"/>
                </a:rPr>
                <a:t>…</a:t>
              </a:r>
              <a:endParaRPr lang="en-US" sz="2800" dirty="0" err="1" smtClean="0">
                <a:solidFill>
                  <a:srgbClr val="000000"/>
                </a:solidFill>
                <a:latin typeface="+mn-lt"/>
              </a:endParaRPr>
            </a:p>
          </p:txBody>
        </p:sp>
        <p:cxnSp>
          <p:nvCxnSpPr>
            <p:cNvPr id="25" name="Curved Connector 24"/>
            <p:cNvCxnSpPr>
              <a:stCxn id="6" idx="3"/>
              <a:endCxn id="23" idx="0"/>
            </p:cNvCxnSpPr>
            <p:nvPr/>
          </p:nvCxnSpPr>
          <p:spPr bwMode="auto">
            <a:xfrm>
              <a:off x="5985957" y="3457381"/>
              <a:ext cx="363150" cy="599466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endCxn id="7" idx="0"/>
            </p:cNvCxnSpPr>
            <p:nvPr/>
          </p:nvCxnSpPr>
          <p:spPr bwMode="auto">
            <a:xfrm>
              <a:off x="7119922" y="4377326"/>
              <a:ext cx="0" cy="40686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Curved Connector 29"/>
            <p:cNvCxnSpPr>
              <a:stCxn id="7" idx="1"/>
              <a:endCxn id="11" idx="0"/>
            </p:cNvCxnSpPr>
            <p:nvPr/>
          </p:nvCxnSpPr>
          <p:spPr bwMode="auto">
            <a:xfrm rot="10800000" flipV="1">
              <a:off x="5753494" y="5033671"/>
              <a:ext cx="538634" cy="515287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Curved Connector 31"/>
            <p:cNvCxnSpPr>
              <a:stCxn id="7" idx="3"/>
              <a:endCxn id="12" idx="0"/>
            </p:cNvCxnSpPr>
            <p:nvPr/>
          </p:nvCxnSpPr>
          <p:spPr bwMode="auto">
            <a:xfrm>
              <a:off x="7947715" y="5033672"/>
              <a:ext cx="99564" cy="535194"/>
            </a:xfrm>
            <a:prstGeom prst="curvedConnector2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>
            <a:off x="2256587" y="918558"/>
            <a:ext cx="0" cy="38557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902947" y="64072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tx1"/>
                </a:solidFill>
                <a:latin typeface="+mn-lt"/>
              </a:rPr>
              <a:t>…</a:t>
            </a:r>
            <a:endParaRPr lang="en-US" dirty="0" err="1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9" name="Curved Connector 38"/>
          <p:cNvCxnSpPr>
            <a:stCxn id="8" idx="2"/>
            <a:endCxn id="37" idx="0"/>
          </p:cNvCxnSpPr>
          <p:nvPr/>
        </p:nvCxnSpPr>
        <p:spPr bwMode="auto">
          <a:xfrm rot="16200000" flipH="1">
            <a:off x="148788" y="3445321"/>
            <a:ext cx="3805339" cy="2118478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9" idx="2"/>
            <a:endCxn id="37" idx="0"/>
          </p:cNvCxnSpPr>
          <p:nvPr/>
        </p:nvCxnSpPr>
        <p:spPr bwMode="auto">
          <a:xfrm rot="16200000" flipH="1">
            <a:off x="1316105" y="4612639"/>
            <a:ext cx="2881804" cy="707378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urved Connector 42"/>
          <p:cNvCxnSpPr>
            <a:stCxn id="10" idx="2"/>
            <a:endCxn id="37" idx="0"/>
          </p:cNvCxnSpPr>
          <p:nvPr/>
        </p:nvCxnSpPr>
        <p:spPr bwMode="auto">
          <a:xfrm rot="5400000">
            <a:off x="2387725" y="5121598"/>
            <a:ext cx="2008603" cy="562660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urved Connector 44"/>
          <p:cNvCxnSpPr>
            <a:stCxn id="11" idx="2"/>
            <a:endCxn id="37" idx="0"/>
          </p:cNvCxnSpPr>
          <p:nvPr/>
        </p:nvCxnSpPr>
        <p:spPr bwMode="auto">
          <a:xfrm rot="5400000">
            <a:off x="4161725" y="4815460"/>
            <a:ext cx="540741" cy="2642798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urved Connector 46"/>
          <p:cNvCxnSpPr>
            <a:stCxn id="12" idx="2"/>
            <a:endCxn id="37" idx="0"/>
          </p:cNvCxnSpPr>
          <p:nvPr/>
        </p:nvCxnSpPr>
        <p:spPr bwMode="auto">
          <a:xfrm rot="5400000">
            <a:off x="5318571" y="3678522"/>
            <a:ext cx="520834" cy="4936583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500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105</TotalTime>
  <Words>876</Words>
  <Application>Microsoft Macintosh PowerPoint</Application>
  <PresentationFormat>On-screen Show (4:3)</PresentationFormat>
  <Paragraphs>230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csdl-2014</vt:lpstr>
      <vt:lpstr>Control Ch. 3.5 &amp; 3.6</vt:lpstr>
      <vt:lpstr>Branching</vt:lpstr>
      <vt:lpstr>if Statement</vt:lpstr>
      <vt:lpstr>Use { }</vt:lpstr>
      <vt:lpstr>Use { }</vt:lpstr>
      <vt:lpstr>Use { }</vt:lpstr>
      <vt:lpstr>Multiway Branching</vt:lpstr>
      <vt:lpstr>Multiway Branching</vt:lpstr>
      <vt:lpstr>Flow Control</vt:lpstr>
      <vt:lpstr>Empty Statement</vt:lpstr>
      <vt:lpstr>Empty Statement</vt:lpstr>
      <vt:lpstr>switch Statement</vt:lpstr>
      <vt:lpstr>switch Statement</vt:lpstr>
      <vt:lpstr>switch Example</vt:lpstr>
      <vt:lpstr>switch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Ch. 3.5 &amp; 3.6</dc:title>
  <dc:creator>Carleton Moore</dc:creator>
  <cp:lastModifiedBy>Carleton Moore</cp:lastModifiedBy>
  <cp:revision>7</cp:revision>
  <dcterms:created xsi:type="dcterms:W3CDTF">2016-01-22T21:01:53Z</dcterms:created>
  <dcterms:modified xsi:type="dcterms:W3CDTF">2016-02-01T22:53:15Z</dcterms:modified>
</cp:coreProperties>
</file>