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br>
              <a:rPr lang="en-US" dirty="0" smtClean="0"/>
            </a:br>
            <a:r>
              <a:rPr lang="en-US" dirty="0" smtClean="0"/>
              <a:t>Ch. </a:t>
            </a:r>
            <a:r>
              <a:rPr lang="en-US" smtClean="0"/>
              <a:t>4.3 &amp; 4.4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/>
              <a:t>University of Hawaii, </a:t>
            </a:r>
            <a:r>
              <a:rPr lang="en-US" smtClean="0"/>
              <a:t>Manoa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to compute </a:t>
            </a:r>
            <a:r>
              <a:rPr lang="en-US" dirty="0" smtClean="0"/>
              <a:t>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1. Fill out the subroutine signature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369142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printDivisors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7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to compute </a:t>
            </a:r>
            <a:r>
              <a:rPr lang="en-US" dirty="0" smtClean="0"/>
              <a:t>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1. Fill out the subroutine signature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3691425"/>
            <a:ext cx="6279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printDivisors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7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to compute </a:t>
            </a:r>
            <a:r>
              <a:rPr lang="en-US" dirty="0" smtClean="0"/>
              <a:t>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2. Fill in the steps to solve the task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3691425"/>
            <a:ext cx="6279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printDivisors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For each possible divisor D in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the range from 1 to N,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if D evenly divides N, then print 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0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to compute </a:t>
            </a:r>
            <a:r>
              <a:rPr lang="en-US" dirty="0" smtClean="0"/>
              <a:t>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2. Fill in the steps to solve the task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3691425"/>
            <a:ext cx="780337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printDivisors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divisors of “ + N + “ are:”);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For each possible divisor D in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the range from 1 to N,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if D evenly divides N, then print 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8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to compute </a:t>
            </a:r>
            <a:r>
              <a:rPr lang="en-US" dirty="0" smtClean="0"/>
              <a:t>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2. Fill in the steps to solve the task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3691425"/>
            <a:ext cx="780337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printDivisors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divisors of “ + N + “ are:”);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= 1; D &lt;= N; D++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if D evenly divides N, then print 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8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to compute </a:t>
            </a:r>
            <a:r>
              <a:rPr lang="en-US" dirty="0" smtClean="0"/>
              <a:t>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2. Fill in the steps to solve the task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3691425"/>
            <a:ext cx="7803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printDivisors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divisors of “ + N + “ are:”);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= 1; D &lt;= N; D++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N % D == 0 )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2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private subroutine named </a:t>
            </a:r>
            <a:r>
              <a:rPr lang="en-US" dirty="0" err="1" smtClean="0"/>
              <a:t>printRow</a:t>
            </a:r>
            <a:r>
              <a:rPr lang="en-US" dirty="0" smtClean="0"/>
              <a:t>. It should have a parameter </a:t>
            </a:r>
            <a:r>
              <a:rPr lang="en-US" i="1" dirty="0" err="1" smtClean="0"/>
              <a:t>ch</a:t>
            </a:r>
            <a:r>
              <a:rPr lang="en-US" dirty="0" smtClean="0"/>
              <a:t> of type char and a parameter </a:t>
            </a:r>
            <a:r>
              <a:rPr lang="en-US" i="1" dirty="0" smtClean="0"/>
              <a:t>N</a:t>
            </a:r>
            <a:r>
              <a:rPr lang="en-US" dirty="0" smtClean="0"/>
              <a:t> of type int. The subroutine should print out a line of </a:t>
            </a:r>
            <a:r>
              <a:rPr lang="en-US" i="1" dirty="0" smtClean="0"/>
              <a:t>N</a:t>
            </a:r>
            <a:r>
              <a:rPr lang="en-US" dirty="0" smtClean="0"/>
              <a:t> copies of </a:t>
            </a:r>
            <a:r>
              <a:rPr lang="en-US" i="1" dirty="0" err="1" smtClean="0"/>
              <a:t>ch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1. </a:t>
            </a:r>
            <a:r>
              <a:rPr lang="en-US" dirty="0"/>
              <a:t>Fill out the subroutine signature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312" y="383884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4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private subroutine named </a:t>
            </a:r>
            <a:r>
              <a:rPr lang="en-US" dirty="0" err="1" smtClean="0"/>
              <a:t>printRow</a:t>
            </a:r>
            <a:r>
              <a:rPr lang="en-US" dirty="0" smtClean="0"/>
              <a:t>. It should have a parameter </a:t>
            </a:r>
            <a:r>
              <a:rPr lang="en-US" i="1" dirty="0" err="1" smtClean="0"/>
              <a:t>ch</a:t>
            </a:r>
            <a:r>
              <a:rPr lang="en-US" dirty="0" smtClean="0"/>
              <a:t> of type char and a parameter </a:t>
            </a:r>
            <a:r>
              <a:rPr lang="en-US" i="1" dirty="0" smtClean="0"/>
              <a:t>N</a:t>
            </a:r>
            <a:r>
              <a:rPr lang="en-US" dirty="0" smtClean="0"/>
              <a:t> of type int. The subroutine should print out a line of </a:t>
            </a:r>
            <a:r>
              <a:rPr lang="en-US" i="1" dirty="0" smtClean="0"/>
              <a:t>N</a:t>
            </a:r>
            <a:r>
              <a:rPr lang="en-US" dirty="0" smtClean="0"/>
              <a:t> copies of </a:t>
            </a:r>
            <a:r>
              <a:rPr lang="en-US" i="1" dirty="0" err="1" smtClean="0"/>
              <a:t>ch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1. </a:t>
            </a:r>
            <a:r>
              <a:rPr lang="en-US" dirty="0"/>
              <a:t>Fill out the subroutine signature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312" y="3838845"/>
            <a:ext cx="8218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private subroutine named </a:t>
            </a:r>
            <a:r>
              <a:rPr lang="en-US" dirty="0" err="1" smtClean="0"/>
              <a:t>printRow</a:t>
            </a:r>
            <a:r>
              <a:rPr lang="en-US" dirty="0" smtClean="0"/>
              <a:t>. It should have a parameter </a:t>
            </a:r>
            <a:r>
              <a:rPr lang="en-US" i="1" dirty="0" err="1" smtClean="0"/>
              <a:t>ch</a:t>
            </a:r>
            <a:r>
              <a:rPr lang="en-US" dirty="0" smtClean="0"/>
              <a:t> of type char and a parameter </a:t>
            </a:r>
            <a:r>
              <a:rPr lang="en-US" i="1" dirty="0" smtClean="0"/>
              <a:t>N</a:t>
            </a:r>
            <a:r>
              <a:rPr lang="en-US" dirty="0" smtClean="0"/>
              <a:t> of type int. The subroutine should print out a line of </a:t>
            </a:r>
            <a:r>
              <a:rPr lang="en-US" i="1" dirty="0" smtClean="0"/>
              <a:t>N</a:t>
            </a:r>
            <a:r>
              <a:rPr lang="en-US" dirty="0" smtClean="0"/>
              <a:t> copies of </a:t>
            </a:r>
            <a:r>
              <a:rPr lang="en-US" i="1" dirty="0" err="1" smtClean="0"/>
              <a:t>ch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1. </a:t>
            </a:r>
            <a:r>
              <a:rPr lang="en-US" dirty="0"/>
              <a:t>Fill out the subroutine signature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312" y="3838845"/>
            <a:ext cx="697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private subroutine named </a:t>
            </a:r>
            <a:r>
              <a:rPr lang="en-US" dirty="0" err="1" smtClean="0"/>
              <a:t>printRow</a:t>
            </a:r>
            <a:r>
              <a:rPr lang="en-US" dirty="0" smtClean="0"/>
              <a:t>. It should have a parameter </a:t>
            </a:r>
            <a:r>
              <a:rPr lang="en-US" i="1" dirty="0" err="1" smtClean="0"/>
              <a:t>ch</a:t>
            </a:r>
            <a:r>
              <a:rPr lang="en-US" dirty="0" smtClean="0"/>
              <a:t> of type char and a parameter </a:t>
            </a:r>
            <a:r>
              <a:rPr lang="en-US" i="1" dirty="0" smtClean="0"/>
              <a:t>N</a:t>
            </a:r>
            <a:r>
              <a:rPr lang="en-US" dirty="0" smtClean="0"/>
              <a:t> of type int. The subroutine should print out a line of </a:t>
            </a:r>
            <a:r>
              <a:rPr lang="en-US" i="1" dirty="0" smtClean="0"/>
              <a:t>N</a:t>
            </a:r>
            <a:r>
              <a:rPr lang="en-US" dirty="0" smtClean="0"/>
              <a:t> copies of </a:t>
            </a:r>
            <a:r>
              <a:rPr lang="en-US" i="1" dirty="0" err="1" smtClean="0"/>
              <a:t>ch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1. </a:t>
            </a:r>
            <a:r>
              <a:rPr lang="en-US" dirty="0"/>
              <a:t>Fill out the subroutine signature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312" y="3838845"/>
            <a:ext cx="724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passing information to subroutines</a:t>
            </a:r>
          </a:p>
          <a:p>
            <a:endParaRPr lang="en-US" dirty="0"/>
          </a:p>
          <a:p>
            <a:r>
              <a:rPr lang="en-US" dirty="0" smtClean="0"/>
              <a:t>Part of the interface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Order</a:t>
            </a:r>
          </a:p>
          <a:p>
            <a:pPr lvl="1"/>
            <a:endParaRPr lang="en-US" dirty="0"/>
          </a:p>
          <a:p>
            <a:r>
              <a:rPr lang="en-US" dirty="0" smtClean="0"/>
              <a:t>Get values from outside the 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6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private subroutine named </a:t>
            </a:r>
            <a:r>
              <a:rPr lang="en-US" dirty="0" err="1" smtClean="0"/>
              <a:t>printRow</a:t>
            </a:r>
            <a:r>
              <a:rPr lang="en-US" dirty="0" smtClean="0"/>
              <a:t>. It should have a parameter </a:t>
            </a:r>
            <a:r>
              <a:rPr lang="en-US" i="1" dirty="0" err="1" smtClean="0"/>
              <a:t>ch</a:t>
            </a:r>
            <a:r>
              <a:rPr lang="en-US" dirty="0" smtClean="0"/>
              <a:t> of type char and a parameter </a:t>
            </a:r>
            <a:r>
              <a:rPr lang="en-US" i="1" dirty="0" smtClean="0"/>
              <a:t>N</a:t>
            </a:r>
            <a:r>
              <a:rPr lang="en-US" dirty="0" smtClean="0"/>
              <a:t> of type int. The subroutine should print out a line of </a:t>
            </a:r>
            <a:r>
              <a:rPr lang="en-US" i="1" dirty="0" smtClean="0"/>
              <a:t>N</a:t>
            </a:r>
            <a:r>
              <a:rPr lang="en-US" dirty="0" smtClean="0"/>
              <a:t> copies of </a:t>
            </a:r>
            <a:r>
              <a:rPr lang="en-US" i="1" dirty="0" err="1" smtClean="0"/>
              <a:t>ch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1. </a:t>
            </a:r>
            <a:r>
              <a:rPr lang="en-US" dirty="0"/>
              <a:t>Fill out the subroutine signature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312" y="3838845"/>
            <a:ext cx="6141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char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5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private subroutine named </a:t>
            </a:r>
            <a:r>
              <a:rPr lang="en-US" dirty="0" err="1" smtClean="0"/>
              <a:t>printRow</a:t>
            </a:r>
            <a:r>
              <a:rPr lang="en-US" dirty="0" smtClean="0"/>
              <a:t>. It should have a parameter </a:t>
            </a:r>
            <a:r>
              <a:rPr lang="en-US" i="1" dirty="0" err="1" smtClean="0"/>
              <a:t>ch</a:t>
            </a:r>
            <a:r>
              <a:rPr lang="en-US" dirty="0" smtClean="0"/>
              <a:t> of type char and a parameter </a:t>
            </a:r>
            <a:r>
              <a:rPr lang="en-US" i="1" dirty="0" smtClean="0"/>
              <a:t>N</a:t>
            </a:r>
            <a:r>
              <a:rPr lang="en-US" dirty="0" smtClean="0"/>
              <a:t> of type int. The subroutine should print out a line of </a:t>
            </a:r>
            <a:r>
              <a:rPr lang="en-US" i="1" dirty="0" smtClean="0"/>
              <a:t>N</a:t>
            </a:r>
            <a:r>
              <a:rPr lang="en-US" dirty="0" smtClean="0"/>
              <a:t> copies of </a:t>
            </a:r>
            <a:r>
              <a:rPr lang="en-US" i="1" dirty="0" err="1" smtClean="0"/>
              <a:t>ch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1. </a:t>
            </a:r>
            <a:r>
              <a:rPr lang="en-US" dirty="0"/>
              <a:t>Fill out the subroutine signature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312" y="3838845"/>
            <a:ext cx="697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char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05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private subroutine named </a:t>
            </a:r>
            <a:r>
              <a:rPr lang="en-US" dirty="0" err="1" smtClean="0"/>
              <a:t>printRow</a:t>
            </a:r>
            <a:r>
              <a:rPr lang="en-US" dirty="0" smtClean="0"/>
              <a:t>. It should have a parameter </a:t>
            </a:r>
            <a:r>
              <a:rPr lang="en-US" i="1" dirty="0" err="1" smtClean="0"/>
              <a:t>ch</a:t>
            </a:r>
            <a:r>
              <a:rPr lang="en-US" dirty="0" smtClean="0"/>
              <a:t> of type char and a parameter </a:t>
            </a:r>
            <a:r>
              <a:rPr lang="en-US" i="1" dirty="0" smtClean="0"/>
              <a:t>N</a:t>
            </a:r>
            <a:r>
              <a:rPr lang="en-US" dirty="0" smtClean="0"/>
              <a:t> of type int. The subroutine should print out a line of </a:t>
            </a:r>
            <a:r>
              <a:rPr lang="en-US" i="1" dirty="0" smtClean="0"/>
              <a:t>N</a:t>
            </a:r>
            <a:r>
              <a:rPr lang="en-US" dirty="0" smtClean="0"/>
              <a:t> copies of </a:t>
            </a:r>
            <a:r>
              <a:rPr lang="en-US" i="1" dirty="0" err="1" smtClean="0"/>
              <a:t>ch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2. </a:t>
            </a:r>
            <a:r>
              <a:rPr lang="en-US" dirty="0"/>
              <a:t>Fill in the steps to solve the task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838845"/>
            <a:ext cx="697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char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print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 times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new line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0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private subroutine named </a:t>
            </a:r>
            <a:r>
              <a:rPr lang="en-US" dirty="0" err="1" smtClean="0"/>
              <a:t>printRow</a:t>
            </a:r>
            <a:r>
              <a:rPr lang="en-US" dirty="0" smtClean="0"/>
              <a:t>. It should have a parameter </a:t>
            </a:r>
            <a:r>
              <a:rPr lang="en-US" i="1" dirty="0" err="1" smtClean="0"/>
              <a:t>ch</a:t>
            </a:r>
            <a:r>
              <a:rPr lang="en-US" dirty="0" smtClean="0"/>
              <a:t> of type char and a parameter </a:t>
            </a:r>
            <a:r>
              <a:rPr lang="en-US" i="1" dirty="0" smtClean="0"/>
              <a:t>N</a:t>
            </a:r>
            <a:r>
              <a:rPr lang="en-US" dirty="0" smtClean="0"/>
              <a:t> of type int. The subroutine should print out a line of </a:t>
            </a:r>
            <a:r>
              <a:rPr lang="en-US" i="1" dirty="0" smtClean="0"/>
              <a:t>N</a:t>
            </a:r>
            <a:r>
              <a:rPr lang="en-US" dirty="0" smtClean="0"/>
              <a:t> copies of </a:t>
            </a:r>
            <a:r>
              <a:rPr lang="en-US" i="1" dirty="0" err="1" smtClean="0"/>
              <a:t>ch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2. </a:t>
            </a:r>
            <a:r>
              <a:rPr lang="en-US" dirty="0"/>
              <a:t>Fill in the steps to solve the task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838845"/>
            <a:ext cx="697224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char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new line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56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private subroutine named </a:t>
            </a:r>
            <a:r>
              <a:rPr lang="en-US" dirty="0" err="1" smtClean="0"/>
              <a:t>printRow</a:t>
            </a:r>
            <a:r>
              <a:rPr lang="en-US" dirty="0" smtClean="0"/>
              <a:t>. It should have a parameter </a:t>
            </a:r>
            <a:r>
              <a:rPr lang="en-US" i="1" dirty="0" err="1" smtClean="0"/>
              <a:t>ch</a:t>
            </a:r>
            <a:r>
              <a:rPr lang="en-US" dirty="0" smtClean="0"/>
              <a:t> of type char and a parameter </a:t>
            </a:r>
            <a:r>
              <a:rPr lang="en-US" i="1" dirty="0" smtClean="0"/>
              <a:t>N</a:t>
            </a:r>
            <a:r>
              <a:rPr lang="en-US" dirty="0" smtClean="0"/>
              <a:t> of type int. The subroutine should print out a line of </a:t>
            </a:r>
            <a:r>
              <a:rPr lang="en-US" i="1" dirty="0" smtClean="0"/>
              <a:t>N</a:t>
            </a:r>
            <a:r>
              <a:rPr lang="en-US" dirty="0" smtClean="0"/>
              <a:t> copies of </a:t>
            </a:r>
            <a:r>
              <a:rPr lang="en-US" i="1" dirty="0" err="1" smtClean="0"/>
              <a:t>ch</a:t>
            </a:r>
            <a:r>
              <a:rPr lang="en-US" dirty="0" err="1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2. </a:t>
            </a:r>
            <a:r>
              <a:rPr lang="en-US" dirty="0"/>
              <a:t>Fill in the steps to solve the task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838845"/>
            <a:ext cx="697224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char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97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takes a String parameter. For each character in the string, print out a line of 25 copies of that character.</a:t>
            </a:r>
          </a:p>
          <a:p>
            <a:endParaRPr lang="en-US" dirty="0"/>
          </a:p>
          <a:p>
            <a:r>
              <a:rPr lang="en-US" dirty="0"/>
              <a:t>Step 1. Fill out the subroutine signature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35122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35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takes a String parameter. For each character in the string, print out a line of 25 copies of that character.</a:t>
            </a:r>
          </a:p>
          <a:p>
            <a:endParaRPr lang="en-US" dirty="0"/>
          </a:p>
          <a:p>
            <a:r>
              <a:rPr lang="en-US" dirty="0"/>
              <a:t>Step 1. Fill out the subroutine signature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351225"/>
            <a:ext cx="8218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6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takes a String parameter. For each character in the string, print out a line of 25 copies of that character.</a:t>
            </a:r>
          </a:p>
          <a:p>
            <a:endParaRPr lang="en-US" dirty="0"/>
          </a:p>
          <a:p>
            <a:r>
              <a:rPr lang="en-US" dirty="0"/>
              <a:t>Step 1. Fill out the subroutine signature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351225"/>
            <a:ext cx="697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takes a String parameter. For each character in the string, print out a line of 25 copies of that character.</a:t>
            </a:r>
          </a:p>
          <a:p>
            <a:endParaRPr lang="en-US" dirty="0"/>
          </a:p>
          <a:p>
            <a:r>
              <a:rPr lang="en-US" dirty="0"/>
              <a:t>Step 1. Fill out the subroutine signature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485" y="3351225"/>
            <a:ext cx="877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printRowsFromString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5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takes a String parameter. For each character in the string, print out a line of 25 copies of that character.</a:t>
            </a:r>
          </a:p>
          <a:p>
            <a:endParaRPr lang="en-US" dirty="0"/>
          </a:p>
          <a:p>
            <a:r>
              <a:rPr lang="en-US" dirty="0"/>
              <a:t>Step 1. Fill out the subroutine signature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485" y="3351225"/>
            <a:ext cx="7941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printRowsFromString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7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3N+1 problem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parameter: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startingValue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268" y="1698660"/>
            <a:ext cx="83574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print3NSequence(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startingValue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startingValue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3N+1 sequence starting at “ + N);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(N &gt; 1)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 % 2 == 1)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 = N * 3 + 1;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 = N / 2;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(“There were “ + count + “ terms.”);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81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takes a String parameter. For each character in the string, print out a line of 25 copies of that character.</a:t>
            </a:r>
          </a:p>
          <a:p>
            <a:endParaRPr lang="en-US" dirty="0"/>
          </a:p>
          <a:p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Fill in the steps to solve the 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485" y="3351225"/>
            <a:ext cx="7941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printRowsFromString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For each character in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N = 25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92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takes a String parameter. For each character in the string, print out a line of 25 copies of that character.</a:t>
            </a:r>
          </a:p>
          <a:p>
            <a:endParaRPr lang="en-US" dirty="0"/>
          </a:p>
          <a:p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Fill in the steps to solve the 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485" y="3351225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printRowsFromString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N = 25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6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takes a String parameter. For each character in the string, print out a line of 25 copies of that character.</a:t>
            </a:r>
          </a:p>
          <a:p>
            <a:endParaRPr lang="en-US" dirty="0"/>
          </a:p>
          <a:p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Fill in the steps to solve the 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485" y="3351225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printRowsFromString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25);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08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may be an array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entire array is passed as a single parameter</a:t>
            </a:r>
          </a:p>
          <a:p>
            <a:endParaRPr lang="en-US" dirty="0"/>
          </a:p>
          <a:p>
            <a:r>
              <a:rPr lang="en-US" dirty="0" smtClean="0"/>
              <a:t>Can access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94" y="1760497"/>
            <a:ext cx="766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printValuesInList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list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94" y="4611870"/>
            <a:ext cx="7664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printValuesInList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list 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8461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our programming algorithm</a:t>
            </a:r>
          </a:p>
          <a:p>
            <a:pPr marL="757238" lvl="1" indent="-514350">
              <a:buFont typeface="+mj-lt"/>
              <a:buAutoNum type="arabicPeriod"/>
            </a:pPr>
            <a:r>
              <a:rPr lang="en-US" dirty="0" smtClean="0"/>
              <a:t>Read the problem</a:t>
            </a:r>
          </a:p>
          <a:p>
            <a:pPr marL="757238" lvl="1" indent="-514350">
              <a:buFont typeface="+mj-lt"/>
              <a:buAutoNum type="arabicPeriod"/>
            </a:pPr>
            <a:r>
              <a:rPr lang="en-US" dirty="0" smtClean="0"/>
              <a:t>Create the java file</a:t>
            </a:r>
          </a:p>
          <a:p>
            <a:pPr marL="757238" lvl="1" indent="-514350">
              <a:buFont typeface="+mj-lt"/>
              <a:buAutoNum type="arabicPeriod"/>
            </a:pPr>
            <a:r>
              <a:rPr lang="en-US" dirty="0" smtClean="0"/>
              <a:t>Insert the Java boiler plate</a:t>
            </a:r>
          </a:p>
          <a:p>
            <a:pPr marL="757238" lvl="1" indent="-514350">
              <a:buFont typeface="+mj-lt"/>
              <a:buAutoNum type="arabicPeriod"/>
            </a:pPr>
            <a:endParaRPr lang="en-US" dirty="0"/>
          </a:p>
          <a:p>
            <a:pPr marL="757238" lvl="1" indent="-514350">
              <a:buFont typeface="+mj-lt"/>
              <a:buAutoNum type="arabicPeriod"/>
            </a:pPr>
            <a:endParaRPr lang="en-US" dirty="0" smtClean="0"/>
          </a:p>
          <a:p>
            <a:pPr marL="757238" lvl="1" indent="-514350">
              <a:buFont typeface="+mj-lt"/>
              <a:buAutoNum type="arabicPeriod"/>
            </a:pPr>
            <a:endParaRPr lang="en-US" dirty="0"/>
          </a:p>
          <a:p>
            <a:pPr marL="757238" lvl="1" indent="-514350">
              <a:buFont typeface="+mj-lt"/>
              <a:buAutoNum type="arabicPeriod"/>
            </a:pPr>
            <a:endParaRPr lang="en-US" dirty="0" smtClean="0"/>
          </a:p>
          <a:p>
            <a:pPr marL="757238" lvl="1" indent="-514350">
              <a:buFont typeface="+mj-lt"/>
              <a:buAutoNum type="arabicPeriod"/>
            </a:pPr>
            <a:endParaRPr lang="en-US" dirty="0" smtClean="0"/>
          </a:p>
          <a:p>
            <a:pPr marL="757238" lvl="1" indent="-514350">
              <a:buFont typeface="+mj-lt"/>
              <a:buAutoNum type="arabicPeriod"/>
            </a:pPr>
            <a:r>
              <a:rPr lang="en-US" dirty="0" smtClean="0"/>
              <a:t>Add pseudo code comment</a:t>
            </a:r>
          </a:p>
          <a:p>
            <a:pPr marL="757238" lvl="1" indent="-514350">
              <a:buFont typeface="+mj-lt"/>
              <a:buAutoNum type="arabicPeriod"/>
            </a:pPr>
            <a:r>
              <a:rPr lang="en-US" dirty="0" smtClean="0"/>
              <a:t>Refine until can use Java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94" y="3012896"/>
            <a:ext cx="600259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8537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</a:t>
            </a:r>
            <a:r>
              <a:rPr lang="en-US" i="1" dirty="0" err="1" smtClean="0"/>
              <a:t>args</a:t>
            </a:r>
            <a:r>
              <a:rPr lang="en-US" dirty="0" smtClean="0"/>
              <a:t> get set?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Java system puts the strings “one”, “two”, and “three” into the array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Often used to pass in file names to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94" y="1833513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two three</a:t>
            </a:r>
          </a:p>
        </p:txBody>
      </p:sp>
    </p:spTree>
    <p:extLst>
      <p:ext uri="{BB962C8B-B14F-4D97-AF65-F5344CB8AC3E}">
        <p14:creationId xmlns:p14="http://schemas.microsoft.com/office/powerpoint/2010/main" val="4232690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subroutine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subroutine signature is the syntax</a:t>
            </a:r>
          </a:p>
          <a:p>
            <a:endParaRPr lang="en-US" dirty="0"/>
          </a:p>
          <a:p>
            <a:r>
              <a:rPr lang="en-US" dirty="0" smtClean="0"/>
              <a:t>What if the parameter passed in violates the semantics?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N must be positive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038976"/>
            <a:ext cx="6279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printDivisors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4496272"/>
            <a:ext cx="808042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printDivisors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 N &lt; 1 )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throw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(“N is negative.”);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35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Declared inside a subroutine</a:t>
            </a:r>
          </a:p>
          <a:p>
            <a:pPr lvl="1"/>
            <a:r>
              <a:rPr lang="en-US" dirty="0" smtClean="0"/>
              <a:t>Available to the subroutine only</a:t>
            </a:r>
          </a:p>
          <a:p>
            <a:pPr lvl="1"/>
            <a:endParaRPr lang="en-US" dirty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Set outside the subroutine</a:t>
            </a:r>
          </a:p>
          <a:p>
            <a:pPr lvl="1"/>
            <a:r>
              <a:rPr lang="en-US" dirty="0" smtClean="0"/>
              <a:t>Like local variables in the subroutine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Declared outside subroutines</a:t>
            </a:r>
          </a:p>
          <a:p>
            <a:pPr lvl="1"/>
            <a:r>
              <a:rPr lang="en-US" dirty="0" smtClean="0"/>
              <a:t>Available to all</a:t>
            </a:r>
            <a:r>
              <a:rPr lang="en-US" baseline="30000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2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that returns a value is called a function</a:t>
            </a:r>
          </a:p>
          <a:p>
            <a:endParaRPr lang="en-US" dirty="0"/>
          </a:p>
          <a:p>
            <a:r>
              <a:rPr lang="en-US" dirty="0" smtClean="0"/>
              <a:t>Functions can only return a value of a specified type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uses the </a:t>
            </a:r>
            <a:r>
              <a:rPr lang="en-US" i="1" dirty="0" smtClean="0"/>
              <a:t>return</a:t>
            </a:r>
            <a:r>
              <a:rPr lang="en-US" dirty="0" smtClean="0"/>
              <a:t> statement</a:t>
            </a:r>
          </a:p>
          <a:p>
            <a:endParaRPr lang="en-US" dirty="0"/>
          </a:p>
          <a:p>
            <a:r>
              <a:rPr lang="en-US" dirty="0" smtClean="0"/>
              <a:t>The type of the expression must match the function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35122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&lt;return-type&gt;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4890078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149117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hypotenuse of a right triangle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function in an expression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1731752"/>
            <a:ext cx="655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pythagoras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x, double y)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(x*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y*y);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712" y="3748293"/>
            <a:ext cx="62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17 +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pythagoras</a:t>
            </a:r>
            <a:r>
              <a:rPr lang="en-US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(12, 5);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4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and Actual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</a:p>
          <a:p>
            <a:pPr lvl="1"/>
            <a:r>
              <a:rPr lang="en-US" dirty="0" smtClean="0"/>
              <a:t>Parameters in subroutine definition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Actual</a:t>
            </a:r>
          </a:p>
          <a:p>
            <a:pPr lvl="1"/>
            <a:r>
              <a:rPr lang="en-US" dirty="0" smtClean="0"/>
              <a:t>Values set by calling subroutine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268" y="3342963"/>
            <a:ext cx="8218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double 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statements to perform the task go here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668" y="5672683"/>
            <a:ext cx="54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(17,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 + 1), z &gt;= 10);</a:t>
            </a:r>
          </a:p>
        </p:txBody>
      </p:sp>
    </p:spTree>
    <p:extLst>
      <p:ext uri="{BB962C8B-B14F-4D97-AF65-F5344CB8AC3E}">
        <p14:creationId xmlns:p14="http://schemas.microsoft.com/office/powerpoint/2010/main" val="160616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hypotenuse of a right triangle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function in an expression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1731752"/>
            <a:ext cx="655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pythagoras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x, double y)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(x*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y*y);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712" y="3748293"/>
            <a:ext cx="69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17 +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(12*12 + 5*5)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3638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hypotenuse of a right triangle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function in an expression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1731752"/>
            <a:ext cx="655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pythagoras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x, double y)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(x*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y*y);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712" y="3748293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17 +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13.0;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92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hypotenuse of a right triangle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function in an expression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1731752"/>
            <a:ext cx="655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pythagoras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x, double y)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(x*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y*y);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712" y="3748293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30.0;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37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different </a:t>
            </a:r>
            <a:r>
              <a:rPr lang="en-US" i="1" smtClean="0"/>
              <a:t>return</a:t>
            </a:r>
            <a:r>
              <a:rPr lang="en-US" smtClean="0"/>
              <a:t>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1270087"/>
            <a:ext cx="4617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1)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3 *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5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with the same name, but different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must have different signatures</a:t>
            </a:r>
          </a:p>
          <a:p>
            <a:pPr lvl="1"/>
            <a:r>
              <a:rPr lang="en-US" dirty="0" smtClean="0"/>
              <a:t>Signatures don’t include return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5139" y="2174920"/>
            <a:ext cx="6833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(char)              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139" y="4992264"/>
            <a:ext cx="364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. . .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. . . }</a:t>
            </a: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2102750" y="4640717"/>
            <a:ext cx="1895223" cy="1517016"/>
          </a:xfrm>
          <a:prstGeom prst="noSmoking">
            <a:avLst/>
          </a:prstGeom>
          <a:solidFill>
            <a:srgbClr val="C0504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8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to compute 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1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to </a:t>
            </a:r>
            <a:r>
              <a:rPr lang="en-US" dirty="0" smtClean="0"/>
              <a:t>compute 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1. Fill out the subroutine signature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369142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to </a:t>
            </a:r>
            <a:r>
              <a:rPr lang="en-US" dirty="0" smtClean="0"/>
              <a:t>compute 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1. Fill out the subroutine signature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3691425"/>
            <a:ext cx="8080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to compute </a:t>
            </a:r>
            <a:r>
              <a:rPr lang="en-US" dirty="0" smtClean="0"/>
              <a:t>and print out all divisors of a given positive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1. Fill out the subroutine signature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201943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3691425"/>
            <a:ext cx="6833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3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177</TotalTime>
  <Words>2848</Words>
  <Application>Microsoft Macintosh PowerPoint</Application>
  <PresentationFormat>On-screen Show (4:3)</PresentationFormat>
  <Paragraphs>473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csdl-2014</vt:lpstr>
      <vt:lpstr>Subroutines Ch. 4.3 &amp; 4.4</vt:lpstr>
      <vt:lpstr>Parameters</vt:lpstr>
      <vt:lpstr>Example</vt:lpstr>
      <vt:lpstr>Formal and Actual Parameters</vt:lpstr>
      <vt:lpstr>Overloading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Array Parameters</vt:lpstr>
      <vt:lpstr>Command-line Arguments</vt:lpstr>
      <vt:lpstr>Command-line Arguments</vt:lpstr>
      <vt:lpstr>The subroutine contract</vt:lpstr>
      <vt:lpstr>Three Types of Variables</vt:lpstr>
      <vt:lpstr>Return Values</vt:lpstr>
      <vt:lpstr>Example</vt:lpstr>
      <vt:lpstr>Example</vt:lpstr>
      <vt:lpstr>Example</vt:lpstr>
      <vt:lpstr>Example</vt:lpstr>
      <vt:lpstr>Another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 Ch. 4.1 &amp; 4.2</dc:title>
  <dc:creator>Carleton Moore</dc:creator>
  <cp:lastModifiedBy>Carleton Moore</cp:lastModifiedBy>
  <cp:revision>14</cp:revision>
  <dcterms:created xsi:type="dcterms:W3CDTF">2016-02-08T22:08:06Z</dcterms:created>
  <dcterms:modified xsi:type="dcterms:W3CDTF">2016-02-11T21:33:23Z</dcterms:modified>
</cp:coreProperties>
</file>