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0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br>
              <a:rPr lang="en-US" dirty="0" smtClean="0"/>
            </a:br>
            <a:r>
              <a:rPr lang="en-US" dirty="0" smtClean="0"/>
              <a:t>Ch. 4.5 – 4.7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static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Can’t static import from </a:t>
            </a:r>
            <a:r>
              <a:rPr lang="en-US" i="1" dirty="0" smtClean="0"/>
              <a:t>default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741148"/>
            <a:ext cx="821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&lt;package-name&gt;.&lt;class-name&gt;.&lt;static-member&gt;;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&lt;package-name&gt;.&lt;class-name&gt;.*;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051" y="3715905"/>
            <a:ext cx="5032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java.lang.System.out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</p:txBody>
      </p:sp>
    </p:spTree>
    <p:extLst>
      <p:ext uri="{BB962C8B-B14F-4D97-AF65-F5344CB8AC3E}">
        <p14:creationId xmlns:p14="http://schemas.microsoft.com/office/powerpoint/2010/main" val="32904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Stepwise refinement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Top-down approach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Stop at the “bottom”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Before subroutines bottom is Java statements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Now bottom is subroutines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Subroutines can call other subroutines</a:t>
            </a:r>
          </a:p>
        </p:txBody>
      </p:sp>
    </p:spTree>
    <p:extLst>
      <p:ext uri="{BB962C8B-B14F-4D97-AF65-F5344CB8AC3E}">
        <p14:creationId xmlns:p14="http://schemas.microsoft.com/office/powerpoint/2010/main" val="13788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and </a:t>
            </a:r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subroutines contract</a:t>
            </a:r>
          </a:p>
          <a:p>
            <a:endParaRPr lang="en-US" dirty="0"/>
          </a:p>
          <a:p>
            <a:r>
              <a:rPr lang="en-US" dirty="0" smtClean="0"/>
              <a:t>Precondition – something that must be true before calling the subroutine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Postcondition</a:t>
            </a:r>
            <a:r>
              <a:rPr lang="en-US" dirty="0" smtClean="0"/>
              <a:t> – something that will be true after the subroutine runs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Often described in the </a:t>
            </a:r>
            <a:r>
              <a:rPr lang="en-US" dirty="0" err="1" smtClean="0"/>
              <a:t>JavaDoc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3085496"/>
            <a:ext cx="530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  // precondition x &gt;=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051" y="5032642"/>
            <a:ext cx="655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  //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postcondition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* y == x</a:t>
            </a:r>
          </a:p>
        </p:txBody>
      </p:sp>
    </p:spTree>
    <p:extLst>
      <p:ext uri="{BB962C8B-B14F-4D97-AF65-F5344CB8AC3E}">
        <p14:creationId xmlns:p14="http://schemas.microsoft.com/office/powerpoint/2010/main" val="262788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declare variables before use</a:t>
            </a:r>
          </a:p>
          <a:p>
            <a:endParaRPr lang="en-US" dirty="0"/>
          </a:p>
          <a:p>
            <a:r>
              <a:rPr lang="en-US" dirty="0" smtClean="0"/>
              <a:t>Must initialize variables before use</a:t>
            </a:r>
          </a:p>
          <a:p>
            <a:endParaRPr lang="en-US" dirty="0"/>
          </a:p>
          <a:p>
            <a:r>
              <a:rPr lang="en-US" dirty="0" smtClean="0"/>
              <a:t>Can combine into one statement</a:t>
            </a:r>
          </a:p>
          <a:p>
            <a:endParaRPr lang="en-US" dirty="0"/>
          </a:p>
          <a:p>
            <a:r>
              <a:rPr lang="en-US" dirty="0" smtClean="0"/>
              <a:t>Can initialize several variables in one statement</a:t>
            </a:r>
          </a:p>
          <a:p>
            <a:endParaRPr lang="en-US" dirty="0"/>
          </a:p>
          <a:p>
            <a:r>
              <a:rPr lang="en-US" dirty="0" smtClean="0"/>
              <a:t>Works in </a:t>
            </a:r>
            <a:r>
              <a:rPr lang="en-US" i="1" dirty="0" smtClean="0"/>
              <a:t>for</a:t>
            </a:r>
            <a:r>
              <a:rPr lang="en-US" dirty="0" smtClean="0"/>
              <a:t> loops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635893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051" y="2602832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051" y="3652605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051" y="4674763"/>
            <a:ext cx="835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y = 1;  // only y is initialized! Both are declared.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051" y="5655506"/>
            <a:ext cx="4340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3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variables may be initialized in the declaration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Declarations are the only statements that can occur outside a subroutine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994811"/>
            <a:ext cx="6279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Bank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static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maxWithdrawl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more variables and subroutines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051" y="4287101"/>
            <a:ext cx="5309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Bank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static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0.05; // ILLEGAL!!!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51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don’t want variable to change</a:t>
            </a:r>
            <a:endParaRPr lang="en-US" dirty="0"/>
          </a:p>
          <a:p>
            <a:r>
              <a:rPr lang="en-US" dirty="0" smtClean="0"/>
              <a:t>We want a constant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i="1" dirty="0" smtClean="0"/>
              <a:t>final</a:t>
            </a:r>
            <a:r>
              <a:rPr lang="en-US" dirty="0" smtClean="0"/>
              <a:t> modifier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2064365"/>
            <a:ext cx="7803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Bank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static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calcInterest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principle)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0.10;  // legal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051" y="5008299"/>
            <a:ext cx="7249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Bank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final static double INTEREST_RATE = 0.05;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INTEREST_RATE cannot be changed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00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 variable can be used is called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636379"/>
            <a:ext cx="64181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// member variable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// local variable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58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828292" y="3686669"/>
            <a:ext cx="5908484" cy="2899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8292" y="2264141"/>
            <a:ext cx="5908484" cy="2899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 variable can be used is called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636379"/>
            <a:ext cx="64181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// member variable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// local variable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72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187218" y="3092485"/>
            <a:ext cx="5549557" cy="27611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28292" y="3686669"/>
            <a:ext cx="5908484" cy="2899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8292" y="2264141"/>
            <a:ext cx="5908484" cy="2899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 variable can be used is called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636379"/>
            <a:ext cx="64181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// member variable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playGame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// local variable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55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 variable can be used is called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636379"/>
            <a:ext cx="55870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badSub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// local variable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(y &gt; 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// ERROR cannot redefine x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1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black boxes for building programs</a:t>
            </a:r>
          </a:p>
          <a:p>
            <a:endParaRPr lang="en-US" dirty="0"/>
          </a:p>
          <a:p>
            <a:r>
              <a:rPr lang="en-US" dirty="0" smtClean="0"/>
              <a:t>Defined interface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1"/>
            <a:endParaRPr lang="en-US" dirty="0"/>
          </a:p>
          <a:p>
            <a:r>
              <a:rPr lang="en-US" dirty="0" smtClean="0"/>
              <a:t>Different APIs for different environments</a:t>
            </a:r>
          </a:p>
          <a:p>
            <a:endParaRPr lang="en-US" dirty="0"/>
          </a:p>
          <a:p>
            <a:r>
              <a:rPr lang="en-US" dirty="0" smtClean="0"/>
              <a:t>Java has a very large API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download.oracle.com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/7/docs/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6985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 variable can be used is called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51" y="1636379"/>
            <a:ext cx="58640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goodSub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(y &gt; 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// ok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(y &gt; 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// ok previous x has expired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011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groups classes into packages</a:t>
            </a:r>
          </a:p>
          <a:p>
            <a:endParaRPr lang="en-US" dirty="0"/>
          </a:p>
          <a:p>
            <a:r>
              <a:rPr lang="en-US" dirty="0" smtClean="0"/>
              <a:t>Packages can contain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Other packages “sub-packages”</a:t>
            </a:r>
          </a:p>
          <a:p>
            <a:pPr lvl="1"/>
            <a:endParaRPr lang="en-US" dirty="0"/>
          </a:p>
          <a:p>
            <a:r>
              <a:rPr lang="en-US" dirty="0" smtClean="0"/>
              <a:t>Two major packages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javax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0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Sub-packages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69707" y="1491020"/>
            <a:ext cx="7578873" cy="4542087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java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94292" y="1905192"/>
            <a:ext cx="1960291" cy="3948441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</a:rPr>
              <a:t>lang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65739" y="1919535"/>
            <a:ext cx="1960291" cy="3948441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rgbClr val="4F81BD"/>
                </a:solidFill>
              </a:rPr>
              <a:t>awt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37186" y="1906804"/>
            <a:ext cx="1960291" cy="3948441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rgbClr val="4F81BD"/>
                </a:solidFill>
              </a:rPr>
              <a:t>util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1365" y="2346975"/>
            <a:ext cx="1477121" cy="1159682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</a:rPr>
              <a:t>Math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1365" y="3673399"/>
            <a:ext cx="1477121" cy="606380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</a:rPr>
              <a:t>String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1365" y="4681755"/>
            <a:ext cx="1477121" cy="606380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</a:rPr>
              <a:t>Integer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21129" y="2346975"/>
            <a:ext cx="1477121" cy="1159682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</a:rPr>
              <a:t>Graphics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21129" y="3673399"/>
            <a:ext cx="1477121" cy="606380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</a:rPr>
              <a:t>Color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21129" y="4681755"/>
            <a:ext cx="1477121" cy="606380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</a:rPr>
              <a:t>Font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08438" y="2719730"/>
            <a:ext cx="1145804" cy="303726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sqrt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()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08438" y="3120632"/>
            <a:ext cx="1145804" cy="303726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2"/>
                </a:solidFill>
              </a:rPr>
              <a:t>random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()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3959" y="2719730"/>
            <a:ext cx="1311463" cy="303726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chemeClr val="accent2"/>
                </a:solidFill>
              </a:rPr>
              <a:t>drawRect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()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03959" y="3120632"/>
            <a:ext cx="1311463" cy="303726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chemeClr val="accent2"/>
                </a:solidFill>
              </a:rPr>
              <a:t>setColor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()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45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 from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use a class from another package</a:t>
            </a:r>
          </a:p>
          <a:p>
            <a:pPr lvl="1"/>
            <a:r>
              <a:rPr lang="en-US" dirty="0" smtClean="0"/>
              <a:t>Use the full name of the class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Import the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073" y="2154250"/>
            <a:ext cx="364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3073" y="3438717"/>
            <a:ext cx="47558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edu.uhm.ics111;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 {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static 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72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use the wildcard ‘*’ </a:t>
            </a:r>
          </a:p>
          <a:p>
            <a:pPr lvl="1"/>
            <a:r>
              <a:rPr lang="en-US" dirty="0" smtClean="0"/>
              <a:t>Matches every class in the package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not match sub-packages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Some consider ‘*’ bad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073" y="2154250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3073" y="3521555"/>
            <a:ext cx="586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java.*; // doesn’t import anything  </a:t>
            </a:r>
          </a:p>
        </p:txBody>
      </p:sp>
    </p:spTree>
    <p:extLst>
      <p:ext uri="{BB962C8B-B14F-4D97-AF65-F5344CB8AC3E}">
        <p14:creationId xmlns:p14="http://schemas.microsoft.com/office/powerpoint/2010/main" val="363156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with the name of the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Java files in that directory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073" y="1657243"/>
            <a:ext cx="253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utilities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utilities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3073" y="3204019"/>
            <a:ext cx="47558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utilities;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 {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static 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41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Java’s tool for building API documentation</a:t>
            </a:r>
          </a:p>
          <a:p>
            <a:endParaRPr lang="en-US" dirty="0"/>
          </a:p>
          <a:p>
            <a:r>
              <a:rPr lang="en-US" dirty="0" smtClean="0"/>
              <a:t>Special comments in the Java code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Comments may contain HTML mark-up</a:t>
            </a:r>
          </a:p>
          <a:p>
            <a:pPr lvl="1"/>
            <a:r>
              <a:rPr lang="en-US" dirty="0" smtClean="0"/>
              <a:t>Comments should contain doc tags</a:t>
            </a:r>
          </a:p>
          <a:p>
            <a:pPr lvl="2"/>
            <a:r>
              <a:rPr lang="en-US" dirty="0" smtClean="0"/>
              <a:t>@author, @</a:t>
            </a:r>
            <a:r>
              <a:rPr lang="en-US" dirty="0" err="1" smtClean="0"/>
              <a:t>param</a:t>
            </a:r>
            <a:r>
              <a:rPr lang="en-US" dirty="0" smtClean="0"/>
              <a:t>, @return, @throws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073" y="2693207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. . . 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051" y="5095942"/>
            <a:ext cx="7941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@author &lt;your-name&gt;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&lt;parameter-name&gt; &lt;description-of-parameter&gt;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&lt;description-of-return-value&gt;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@throw &lt;exception-class-name&gt; &lt;description-of-exception&gt;</a:t>
            </a:r>
          </a:p>
        </p:txBody>
      </p:sp>
    </p:spTree>
    <p:extLst>
      <p:ext uri="{BB962C8B-B14F-4D97-AF65-F5344CB8AC3E}">
        <p14:creationId xmlns:p14="http://schemas.microsoft.com/office/powerpoint/2010/main" val="217704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9443" y="1551563"/>
            <a:ext cx="826511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/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*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This subroutine computes the area of a rectangle, given its width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*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and its height. The length and the width should be positive numbers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*</a:t>
            </a:r>
            <a:endParaRPr lang="en-US" sz="14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*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@</a:t>
            </a:r>
            <a:r>
              <a:rPr lang="en-US" sz="1400" dirty="0" err="1">
                <a:solidFill>
                  <a:schemeClr val="bg2"/>
                </a:solidFill>
                <a:latin typeface="Courier New"/>
                <a:cs typeface="Courier New"/>
              </a:rPr>
              <a:t>param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 width the length of one side of the rectangle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*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@</a:t>
            </a:r>
            <a:r>
              <a:rPr lang="en-US" sz="1400" dirty="0" err="1">
                <a:solidFill>
                  <a:schemeClr val="bg2"/>
                </a:solidFill>
                <a:latin typeface="Courier New"/>
                <a:cs typeface="Courier New"/>
              </a:rPr>
              <a:t>param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 height the length the second side of the rectangle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*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@return the area of the rectangle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*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@throws </a:t>
            </a:r>
            <a:r>
              <a:rPr lang="en-US" sz="1400" dirty="0" err="1">
                <a:solidFill>
                  <a:schemeClr val="bg2"/>
                </a:solidFill>
                <a:latin typeface="Courier New"/>
                <a:cs typeface="Courier New"/>
              </a:rPr>
              <a:t>IllegalArgumentException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 if either the width or the height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*     is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a negative number.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bg-BG" sz="1400" dirty="0" smtClean="0">
                <a:solidFill>
                  <a:schemeClr val="bg2"/>
                </a:solidFill>
                <a:latin typeface="Courier New"/>
                <a:cs typeface="Courier New"/>
              </a:rPr>
              <a:t>*</a:t>
            </a:r>
            <a:r>
              <a:rPr lang="bg-BG" sz="1400" dirty="0">
                <a:solidFill>
                  <a:schemeClr val="bg2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public static double </a:t>
            </a:r>
            <a:r>
              <a:rPr lang="en-US" sz="1400" dirty="0" err="1">
                <a:solidFill>
                  <a:schemeClr val="bg2"/>
                </a:solidFill>
                <a:latin typeface="Courier New"/>
                <a:cs typeface="Courier New"/>
              </a:rPr>
              <a:t>areaOfRectangle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( double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width,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double </a:t>
            </a:r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height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 if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( width &lt; 0 || height &lt; 0 )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   throw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new </a:t>
            </a:r>
            <a:r>
              <a:rPr lang="en-US" sz="1400" dirty="0" err="1">
                <a:solidFill>
                  <a:schemeClr val="bg2"/>
                </a:solidFill>
                <a:latin typeface="Courier New"/>
                <a:cs typeface="Courier New"/>
              </a:rPr>
              <a:t>IllegalArgumentException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("Sides must have positive length.");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 double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area;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 area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= width * height;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/>
                <a:cs typeface="Courier New"/>
              </a:rPr>
              <a:t>  return </a:t>
            </a:r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area;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endParaRPr lang="en-US" sz="1400" dirty="0" smtClean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546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2856</TotalTime>
  <Words>1197</Words>
  <Application>Microsoft Macintosh PowerPoint</Application>
  <PresentationFormat>On-screen Show (4:3)</PresentationFormat>
  <Paragraphs>281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csdl-2014</vt:lpstr>
      <vt:lpstr>Subroutines Ch. 4.5 – 4.7</vt:lpstr>
      <vt:lpstr>Software Toolboxes</vt:lpstr>
      <vt:lpstr>Java Packages</vt:lpstr>
      <vt:lpstr>Java Sub-packages</vt:lpstr>
      <vt:lpstr>Using Classes from Packages</vt:lpstr>
      <vt:lpstr>Importing Classes</vt:lpstr>
      <vt:lpstr>Creating New Packages</vt:lpstr>
      <vt:lpstr>JavaDoc</vt:lpstr>
      <vt:lpstr>Example</vt:lpstr>
      <vt:lpstr>Static Import</vt:lpstr>
      <vt:lpstr>Program Design</vt:lpstr>
      <vt:lpstr>Preconditions and Postconditions</vt:lpstr>
      <vt:lpstr>Declarations</vt:lpstr>
      <vt:lpstr>Member Variables</vt:lpstr>
      <vt:lpstr>Named Constants</vt:lpstr>
      <vt:lpstr>Naming and Scope Rules</vt:lpstr>
      <vt:lpstr>Naming and Scope Rules</vt:lpstr>
      <vt:lpstr>Naming and Scope Rules</vt:lpstr>
      <vt:lpstr>Naming and Scope Rules</vt:lpstr>
      <vt:lpstr>Naming and Scope Rules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 Ch. 4.1 &amp; 4.2</dc:title>
  <dc:creator>Carleton Moore</dc:creator>
  <cp:lastModifiedBy>Carleton Moore</cp:lastModifiedBy>
  <cp:revision>15</cp:revision>
  <dcterms:created xsi:type="dcterms:W3CDTF">2016-02-08T22:08:06Z</dcterms:created>
  <dcterms:modified xsi:type="dcterms:W3CDTF">2016-02-24T20:41:51Z</dcterms:modified>
</cp:coreProperties>
</file>