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br>
              <a:rPr lang="en-US" dirty="0" smtClean="0"/>
            </a:br>
            <a:r>
              <a:rPr lang="en-US" dirty="0" smtClean="0"/>
              <a:t>Ch. 5.1 &amp; 5.2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 variable does not create an Object</a:t>
            </a:r>
          </a:p>
          <a:p>
            <a:endParaRPr lang="en-US" dirty="0"/>
          </a:p>
          <a:p>
            <a:r>
              <a:rPr lang="en-US" dirty="0" smtClean="0"/>
              <a:t>Variables </a:t>
            </a:r>
            <a:r>
              <a:rPr lang="en-US" u="sng" dirty="0" smtClean="0"/>
              <a:t>do not</a:t>
            </a:r>
            <a:r>
              <a:rPr lang="en-US" dirty="0" smtClean="0"/>
              <a:t> hold an Object, they hold a reference to an object</a:t>
            </a:r>
          </a:p>
          <a:p>
            <a:endParaRPr lang="en-US" dirty="0"/>
          </a:p>
          <a:p>
            <a:r>
              <a:rPr lang="en-US" dirty="0" smtClean="0"/>
              <a:t>Objects are created with </a:t>
            </a:r>
            <a:r>
              <a:rPr lang="en-US" i="1" dirty="0" smtClean="0"/>
              <a:t>new</a:t>
            </a:r>
          </a:p>
          <a:p>
            <a:endParaRPr lang="en-US" i="1" dirty="0"/>
          </a:p>
          <a:p>
            <a:r>
              <a:rPr lang="en-US" i="1" dirty="0" smtClean="0"/>
              <a:t>instance variables</a:t>
            </a:r>
            <a:r>
              <a:rPr lang="en-US" dirty="0" smtClean="0"/>
              <a:t>: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617506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744" y="3969259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744" y="5005081"/>
            <a:ext cx="572554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std.test1;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std.test2;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std.test3;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“ +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341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instance methods</a:t>
            </a:r>
            <a:r>
              <a:rPr lang="en-US" dirty="0" smtClean="0"/>
              <a:t>: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Variables may refer to no object</a:t>
            </a:r>
          </a:p>
          <a:p>
            <a:endParaRPr lang="en-US" dirty="0"/>
          </a:p>
          <a:p>
            <a:r>
              <a:rPr lang="en-US" i="1" dirty="0" smtClean="0"/>
              <a:t>null</a:t>
            </a:r>
            <a:r>
              <a:rPr lang="en-US" dirty="0" smtClean="0"/>
              <a:t> is stored in the variable</a:t>
            </a:r>
          </a:p>
          <a:p>
            <a:endParaRPr lang="en-US" dirty="0"/>
          </a:p>
          <a:p>
            <a:r>
              <a:rPr lang="en-US" dirty="0" smtClean="0"/>
              <a:t>May lead to </a:t>
            </a:r>
            <a:r>
              <a:rPr lang="en-US" dirty="0" err="1" smtClean="0"/>
              <a:t>NullPointerExceptions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617506"/>
            <a:ext cx="8357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&lt;variable&gt;.&lt;method-call&gt;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std.getAverage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(“Your averages is “ +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std.getAverage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744" y="4061279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744" y="5143112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. . . </a:t>
            </a:r>
          </a:p>
        </p:txBody>
      </p:sp>
    </p:spTree>
    <p:extLst>
      <p:ext uri="{BB962C8B-B14F-4D97-AF65-F5344CB8AC3E}">
        <p14:creationId xmlns:p14="http://schemas.microsoft.com/office/powerpoint/2010/main" val="462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3891" y="996765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std1, std2, std3;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0565" y="1251515"/>
            <a:ext cx="1444819" cy="369332"/>
            <a:chOff x="570565" y="1251515"/>
            <a:chExt cx="144481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70565" y="1251515"/>
              <a:ext cx="55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  <a:latin typeface="+mn-lt"/>
                </a:rPr>
                <a:t>std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9332" y="1722627"/>
            <a:ext cx="1546052" cy="369332"/>
            <a:chOff x="570565" y="1251515"/>
            <a:chExt cx="1546052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std1: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193739"/>
            <a:ext cx="1546052" cy="369332"/>
            <a:chOff x="570565" y="1251515"/>
            <a:chExt cx="154605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std2:        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332" y="2664850"/>
            <a:ext cx="1546052" cy="369332"/>
            <a:chOff x="570565" y="1251515"/>
            <a:chExt cx="154605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std3:     </a:t>
              </a:r>
              <a:endParaRPr lang="en-US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95300" y="12954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Declares 4 variables of type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3891" y="996765"/>
            <a:ext cx="434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std1, std2, std3;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0565" y="1251515"/>
            <a:ext cx="1444819" cy="369332"/>
            <a:chOff x="570565" y="1251515"/>
            <a:chExt cx="144481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70565" y="1251515"/>
              <a:ext cx="55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  <a:latin typeface="+mn-lt"/>
                </a:rPr>
                <a:t>std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9332" y="1722627"/>
            <a:ext cx="1546052" cy="369332"/>
            <a:chOff x="570565" y="1251515"/>
            <a:chExt cx="1546052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std1: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193739"/>
            <a:ext cx="1546052" cy="369332"/>
            <a:chOff x="570565" y="1251515"/>
            <a:chExt cx="154605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std2:        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332" y="2664850"/>
            <a:ext cx="1546052" cy="369332"/>
            <a:chOff x="570565" y="1251515"/>
            <a:chExt cx="154605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std3:     </a:t>
              </a:r>
              <a:endParaRPr lang="en-US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06904" y="3425530"/>
            <a:ext cx="2324173" cy="2052109"/>
            <a:chOff x="1154435" y="3404843"/>
            <a:chExt cx="2324173" cy="2052109"/>
          </a:xfrm>
        </p:grpSpPr>
        <p:grpSp>
          <p:nvGrpSpPr>
            <p:cNvPr id="28" name="Group 27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" name="Rectangle 28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46" name="Curved Connector 45"/>
          <p:cNvCxnSpPr/>
          <p:nvPr/>
        </p:nvCxnSpPr>
        <p:spPr bwMode="auto">
          <a:xfrm>
            <a:off x="1527643" y="1436181"/>
            <a:ext cx="2960926" cy="1989349"/>
          </a:xfrm>
          <a:prstGeom prst="curvedConnector3">
            <a:avLst>
              <a:gd name="adj1" fmla="val 50311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495300" y="12954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Creates an instance of Student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 points/refers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3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3891" y="996765"/>
            <a:ext cx="4340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std1, std2, std3;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std1 = new Student();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0565" y="1251515"/>
            <a:ext cx="1444819" cy="369332"/>
            <a:chOff x="570565" y="1251515"/>
            <a:chExt cx="144481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70565" y="1251515"/>
              <a:ext cx="55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  <a:latin typeface="+mn-lt"/>
                </a:rPr>
                <a:t>std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9332" y="1722627"/>
            <a:ext cx="1546052" cy="369332"/>
            <a:chOff x="570565" y="1251515"/>
            <a:chExt cx="1546052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std1: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193739"/>
            <a:ext cx="1546052" cy="369332"/>
            <a:chOff x="570565" y="1251515"/>
            <a:chExt cx="154605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std2:        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332" y="2664850"/>
            <a:ext cx="1546052" cy="369332"/>
            <a:chOff x="570565" y="1251515"/>
            <a:chExt cx="154605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std3:     </a:t>
              </a:r>
              <a:endParaRPr lang="en-US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54435" y="3404843"/>
            <a:ext cx="2324173" cy="2052109"/>
            <a:chOff x="1154435" y="3404843"/>
            <a:chExt cx="2324173" cy="2052109"/>
          </a:xfrm>
        </p:grpSpPr>
        <p:grpSp>
          <p:nvGrpSpPr>
            <p:cNvPr id="21" name="Group 20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Rectangle 21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06904" y="3425530"/>
            <a:ext cx="2324173" cy="2052109"/>
            <a:chOff x="1154435" y="3404843"/>
            <a:chExt cx="2324173" cy="2052109"/>
          </a:xfrm>
        </p:grpSpPr>
        <p:grpSp>
          <p:nvGrpSpPr>
            <p:cNvPr id="28" name="Group 27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" name="Rectangle 28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46" name="Curved Connector 45"/>
          <p:cNvCxnSpPr/>
          <p:nvPr/>
        </p:nvCxnSpPr>
        <p:spPr bwMode="auto">
          <a:xfrm>
            <a:off x="1527643" y="1436181"/>
            <a:ext cx="2960926" cy="1989349"/>
          </a:xfrm>
          <a:prstGeom prst="curvedConnector3">
            <a:avLst>
              <a:gd name="adj1" fmla="val 50311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Curved Connector 50"/>
          <p:cNvCxnSpPr/>
          <p:nvPr/>
        </p:nvCxnSpPr>
        <p:spPr bwMode="auto">
          <a:xfrm rot="16200000" flipH="1">
            <a:off x="1439109" y="1984204"/>
            <a:ext cx="1529860" cy="1352792"/>
          </a:xfrm>
          <a:prstGeom prst="curvedConnector3">
            <a:avLst>
              <a:gd name="adj1" fmla="val 677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495300" y="12954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>
            <a:lvl1pPr marL="128588" indent="-128588" algn="l" defTabSz="108108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 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519113" indent="-276225" algn="l" defTabSz="1081088" rtl="0" eaLnBrk="1" fontAlgn="base" hangingPunct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SzPct val="125000"/>
              <a:buFont typeface="Times" charset="0"/>
              <a:buChar char="•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2pPr>
            <a:lvl3pPr marL="795338" indent="-269875" algn="l" defTabSz="1081088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25000"/>
              <a:buChar char="-"/>
              <a:defRPr sz="2700" b="1">
                <a:solidFill>
                  <a:srgbClr val="376092"/>
                </a:solidFill>
                <a:latin typeface="Arial"/>
                <a:ea typeface="ＭＳ Ｐゴシック" charset="-128"/>
              </a:defRPr>
            </a:lvl3pPr>
            <a:lvl4pPr marL="1825625" indent="-203200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4pPr>
            <a:lvl5pPr marL="23717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76092"/>
                </a:solidFill>
                <a:latin typeface="Arial"/>
                <a:ea typeface="ＭＳ Ｐゴシック" charset="-128"/>
              </a:defRPr>
            </a:lvl5pPr>
            <a:lvl6pPr marL="28289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2861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7433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4200525" indent="-207963" algn="l" defTabSz="10810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Creates a second instance of Student</a:t>
            </a:r>
          </a:p>
          <a:p>
            <a:r>
              <a:rPr lang="en-US" dirty="0" smtClean="0"/>
              <a:t>std1 points/refers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9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Does not create a new instance of Student!</a:t>
            </a:r>
          </a:p>
          <a:p>
            <a:r>
              <a:rPr lang="en-US" dirty="0" smtClean="0"/>
              <a:t>std2 points/refers to the same instance as std1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3891" y="996765"/>
            <a:ext cx="4340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std1, std2, std3;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std1 = new Student();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std2 = std1;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0565" y="1251515"/>
            <a:ext cx="1444819" cy="369332"/>
            <a:chOff x="570565" y="1251515"/>
            <a:chExt cx="144481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70565" y="1251515"/>
              <a:ext cx="55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  <a:latin typeface="+mn-lt"/>
                </a:rPr>
                <a:t>std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9332" y="1722627"/>
            <a:ext cx="1546052" cy="369332"/>
            <a:chOff x="570565" y="1251515"/>
            <a:chExt cx="1546052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std1: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193739"/>
            <a:ext cx="1546052" cy="369332"/>
            <a:chOff x="570565" y="1251515"/>
            <a:chExt cx="154605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std2:        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332" y="2664850"/>
            <a:ext cx="1546052" cy="369332"/>
            <a:chOff x="570565" y="1251515"/>
            <a:chExt cx="154605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std3:     </a:t>
              </a:r>
              <a:endParaRPr lang="en-US" dirty="0" smtClean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54435" y="3404843"/>
            <a:ext cx="2324173" cy="2052109"/>
            <a:chOff x="1154435" y="3404843"/>
            <a:chExt cx="2324173" cy="2052109"/>
          </a:xfrm>
        </p:grpSpPr>
        <p:grpSp>
          <p:nvGrpSpPr>
            <p:cNvPr id="21" name="Group 20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Rectangle 21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06904" y="3425530"/>
            <a:ext cx="2324173" cy="2052109"/>
            <a:chOff x="1154435" y="3404843"/>
            <a:chExt cx="2324173" cy="2052109"/>
          </a:xfrm>
        </p:grpSpPr>
        <p:grpSp>
          <p:nvGrpSpPr>
            <p:cNvPr id="28" name="Group 27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" name="Rectangle 28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46" name="Curved Connector 45"/>
          <p:cNvCxnSpPr/>
          <p:nvPr/>
        </p:nvCxnSpPr>
        <p:spPr bwMode="auto">
          <a:xfrm>
            <a:off x="1527643" y="1436181"/>
            <a:ext cx="2960926" cy="1989349"/>
          </a:xfrm>
          <a:prstGeom prst="curvedConnector3">
            <a:avLst>
              <a:gd name="adj1" fmla="val 50311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Curved Connector 50"/>
          <p:cNvCxnSpPr/>
          <p:nvPr/>
        </p:nvCxnSpPr>
        <p:spPr bwMode="auto">
          <a:xfrm rot="16200000" flipH="1">
            <a:off x="1439109" y="1984204"/>
            <a:ext cx="1529860" cy="1352792"/>
          </a:xfrm>
          <a:prstGeom prst="curvedConnector3">
            <a:avLst>
              <a:gd name="adj1" fmla="val 677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urved Connector 54"/>
          <p:cNvCxnSpPr/>
          <p:nvPr/>
        </p:nvCxnSpPr>
        <p:spPr bwMode="auto">
          <a:xfrm rot="16200000" flipH="1">
            <a:off x="1507240" y="2454970"/>
            <a:ext cx="1034693" cy="865051"/>
          </a:xfrm>
          <a:prstGeom prst="curvedConnector3">
            <a:avLst>
              <a:gd name="adj1" fmla="val 195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315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std3 holds the value </a:t>
            </a:r>
            <a:r>
              <a:rPr lang="en-US" i="1" dirty="0" smtClean="0"/>
              <a:t>null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3891" y="996765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std1, std2, std3;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std1 = new Student();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std2 = std1;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std3 = null;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0565" y="1251515"/>
            <a:ext cx="1444819" cy="369332"/>
            <a:chOff x="570565" y="1251515"/>
            <a:chExt cx="144481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70565" y="1251515"/>
              <a:ext cx="55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  <a:latin typeface="+mn-lt"/>
                </a:rPr>
                <a:t>std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9332" y="1722627"/>
            <a:ext cx="1546052" cy="369332"/>
            <a:chOff x="570565" y="1251515"/>
            <a:chExt cx="1546052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std1: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193739"/>
            <a:ext cx="1546052" cy="369332"/>
            <a:chOff x="570565" y="1251515"/>
            <a:chExt cx="154605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std2:        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332" y="2664850"/>
            <a:ext cx="1546052" cy="369332"/>
            <a:chOff x="570565" y="1251515"/>
            <a:chExt cx="154605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570565" y="1251515"/>
              <a:ext cx="13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std3:     </a:t>
              </a:r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null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54435" y="3404843"/>
            <a:ext cx="2324173" cy="2052109"/>
            <a:chOff x="1154435" y="3404843"/>
            <a:chExt cx="2324173" cy="2052109"/>
          </a:xfrm>
        </p:grpSpPr>
        <p:grpSp>
          <p:nvGrpSpPr>
            <p:cNvPr id="21" name="Group 20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Rectangle 21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06904" y="3425530"/>
            <a:ext cx="2324173" cy="2052109"/>
            <a:chOff x="1154435" y="3404843"/>
            <a:chExt cx="2324173" cy="2052109"/>
          </a:xfrm>
        </p:grpSpPr>
        <p:grpSp>
          <p:nvGrpSpPr>
            <p:cNvPr id="28" name="Group 27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" name="Rectangle 28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46" name="Curved Connector 45"/>
          <p:cNvCxnSpPr/>
          <p:nvPr/>
        </p:nvCxnSpPr>
        <p:spPr bwMode="auto">
          <a:xfrm>
            <a:off x="1527643" y="1436181"/>
            <a:ext cx="2960926" cy="1989349"/>
          </a:xfrm>
          <a:prstGeom prst="curvedConnector3">
            <a:avLst>
              <a:gd name="adj1" fmla="val 50311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Curved Connector 50"/>
          <p:cNvCxnSpPr/>
          <p:nvPr/>
        </p:nvCxnSpPr>
        <p:spPr bwMode="auto">
          <a:xfrm rot="16200000" flipH="1">
            <a:off x="1439109" y="1984204"/>
            <a:ext cx="1529860" cy="1352792"/>
          </a:xfrm>
          <a:prstGeom prst="curvedConnector3">
            <a:avLst>
              <a:gd name="adj1" fmla="val 677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urved Connector 54"/>
          <p:cNvCxnSpPr/>
          <p:nvPr/>
        </p:nvCxnSpPr>
        <p:spPr bwMode="auto">
          <a:xfrm rot="16200000" flipH="1">
            <a:off x="1507240" y="2454970"/>
            <a:ext cx="1034693" cy="865051"/>
          </a:xfrm>
          <a:prstGeom prst="curvedConnector3">
            <a:avLst>
              <a:gd name="adj1" fmla="val 195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5470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58200" cy="516731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std.name</a:t>
            </a:r>
            <a:r>
              <a:rPr lang="en-US" dirty="0" smtClean="0"/>
              <a:t> points to String</a:t>
            </a:r>
          </a:p>
          <a:p>
            <a:r>
              <a:rPr lang="en-US" dirty="0" smtClean="0"/>
              <a:t>“John Smith”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3891" y="996765"/>
            <a:ext cx="434032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std1, std2, std3;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std1 = new Student();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std2 = std1;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std3 = null;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“John Smith”;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0565" y="1251515"/>
            <a:ext cx="1444819" cy="369332"/>
            <a:chOff x="570565" y="1251515"/>
            <a:chExt cx="144481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70565" y="1251515"/>
              <a:ext cx="55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  <a:latin typeface="+mn-lt"/>
                </a:rPr>
                <a:t>std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9332" y="1722627"/>
            <a:ext cx="1546052" cy="369332"/>
            <a:chOff x="570565" y="1251515"/>
            <a:chExt cx="1546052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std1: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193739"/>
            <a:ext cx="1546052" cy="369332"/>
            <a:chOff x="570565" y="1251515"/>
            <a:chExt cx="154605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std2:        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332" y="2664850"/>
            <a:ext cx="1546052" cy="369332"/>
            <a:chOff x="570565" y="1251515"/>
            <a:chExt cx="154605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570565" y="1251515"/>
              <a:ext cx="13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std3:     </a:t>
              </a:r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null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54435" y="3404843"/>
            <a:ext cx="2324173" cy="2052109"/>
            <a:chOff x="1154435" y="3404843"/>
            <a:chExt cx="2324173" cy="2052109"/>
          </a:xfrm>
        </p:grpSpPr>
        <p:grpSp>
          <p:nvGrpSpPr>
            <p:cNvPr id="21" name="Group 20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Rectangle 21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06904" y="3425530"/>
            <a:ext cx="2324173" cy="2052109"/>
            <a:chOff x="1154435" y="3404843"/>
            <a:chExt cx="2324173" cy="2052109"/>
          </a:xfrm>
        </p:grpSpPr>
        <p:grpSp>
          <p:nvGrpSpPr>
            <p:cNvPr id="28" name="Group 27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" name="Rectangle 28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10214" y="5788234"/>
            <a:ext cx="2107467" cy="883419"/>
            <a:chOff x="2199437" y="5834245"/>
            <a:chExt cx="2289132" cy="883419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2199437" y="5834245"/>
              <a:ext cx="2289132" cy="883419"/>
            </a:xfrm>
            <a:prstGeom prst="round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instanceof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accent1"/>
                  </a:solidFill>
                  <a:effectLst/>
                </a:rPr>
                <a:t>String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1" baseline="0" dirty="0">
                <a:solidFill>
                  <a:schemeClr val="tx2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“John Smith”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2346680" y="6229944"/>
              <a:ext cx="19602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6" name="Curved Connector 45"/>
          <p:cNvCxnSpPr/>
          <p:nvPr/>
        </p:nvCxnSpPr>
        <p:spPr bwMode="auto">
          <a:xfrm>
            <a:off x="1527643" y="1436181"/>
            <a:ext cx="2960926" cy="1989349"/>
          </a:xfrm>
          <a:prstGeom prst="curvedConnector3">
            <a:avLst>
              <a:gd name="adj1" fmla="val 50311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Curved Connector 50"/>
          <p:cNvCxnSpPr/>
          <p:nvPr/>
        </p:nvCxnSpPr>
        <p:spPr bwMode="auto">
          <a:xfrm rot="16200000" flipH="1">
            <a:off x="1439109" y="1984204"/>
            <a:ext cx="1529860" cy="1352792"/>
          </a:xfrm>
          <a:prstGeom prst="curvedConnector3">
            <a:avLst>
              <a:gd name="adj1" fmla="val 677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urved Connector 54"/>
          <p:cNvCxnSpPr/>
          <p:nvPr/>
        </p:nvCxnSpPr>
        <p:spPr bwMode="auto">
          <a:xfrm rot="16200000" flipH="1">
            <a:off x="1507240" y="2454970"/>
            <a:ext cx="1034693" cy="865051"/>
          </a:xfrm>
          <a:prstGeom prst="curvedConnector3">
            <a:avLst>
              <a:gd name="adj1" fmla="val 195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urved Connector 61"/>
          <p:cNvCxnSpPr/>
          <p:nvPr/>
        </p:nvCxnSpPr>
        <p:spPr bwMode="auto">
          <a:xfrm rot="16200000" flipH="1">
            <a:off x="5670829" y="4288515"/>
            <a:ext cx="1646647" cy="1352794"/>
          </a:xfrm>
          <a:prstGeom prst="curvedConnector3">
            <a:avLst>
              <a:gd name="adj1" fmla="val -296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3314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3891" y="996765"/>
            <a:ext cx="4478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std1, std2, std3;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std1 = new Student();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std2 = std1;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std3 = null;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“John Smith”;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std1.name = “Mary Jones”;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0565" y="1251515"/>
            <a:ext cx="1444819" cy="369332"/>
            <a:chOff x="570565" y="1251515"/>
            <a:chExt cx="144481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70565" y="1251515"/>
              <a:ext cx="55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  <a:latin typeface="+mn-lt"/>
                </a:rPr>
                <a:t>std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9332" y="1722627"/>
            <a:ext cx="1546052" cy="369332"/>
            <a:chOff x="570565" y="1251515"/>
            <a:chExt cx="1546052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std1: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193739"/>
            <a:ext cx="1546052" cy="369332"/>
            <a:chOff x="570565" y="1251515"/>
            <a:chExt cx="154605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70565" y="1251515"/>
              <a:ext cx="68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std2:        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332" y="2664850"/>
            <a:ext cx="1546052" cy="369332"/>
            <a:chOff x="570565" y="1251515"/>
            <a:chExt cx="154605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570565" y="1251515"/>
              <a:ext cx="13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std3:     </a:t>
              </a:r>
              <a:r>
                <a:rPr lang="en-US" dirty="0" smtClean="0">
                  <a:solidFill>
                    <a:schemeClr val="bg2"/>
                  </a:solidFill>
                  <a:latin typeface="+mn-lt"/>
                </a:rPr>
                <a:t>null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28523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54435" y="3404843"/>
            <a:ext cx="2324173" cy="2052109"/>
            <a:chOff x="1154435" y="3404843"/>
            <a:chExt cx="2324173" cy="2052109"/>
          </a:xfrm>
        </p:grpSpPr>
        <p:grpSp>
          <p:nvGrpSpPr>
            <p:cNvPr id="21" name="Group 20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Rectangle 21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06904" y="3425530"/>
            <a:ext cx="2324173" cy="2052109"/>
            <a:chOff x="1154435" y="3404843"/>
            <a:chExt cx="2324173" cy="2052109"/>
          </a:xfrm>
        </p:grpSpPr>
        <p:grpSp>
          <p:nvGrpSpPr>
            <p:cNvPr id="28" name="Group 27"/>
            <p:cNvGrpSpPr/>
            <p:nvPr/>
          </p:nvGrpSpPr>
          <p:grpSpPr>
            <a:xfrm>
              <a:off x="1154435" y="3404843"/>
              <a:ext cx="2324173" cy="2052109"/>
              <a:chOff x="1154435" y="3404843"/>
              <a:chExt cx="2655469" cy="2052109"/>
            </a:xfrm>
          </p:grpSpPr>
          <p:sp>
            <p:nvSpPr>
              <p:cNvPr id="33" name="Rounded Rectangle 32"/>
              <p:cNvSpPr/>
              <p:nvPr/>
            </p:nvSpPr>
            <p:spPr bwMode="auto">
              <a:xfrm>
                <a:off x="1154435" y="3404843"/>
                <a:ext cx="2655469" cy="2052109"/>
              </a:xfrm>
              <a:prstGeom prst="round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instanceof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Student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name: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test1: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2"/>
                    </a:solidFill>
                  </a:rPr>
                  <a:t>test2: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</a:rPr>
                  <a:t>test3: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tx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      </a:t>
                </a:r>
                <a:r>
                  <a:rPr kumimoji="0" lang="en-US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getAverage</a:t>
                </a: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accent3"/>
                    </a:solidFill>
                    <a:effectLst/>
                  </a:rPr>
                  <a:t>()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>
                <a:off x="1361995" y="3883363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1361995" y="5002002"/>
                <a:ext cx="2291464" cy="92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" name="Rectangle 28"/>
            <p:cNvSpPr/>
            <p:nvPr/>
          </p:nvSpPr>
          <p:spPr bwMode="auto">
            <a:xfrm>
              <a:off x="2199437" y="4021397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199437" y="4236491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199437" y="4451585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199437" y="4666680"/>
              <a:ext cx="874254" cy="202450"/>
            </a:xfrm>
            <a:prstGeom prst="rect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58341" y="5834245"/>
            <a:ext cx="2107467" cy="883419"/>
            <a:chOff x="2199437" y="5834245"/>
            <a:chExt cx="2289132" cy="883419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2199437" y="5834245"/>
              <a:ext cx="2289132" cy="883419"/>
            </a:xfrm>
            <a:prstGeom prst="round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instanceof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accent1"/>
                  </a:solidFill>
                  <a:effectLst/>
                </a:rPr>
                <a:t>String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1" baseline="0" dirty="0">
                <a:solidFill>
                  <a:schemeClr val="tx2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“Mary Jones”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2346680" y="6229944"/>
              <a:ext cx="19602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6410214" y="5788234"/>
            <a:ext cx="2107467" cy="883419"/>
            <a:chOff x="2199437" y="5834245"/>
            <a:chExt cx="2289132" cy="883419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2199437" y="5834245"/>
              <a:ext cx="2289132" cy="883419"/>
            </a:xfrm>
            <a:prstGeom prst="round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instanceof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accent1"/>
                  </a:solidFill>
                  <a:effectLst/>
                </a:rPr>
                <a:t>String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1" baseline="0" dirty="0">
                <a:solidFill>
                  <a:schemeClr val="tx2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</a:rPr>
                <a:t>“John Smith”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2346680" y="6229944"/>
              <a:ext cx="19602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6" name="Curved Connector 45"/>
          <p:cNvCxnSpPr/>
          <p:nvPr/>
        </p:nvCxnSpPr>
        <p:spPr bwMode="auto">
          <a:xfrm>
            <a:off x="1527643" y="1436181"/>
            <a:ext cx="2960926" cy="1989349"/>
          </a:xfrm>
          <a:prstGeom prst="curvedConnector3">
            <a:avLst>
              <a:gd name="adj1" fmla="val 50311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Curved Connector 50"/>
          <p:cNvCxnSpPr/>
          <p:nvPr/>
        </p:nvCxnSpPr>
        <p:spPr bwMode="auto">
          <a:xfrm rot="16200000" flipH="1">
            <a:off x="1439109" y="1984204"/>
            <a:ext cx="1529860" cy="1352792"/>
          </a:xfrm>
          <a:prstGeom prst="curvedConnector3">
            <a:avLst>
              <a:gd name="adj1" fmla="val 677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urved Connector 54"/>
          <p:cNvCxnSpPr/>
          <p:nvPr/>
        </p:nvCxnSpPr>
        <p:spPr bwMode="auto">
          <a:xfrm rot="16200000" flipH="1">
            <a:off x="1507240" y="2454970"/>
            <a:ext cx="1034693" cy="865051"/>
          </a:xfrm>
          <a:prstGeom prst="curvedConnector3">
            <a:avLst>
              <a:gd name="adj1" fmla="val 195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Curved Connector 59"/>
          <p:cNvCxnSpPr/>
          <p:nvPr/>
        </p:nvCxnSpPr>
        <p:spPr bwMode="auto">
          <a:xfrm rot="16200000" flipH="1">
            <a:off x="2438744" y="4297436"/>
            <a:ext cx="1720825" cy="1352792"/>
          </a:xfrm>
          <a:prstGeom prst="curvedConnector3">
            <a:avLst>
              <a:gd name="adj1" fmla="val -267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urved Connector 61"/>
          <p:cNvCxnSpPr/>
          <p:nvPr/>
        </p:nvCxnSpPr>
        <p:spPr bwMode="auto">
          <a:xfrm rot="16200000" flipH="1">
            <a:off x="5670829" y="4288515"/>
            <a:ext cx="1646647" cy="1352794"/>
          </a:xfrm>
          <a:prstGeom prst="curvedConnector3">
            <a:avLst>
              <a:gd name="adj1" fmla="val -296"/>
            </a:avLst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4053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pointers/references to the Objects</a:t>
            </a:r>
          </a:p>
          <a:p>
            <a:endParaRPr lang="en-US" dirty="0" smtClean="0"/>
          </a:p>
          <a:p>
            <a:r>
              <a:rPr lang="en-US" dirty="0" smtClean="0"/>
              <a:t>Can use == or !=</a:t>
            </a:r>
          </a:p>
          <a:p>
            <a:endParaRPr lang="en-US" dirty="0"/>
          </a:p>
          <a:p>
            <a:r>
              <a:rPr lang="en-US" dirty="0" smtClean="0"/>
              <a:t>Only compares the references</a:t>
            </a:r>
          </a:p>
          <a:p>
            <a:endParaRPr lang="en-US" dirty="0"/>
          </a:p>
          <a:p>
            <a:r>
              <a:rPr lang="en-US" dirty="0" smtClean="0"/>
              <a:t>Compare the </a:t>
            </a:r>
            <a:r>
              <a:rPr lang="en-US" i="1" dirty="0" smtClean="0"/>
              <a:t>instance variables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207" y="2607164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std1) . .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207" y="4710448"/>
            <a:ext cx="8218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(std.test1 == std1.test1 &amp;&amp; std.test2 == std1.test2 &amp;&amp;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std.test3 == std1.test3 &amp;&amp;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std.name.equals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(std1.name))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4501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= tasks</a:t>
            </a:r>
          </a:p>
          <a:p>
            <a:endParaRPr lang="en-US" dirty="0"/>
          </a:p>
          <a:p>
            <a:r>
              <a:rPr lang="en-US" dirty="0" smtClean="0"/>
              <a:t>Objects:</a:t>
            </a:r>
          </a:p>
          <a:p>
            <a:pPr lvl="1"/>
            <a:r>
              <a:rPr lang="en-US" dirty="0" smtClean="0"/>
              <a:t>Data – member variables</a:t>
            </a:r>
          </a:p>
          <a:p>
            <a:pPr lvl="1"/>
            <a:r>
              <a:rPr lang="en-US" dirty="0" smtClean="0"/>
              <a:t>Behavior – subroutines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Somewhat </a:t>
            </a:r>
            <a:r>
              <a:rPr lang="en-US" dirty="0"/>
              <a:t>different point of view</a:t>
            </a:r>
          </a:p>
          <a:p>
            <a:endParaRPr lang="en-US" dirty="0" smtClean="0"/>
          </a:p>
          <a:p>
            <a:r>
              <a:rPr lang="en-US" dirty="0" smtClean="0"/>
              <a:t>Finding the right objects to model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24596"/>
            <a:ext cx="8458200" cy="5167313"/>
          </a:xfrm>
        </p:spPr>
        <p:txBody>
          <a:bodyPr/>
          <a:lstStyle/>
          <a:p>
            <a:endParaRPr lang="en-US" dirty="0"/>
          </a:p>
          <a:p>
            <a:r>
              <a:rPr lang="en-US" dirty="0" err="1" smtClean="0"/>
              <a:t>stu</a:t>
            </a:r>
            <a:r>
              <a:rPr lang="en-US" dirty="0" smtClean="0"/>
              <a:t> is a constant it cant change</a:t>
            </a:r>
          </a:p>
          <a:p>
            <a:endParaRPr lang="en-US" dirty="0"/>
          </a:p>
          <a:p>
            <a:r>
              <a:rPr lang="en-US" dirty="0" smtClean="0"/>
              <a:t>Changes the data in the object, but not the value stored in </a:t>
            </a:r>
            <a:r>
              <a:rPr lang="en-US" dirty="0" err="1" smtClean="0"/>
              <a:t>stu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7207" y="1164323"/>
            <a:ext cx="489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207" y="2172550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stu.name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“Jane Doe”;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207" y="3716606"/>
            <a:ext cx="35091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dontChange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42;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dontChange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== 10;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0079" y="3716606"/>
            <a:ext cx="35091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hange(Student s)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“Fred”;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stu.name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“Jane”;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stu.name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“Fred”</a:t>
            </a:r>
          </a:p>
        </p:txBody>
      </p:sp>
    </p:spTree>
    <p:extLst>
      <p:ext uri="{BB962C8B-B14F-4D97-AF65-F5344CB8AC3E}">
        <p14:creationId xmlns:p14="http://schemas.microsoft.com/office/powerpoint/2010/main" val="413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practice to make member variables </a:t>
            </a:r>
            <a:r>
              <a:rPr lang="en-US" i="1" dirty="0" smtClean="0"/>
              <a:t>private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do we get access to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3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practice to make member variables </a:t>
            </a:r>
            <a:r>
              <a:rPr lang="en-US" i="1" dirty="0" smtClean="0"/>
              <a:t>private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do we get access to them?</a:t>
            </a:r>
          </a:p>
          <a:p>
            <a:endParaRPr lang="en-US" dirty="0"/>
          </a:p>
          <a:p>
            <a:r>
              <a:rPr lang="en-US" dirty="0" smtClean="0"/>
              <a:t>Provide </a:t>
            </a:r>
            <a:r>
              <a:rPr lang="en-US" i="1" dirty="0" smtClean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Convention: get&lt;Variable-name&gt;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is&lt;Variable-name&gt;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207" y="3555176"/>
            <a:ext cx="37862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String title;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title;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5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Member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practice to make member variables </a:t>
            </a:r>
            <a:r>
              <a:rPr lang="en-US" i="1" dirty="0"/>
              <a:t>private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How do we change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2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Member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practice to make member variables </a:t>
            </a:r>
            <a:r>
              <a:rPr lang="en-US" i="1" dirty="0"/>
              <a:t>private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How do we change them?</a:t>
            </a:r>
          </a:p>
          <a:p>
            <a:endParaRPr lang="en-US" dirty="0"/>
          </a:p>
          <a:p>
            <a:r>
              <a:rPr lang="en-US" dirty="0" smtClean="0"/>
              <a:t>Provide public </a:t>
            </a:r>
            <a:r>
              <a:rPr lang="en-US" i="1" dirty="0" smtClean="0"/>
              <a:t>setter methods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Convention: set&lt;Variable-name&gt;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207" y="3555176"/>
            <a:ext cx="5587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String title;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5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all they do is get and set why not make variable </a:t>
            </a:r>
            <a:r>
              <a:rPr lang="en-US" i="1" dirty="0" smtClean="0"/>
              <a:t>public?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2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Getters and 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all they do is get and set why not make variable </a:t>
            </a:r>
            <a:r>
              <a:rPr lang="en-US" i="1" dirty="0" smtClean="0"/>
              <a:t>public?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they don’t only have to get and 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207" y="3555176"/>
            <a:ext cx="55870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etTitle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titleAccessCount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title;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title = “(Untitled)”;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title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5060" y="1724489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list;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997" y="1832663"/>
            <a:ext cx="1444819" cy="369332"/>
            <a:chOff x="570565" y="1251515"/>
            <a:chExt cx="144481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70565" y="125151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303775"/>
            <a:ext cx="1933484" cy="369332"/>
            <a:chOff x="469332" y="2303775"/>
            <a:chExt cx="193348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69332" y="2303775"/>
              <a:ext cx="103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</a:rPr>
                <a:t>newList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14722" y="230377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17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5060" y="1724489"/>
            <a:ext cx="2678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list;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997" y="1832663"/>
            <a:ext cx="1444819" cy="369332"/>
            <a:chOff x="570565" y="1251515"/>
            <a:chExt cx="144481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70565" y="125151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303775"/>
            <a:ext cx="1933484" cy="369332"/>
            <a:chOff x="469332" y="2303775"/>
            <a:chExt cx="193348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69332" y="2303775"/>
              <a:ext cx="103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</a:rPr>
                <a:t>newList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14722" y="230377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04055" y="3648273"/>
            <a:ext cx="1474321" cy="516570"/>
            <a:chOff x="3680739" y="3648273"/>
            <a:chExt cx="1474321" cy="516570"/>
          </a:xfrm>
        </p:grpSpPr>
        <p:sp>
          <p:nvSpPr>
            <p:cNvPr id="8" name="Rectangle 7"/>
            <p:cNvSpPr/>
            <p:nvPr/>
          </p:nvSpPr>
          <p:spPr bwMode="auto">
            <a:xfrm>
              <a:off x="3680739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166774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670752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Curved Connector 17"/>
          <p:cNvCxnSpPr>
            <a:endCxn id="12" idx="0"/>
          </p:cNvCxnSpPr>
          <p:nvPr/>
        </p:nvCxnSpPr>
        <p:spPr bwMode="auto">
          <a:xfrm>
            <a:off x="1969518" y="2001707"/>
            <a:ext cx="2062726" cy="1646566"/>
          </a:xfrm>
          <a:prstGeom prst="curved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997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5060" y="1724489"/>
            <a:ext cx="2678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list;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list[1] = 17;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997" y="1832663"/>
            <a:ext cx="1444819" cy="369332"/>
            <a:chOff x="570565" y="1251515"/>
            <a:chExt cx="144481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70565" y="125151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303775"/>
            <a:ext cx="1933484" cy="369332"/>
            <a:chOff x="469332" y="2303775"/>
            <a:chExt cx="193348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69332" y="2303775"/>
              <a:ext cx="103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</a:rPr>
                <a:t>newList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14722" y="230377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04055" y="3648273"/>
            <a:ext cx="1474321" cy="516570"/>
            <a:chOff x="3680739" y="3648273"/>
            <a:chExt cx="1474321" cy="516570"/>
          </a:xfrm>
        </p:grpSpPr>
        <p:sp>
          <p:nvSpPr>
            <p:cNvPr id="8" name="Rectangle 7"/>
            <p:cNvSpPr/>
            <p:nvPr/>
          </p:nvSpPr>
          <p:spPr bwMode="auto">
            <a:xfrm>
              <a:off x="3680739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166774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rPr>
                <a:t>17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670752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Curved Connector 17"/>
          <p:cNvCxnSpPr>
            <a:endCxn id="12" idx="0"/>
          </p:cNvCxnSpPr>
          <p:nvPr/>
        </p:nvCxnSpPr>
        <p:spPr bwMode="auto">
          <a:xfrm>
            <a:off x="1969518" y="2001707"/>
            <a:ext cx="2062726" cy="1646566"/>
          </a:xfrm>
          <a:prstGeom prst="curved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0107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Objects, Classes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describe Objects</a:t>
            </a:r>
          </a:p>
          <a:p>
            <a:pPr lvl="1"/>
            <a:r>
              <a:rPr lang="en-US" dirty="0" smtClean="0"/>
              <a:t>Are used to create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201262"/>
            <a:ext cx="3093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05654" y="1941681"/>
            <a:ext cx="2116613" cy="1459910"/>
            <a:chOff x="5705654" y="1941681"/>
            <a:chExt cx="2116613" cy="14599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705654" y="1941681"/>
              <a:ext cx="2116613" cy="145991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2"/>
                  </a:solidFill>
                </a:rPr>
                <a:t>class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1"/>
                  </a:solidFill>
                </a:rPr>
                <a:t>UserData</a:t>
              </a:r>
              <a:endParaRPr lang="en-US" sz="1600" b="1" dirty="0" smtClean="0">
                <a:solidFill>
                  <a:schemeClr val="accent1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name: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age: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515488" y="2364986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515488" y="2848668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834492" y="2247272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9135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5060" y="1724489"/>
            <a:ext cx="2678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list;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list[1] = 17;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997" y="1832663"/>
            <a:ext cx="1444819" cy="369332"/>
            <a:chOff x="570565" y="1251515"/>
            <a:chExt cx="144481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70565" y="125151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303775"/>
            <a:ext cx="1933484" cy="369332"/>
            <a:chOff x="469332" y="2303775"/>
            <a:chExt cx="193348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69332" y="2303775"/>
              <a:ext cx="103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</a:rPr>
                <a:t>newList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14722" y="230377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04055" y="3648273"/>
            <a:ext cx="1474321" cy="516570"/>
            <a:chOff x="3680739" y="3648273"/>
            <a:chExt cx="1474321" cy="516570"/>
          </a:xfrm>
        </p:grpSpPr>
        <p:sp>
          <p:nvSpPr>
            <p:cNvPr id="8" name="Rectangle 7"/>
            <p:cNvSpPr/>
            <p:nvPr/>
          </p:nvSpPr>
          <p:spPr bwMode="auto">
            <a:xfrm>
              <a:off x="3680739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166774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rPr>
                <a:t>17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670752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Curved Connector 17"/>
          <p:cNvCxnSpPr>
            <a:endCxn id="12" idx="0"/>
          </p:cNvCxnSpPr>
          <p:nvPr/>
        </p:nvCxnSpPr>
        <p:spPr bwMode="auto">
          <a:xfrm>
            <a:off x="1969518" y="2001707"/>
            <a:ext cx="2062726" cy="1646566"/>
          </a:xfrm>
          <a:prstGeom prst="curved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urved Connector 25"/>
          <p:cNvCxnSpPr>
            <a:endCxn id="8" idx="1"/>
          </p:cNvCxnSpPr>
          <p:nvPr/>
        </p:nvCxnSpPr>
        <p:spPr bwMode="auto">
          <a:xfrm rot="16200000" flipH="1">
            <a:off x="1942646" y="2545148"/>
            <a:ext cx="1388281" cy="1334537"/>
          </a:xfrm>
          <a:prstGeom prst="curved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7978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5060" y="1724489"/>
            <a:ext cx="26780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list;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list[1] = 17;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42;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997" y="1832663"/>
            <a:ext cx="1444819" cy="369332"/>
            <a:chOff x="570565" y="1251515"/>
            <a:chExt cx="144481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70565" y="125151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303775"/>
            <a:ext cx="1933484" cy="369332"/>
            <a:chOff x="469332" y="2303775"/>
            <a:chExt cx="193348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69332" y="2303775"/>
              <a:ext cx="103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</a:rPr>
                <a:t>newList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14722" y="230377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04055" y="3648273"/>
            <a:ext cx="1474321" cy="516570"/>
            <a:chOff x="3680739" y="3648273"/>
            <a:chExt cx="1474321" cy="516570"/>
          </a:xfrm>
        </p:grpSpPr>
        <p:sp>
          <p:nvSpPr>
            <p:cNvPr id="8" name="Rectangle 7"/>
            <p:cNvSpPr/>
            <p:nvPr/>
          </p:nvSpPr>
          <p:spPr bwMode="auto">
            <a:xfrm>
              <a:off x="3680739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166774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rPr>
                <a:t>42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670752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Curved Connector 17"/>
          <p:cNvCxnSpPr>
            <a:endCxn id="12" idx="0"/>
          </p:cNvCxnSpPr>
          <p:nvPr/>
        </p:nvCxnSpPr>
        <p:spPr bwMode="auto">
          <a:xfrm>
            <a:off x="1969518" y="2001707"/>
            <a:ext cx="2062726" cy="1646566"/>
          </a:xfrm>
          <a:prstGeom prst="curved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urved Connector 25"/>
          <p:cNvCxnSpPr>
            <a:endCxn id="8" idx="1"/>
          </p:cNvCxnSpPr>
          <p:nvPr/>
        </p:nvCxnSpPr>
        <p:spPr bwMode="auto">
          <a:xfrm rot="16200000" flipH="1">
            <a:off x="1942646" y="2545148"/>
            <a:ext cx="1388281" cy="1334537"/>
          </a:xfrm>
          <a:prstGeom prst="curved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881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Arrays can hold Objects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5060" y="1724489"/>
            <a:ext cx="26780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list;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= new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list[1] = 17;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42;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57997" y="1832663"/>
            <a:ext cx="1444819" cy="369332"/>
            <a:chOff x="570565" y="1251515"/>
            <a:chExt cx="1444819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70565" y="125151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127290" y="125151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9332" y="2303775"/>
            <a:ext cx="1933484" cy="369332"/>
            <a:chOff x="469332" y="2303775"/>
            <a:chExt cx="193348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69332" y="2303775"/>
              <a:ext cx="103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</a:rPr>
                <a:t>newList</a:t>
              </a:r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:      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14722" y="2303775"/>
              <a:ext cx="888094" cy="369332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04055" y="3648273"/>
            <a:ext cx="1474321" cy="516570"/>
            <a:chOff x="3680739" y="3648273"/>
            <a:chExt cx="1474321" cy="516570"/>
          </a:xfrm>
        </p:grpSpPr>
        <p:sp>
          <p:nvSpPr>
            <p:cNvPr id="8" name="Rectangle 7"/>
            <p:cNvSpPr/>
            <p:nvPr/>
          </p:nvSpPr>
          <p:spPr bwMode="auto">
            <a:xfrm>
              <a:off x="3680739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166774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rPr>
                <a:t>42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670752" y="3648273"/>
              <a:ext cx="484308" cy="51657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8" name="Curved Connector 17"/>
          <p:cNvCxnSpPr>
            <a:endCxn id="12" idx="0"/>
          </p:cNvCxnSpPr>
          <p:nvPr/>
        </p:nvCxnSpPr>
        <p:spPr bwMode="auto">
          <a:xfrm>
            <a:off x="1969518" y="2001707"/>
            <a:ext cx="2062726" cy="1646566"/>
          </a:xfrm>
          <a:prstGeom prst="curved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urved Connector 25"/>
          <p:cNvCxnSpPr>
            <a:endCxn id="8" idx="1"/>
          </p:cNvCxnSpPr>
          <p:nvPr/>
        </p:nvCxnSpPr>
        <p:spPr bwMode="auto">
          <a:xfrm rot="16200000" flipH="1">
            <a:off x="1942646" y="2545148"/>
            <a:ext cx="1388281" cy="1334537"/>
          </a:xfrm>
          <a:prstGeom prst="curvedConnector2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155060" y="5689287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842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Types are very different from primitive types</a:t>
            </a:r>
          </a:p>
          <a:p>
            <a:endParaRPr lang="en-US" dirty="0"/>
          </a:p>
          <a:p>
            <a:r>
              <a:rPr lang="en-US" dirty="0" smtClean="0"/>
              <a:t>Declaring a variable of Object Type does not create an object</a:t>
            </a:r>
          </a:p>
          <a:p>
            <a:endParaRPr lang="en-US" dirty="0"/>
          </a:p>
          <a:p>
            <a:r>
              <a:rPr lang="en-US" dirty="0" smtClean="0"/>
              <a:t>Must </a:t>
            </a:r>
            <a:r>
              <a:rPr lang="en-US" i="1" dirty="0" smtClean="0"/>
              <a:t>construct</a:t>
            </a:r>
            <a:r>
              <a:rPr lang="en-US" dirty="0" smtClean="0"/>
              <a:t> the instance</a:t>
            </a:r>
          </a:p>
          <a:p>
            <a:endParaRPr lang="en-US" dirty="0"/>
          </a:p>
          <a:p>
            <a:r>
              <a:rPr lang="en-US" dirty="0" smtClean="0"/>
              <a:t>Use the </a:t>
            </a:r>
            <a:r>
              <a:rPr lang="en-US" i="1" dirty="0" smtClean="0"/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2277" y="4935956"/>
            <a:ext cx="2955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</p:txBody>
      </p:sp>
    </p:spTree>
    <p:extLst>
      <p:ext uri="{BB962C8B-B14F-4D97-AF65-F5344CB8AC3E}">
        <p14:creationId xmlns:p14="http://schemas.microsoft.com/office/powerpoint/2010/main" val="82762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type of subroutine</a:t>
            </a:r>
          </a:p>
          <a:p>
            <a:endParaRPr lang="en-US" dirty="0"/>
          </a:p>
          <a:p>
            <a:r>
              <a:rPr lang="en-US" dirty="0" smtClean="0"/>
              <a:t>Java provides a </a:t>
            </a:r>
            <a:r>
              <a:rPr lang="en-US" i="1" dirty="0" smtClean="0"/>
              <a:t>default constructor</a:t>
            </a:r>
            <a:r>
              <a:rPr lang="en-US" dirty="0" smtClean="0"/>
              <a:t> for all classes</a:t>
            </a:r>
          </a:p>
          <a:p>
            <a:endParaRPr lang="en-US" dirty="0"/>
          </a:p>
          <a:p>
            <a:r>
              <a:rPr lang="en-US" dirty="0" smtClean="0"/>
              <a:t>Definition of </a:t>
            </a:r>
            <a:r>
              <a:rPr lang="en-US" i="1" dirty="0" smtClean="0"/>
              <a:t>constructors</a:t>
            </a:r>
            <a:endParaRPr lang="en-US" dirty="0" smtClean="0"/>
          </a:p>
          <a:p>
            <a:pPr lvl="1"/>
            <a:r>
              <a:rPr lang="en-US" dirty="0" smtClean="0"/>
              <a:t>No return type</a:t>
            </a:r>
          </a:p>
          <a:p>
            <a:pPr lvl="1"/>
            <a:r>
              <a:rPr lang="en-US" dirty="0" smtClean="0"/>
              <a:t>Same name a class</a:t>
            </a:r>
          </a:p>
          <a:p>
            <a:pPr lvl="1"/>
            <a:r>
              <a:rPr lang="en-US" dirty="0" smtClean="0"/>
              <a:t>Cannot be </a:t>
            </a:r>
            <a:r>
              <a:rPr lang="en-US" i="1" dirty="0" smtClean="0"/>
              <a:t>static</a:t>
            </a:r>
          </a:p>
          <a:p>
            <a:pPr lvl="1"/>
            <a:endParaRPr lang="en-US" i="1" dirty="0"/>
          </a:p>
          <a:p>
            <a:r>
              <a:rPr lang="en-US" dirty="0" smtClean="0"/>
              <a:t>Not </a:t>
            </a:r>
            <a:r>
              <a:rPr lang="en-US" dirty="0" smtClean="0"/>
              <a:t>instance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5682" y="3935103"/>
            <a:ext cx="44942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die1;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die2;</a:t>
            </a:r>
          </a:p>
          <a:p>
            <a:endParaRPr lang="en-US" sz="1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die1 = 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6 + 1);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die2 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6 + 1);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have non</a:t>
            </a:r>
          </a:p>
          <a:p>
            <a:r>
              <a:rPr lang="en-US" dirty="0" smtClean="0"/>
              <a:t>default </a:t>
            </a:r>
          </a:p>
          <a:p>
            <a:r>
              <a:rPr lang="en-US" dirty="0" smtClean="0"/>
              <a:t>constructor,</a:t>
            </a:r>
          </a:p>
          <a:p>
            <a:endParaRPr lang="en-US" dirty="0"/>
          </a:p>
          <a:p>
            <a:r>
              <a:rPr lang="en-US" dirty="0" smtClean="0"/>
              <a:t>Must provide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2493" y="1143000"/>
            <a:ext cx="586406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die2;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roll();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die1 = val1;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die2 = val2;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void roll()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die1 =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6 + 1);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die2 =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 6 + 1);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Get block of memory big enough for the object</a:t>
            </a:r>
          </a:p>
          <a:p>
            <a:endParaRPr lang="en-US" dirty="0"/>
          </a:p>
          <a:p>
            <a:r>
              <a:rPr lang="en-US" dirty="0" smtClean="0"/>
              <a:t>2. Initialize </a:t>
            </a:r>
            <a:r>
              <a:rPr lang="en-US" i="1" dirty="0" smtClean="0"/>
              <a:t>instance variables</a:t>
            </a:r>
          </a:p>
          <a:p>
            <a:endParaRPr lang="en-US" i="1" dirty="0"/>
          </a:p>
          <a:p>
            <a:r>
              <a:rPr lang="en-US" dirty="0" smtClean="0"/>
              <a:t>3. Actual parameters are evaluated</a:t>
            </a:r>
          </a:p>
          <a:p>
            <a:endParaRPr lang="en-US" dirty="0"/>
          </a:p>
          <a:p>
            <a:r>
              <a:rPr lang="en-US" dirty="0" smtClean="0"/>
              <a:t>4. Statements in body are executed</a:t>
            </a:r>
          </a:p>
          <a:p>
            <a:endParaRPr lang="en-US" dirty="0"/>
          </a:p>
          <a:p>
            <a:r>
              <a:rPr lang="en-US" dirty="0" smtClean="0"/>
              <a:t>5. Reference to object is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6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Non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can access static member variables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9252" y="1605761"/>
            <a:ext cx="54485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nextUniqueID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Student(String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name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nextUniqueID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ID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nextUniqueID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96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Destroying objects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Student() allocates memory</a:t>
            </a:r>
          </a:p>
          <a:p>
            <a:r>
              <a:rPr lang="en-US" dirty="0" smtClean="0"/>
              <a:t>No way to access that memory</a:t>
            </a:r>
          </a:p>
          <a:p>
            <a:endParaRPr lang="en-US" dirty="0"/>
          </a:p>
          <a:p>
            <a:r>
              <a:rPr lang="en-US" dirty="0" smtClean="0"/>
              <a:t>Java automatically reclaims </a:t>
            </a:r>
            <a:r>
              <a:rPr lang="en-US" smtClean="0"/>
              <a:t>the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9252" y="1605761"/>
            <a:ext cx="572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Student(“John Smith”);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158833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Objects, Classes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describe Objects</a:t>
            </a:r>
          </a:p>
          <a:p>
            <a:pPr lvl="1"/>
            <a:r>
              <a:rPr lang="en-US" dirty="0" smtClean="0"/>
              <a:t>Are used to create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201262"/>
            <a:ext cx="3093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000870"/>
            <a:ext cx="36477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05654" y="1941681"/>
            <a:ext cx="2116613" cy="1459910"/>
            <a:chOff x="5705654" y="1941681"/>
            <a:chExt cx="2116613" cy="14599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705654" y="1941681"/>
              <a:ext cx="2116613" cy="145991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2"/>
                  </a:solidFill>
                </a:rPr>
                <a:t>class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1"/>
                  </a:solidFill>
                </a:rPr>
                <a:t>UserData</a:t>
              </a:r>
              <a:endParaRPr lang="en-US" sz="1600" b="1" dirty="0" smtClean="0">
                <a:solidFill>
                  <a:schemeClr val="accent1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name: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age: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515488" y="2364986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515488" y="2848668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834492" y="2247272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5687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Objects, Classes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describe Objects</a:t>
            </a:r>
          </a:p>
          <a:p>
            <a:pPr lvl="1"/>
            <a:r>
              <a:rPr lang="en-US" dirty="0" smtClean="0"/>
              <a:t>Are used to create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201262"/>
            <a:ext cx="3093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000870"/>
            <a:ext cx="36477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05654" y="1941681"/>
            <a:ext cx="2116613" cy="1459910"/>
            <a:chOff x="5705654" y="1941681"/>
            <a:chExt cx="2116613" cy="14599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705654" y="1941681"/>
              <a:ext cx="2116613" cy="145991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2"/>
                  </a:solidFill>
                </a:rPr>
                <a:t>class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1"/>
                  </a:solidFill>
                </a:rPr>
                <a:t>UserData</a:t>
              </a:r>
              <a:endParaRPr lang="en-US" sz="1600" b="1" dirty="0" smtClean="0">
                <a:solidFill>
                  <a:schemeClr val="accent1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name: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age: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515488" y="2364986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515488" y="2848668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834492" y="2247272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4510419" y="3572673"/>
            <a:ext cx="2116613" cy="1459910"/>
            <a:chOff x="4510419" y="3572673"/>
            <a:chExt cx="2116613" cy="1459910"/>
          </a:xfrm>
        </p:grpSpPr>
        <p:grpSp>
          <p:nvGrpSpPr>
            <p:cNvPr id="12" name="Group 11"/>
            <p:cNvGrpSpPr/>
            <p:nvPr/>
          </p:nvGrpSpPr>
          <p:grpSpPr>
            <a:xfrm>
              <a:off x="4510419" y="3572673"/>
              <a:ext cx="2116613" cy="1459910"/>
              <a:chOff x="5705654" y="1941681"/>
              <a:chExt cx="2116613" cy="145991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5705654" y="1941681"/>
                <a:ext cx="2116613" cy="1459910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bg2"/>
                    </a:solidFill>
                  </a:rPr>
                  <a:t>class</a:t>
                </a:r>
                <a:r>
                  <a:rPr lang="en-US" sz="1600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accent1"/>
                    </a:solidFill>
                  </a:rPr>
                  <a:t>PlayerData</a:t>
                </a:r>
                <a:endParaRPr lang="en-US" sz="1600" b="1" dirty="0" smtClean="0">
                  <a:solidFill>
                    <a:schemeClr val="accent1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err="1" smtClean="0">
                    <a:solidFill>
                      <a:schemeClr val="accent2"/>
                    </a:solidFill>
                  </a:rPr>
                  <a:t>playerCount</a:t>
                </a:r>
                <a:r>
                  <a:rPr lang="en-US" sz="1600" b="1" dirty="0" smtClean="0">
                    <a:solidFill>
                      <a:schemeClr val="accent2"/>
                    </a:solidFill>
                  </a:rPr>
                  <a:t>:     </a:t>
                </a:r>
                <a:endParaRPr lang="en-US" sz="1600" b="1" dirty="0" smtClean="0">
                  <a:solidFill>
                    <a:schemeClr val="bg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accent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accent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3"/>
                    </a:solidFill>
                  </a:rPr>
                  <a:t>     (constructor)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103350" y="2364986"/>
                <a:ext cx="580879" cy="33128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 bwMode="auto">
              <a:xfrm>
                <a:off x="5834492" y="2247272"/>
                <a:ext cx="179452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4644409" y="4539758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0953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Objects, Classes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describe Objects</a:t>
            </a:r>
          </a:p>
          <a:p>
            <a:pPr lvl="1"/>
            <a:r>
              <a:rPr lang="en-US" dirty="0" smtClean="0"/>
              <a:t>Are used to create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201262"/>
            <a:ext cx="3093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000870"/>
            <a:ext cx="36477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05654" y="1941681"/>
            <a:ext cx="2116613" cy="1459910"/>
            <a:chOff x="5705654" y="1941681"/>
            <a:chExt cx="2116613" cy="14599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705654" y="1941681"/>
              <a:ext cx="2116613" cy="145991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2"/>
                  </a:solidFill>
                </a:rPr>
                <a:t>class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1"/>
                  </a:solidFill>
                </a:rPr>
                <a:t>UserData</a:t>
              </a:r>
              <a:endParaRPr lang="en-US" sz="1600" b="1" dirty="0" smtClean="0">
                <a:solidFill>
                  <a:schemeClr val="accent1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name: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age: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515488" y="2364986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515488" y="2848668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834492" y="2247272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4510419" y="3572673"/>
            <a:ext cx="2116613" cy="1459910"/>
            <a:chOff x="4510419" y="3572673"/>
            <a:chExt cx="2116613" cy="1459910"/>
          </a:xfrm>
        </p:grpSpPr>
        <p:grpSp>
          <p:nvGrpSpPr>
            <p:cNvPr id="12" name="Group 11"/>
            <p:cNvGrpSpPr/>
            <p:nvPr/>
          </p:nvGrpSpPr>
          <p:grpSpPr>
            <a:xfrm>
              <a:off x="4510419" y="3572673"/>
              <a:ext cx="2116613" cy="1459910"/>
              <a:chOff x="5705654" y="1941681"/>
              <a:chExt cx="2116613" cy="145991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5705654" y="1941681"/>
                <a:ext cx="2116613" cy="1459910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bg2"/>
                    </a:solidFill>
                  </a:rPr>
                  <a:t>class</a:t>
                </a:r>
                <a:r>
                  <a:rPr lang="en-US" sz="1600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accent1"/>
                    </a:solidFill>
                  </a:rPr>
                  <a:t>PlayerData</a:t>
                </a:r>
                <a:endParaRPr lang="en-US" sz="1600" b="1" dirty="0" smtClean="0">
                  <a:solidFill>
                    <a:schemeClr val="accent1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err="1" smtClean="0">
                    <a:solidFill>
                      <a:schemeClr val="accent2"/>
                    </a:solidFill>
                  </a:rPr>
                  <a:t>playerCount</a:t>
                </a:r>
                <a:r>
                  <a:rPr lang="en-US" sz="1600" b="1" dirty="0" smtClean="0">
                    <a:solidFill>
                      <a:schemeClr val="accent2"/>
                    </a:solidFill>
                  </a:rPr>
                  <a:t>:     </a:t>
                </a:r>
                <a:r>
                  <a:rPr lang="en-US" sz="1600" b="1" dirty="0" smtClean="0">
                    <a:solidFill>
                      <a:schemeClr val="bg2"/>
                    </a:solidFill>
                  </a:rPr>
                  <a:t>1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accent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accent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3"/>
                    </a:solidFill>
                  </a:rPr>
                  <a:t>     (constructor)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103350" y="2364986"/>
                <a:ext cx="580879" cy="33128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 bwMode="auto">
              <a:xfrm>
                <a:off x="5834492" y="2247272"/>
                <a:ext cx="179452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4644409" y="4539758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2839572" y="5304334"/>
            <a:ext cx="2682022" cy="1459910"/>
            <a:chOff x="5705654" y="1941681"/>
            <a:chExt cx="2116613" cy="145991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705654" y="1941681"/>
              <a:ext cx="2116613" cy="145991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chemeClr val="bg2"/>
                  </a:solidFill>
                </a:rPr>
                <a:t>instanceof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1"/>
                  </a:solidFill>
                </a:rPr>
                <a:t>PlayerData</a:t>
              </a:r>
              <a:endParaRPr lang="en-US" sz="1600" b="1" dirty="0" smtClean="0">
                <a:solidFill>
                  <a:schemeClr val="accent1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name: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age: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515488" y="2364986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515488" y="2848668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834492" y="2247272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" name="Straight Arrow Connector 31"/>
          <p:cNvCxnSpPr>
            <a:stCxn id="24" idx="0"/>
            <a:endCxn id="13" idx="1"/>
          </p:cNvCxnSpPr>
          <p:nvPr/>
        </p:nvCxnSpPr>
        <p:spPr bwMode="auto">
          <a:xfrm flipV="1">
            <a:off x="4180583" y="4302628"/>
            <a:ext cx="329836" cy="100170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4547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Objects, Classes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describe Objects</a:t>
            </a:r>
          </a:p>
          <a:p>
            <a:pPr lvl="1"/>
            <a:r>
              <a:rPr lang="en-US" dirty="0" smtClean="0"/>
              <a:t>Are used to create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201262"/>
            <a:ext cx="3093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000870"/>
            <a:ext cx="36477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playerCount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05654" y="1941681"/>
            <a:ext cx="2116613" cy="1459910"/>
            <a:chOff x="5705654" y="1941681"/>
            <a:chExt cx="2116613" cy="1459910"/>
          </a:xfrm>
        </p:grpSpPr>
        <p:sp>
          <p:nvSpPr>
            <p:cNvPr id="6" name="Rectangle 5"/>
            <p:cNvSpPr/>
            <p:nvPr/>
          </p:nvSpPr>
          <p:spPr bwMode="auto">
            <a:xfrm>
              <a:off x="5705654" y="1941681"/>
              <a:ext cx="2116613" cy="145991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2"/>
                  </a:solidFill>
                </a:rPr>
                <a:t>class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1"/>
                  </a:solidFill>
                </a:rPr>
                <a:t>UserData</a:t>
              </a:r>
              <a:endParaRPr lang="en-US" sz="1600" b="1" dirty="0" smtClean="0">
                <a:solidFill>
                  <a:schemeClr val="accent1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name: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age: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515488" y="2364986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515488" y="2848668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5834492" y="2247272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4510419" y="3572673"/>
            <a:ext cx="2116613" cy="1459910"/>
            <a:chOff x="4510419" y="3572673"/>
            <a:chExt cx="2116613" cy="1459910"/>
          </a:xfrm>
        </p:grpSpPr>
        <p:grpSp>
          <p:nvGrpSpPr>
            <p:cNvPr id="12" name="Group 11"/>
            <p:cNvGrpSpPr/>
            <p:nvPr/>
          </p:nvGrpSpPr>
          <p:grpSpPr>
            <a:xfrm>
              <a:off x="4510419" y="3572673"/>
              <a:ext cx="2116613" cy="1459910"/>
              <a:chOff x="5705654" y="1941681"/>
              <a:chExt cx="2116613" cy="145991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5705654" y="1941681"/>
                <a:ext cx="2116613" cy="1459910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bg2"/>
                    </a:solidFill>
                  </a:rPr>
                  <a:t>class</a:t>
                </a:r>
                <a:r>
                  <a:rPr lang="en-US" sz="1600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accent1"/>
                    </a:solidFill>
                  </a:rPr>
                  <a:t>PlayerData</a:t>
                </a:r>
                <a:endParaRPr lang="en-US" sz="1600" b="1" dirty="0" smtClean="0">
                  <a:solidFill>
                    <a:schemeClr val="accent1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err="1" smtClean="0">
                    <a:solidFill>
                      <a:schemeClr val="accent2"/>
                    </a:solidFill>
                  </a:rPr>
                  <a:t>playerCount</a:t>
                </a:r>
                <a:r>
                  <a:rPr lang="en-US" sz="1600" b="1" dirty="0" smtClean="0">
                    <a:solidFill>
                      <a:schemeClr val="accent2"/>
                    </a:solidFill>
                  </a:rPr>
                  <a:t>:     </a:t>
                </a:r>
                <a:r>
                  <a:rPr lang="en-US" sz="1600" b="1" dirty="0" smtClean="0">
                    <a:solidFill>
                      <a:schemeClr val="bg2"/>
                    </a:solidFill>
                  </a:rPr>
                  <a:t>2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>
                  <a:solidFill>
                    <a:schemeClr val="accent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b="1" dirty="0" smtClean="0">
                  <a:solidFill>
                    <a:schemeClr val="accent2"/>
                  </a:solidFill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3"/>
                    </a:solidFill>
                  </a:rPr>
                  <a:t>     (constructor)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103350" y="2364986"/>
                <a:ext cx="580879" cy="33128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 bwMode="auto">
              <a:xfrm>
                <a:off x="5834492" y="2247272"/>
                <a:ext cx="179452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" name="Straight Connector 16"/>
            <p:cNvCxnSpPr/>
            <p:nvPr/>
          </p:nvCxnSpPr>
          <p:spPr bwMode="auto">
            <a:xfrm>
              <a:off x="4644409" y="4539758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6211800" y="5304334"/>
            <a:ext cx="2821173" cy="1459910"/>
            <a:chOff x="5705654" y="1941681"/>
            <a:chExt cx="2116613" cy="145991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5705654" y="1941681"/>
              <a:ext cx="2116613" cy="145991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chemeClr val="bg2"/>
                  </a:solidFill>
                </a:rPr>
                <a:t>instanceof</a:t>
              </a:r>
              <a:r>
                <a:rPr lang="en-US" sz="1600" b="1" dirty="0" smtClean="0">
                  <a:solidFill>
                    <a:schemeClr val="bg2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1"/>
                  </a:solidFill>
                </a:rPr>
                <a:t>PlayerData</a:t>
              </a:r>
              <a:endParaRPr lang="en-US" sz="1600" b="1" dirty="0" smtClean="0">
                <a:solidFill>
                  <a:schemeClr val="accent1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name: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age: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515488" y="2364986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515488" y="2848668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5834492" y="2247272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2839572" y="5304334"/>
            <a:ext cx="2682022" cy="1459910"/>
            <a:chOff x="5705654" y="1941681"/>
            <a:chExt cx="2116613" cy="145991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705654" y="1941681"/>
              <a:ext cx="2116613" cy="145991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chemeClr val="bg2"/>
                  </a:solidFill>
                </a:rPr>
                <a:t>instanceof</a:t>
              </a:r>
              <a:r>
                <a:rPr lang="en-US" sz="1600" b="1" dirty="0" smtClean="0">
                  <a:solidFill>
                    <a:schemeClr val="tx2"/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1"/>
                  </a:solidFill>
                </a:rPr>
                <a:t>PlayerData</a:t>
              </a:r>
              <a:endParaRPr lang="en-US" sz="1600" b="1" dirty="0" smtClean="0">
                <a:solidFill>
                  <a:schemeClr val="accent1"/>
                </a:solidFill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name:</a:t>
              </a: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2"/>
                  </a:solidFill>
                </a:rPr>
                <a:t>age: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515488" y="2364986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515488" y="2848668"/>
              <a:ext cx="1095118" cy="331282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834492" y="2247272"/>
              <a:ext cx="17945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" name="Straight Arrow Connector 29"/>
          <p:cNvCxnSpPr>
            <a:stCxn id="19" idx="0"/>
            <a:endCxn id="13" idx="3"/>
          </p:cNvCxnSpPr>
          <p:nvPr/>
        </p:nvCxnSpPr>
        <p:spPr bwMode="auto">
          <a:xfrm flipH="1" flipV="1">
            <a:off x="6627032" y="4302628"/>
            <a:ext cx="995355" cy="100170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4" idx="0"/>
            <a:endCxn id="13" idx="1"/>
          </p:cNvCxnSpPr>
          <p:nvPr/>
        </p:nvCxnSpPr>
        <p:spPr bwMode="auto">
          <a:xfrm flipV="1">
            <a:off x="4180583" y="4302628"/>
            <a:ext cx="329836" cy="100170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7113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Objects, Classes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Objects created by a class is an </a:t>
            </a:r>
            <a:r>
              <a:rPr lang="en-US" i="1" dirty="0" smtClean="0"/>
              <a:t>instance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 variables:</a:t>
            </a:r>
          </a:p>
          <a:p>
            <a:pPr lvl="1"/>
            <a:r>
              <a:rPr lang="en-US" dirty="0" smtClean="0"/>
              <a:t>Static – </a:t>
            </a:r>
            <a:r>
              <a:rPr lang="en-US" i="1" dirty="0" smtClean="0"/>
              <a:t>class variables</a:t>
            </a:r>
            <a:endParaRPr lang="en-US" dirty="0" smtClean="0"/>
          </a:p>
          <a:p>
            <a:pPr lvl="1"/>
            <a:r>
              <a:rPr lang="en-US" dirty="0" smtClean="0"/>
              <a:t>Non static – </a:t>
            </a:r>
            <a:r>
              <a:rPr lang="en-US" i="1" dirty="0" smtClean="0"/>
              <a:t>instance variables</a:t>
            </a:r>
          </a:p>
          <a:p>
            <a:pPr lvl="1"/>
            <a:endParaRPr lang="en-US" i="1" dirty="0"/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Static – </a:t>
            </a:r>
            <a:r>
              <a:rPr lang="en-US" i="1" dirty="0" smtClean="0"/>
              <a:t>class methods</a:t>
            </a:r>
          </a:p>
          <a:p>
            <a:pPr lvl="1"/>
            <a:r>
              <a:rPr lang="en-US" dirty="0" smtClean="0"/>
              <a:t>Non static – </a:t>
            </a:r>
            <a:r>
              <a:rPr lang="en-US" i="1" dirty="0" smtClean="0"/>
              <a:t>instance methods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72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 only exists to create new Students</a:t>
            </a:r>
          </a:p>
          <a:p>
            <a:r>
              <a:rPr lang="en-US" dirty="0" smtClean="0"/>
              <a:t>Each instance has their own </a:t>
            </a:r>
            <a:r>
              <a:rPr lang="en-US" i="1" dirty="0" smtClean="0"/>
              <a:t>instance variables</a:t>
            </a:r>
            <a:r>
              <a:rPr lang="en-US" dirty="0" smtClean="0"/>
              <a:t> and </a:t>
            </a:r>
            <a:r>
              <a:rPr lang="en-US" i="1" dirty="0" smtClean="0"/>
              <a:t>instance method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Classes are types just like </a:t>
            </a:r>
            <a:r>
              <a:rPr lang="en-US" i="1" dirty="0" err="1" smtClean="0"/>
              <a:t>int</a:t>
            </a:r>
            <a:r>
              <a:rPr lang="en-US" dirty="0" smtClean="0"/>
              <a:t> and </a:t>
            </a:r>
            <a:r>
              <a:rPr lang="en-US" i="1" dirty="0" smtClean="0"/>
              <a:t>String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198215"/>
            <a:ext cx="5587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String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double test1, test2, test3;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double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getAverage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(test1 + test2 + test3) / 3;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6025343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129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198</TotalTime>
  <Words>2035</Words>
  <Application>Microsoft Macintosh PowerPoint</Application>
  <PresentationFormat>On-screen Show (4:3)</PresentationFormat>
  <Paragraphs>714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csdl-2014</vt:lpstr>
      <vt:lpstr>Objects and Classes Ch. 5.1 &amp; 5.2</vt:lpstr>
      <vt:lpstr>Object-Oriented Programming</vt:lpstr>
      <vt:lpstr>Objects, Classes and Instances</vt:lpstr>
      <vt:lpstr>Objects, Classes and Instances</vt:lpstr>
      <vt:lpstr>Objects, Classes and Instances</vt:lpstr>
      <vt:lpstr>Objects, Classes and Instances</vt:lpstr>
      <vt:lpstr>Objects, Classes and Instances</vt:lpstr>
      <vt:lpstr>Objects, Classes and Instances</vt:lpstr>
      <vt:lpstr>Fundamentals of Objects</vt:lpstr>
      <vt:lpstr>Creating Objects</vt:lpstr>
      <vt:lpstr>Using Objects</vt:lpstr>
      <vt:lpstr>Instance Example</vt:lpstr>
      <vt:lpstr>Instance Example</vt:lpstr>
      <vt:lpstr>Instance Example</vt:lpstr>
      <vt:lpstr>Instance Example</vt:lpstr>
      <vt:lpstr>Instance Example</vt:lpstr>
      <vt:lpstr>Instance Example</vt:lpstr>
      <vt:lpstr>Instance Example</vt:lpstr>
      <vt:lpstr>Object Equality</vt:lpstr>
      <vt:lpstr>Reference Consequences</vt:lpstr>
      <vt:lpstr>Getters and Setters</vt:lpstr>
      <vt:lpstr>Getters and Setters</vt:lpstr>
      <vt:lpstr>Updating Member Variables</vt:lpstr>
      <vt:lpstr>Updating Member Variables</vt:lpstr>
      <vt:lpstr>Why Getters and Setters</vt:lpstr>
      <vt:lpstr>Why Getters and Setters</vt:lpstr>
      <vt:lpstr>Arrays</vt:lpstr>
      <vt:lpstr>Arrays</vt:lpstr>
      <vt:lpstr>Arrays</vt:lpstr>
      <vt:lpstr>Arrays</vt:lpstr>
      <vt:lpstr>Arrays</vt:lpstr>
      <vt:lpstr>Arrays</vt:lpstr>
      <vt:lpstr>Constructors</vt:lpstr>
      <vt:lpstr>Constructors</vt:lpstr>
      <vt:lpstr>Constructors</vt:lpstr>
      <vt:lpstr>Construction Steps</vt:lpstr>
      <vt:lpstr>Static and Non Static</vt:lpstr>
      <vt:lpstr>Garbage Collection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 Ch. 5.1 &amp; 5.2</dc:title>
  <dc:creator>Carleton Moore</dc:creator>
  <cp:lastModifiedBy>Carleton Moore</cp:lastModifiedBy>
  <cp:revision>18</cp:revision>
  <dcterms:created xsi:type="dcterms:W3CDTF">2016-03-01T20:15:55Z</dcterms:created>
  <dcterms:modified xsi:type="dcterms:W3CDTF">2016-03-04T21:58:44Z</dcterms:modified>
</cp:coreProperties>
</file>