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2" d="100"/>
          <a:sy n="42" d="100"/>
        </p:scale>
        <p:origin x="-14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0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57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57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1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9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30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5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8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35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988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68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18000">
              <a:schemeClr val="tx1">
                <a:alpha val="53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143000"/>
            <a:ext cx="8458200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597650"/>
            <a:ext cx="9131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23363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15888" tIns="57150" rIns="115888" bIns="571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68338" y="538163"/>
            <a:ext cx="7721600" cy="579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36563" y="365125"/>
            <a:ext cx="8201025" cy="615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045075" y="3843338"/>
            <a:ext cx="36068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1913" y="6537325"/>
            <a:ext cx="5159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200">
                <a:solidFill>
                  <a:srgbClr val="A6A6A6"/>
                </a:solidFill>
                <a:latin typeface="Arial" charset="0"/>
              </a:rPr>
              <a:t> (</a:t>
            </a:r>
            <a:fld id="{3B48B798-8590-444F-9025-05337FBB0085}" type="slidenum">
              <a:rPr lang="en-US" sz="1200">
                <a:solidFill>
                  <a:srgbClr val="A6A6A6"/>
                </a:solidFill>
                <a:latin typeface="Arial" charset="0"/>
              </a:rPr>
              <a:pPr eaLnBrk="0" hangingPunct="0">
                <a:lnSpc>
                  <a:spcPct val="90000"/>
                </a:lnSpc>
              </a:pPr>
              <a:t>‹#›</a:t>
            </a:fld>
            <a:r>
              <a:rPr lang="en-US" sz="1200">
                <a:solidFill>
                  <a:srgbClr val="A6A6A6"/>
                </a:solidFill>
                <a:latin typeface="Arial" charset="0"/>
              </a:rPr>
              <a:t>)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/>
          <a:ea typeface="ＭＳ Ｐゴシック" charset="-128"/>
          <a:cs typeface="ＭＳ Ｐゴシック" charset="-128"/>
        </a:defRPr>
      </a:lvl1pPr>
      <a:lvl2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2pPr>
      <a:lvl3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3pPr>
      <a:lvl4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4pPr>
      <a:lvl5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5pPr>
      <a:lvl6pPr marL="4572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6pPr>
      <a:lvl7pPr marL="9144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7pPr>
      <a:lvl8pPr marL="13716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8pPr>
      <a:lvl9pPr marL="18288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9pPr>
    </p:titleStyle>
    <p:bodyStyle>
      <a:lvl1pPr marL="128588" indent="-128588" algn="l" defTabSz="108108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 "/>
        <a:defRPr sz="2700" b="1">
          <a:solidFill>
            <a:srgbClr val="376092"/>
          </a:solidFill>
          <a:latin typeface="Arial"/>
          <a:ea typeface="ＭＳ Ｐゴシック" charset="-128"/>
          <a:cs typeface="ＭＳ Ｐゴシック" charset="-128"/>
        </a:defRPr>
      </a:lvl1pPr>
      <a:lvl2pPr marL="519113" indent="-276225" algn="l" defTabSz="1081088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SzPct val="125000"/>
        <a:buFont typeface="Times" charset="0"/>
        <a:buChar char="•"/>
        <a:defRPr sz="2700" b="1">
          <a:solidFill>
            <a:srgbClr val="376092"/>
          </a:solidFill>
          <a:latin typeface="Arial"/>
          <a:ea typeface="ＭＳ Ｐゴシック" charset="-128"/>
        </a:defRPr>
      </a:lvl2pPr>
      <a:lvl3pPr marL="795338" indent="-269875" algn="l" defTabSz="1081088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25000"/>
        <a:buChar char="-"/>
        <a:defRPr sz="2700" b="1">
          <a:solidFill>
            <a:srgbClr val="376092"/>
          </a:solidFill>
          <a:latin typeface="Arial"/>
          <a:ea typeface="ＭＳ Ｐゴシック" charset="-128"/>
        </a:defRPr>
      </a:lvl3pPr>
      <a:lvl4pPr marL="1825625" indent="-203200" algn="l" defTabSz="1081088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376092"/>
          </a:solidFill>
          <a:latin typeface="Arial"/>
          <a:ea typeface="ＭＳ Ｐゴシック" charset="-128"/>
        </a:defRPr>
      </a:lvl4pPr>
      <a:lvl5pPr marL="23717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76092"/>
          </a:solidFill>
          <a:latin typeface="Arial"/>
          <a:ea typeface="ＭＳ Ｐゴシック" charset="-128"/>
        </a:defRPr>
      </a:lvl5pPr>
      <a:lvl6pPr marL="28289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32861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7433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42005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Objects and Classes</a:t>
            </a:r>
            <a:br>
              <a:rPr lang="en-US" dirty="0" smtClean="0"/>
            </a:br>
            <a:r>
              <a:rPr lang="en-US" dirty="0" smtClean="0"/>
              <a:t>Ch. 5.7 &amp; 5.8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ICS 111</a:t>
            </a:r>
          </a:p>
          <a:p>
            <a:r>
              <a:rPr lang="en-US" dirty="0"/>
              <a:t>Cam Moore</a:t>
            </a:r>
          </a:p>
          <a:p>
            <a:r>
              <a:rPr lang="en-US" dirty="0"/>
              <a:t>Information and Computer Sciences</a:t>
            </a:r>
          </a:p>
          <a:p>
            <a:r>
              <a:rPr lang="en-US" dirty="0"/>
              <a:t>University of Hawaii, </a:t>
            </a:r>
            <a:r>
              <a:rPr lang="en-US" dirty="0" smtClean="0"/>
              <a:t>Manoa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493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Non-static nested classes</a:t>
            </a:r>
          </a:p>
          <a:p>
            <a:r>
              <a:rPr lang="en-US" dirty="0" smtClean="0"/>
              <a:t>Associated with the object rather the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Inside the class</a:t>
            </a:r>
          </a:p>
          <a:p>
            <a:pPr lvl="1"/>
            <a:r>
              <a:rPr lang="en-US" dirty="0" smtClean="0"/>
              <a:t>Use Player like any other class</a:t>
            </a:r>
          </a:p>
          <a:p>
            <a:r>
              <a:rPr lang="en-US" dirty="0" smtClean="0"/>
              <a:t>Outside the class</a:t>
            </a:r>
          </a:p>
          <a:p>
            <a:pPr lvl="1"/>
            <a:r>
              <a:rPr lang="en-US" dirty="0" smtClean="0"/>
              <a:t>Must use variable*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3601" y="2151054"/>
            <a:ext cx="738781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PokerGame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// Represents a Poker game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class Player {  // Represents players in </a:t>
            </a:r>
            <a:r>
              <a:rPr lang="en-US" u="sng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game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. . .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 . . // other members and methods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77334" y="5867435"/>
            <a:ext cx="4340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PokerGame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new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PokerGame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g.new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Player();</a:t>
            </a:r>
          </a:p>
        </p:txBody>
      </p:sp>
    </p:spTree>
    <p:extLst>
      <p:ext uri="{BB962C8B-B14F-4D97-AF65-F5344CB8AC3E}">
        <p14:creationId xmlns:p14="http://schemas.microsoft.com/office/powerpoint/2010/main" val="3008553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Anonymous Inner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Cannot construct an object from an </a:t>
            </a:r>
            <a:r>
              <a:rPr lang="en-US" dirty="0" smtClean="0"/>
              <a:t>interface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Java allows for anonymous inner classes using the </a:t>
            </a:r>
            <a:r>
              <a:rPr lang="en-US" i="1" dirty="0" smtClean="0"/>
              <a:t>new</a:t>
            </a:r>
            <a:r>
              <a:rPr lang="en-US" dirty="0" smtClean="0"/>
              <a:t> operator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Creates a new unnamed class and an instance of that class</a:t>
            </a:r>
          </a:p>
          <a:p>
            <a:r>
              <a:rPr lang="en-US" dirty="0" smtClean="0"/>
              <a:t>Must supply all the methods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3601" y="2969498"/>
            <a:ext cx="544850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Drawable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figure = new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Drawable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void draw(Graphics g)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g.setColor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Color.RED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g.fillRect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(10, 10, 100, 100);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3601" y="1677201"/>
            <a:ext cx="6418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Drawable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figure = new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Drawable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 // Illegal</a:t>
            </a:r>
          </a:p>
        </p:txBody>
      </p:sp>
    </p:spTree>
    <p:extLst>
      <p:ext uri="{BB962C8B-B14F-4D97-AF65-F5344CB8AC3E}">
        <p14:creationId xmlns:p14="http://schemas.microsoft.com/office/powerpoint/2010/main" val="2836231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does not allow multiple inheritance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 uses </a:t>
            </a:r>
            <a:r>
              <a:rPr lang="en-US" i="1" dirty="0" smtClean="0"/>
              <a:t>interfaces</a:t>
            </a:r>
            <a:r>
              <a:rPr lang="en-US" dirty="0" smtClean="0"/>
              <a:t> many of the same goals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921467" y="2057591"/>
            <a:ext cx="5301066" cy="3093022"/>
            <a:chOff x="2595313" y="2057591"/>
            <a:chExt cx="5301066" cy="3093022"/>
          </a:xfrm>
        </p:grpSpPr>
        <p:sp>
          <p:nvSpPr>
            <p:cNvPr id="4" name="Rectangle 3"/>
            <p:cNvSpPr/>
            <p:nvPr/>
          </p:nvSpPr>
          <p:spPr bwMode="auto">
            <a:xfrm>
              <a:off x="2595313" y="2057591"/>
              <a:ext cx="1767022" cy="1118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class A</a:t>
              </a:r>
            </a:p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b="1" dirty="0">
                <a:solidFill>
                  <a:schemeClr val="bg2"/>
                </a:solidFill>
              </a:endParaRPr>
            </a:p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(superclass)</a:t>
              </a:r>
              <a:endParaRPr kumimoji="0" lang="en-US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4362335" y="4032348"/>
              <a:ext cx="1767022" cy="1118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class </a:t>
              </a:r>
              <a:r>
                <a:rPr lang="en-US" b="1" dirty="0">
                  <a:solidFill>
                    <a:schemeClr val="bg2"/>
                  </a:solidFill>
                </a:rPr>
                <a:t>C</a:t>
              </a:r>
              <a:endParaRPr kumimoji="0" lang="en-US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</a:endParaRPr>
            </a:p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b="1" dirty="0">
                <a:solidFill>
                  <a:schemeClr val="bg2"/>
                </a:solidFill>
              </a:endParaRPr>
            </a:p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(subclass)</a:t>
              </a:r>
              <a:endParaRPr kumimoji="0" lang="en-US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cxnSp>
          <p:nvCxnSpPr>
            <p:cNvPr id="6" name="Straight Connector 5"/>
            <p:cNvCxnSpPr>
              <a:stCxn id="4" idx="2"/>
              <a:endCxn id="5" idx="0"/>
            </p:cNvCxnSpPr>
            <p:nvPr/>
          </p:nvCxnSpPr>
          <p:spPr bwMode="auto">
            <a:xfrm>
              <a:off x="3478824" y="3175856"/>
              <a:ext cx="1767022" cy="856492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" name="Rectangle 7"/>
            <p:cNvSpPr/>
            <p:nvPr/>
          </p:nvSpPr>
          <p:spPr bwMode="auto">
            <a:xfrm>
              <a:off x="6129357" y="2057591"/>
              <a:ext cx="1767022" cy="1118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class B</a:t>
              </a:r>
            </a:p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b="1" dirty="0">
                <a:solidFill>
                  <a:schemeClr val="bg2"/>
                </a:solidFill>
              </a:endParaRPr>
            </a:p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(superclass)</a:t>
              </a:r>
              <a:endParaRPr kumimoji="0" lang="en-US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cxnSp>
          <p:nvCxnSpPr>
            <p:cNvPr id="9" name="Straight Connector 8"/>
            <p:cNvCxnSpPr>
              <a:stCxn id="8" idx="2"/>
              <a:endCxn id="5" idx="0"/>
            </p:cNvCxnSpPr>
            <p:nvPr/>
          </p:nvCxnSpPr>
          <p:spPr bwMode="auto">
            <a:xfrm flipH="1">
              <a:off x="5245846" y="3175856"/>
              <a:ext cx="1767022" cy="856492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691927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Interfaces describe methods</a:t>
            </a:r>
          </a:p>
          <a:p>
            <a:pPr lvl="1"/>
            <a:r>
              <a:rPr lang="en-US" dirty="0" smtClean="0"/>
              <a:t>Return type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Parameter list</a:t>
            </a:r>
          </a:p>
          <a:p>
            <a:r>
              <a:rPr lang="en-US" dirty="0" smtClean="0"/>
              <a:t>Uses the keyword </a:t>
            </a:r>
            <a:r>
              <a:rPr lang="en-US" i="1" dirty="0" smtClean="0"/>
              <a:t>interface</a:t>
            </a:r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pPr marL="0" indent="0">
              <a:buNone/>
            </a:pPr>
            <a:endParaRPr lang="en-US" i="1" dirty="0" smtClean="0"/>
          </a:p>
          <a:p>
            <a:r>
              <a:rPr lang="en-US" dirty="0" smtClean="0"/>
              <a:t>No body for the methods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3601" y="3434753"/>
            <a:ext cx="75263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interface &lt;interface-name&gt;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&lt;modifiers&gt; &lt;return-type&gt; &lt;name&gt;(&lt;parameter-list&gt;);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&lt;modifiers&gt; &lt;return-type&gt; &lt;name&gt;(&lt;parameter-list&gt;);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 . .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3601" y="4912615"/>
            <a:ext cx="4478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Drawable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void Draw(Graphics g);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6711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class that implements an </a:t>
            </a:r>
            <a:r>
              <a:rPr lang="en-US" i="1" dirty="0" smtClean="0"/>
              <a:t>interface</a:t>
            </a:r>
            <a:r>
              <a:rPr lang="en-US" dirty="0" smtClean="0"/>
              <a:t> </a:t>
            </a:r>
            <a:r>
              <a:rPr lang="en-US" u="sng" dirty="0" smtClean="0"/>
              <a:t>must</a:t>
            </a:r>
            <a:r>
              <a:rPr lang="en-US" dirty="0" smtClean="0"/>
              <a:t> provide an implementation for all the methods in the </a:t>
            </a:r>
            <a:r>
              <a:rPr lang="en-US" i="1" dirty="0" smtClean="0"/>
              <a:t>interface</a:t>
            </a:r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r>
              <a:rPr lang="en-US" dirty="0" smtClean="0"/>
              <a:t>Class must declare which interface they implement</a:t>
            </a:r>
          </a:p>
          <a:p>
            <a:r>
              <a:rPr lang="en-US" dirty="0" smtClean="0"/>
              <a:t>Provide methods for each of the interface methods</a:t>
            </a:r>
          </a:p>
          <a:p>
            <a:r>
              <a:rPr lang="en-US" dirty="0" smtClean="0"/>
              <a:t>Class may implement multiple interfaces</a:t>
            </a:r>
          </a:p>
          <a:p>
            <a:endParaRPr lang="en-US" u="sng" dirty="0"/>
          </a:p>
          <a:p>
            <a:endParaRPr lang="en-US" u="sng" dirty="0" smtClean="0"/>
          </a:p>
          <a:p>
            <a:endParaRPr lang="en-US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53601" y="2509751"/>
            <a:ext cx="5587024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Line implements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Drawable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void draw(Graphics g)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. . . // draw a line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 . . // rest of Line class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6347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 and Abstract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Interfaces are similar to Abstract classes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Subclasses may only extend one parent class</a:t>
            </a:r>
          </a:p>
          <a:p>
            <a:endParaRPr lang="en-US" dirty="0"/>
          </a:p>
          <a:p>
            <a:r>
              <a:rPr lang="en-US" dirty="0" smtClean="0"/>
              <a:t>Subclasses may implement many interfaces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3601" y="1818312"/>
            <a:ext cx="57255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abstract class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AbstractDrawable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abstract void draw(Graphics g);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9476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 as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Cannot construct an object from an interface</a:t>
            </a:r>
          </a:p>
          <a:p>
            <a:endParaRPr lang="en-US" dirty="0"/>
          </a:p>
          <a:p>
            <a:r>
              <a:rPr lang="en-US" dirty="0" smtClean="0"/>
              <a:t>Can create variables with the type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 Java a type can be</a:t>
            </a:r>
          </a:p>
          <a:p>
            <a:pPr lvl="1"/>
            <a:r>
              <a:rPr lang="en-US" dirty="0" smtClean="0"/>
              <a:t>a class</a:t>
            </a:r>
          </a:p>
          <a:p>
            <a:pPr lvl="1"/>
            <a:r>
              <a:rPr lang="en-US" dirty="0" smtClean="0"/>
              <a:t>an interface</a:t>
            </a:r>
          </a:p>
          <a:p>
            <a:pPr lvl="1"/>
            <a:r>
              <a:rPr lang="en-US" dirty="0" smtClean="0"/>
              <a:t>a primitive type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3601" y="1677201"/>
            <a:ext cx="6418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Drawable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figure = new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Drawable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 // Illegal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3601" y="2605712"/>
            <a:ext cx="84959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Drawable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figure; 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figure = new Line(); // legal since Line implements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Drawable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figure.draw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(g);  // draws the line</a:t>
            </a:r>
          </a:p>
        </p:txBody>
      </p:sp>
    </p:spTree>
    <p:extLst>
      <p:ext uri="{BB962C8B-B14F-4D97-AF65-F5344CB8AC3E}">
        <p14:creationId xmlns:p14="http://schemas.microsoft.com/office/powerpoint/2010/main" val="2894694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are high-level building blocks for programs</a:t>
            </a:r>
          </a:p>
          <a:p>
            <a:endParaRPr lang="en-US" dirty="0"/>
          </a:p>
          <a:p>
            <a:r>
              <a:rPr lang="en-US" dirty="0" smtClean="0"/>
              <a:t>What do we do with little helper classes?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2356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are high-level building blocks for programs</a:t>
            </a:r>
          </a:p>
          <a:p>
            <a:endParaRPr lang="en-US" dirty="0"/>
          </a:p>
          <a:p>
            <a:r>
              <a:rPr lang="en-US" dirty="0" smtClean="0"/>
              <a:t>What do we do with little helper classes?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 Java we can nest classes </a:t>
            </a:r>
            <a:r>
              <a:rPr lang="en-US" smtClean="0"/>
              <a:t>inside classes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65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Nested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Full name of nested class is </a:t>
            </a:r>
            <a:r>
              <a:rPr lang="en-US" dirty="0" err="1" smtClean="0"/>
              <a:t>WireFrameModel.Line</a:t>
            </a:r>
            <a:endParaRPr lang="en-US" dirty="0" smtClean="0"/>
          </a:p>
          <a:p>
            <a:r>
              <a:rPr lang="en-US" dirty="0" smtClean="0"/>
              <a:t>Inside class can use</a:t>
            </a:r>
          </a:p>
          <a:p>
            <a:r>
              <a:rPr lang="en-US" dirty="0" smtClean="0"/>
              <a:t>Outside class can use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3601" y="1008063"/>
            <a:ext cx="5725546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WireFrameModel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 . . // members of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WireFrameModel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static public class Line {  // 3D line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double x1, y1, z1;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double x2, y2, z2;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// end of class Line</a:t>
            </a:r>
          </a:p>
          <a:p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 . . // other members and methods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17596" y="5035646"/>
            <a:ext cx="2955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l = new Line();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17596" y="5484423"/>
            <a:ext cx="4063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WireFrameModel.Line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 = 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WireFrameModel.Line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666828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dl-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csdl-2014.thmx</Template>
  <TotalTime>1461</TotalTime>
  <Words>622</Words>
  <Application>Microsoft Macintosh PowerPoint</Application>
  <PresentationFormat>On-screen Show (4:3)</PresentationFormat>
  <Paragraphs>161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csdl-2014</vt:lpstr>
      <vt:lpstr>Objects and Classes Ch. 5.7 &amp; 5.8</vt:lpstr>
      <vt:lpstr>Interfaces</vt:lpstr>
      <vt:lpstr>Interfaces</vt:lpstr>
      <vt:lpstr>Implementing interfaces</vt:lpstr>
      <vt:lpstr>Interfaces and Abstract Classes</vt:lpstr>
      <vt:lpstr>Interfaces as Types</vt:lpstr>
      <vt:lpstr>Nested Classes</vt:lpstr>
      <vt:lpstr>Nested Classes</vt:lpstr>
      <vt:lpstr>Static Nested Classes</vt:lpstr>
      <vt:lpstr>Inner Classes</vt:lpstr>
      <vt:lpstr>Anonymous Inner Classes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 and Classes Ch. 5.7 &amp; 5.8</dc:title>
  <dc:creator>Carleton Moore</dc:creator>
  <cp:lastModifiedBy>Carleton Moore</cp:lastModifiedBy>
  <cp:revision>8</cp:revision>
  <dcterms:created xsi:type="dcterms:W3CDTF">2016-03-08T20:24:58Z</dcterms:created>
  <dcterms:modified xsi:type="dcterms:W3CDTF">2016-03-10T20:40:58Z</dcterms:modified>
</cp:coreProperties>
</file>