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  <p:sldId id="273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</a:t>
            </a:r>
            <a:r>
              <a:rPr lang="en-US" dirty="0" err="1" smtClean="0"/>
              <a:t>ArrayLists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Ch. </a:t>
            </a:r>
            <a:r>
              <a:rPr lang="en-US" dirty="0" smtClean="0"/>
              <a:t>7.4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2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a sorted Array and you want to add an item to the array and keep it sorted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84482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insert(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// start at the end of the array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shift bigger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// shift the item up one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       // go to next location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// insert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right place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81405" y="4685322"/>
            <a:ext cx="542950" cy="544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15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21471" y="5434967"/>
            <a:ext cx="4901059" cy="544265"/>
            <a:chOff x="2744301" y="5434967"/>
            <a:chExt cx="4901059" cy="544265"/>
          </a:xfrm>
        </p:grpSpPr>
        <p:grpSp>
          <p:nvGrpSpPr>
            <p:cNvPr id="10" name="Group 9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2"/>
                    </a:solidFill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60098" y="4657111"/>
            <a:ext cx="1015798" cy="777856"/>
            <a:chOff x="4060098" y="4657111"/>
            <a:chExt cx="1015798" cy="777856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14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a sorted Array and you want to add an item to the array and keep it sorted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84482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insert(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// start at the end of the array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shift bigger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// shift the item up one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       // go to next location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// insert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right place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81405" y="4685322"/>
            <a:ext cx="542950" cy="544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15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21471" y="5434967"/>
            <a:ext cx="4901059" cy="544265"/>
            <a:chOff x="2744301" y="5434967"/>
            <a:chExt cx="4901059" cy="544265"/>
          </a:xfrm>
        </p:grpSpPr>
        <p:grpSp>
          <p:nvGrpSpPr>
            <p:cNvPr id="10" name="Group 9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Curved Connector 18"/>
          <p:cNvCxnSpPr>
            <a:stCxn id="9" idx="2"/>
            <a:endCxn id="12" idx="2"/>
          </p:cNvCxnSpPr>
          <p:nvPr/>
        </p:nvCxnSpPr>
        <p:spPr bwMode="auto">
          <a:xfrm rot="16200000" flipH="1">
            <a:off x="4857567" y="5707757"/>
            <a:ext cx="12700" cy="54295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4060098" y="4657111"/>
            <a:ext cx="1015798" cy="777856"/>
            <a:chOff x="4060098" y="4657111"/>
            <a:chExt cx="1015798" cy="777856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26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a sorted Array and you want to add an item to the array and keep it sorted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84482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insert(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// start at the end of the array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shift bigger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// shift the item up one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       // go to next location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// insert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right place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81405" y="4685322"/>
            <a:ext cx="542950" cy="544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15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21471" y="5434967"/>
            <a:ext cx="4901059" cy="544265"/>
            <a:chOff x="2744301" y="5434967"/>
            <a:chExt cx="4901059" cy="544265"/>
          </a:xfrm>
        </p:grpSpPr>
        <p:grpSp>
          <p:nvGrpSpPr>
            <p:cNvPr id="10" name="Group 9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83756" y="4657111"/>
            <a:ext cx="1015798" cy="777856"/>
            <a:chOff x="4060098" y="4657111"/>
            <a:chExt cx="1015798" cy="777856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57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a sorted Array and you want to add an item to the array and keep it sorted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84482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insert(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// start at the end of the array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shift bigger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// shift the item up one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       // go to next location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// insert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right place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81405" y="4685322"/>
            <a:ext cx="542950" cy="544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15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21471" y="5434967"/>
            <a:ext cx="4901059" cy="544265"/>
            <a:chOff x="2744301" y="5434967"/>
            <a:chExt cx="4901059" cy="544265"/>
          </a:xfrm>
        </p:grpSpPr>
        <p:grpSp>
          <p:nvGrpSpPr>
            <p:cNvPr id="10" name="Group 9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cxnSp>
        <p:nvCxnSpPr>
          <p:cNvPr id="19" name="Curved Connector 18"/>
          <p:cNvCxnSpPr>
            <a:stCxn id="8" idx="2"/>
            <a:endCxn id="9" idx="2"/>
          </p:cNvCxnSpPr>
          <p:nvPr/>
        </p:nvCxnSpPr>
        <p:spPr bwMode="auto">
          <a:xfrm rot="16200000" flipH="1">
            <a:off x="4303944" y="5697084"/>
            <a:ext cx="12700" cy="5642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3483756" y="4657111"/>
            <a:ext cx="1015798" cy="777856"/>
            <a:chOff x="4060098" y="4657111"/>
            <a:chExt cx="1015798" cy="777856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a sorted Array and you want to add an item to the array and keep it sorted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84482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insert(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// start at the end of the array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shift bigger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// shift the item up one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       // go to next location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// insert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right place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81405" y="4685322"/>
            <a:ext cx="542950" cy="544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15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21471" y="5434967"/>
            <a:ext cx="4901059" cy="544265"/>
            <a:chOff x="2744301" y="5434967"/>
            <a:chExt cx="4901059" cy="544265"/>
          </a:xfrm>
        </p:grpSpPr>
        <p:grpSp>
          <p:nvGrpSpPr>
            <p:cNvPr id="10" name="Group 9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0779" y="4657111"/>
            <a:ext cx="1015798" cy="777856"/>
            <a:chOff x="4060098" y="4657111"/>
            <a:chExt cx="1015798" cy="777856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72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a sorted Array and you want to add an item to the array and keep it sorted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84482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insert(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// start at the end of the array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shift bigger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// shift the item up one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       // go to next location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// insert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right place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21471" y="5434967"/>
            <a:ext cx="4901059" cy="544265"/>
            <a:chOff x="2744301" y="5434967"/>
            <a:chExt cx="4901059" cy="544265"/>
          </a:xfrm>
        </p:grpSpPr>
        <p:grpSp>
          <p:nvGrpSpPr>
            <p:cNvPr id="10" name="Group 9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60779" y="4657111"/>
            <a:ext cx="1015798" cy="777856"/>
            <a:chOff x="4060098" y="4657111"/>
            <a:chExt cx="1015798" cy="777856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06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32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56823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2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56823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69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1154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5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algorithm for searching</a:t>
            </a:r>
          </a:p>
          <a:p>
            <a:pPr lvl="1"/>
            <a:r>
              <a:rPr lang="en-US" dirty="0" smtClean="0"/>
              <a:t>Look at each item in turn</a:t>
            </a:r>
          </a:p>
          <a:p>
            <a:pPr lvl="1"/>
            <a:r>
              <a:rPr lang="en-US" dirty="0" smtClean="0"/>
              <a:t>Check if it is the one you want</a:t>
            </a:r>
          </a:p>
          <a:p>
            <a:pPr lvl="2"/>
            <a:r>
              <a:rPr lang="en-US" dirty="0" smtClean="0"/>
              <a:t>If so, the search is finished</a:t>
            </a:r>
          </a:p>
          <a:p>
            <a:pPr lvl="1"/>
            <a:r>
              <a:rPr lang="en-US" dirty="0" smtClean="0"/>
              <a:t>If you check all the items and it is not found</a:t>
            </a:r>
          </a:p>
          <a:p>
            <a:pPr lvl="2"/>
            <a:r>
              <a:rPr lang="en-US" dirty="0" smtClean="0"/>
              <a:t>Item is not in the array</a:t>
            </a:r>
          </a:p>
          <a:p>
            <a:pPr lvl="2"/>
            <a:endParaRPr lang="en-US" dirty="0"/>
          </a:p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4588414"/>
            <a:ext cx="7110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(A[index] == N)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index;  // N has been found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-1; // N is not in the array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4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1154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7108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3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37108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1</a:t>
              </a:r>
              <a:endPara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52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03458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27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03458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  <a:endPara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52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9808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  <a:endPara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11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65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9808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  <a:endPara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87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2104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66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2104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1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58454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39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Quicker search given a sorted array</a:t>
            </a:r>
          </a:p>
          <a:p>
            <a:r>
              <a:rPr lang="en-US" dirty="0" smtClean="0"/>
              <a:t>Eliminates half of the items each step</a:t>
            </a:r>
          </a:p>
          <a:p>
            <a:endParaRPr lang="en-US" dirty="0"/>
          </a:p>
          <a:p>
            <a:r>
              <a:rPr lang="en-US" dirty="0" smtClean="0"/>
              <a:t>Binary Search Algorithm</a:t>
            </a:r>
          </a:p>
          <a:p>
            <a:pPr lvl="1"/>
            <a:r>
              <a:rPr lang="en-US" dirty="0" smtClean="0"/>
              <a:t>Check the middle item against the search item</a:t>
            </a:r>
          </a:p>
          <a:p>
            <a:pPr lvl="2"/>
            <a:r>
              <a:rPr lang="en-US" dirty="0" smtClean="0"/>
              <a:t>If search item is &lt;, Search left half</a:t>
            </a:r>
          </a:p>
          <a:p>
            <a:pPr lvl="2"/>
            <a:r>
              <a:rPr lang="en-US" dirty="0" smtClean="0"/>
              <a:t>Else Search right half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58454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41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4804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2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solidFill>
                <a:srgbClr val="FCD5B5"/>
              </a:solidFill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24804" y="5318775"/>
            <a:ext cx="1015798" cy="777856"/>
            <a:chOff x="4060098" y="4657111"/>
            <a:chExt cx="1015798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67997" y="5026443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060098" y="4657111"/>
              <a:ext cx="1015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</a:t>
              </a:r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5299" y="6096631"/>
            <a:ext cx="1291923" cy="544265"/>
            <a:chOff x="775299" y="6096631"/>
            <a:chExt cx="1291923" cy="544265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524272" y="6096631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299" y="617433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86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array into two pieces</a:t>
            </a:r>
          </a:p>
          <a:p>
            <a:pPr lvl="1"/>
            <a:r>
              <a:rPr lang="en-US" dirty="0" smtClean="0"/>
              <a:t>Sorted part</a:t>
            </a:r>
          </a:p>
          <a:p>
            <a:pPr lvl="1"/>
            <a:r>
              <a:rPr lang="en-US" dirty="0" smtClean="0"/>
              <a:t>Unsorted part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618" y="2475387"/>
            <a:ext cx="71107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sorted; // number of items that are sorted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(sorted = 1; sorted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sorted++)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A[sorted]; // The item to be sorted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sorted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temp)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48391" y="6096631"/>
            <a:ext cx="4901059" cy="544265"/>
            <a:chOff x="2744301" y="5434967"/>
            <a:chExt cx="4901059" cy="544265"/>
          </a:xfrm>
          <a:solidFill>
            <a:srgbClr val="FCD5B5"/>
          </a:solidFill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  <a:grpFill/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grp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grp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grp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grp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7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9875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14819" y="5478855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34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9875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48469" y="5478855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10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9875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14138" y="5478855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9875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79807" y="5478855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53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9875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92111" y="5478855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91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9875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57780" y="5478855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09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142516"/>
            <a:ext cx="752633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 =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2;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(A[middle] == N)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middle; // Have found 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if (A[middle] &gt; N) { // eliminate upper half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middle –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 // eliminate lower half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lowestIndex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middle + 1;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-1; // N not in A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9875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91430" y="5478855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86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03909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51525" y="5478855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54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03909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16492" y="5469271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20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1741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03909" y="5478855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16492" y="5469271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18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312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23672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65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312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57316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74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312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12306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66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312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45951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09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312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00941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64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312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039934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21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association is a pair of values</a:t>
            </a:r>
          </a:p>
          <a:p>
            <a:pPr lvl="1"/>
            <a:r>
              <a:rPr lang="en-US" dirty="0" smtClean="0"/>
              <a:t>Word – Definition</a:t>
            </a:r>
          </a:p>
          <a:p>
            <a:pPr lvl="1"/>
            <a:r>
              <a:rPr lang="en-US" dirty="0" smtClean="0"/>
              <a:t>Name – Phone number</a:t>
            </a:r>
          </a:p>
          <a:p>
            <a:pPr lvl="1"/>
            <a:r>
              <a:rPr lang="en-US" dirty="0" smtClean="0"/>
              <a:t>Key –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2880918"/>
            <a:ext cx="420180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PhoneEntry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PhoneEntry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data;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5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35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312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91052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3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solidFill>
              <a:srgbClr val="FCD5B5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63122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91052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06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15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no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solidFill>
              <a:srgbClr val="FCD5B5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40150" y="5459259"/>
            <a:ext cx="738754" cy="777856"/>
            <a:chOff x="7767990" y="5459259"/>
            <a:chExt cx="738754" cy="77785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132973" y="5828591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767990" y="5459259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2306" y="5490372"/>
            <a:ext cx="600232" cy="777856"/>
            <a:chOff x="4077468" y="5478855"/>
            <a:chExt cx="600232" cy="777856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4373190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4077468" y="5478855"/>
              <a:ext cx="60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42549" y="5490372"/>
            <a:ext cx="323188" cy="777856"/>
            <a:chOff x="4154724" y="5478855"/>
            <a:chExt cx="323188" cy="77785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4311924" y="5848187"/>
              <a:ext cx="8789" cy="40852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154724" y="5478855"/>
              <a:ext cx="32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48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largest item in list</a:t>
            </a:r>
          </a:p>
          <a:p>
            <a:r>
              <a:rPr lang="en-US" dirty="0" smtClean="0"/>
              <a:t>Move it to the end</a:t>
            </a:r>
          </a:p>
          <a:p>
            <a:r>
              <a:rPr lang="en-US" dirty="0" smtClean="0"/>
              <a:t>Repeat on shorter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7356" y="2560763"/>
            <a:ext cx="72492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last &gt; 0; last--)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 j &lt;= last; j++)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if(A[j] &gt; A[max])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max = j;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 = A[max];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A[max] = A[last];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A[last] = temp;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69056" y="6256711"/>
            <a:ext cx="4901059" cy="544265"/>
            <a:chOff x="2744301" y="5434967"/>
            <a:chExt cx="4901059" cy="544265"/>
          </a:xfrm>
          <a:solidFill>
            <a:srgbClr val="FCD5B5"/>
          </a:solidFill>
        </p:grpSpPr>
        <p:grpSp>
          <p:nvGrpSpPr>
            <p:cNvPr id="6" name="Group 5"/>
            <p:cNvGrpSpPr/>
            <p:nvPr/>
          </p:nvGrpSpPr>
          <p:grpSpPr>
            <a:xfrm>
              <a:off x="2744301" y="5434967"/>
              <a:ext cx="2736096" cy="544265"/>
              <a:chOff x="342900" y="4719953"/>
              <a:chExt cx="2736096" cy="544265"/>
            </a:xfrm>
            <a:grpFill/>
          </p:grpSpPr>
          <p:sp>
            <p:nvSpPr>
              <p:cNvPr id="11" name="Rectangle 10"/>
              <p:cNvSpPr/>
              <p:nvPr/>
            </p:nvSpPr>
            <p:spPr bwMode="auto">
              <a:xfrm>
                <a:off x="342900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4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885850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7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1428800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11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1971750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 12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536046" y="4719953"/>
                <a:ext cx="542950" cy="544265"/>
              </a:xfrm>
              <a:prstGeom prst="rect">
                <a:avLst/>
              </a:prstGeom>
              <a:grpFill/>
              <a:ln w="508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13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5480397" y="5434967"/>
              <a:ext cx="542950" cy="544265"/>
            </a:xfrm>
            <a:prstGeom prst="rect">
              <a:avLst/>
            </a:prstGeom>
            <a:grp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23347" y="5434967"/>
              <a:ext cx="542950" cy="544265"/>
            </a:xfrm>
            <a:prstGeom prst="rect">
              <a:avLst/>
            </a:prstGeom>
            <a:grp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17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559460" y="5434967"/>
              <a:ext cx="542950" cy="544265"/>
            </a:xfrm>
            <a:prstGeom prst="rect">
              <a:avLst/>
            </a:prstGeom>
            <a:grp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35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102410" y="5434967"/>
              <a:ext cx="542950" cy="544265"/>
            </a:xfrm>
            <a:prstGeom prst="rect">
              <a:avLst/>
            </a:prstGeom>
            <a:grp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45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612306" y="54903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897644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compare Strings?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compare Strings?</a:t>
            </a:r>
          </a:p>
          <a:p>
            <a:endParaRPr lang="en-US" dirty="0"/>
          </a:p>
          <a:p>
            <a:r>
              <a:rPr lang="en-US" dirty="0" smtClean="0"/>
              <a:t>Can’t use &lt; or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1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compare Strings?</a:t>
            </a:r>
          </a:p>
          <a:p>
            <a:endParaRPr lang="en-US" dirty="0"/>
          </a:p>
          <a:p>
            <a:r>
              <a:rPr lang="en-US" dirty="0" smtClean="0"/>
              <a:t>Can’t use &lt; or &gt;</a:t>
            </a:r>
          </a:p>
          <a:p>
            <a:endParaRPr lang="en-US" dirty="0"/>
          </a:p>
          <a:p>
            <a:r>
              <a:rPr lang="en-US" dirty="0" smtClean="0"/>
              <a:t>Must have another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4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compare Strings?</a:t>
            </a:r>
          </a:p>
          <a:p>
            <a:endParaRPr lang="en-US" dirty="0"/>
          </a:p>
          <a:p>
            <a:r>
              <a:rPr lang="en-US" dirty="0" smtClean="0"/>
              <a:t>Can’t use &lt; or &gt;</a:t>
            </a:r>
          </a:p>
          <a:p>
            <a:endParaRPr lang="en-US" dirty="0"/>
          </a:p>
          <a:p>
            <a:r>
              <a:rPr lang="en-US" dirty="0" smtClean="0"/>
              <a:t>Must have another way</a:t>
            </a:r>
          </a:p>
          <a:p>
            <a:endParaRPr lang="en-US" dirty="0"/>
          </a:p>
          <a:p>
            <a:r>
              <a:rPr lang="en-US" dirty="0" smtClean="0"/>
              <a:t>String has a method</a:t>
            </a:r>
          </a:p>
          <a:p>
            <a:pPr lvl="1"/>
            <a:r>
              <a:rPr lang="en-US" dirty="0" smtClean="0"/>
              <a:t>&lt; 0 if this is less than s</a:t>
            </a:r>
          </a:p>
          <a:p>
            <a:pPr lvl="1"/>
            <a:r>
              <a:rPr lang="en-US" dirty="0" smtClean="0"/>
              <a:t>== 0 if this is equal to s</a:t>
            </a:r>
          </a:p>
          <a:p>
            <a:pPr lvl="1"/>
            <a:r>
              <a:rPr lang="en-US" dirty="0" smtClean="0"/>
              <a:t>&gt; 0 if this is greater than 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9803" y="4150871"/>
            <a:ext cx="337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</a:t>
            </a:r>
          </a:p>
        </p:txBody>
      </p:sp>
    </p:spTree>
    <p:extLst>
      <p:ext uri="{BB962C8B-B14F-4D97-AF65-F5344CB8AC3E}">
        <p14:creationId xmlns:p14="http://schemas.microsoft.com/office/powerpoint/2010/main" val="184934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PhoneDirectory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008063"/>
            <a:ext cx="6141112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PhoneEntry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data;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data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PhoneEntry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find(String name)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if(data[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-1;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1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PhoneDirectory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008063"/>
            <a:ext cx="64181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PhoneEntry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data;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getNumber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find(name);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null; // name isn’t in directory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data[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8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PhoneDirectory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008063"/>
            <a:ext cx="766485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PhoneDirectory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PhoneEntry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data;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putNumber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name, String number)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(name == null || number == null)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find(name);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0) { // the name is already in directory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data[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number; // replace number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array is full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2*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PhoneEntry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entry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PhoneEntry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number);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data[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entry;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1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a sorted Array and you want to add an item to the array and keep it sorted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1984482"/>
            <a:ext cx="8635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insert(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// start at the end of the array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&amp;&amp;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// shift bigger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// shift the item up one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       // go to next location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// insert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right place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numItemsInA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224</TotalTime>
  <Words>6957</Words>
  <Application>Microsoft Macintosh PowerPoint</Application>
  <PresentationFormat>On-screen Show (4:3)</PresentationFormat>
  <Paragraphs>1343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csdl-2014</vt:lpstr>
      <vt:lpstr>Arrays and ArrayLists Ch. 7.4</vt:lpstr>
      <vt:lpstr>Searching</vt:lpstr>
      <vt:lpstr>Binary Search</vt:lpstr>
      <vt:lpstr>Binary Search</vt:lpstr>
      <vt:lpstr>Association Lists</vt:lpstr>
      <vt:lpstr>PhoneDirectory Example</vt:lpstr>
      <vt:lpstr>PhoneDirectory Example</vt:lpstr>
      <vt:lpstr>PhoneDirectory Example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Comparing Strings</vt:lpstr>
      <vt:lpstr>Comparing Strings</vt:lpstr>
      <vt:lpstr>Comparing Strings</vt:lpstr>
      <vt:lpstr>Comparing Strings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ArrayLists Ch. 7.1</dc:title>
  <dc:creator>Carleton Moore</dc:creator>
  <cp:lastModifiedBy>Carleton Moore</cp:lastModifiedBy>
  <cp:revision>12</cp:revision>
  <dcterms:created xsi:type="dcterms:W3CDTF">2016-04-05T21:19:37Z</dcterms:created>
  <dcterms:modified xsi:type="dcterms:W3CDTF">2016-04-14T02:00:17Z</dcterms:modified>
</cp:coreProperties>
</file>