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3" r:id="rId4"/>
    <p:sldId id="264" r:id="rId5"/>
    <p:sldId id="265" r:id="rId6"/>
    <p:sldId id="267" r:id="rId7"/>
    <p:sldId id="268" r:id="rId8"/>
    <p:sldId id="306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94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7" r:id="rId45"/>
    <p:sldId id="308" r:id="rId46"/>
    <p:sldId id="309" r:id="rId47"/>
    <p:sldId id="310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3" d="100"/>
          <a:sy n="43" d="100"/>
        </p:scale>
        <p:origin x="-13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3"/>
            <a:ext cx="7772400" cy="1470025"/>
          </a:xfrm>
        </p:spPr>
        <p:txBody>
          <a:bodyPr/>
          <a:lstStyle>
            <a:lvl1pPr>
              <a:defRPr>
                <a:latin typeface="Arial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0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8"/>
            <a:ext cx="2286000" cy="6157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8"/>
            <a:ext cx="6705600" cy="6157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1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9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30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5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8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35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988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68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18000">
              <a:schemeClr val="tx1">
                <a:alpha val="53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143000"/>
            <a:ext cx="8458200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" y="6597658"/>
            <a:ext cx="9131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2" y="8"/>
            <a:ext cx="9123363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8"/>
            <a:ext cx="9144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15888" tIns="57150" rIns="115888" bIns="571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68338" y="538163"/>
            <a:ext cx="7721600" cy="579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36565" y="365130"/>
            <a:ext cx="8201025" cy="615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045077" y="3843338"/>
            <a:ext cx="36068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1913" y="6537333"/>
            <a:ext cx="516068" cy="259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200">
                <a:solidFill>
                  <a:srgbClr val="A6A6A6"/>
                </a:solidFill>
                <a:latin typeface="Arial" charset="0"/>
              </a:rPr>
              <a:t> (</a:t>
            </a:r>
            <a:fld id="{3B48B798-8590-444F-9025-05337FBB0085}" type="slidenum">
              <a:rPr lang="en-US" sz="1200">
                <a:solidFill>
                  <a:srgbClr val="A6A6A6"/>
                </a:solidFill>
                <a:latin typeface="Arial" charset="0"/>
              </a:rPr>
              <a:pPr eaLnBrk="0" hangingPunct="0">
                <a:lnSpc>
                  <a:spcPct val="90000"/>
                </a:lnSpc>
              </a:pPr>
              <a:t>‹#›</a:t>
            </a:fld>
            <a:r>
              <a:rPr lang="en-US" sz="1200">
                <a:solidFill>
                  <a:srgbClr val="A6A6A6"/>
                </a:solidFill>
                <a:latin typeface="Arial" charset="0"/>
              </a:rPr>
              <a:t>)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/>
          <a:ea typeface="ＭＳ Ｐゴシック" charset="-128"/>
          <a:cs typeface="ＭＳ Ｐゴシック" charset="-128"/>
        </a:defRPr>
      </a:lvl1pPr>
      <a:lvl2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2pPr>
      <a:lvl3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3pPr>
      <a:lvl4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4pPr>
      <a:lvl5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5pPr>
      <a:lvl6pPr marL="4572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6pPr>
      <a:lvl7pPr marL="9144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7pPr>
      <a:lvl8pPr marL="13716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8pPr>
      <a:lvl9pPr marL="18288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9pPr>
    </p:titleStyle>
    <p:bodyStyle>
      <a:lvl1pPr marL="128588" indent="-128588" algn="l" defTabSz="108108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700" b="1">
          <a:solidFill>
            <a:srgbClr val="376092"/>
          </a:solidFill>
          <a:latin typeface="Arial"/>
          <a:ea typeface="ＭＳ Ｐゴシック" charset="-128"/>
          <a:cs typeface="ＭＳ Ｐゴシック" charset="-128"/>
        </a:defRPr>
      </a:lvl1pPr>
      <a:lvl2pPr marL="519113" indent="-276225" algn="l" defTabSz="1081088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SzPct val="125000"/>
        <a:buFont typeface="Times" charset="0"/>
        <a:buChar char="•"/>
        <a:defRPr sz="2700" b="1">
          <a:solidFill>
            <a:srgbClr val="376092"/>
          </a:solidFill>
          <a:latin typeface="Arial"/>
          <a:ea typeface="ＭＳ Ｐゴシック" charset="-128"/>
        </a:defRPr>
      </a:lvl2pPr>
      <a:lvl3pPr marL="795338" indent="-269875" algn="l" defTabSz="1081088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25000"/>
        <a:buChar char="-"/>
        <a:defRPr sz="2700" b="1">
          <a:solidFill>
            <a:srgbClr val="376092"/>
          </a:solidFill>
          <a:latin typeface="Arial"/>
          <a:ea typeface="ＭＳ Ｐゴシック" charset="-128"/>
        </a:defRPr>
      </a:lvl3pPr>
      <a:lvl4pPr marL="1825625" indent="-203200" algn="l" defTabSz="1081088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76092"/>
          </a:solidFill>
          <a:latin typeface="Arial"/>
          <a:ea typeface="ＭＳ Ｐゴシック" charset="-128"/>
        </a:defRPr>
      </a:lvl4pPr>
      <a:lvl5pPr marL="23717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76092"/>
          </a:solidFill>
          <a:latin typeface="Arial"/>
          <a:ea typeface="ＭＳ Ｐゴシック" charset="-128"/>
        </a:defRPr>
      </a:lvl5pPr>
      <a:lvl6pPr marL="28289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32861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7433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42005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ICS 111</a:t>
            </a:r>
          </a:p>
          <a:p>
            <a:r>
              <a:rPr lang="en-US" dirty="0"/>
              <a:t>Cam Moore</a:t>
            </a:r>
          </a:p>
          <a:p>
            <a:r>
              <a:rPr lang="en-US" dirty="0"/>
              <a:t>Information and Computer Sciences</a:t>
            </a:r>
          </a:p>
          <a:p>
            <a:r>
              <a:rPr lang="en-US"/>
              <a:t>University of Hawaii, </a:t>
            </a:r>
            <a:r>
              <a:rPr lang="en-US" smtClean="0"/>
              <a:t>Manoa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12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Blocks, Loops and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Structures </a:t>
            </a:r>
          </a:p>
          <a:p>
            <a:pPr lvl="1"/>
            <a:r>
              <a:rPr lang="en-US" dirty="0" smtClean="0"/>
              <a:t>Control the flow of programs</a:t>
            </a:r>
          </a:p>
          <a:p>
            <a:endParaRPr lang="en-US" dirty="0"/>
          </a:p>
          <a:p>
            <a:r>
              <a:rPr lang="en-US" i="1" dirty="0" smtClean="0"/>
              <a:t>block</a:t>
            </a:r>
          </a:p>
          <a:p>
            <a:endParaRPr lang="en-US" i="1" dirty="0"/>
          </a:p>
          <a:p>
            <a:r>
              <a:rPr lang="en-US" i="1" dirty="0" smtClean="0"/>
              <a:t>while</a:t>
            </a:r>
          </a:p>
          <a:p>
            <a:r>
              <a:rPr lang="en-US" i="1" dirty="0" err="1" smtClean="0"/>
              <a:t>do..while</a:t>
            </a:r>
            <a:endParaRPr lang="en-US" i="1" dirty="0" smtClean="0"/>
          </a:p>
          <a:p>
            <a:r>
              <a:rPr lang="en-US" i="1" dirty="0" smtClean="0"/>
              <a:t>for</a:t>
            </a:r>
          </a:p>
          <a:p>
            <a:endParaRPr lang="en-US" i="1" dirty="0"/>
          </a:p>
          <a:p>
            <a:r>
              <a:rPr lang="en-US" i="1" dirty="0" smtClean="0"/>
              <a:t>if</a:t>
            </a:r>
          </a:p>
          <a:p>
            <a:r>
              <a:rPr lang="en-US" i="1" dirty="0" smtClean="0"/>
              <a:t>switch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07575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 statements together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Pair of curly braces { } </a:t>
            </a:r>
          </a:p>
          <a:p>
            <a:endParaRPr lang="en-US" dirty="0"/>
          </a:p>
          <a:p>
            <a:r>
              <a:rPr lang="en-US" dirty="0" smtClean="0"/>
              <a:t>Sequence of statements</a:t>
            </a:r>
          </a:p>
          <a:p>
            <a:pPr lvl="1"/>
            <a:r>
              <a:rPr lang="en-US" dirty="0" smtClean="0"/>
              <a:t>0 or more statements</a:t>
            </a:r>
          </a:p>
          <a:p>
            <a:pPr lvl="1"/>
            <a:endParaRPr lang="en-US" dirty="0"/>
          </a:p>
          <a:p>
            <a:r>
              <a:rPr lang="en-US" dirty="0" smtClean="0"/>
              <a:t>Doesn’t affect flow of control</a:t>
            </a:r>
          </a:p>
          <a:p>
            <a:pPr lvl="1"/>
            <a:endParaRPr lang="en-US" dirty="0"/>
          </a:p>
          <a:p>
            <a:r>
              <a:rPr lang="en-US" dirty="0" smtClean="0"/>
              <a:t>Defines scope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4078" y="1806878"/>
            <a:ext cx="21239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&lt;statements&gt;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7256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Scope: </a:t>
            </a:r>
          </a:p>
          <a:p>
            <a:pPr lvl="1"/>
            <a:r>
              <a:rPr lang="en-US" dirty="0" smtClean="0"/>
              <a:t>Where a variable is usable</a:t>
            </a:r>
          </a:p>
          <a:p>
            <a:pPr lvl="1"/>
            <a:endParaRPr lang="en-US" dirty="0"/>
          </a:p>
          <a:p>
            <a:r>
              <a:rPr lang="en-US" dirty="0" smtClean="0"/>
              <a:t>Variables are defined in a block</a:t>
            </a:r>
          </a:p>
          <a:p>
            <a:pPr lvl="1"/>
            <a:r>
              <a:rPr lang="en-US" dirty="0" smtClean="0"/>
              <a:t>Usable inside that block and all </a:t>
            </a:r>
            <a:br>
              <a:rPr lang="en-US" dirty="0" smtClean="0"/>
            </a:br>
            <a:r>
              <a:rPr lang="en-US" dirty="0" smtClean="0"/>
              <a:t>sub-blocks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Not available outside the block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59036" y="2563439"/>
            <a:ext cx="281658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3;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  <a:endParaRPr lang="is-I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s-I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s-I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is-I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s-I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char c = ‘!’;</a:t>
            </a:r>
          </a:p>
          <a:p>
            <a:r>
              <a:rPr lang="is-I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s-I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is-I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s-I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is-I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s-I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r>
              <a:rPr lang="is-I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s-I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is-I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s-I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double c = 3e8;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7985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statements over and over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Will loop while </a:t>
            </a:r>
            <a:r>
              <a:rPr lang="en-US" i="1" dirty="0" err="1" smtClean="0"/>
              <a:t>boolean-exression</a:t>
            </a:r>
            <a:r>
              <a:rPr lang="en-US" dirty="0" smtClean="0"/>
              <a:t> is true</a:t>
            </a:r>
          </a:p>
          <a:p>
            <a:pPr lvl="1"/>
            <a:r>
              <a:rPr lang="en-US" dirty="0" smtClean="0"/>
              <a:t>Can lead to infinite loops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4078" y="1806878"/>
            <a:ext cx="4063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(&lt;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expression&gt;) 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&lt;statement&gt;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84078" y="2648621"/>
            <a:ext cx="43403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(&lt;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expression&gt;) { 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&lt;statements&gt;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4078" y="4530298"/>
            <a:ext cx="79418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 = 1;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(number &lt; 6) { // Keep going as long as number &lt; 6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(number);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 = number + 1; // Go on to next number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711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</a:t>
            </a:r>
            <a:r>
              <a:rPr lang="is-IS" dirty="0" smtClean="0"/>
              <a:t>..while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the </a:t>
            </a:r>
            <a:r>
              <a:rPr lang="en-US" i="1" dirty="0" smtClean="0"/>
              <a:t>while</a:t>
            </a:r>
            <a:r>
              <a:rPr lang="en-US" dirty="0" smtClean="0"/>
              <a:t> loop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body of the loop will run at least once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1762264"/>
            <a:ext cx="48944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&lt;statement&gt; // body of the loop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(&lt;</a:t>
            </a:r>
            <a:r>
              <a:rPr lang="en-US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-expression&gt;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&lt;statements&gt; // body of the loop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while (&lt;</a:t>
            </a:r>
            <a:r>
              <a:rPr lang="en-US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-expression&gt;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83978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for</a:t>
            </a:r>
            <a:r>
              <a:rPr lang="en-US" dirty="0" smtClean="0"/>
              <a:t>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initialization done once</a:t>
            </a:r>
          </a:p>
          <a:p>
            <a:r>
              <a:rPr lang="en-US" dirty="0" err="1" smtClean="0"/>
              <a:t>boolean</a:t>
            </a:r>
            <a:r>
              <a:rPr lang="en-US" dirty="0" smtClean="0"/>
              <a:t>-expression is evaluated to terminate loop</a:t>
            </a:r>
          </a:p>
          <a:p>
            <a:r>
              <a:rPr lang="en-US" dirty="0" smtClean="0"/>
              <a:t>update is done each time through the loop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1143000"/>
            <a:ext cx="79418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(&lt;initialization&gt;; &lt;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expression&gt;; &lt;update&gt;) 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&lt;statement&gt; // body of the loop</a:t>
            </a: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(&lt;initialization&gt;; &lt;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-expression&gt;; &lt;update&gt;)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&lt;statements&gt; // body of the loop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6744" y="4916613"/>
            <a:ext cx="48944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&lt;initialization&gt;; 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while(&lt;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expression&gt;)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&lt;statements&gt; // body of the loop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&lt;update&gt;;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8286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for each</a:t>
            </a:r>
            <a:r>
              <a:rPr lang="en-US" dirty="0" smtClean="0"/>
              <a:t>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Loops over each item in the array</a:t>
            </a:r>
          </a:p>
          <a:p>
            <a:r>
              <a:rPr lang="en-US" dirty="0" smtClean="0"/>
              <a:t>Variable is set to the value of each item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1143000"/>
            <a:ext cx="50329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(&lt;type&gt; &lt;variable&gt; : &lt;array&gt;) 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&lt;statement&gt; // body of the loop</a:t>
            </a: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(&lt;type&gt; &lt;variable&gt; : &lt;array&gt;)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&lt;statements&gt; // body of the loop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6744" y="4393685"/>
            <a:ext cx="60025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&lt;array&gt;.length;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&lt;type&gt; &lt;variable&gt; = &lt;array&gt;[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&lt;statements&gt;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013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Loop to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 how many time to loop (counting)</a:t>
            </a:r>
          </a:p>
          <a:p>
            <a:pPr lvl="1"/>
            <a:r>
              <a:rPr lang="en-US" i="1" dirty="0" smtClean="0"/>
              <a:t>for</a:t>
            </a:r>
            <a:r>
              <a:rPr lang="en-US" dirty="0" smtClean="0"/>
              <a:t> loop</a:t>
            </a:r>
          </a:p>
          <a:p>
            <a:pPr lvl="1"/>
            <a:r>
              <a:rPr lang="en-US" i="1" dirty="0" smtClean="0"/>
              <a:t>for each</a:t>
            </a:r>
            <a:r>
              <a:rPr lang="en-US" dirty="0" smtClean="0"/>
              <a:t> loop</a:t>
            </a:r>
            <a:endParaRPr lang="en-US" i="1" dirty="0" smtClean="0"/>
          </a:p>
          <a:p>
            <a:pPr lvl="1"/>
            <a:endParaRPr lang="en-US" i="1" dirty="0"/>
          </a:p>
          <a:p>
            <a:r>
              <a:rPr lang="en-US" dirty="0" smtClean="0"/>
              <a:t>Don</a:t>
            </a:r>
            <a:r>
              <a:rPr lang="uk-UA" dirty="0" smtClean="0"/>
              <a:t>’</a:t>
            </a:r>
            <a:r>
              <a:rPr lang="en-US" dirty="0" smtClean="0"/>
              <a:t>t know how many times</a:t>
            </a:r>
          </a:p>
          <a:p>
            <a:pPr lvl="1"/>
            <a:r>
              <a:rPr lang="en-US" i="1" dirty="0" smtClean="0"/>
              <a:t>while</a:t>
            </a:r>
            <a:r>
              <a:rPr lang="en-US" dirty="0" smtClean="0"/>
              <a:t> loop</a:t>
            </a:r>
          </a:p>
          <a:p>
            <a:pPr lvl="1"/>
            <a:endParaRPr lang="en-US" i="1" dirty="0"/>
          </a:p>
          <a:p>
            <a:r>
              <a:rPr lang="en-US" dirty="0" smtClean="0"/>
              <a:t>Run the body at least once</a:t>
            </a:r>
          </a:p>
          <a:p>
            <a:pPr lvl="1"/>
            <a:r>
              <a:rPr lang="en-US" i="1" dirty="0" smtClean="0"/>
              <a:t>do</a:t>
            </a:r>
            <a:r>
              <a:rPr lang="is-IS" i="1" dirty="0" smtClean="0"/>
              <a:t>…while</a:t>
            </a:r>
            <a:r>
              <a:rPr lang="is-IS" dirty="0" smtClean="0"/>
              <a:t> loop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91027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Two way branching</a:t>
            </a:r>
          </a:p>
          <a:p>
            <a:pPr lvl="1"/>
            <a:r>
              <a:rPr lang="en-US" dirty="0" smtClean="0"/>
              <a:t>statement(s)-1 executed if </a:t>
            </a:r>
            <a:r>
              <a:rPr lang="en-US" dirty="0" err="1" smtClean="0"/>
              <a:t>boolean</a:t>
            </a:r>
            <a:r>
              <a:rPr lang="en-US" dirty="0" smtClean="0"/>
              <a:t>-expression is true</a:t>
            </a:r>
          </a:p>
          <a:p>
            <a:pPr lvl="1"/>
            <a:r>
              <a:rPr lang="en-US" dirty="0" smtClean="0"/>
              <a:t>statement(s)-2 executed if </a:t>
            </a:r>
            <a:r>
              <a:rPr lang="en-US" dirty="0" err="1" smtClean="0"/>
              <a:t>boolean</a:t>
            </a:r>
            <a:r>
              <a:rPr lang="en-US" dirty="0" smtClean="0"/>
              <a:t>-expression is false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1143000"/>
            <a:ext cx="392476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(&lt;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expression&gt;) 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&lt;statement-1&gt;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&lt;statement-2&gt;</a:t>
            </a: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(&lt;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-expression&gt;)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&lt;statements-1&gt; 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&lt;statements-2&gt;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61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Multiway</a:t>
            </a:r>
            <a:r>
              <a:rPr lang="en-US" dirty="0" smtClean="0"/>
              <a:t>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Three-way branch</a:t>
            </a:r>
          </a:p>
          <a:p>
            <a:pPr lvl="1"/>
            <a:r>
              <a:rPr lang="en-US" dirty="0" smtClean="0"/>
              <a:t>only one of the statements will execute</a:t>
            </a:r>
          </a:p>
          <a:p>
            <a:pPr lvl="1"/>
            <a:endParaRPr lang="en-US" dirty="0"/>
          </a:p>
          <a:p>
            <a:pPr lvl="2"/>
            <a:r>
              <a:rPr lang="en-US" dirty="0" smtClean="0"/>
              <a:t>expression 1: true =&gt; statements-1</a:t>
            </a:r>
          </a:p>
          <a:p>
            <a:pPr lvl="2"/>
            <a:r>
              <a:rPr lang="en-US" dirty="0" smtClean="0"/>
              <a:t>expression 1: false</a:t>
            </a:r>
          </a:p>
          <a:p>
            <a:pPr lvl="3"/>
            <a:r>
              <a:rPr lang="en-US" dirty="0" smtClean="0"/>
              <a:t>expression 2: true =&gt; statements-2</a:t>
            </a:r>
          </a:p>
          <a:p>
            <a:pPr lvl="3"/>
            <a:r>
              <a:rPr lang="en-US" dirty="0" smtClean="0"/>
              <a:t>expression 2: false =&gt; statements-3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856950"/>
            <a:ext cx="489441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(&lt;boolean-expression-1&gt;)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&lt;statements-1&gt;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(&lt;boolean-expression-2&gt;)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&lt;statements-2&gt;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&lt;statements-3&gt;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990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Von Neumann Architecture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Fetch, Execute cycle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668175" y="1948238"/>
            <a:ext cx="7050562" cy="3703698"/>
            <a:chOff x="187664" y="3001902"/>
            <a:chExt cx="7050562" cy="3703698"/>
          </a:xfrm>
        </p:grpSpPr>
        <p:sp>
          <p:nvSpPr>
            <p:cNvPr id="4" name="Rectangle 3"/>
            <p:cNvSpPr/>
            <p:nvPr/>
          </p:nvSpPr>
          <p:spPr bwMode="auto">
            <a:xfrm>
              <a:off x="187664" y="4547042"/>
              <a:ext cx="873210" cy="613418"/>
            </a:xfrm>
            <a:prstGeom prst="rect">
              <a:avLst/>
            </a:prstGeom>
            <a:noFill/>
            <a:ln w="508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</a:rPr>
                <a:t>Input</a:t>
              </a:r>
            </a:p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</a:rPr>
                <a:t>Device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6365016" y="4547042"/>
              <a:ext cx="873210" cy="613418"/>
            </a:xfrm>
            <a:prstGeom prst="rect">
              <a:avLst/>
            </a:prstGeom>
            <a:noFill/>
            <a:ln w="508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</a:rPr>
                <a:t>Out</a:t>
              </a: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</a:rPr>
                <a:t>put</a:t>
              </a:r>
            </a:p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</a:rPr>
                <a:t>Device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685146" y="3001902"/>
              <a:ext cx="4055598" cy="3703698"/>
              <a:chOff x="2018270" y="2058300"/>
              <a:chExt cx="5526495" cy="4647300"/>
            </a:xfrm>
          </p:grpSpPr>
          <p:sp>
            <p:nvSpPr>
              <p:cNvPr id="7" name="Rectangle 6"/>
              <p:cNvSpPr/>
              <p:nvPr/>
            </p:nvSpPr>
            <p:spPr bwMode="auto">
              <a:xfrm>
                <a:off x="2018270" y="2058300"/>
                <a:ext cx="5526495" cy="46473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508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 bwMode="auto">
              <a:xfrm>
                <a:off x="2298357" y="2281881"/>
                <a:ext cx="5025081" cy="233130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50800" cap="flat" cmpd="sng" algn="ctr">
                <a:solidFill>
                  <a:schemeClr val="bg2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Central Processing Unit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2702011" y="2924432"/>
                <a:ext cx="4234248" cy="411892"/>
              </a:xfrm>
              <a:prstGeom prst="rect">
                <a:avLst/>
              </a:prstGeom>
              <a:solidFill>
                <a:schemeClr val="tx2"/>
              </a:solidFill>
              <a:ln w="50800" cap="flat" cmpd="sng" algn="ctr">
                <a:solidFill>
                  <a:schemeClr val="tx2">
                    <a:lumMod val="25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Control Unit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 bwMode="auto">
              <a:xfrm>
                <a:off x="2702011" y="3583459"/>
                <a:ext cx="4234248" cy="411892"/>
              </a:xfrm>
              <a:prstGeom prst="rect">
                <a:avLst/>
              </a:prstGeom>
              <a:solidFill>
                <a:schemeClr val="tx2"/>
              </a:solidFill>
              <a:ln w="50800" cap="flat" cmpd="sng" algn="ctr">
                <a:solidFill>
                  <a:schemeClr val="tx2">
                    <a:lumMod val="25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Arithmetic/Logic Unit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2268976" y="5347066"/>
                <a:ext cx="5025081" cy="96324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50800" cap="flat" cmpd="sng" algn="ctr">
                <a:solidFill>
                  <a:schemeClr val="bg2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Memory</a:t>
                </a:r>
                <a:r>
                  <a:rPr kumimoji="0" lang="en-US" sz="1600" b="1" i="0" u="none" strike="noStrike" cap="none" normalizeH="0" dirty="0" smtClean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 </a:t>
                </a: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Unit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</a:endParaRP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 bwMode="auto">
              <a:xfrm>
                <a:off x="4473150" y="4613189"/>
                <a:ext cx="8238" cy="766119"/>
              </a:xfrm>
              <a:prstGeom prst="straightConnector1">
                <a:avLst/>
              </a:prstGeom>
              <a:solidFill>
                <a:schemeClr val="accent1"/>
              </a:solidFill>
              <a:ln w="508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" name="Straight Arrow Connector 12"/>
              <p:cNvCxnSpPr/>
              <p:nvPr/>
            </p:nvCxnSpPr>
            <p:spPr bwMode="auto">
              <a:xfrm>
                <a:off x="5029199" y="4617372"/>
                <a:ext cx="8238" cy="766119"/>
              </a:xfrm>
              <a:prstGeom prst="straightConnector1">
                <a:avLst/>
              </a:prstGeom>
              <a:solidFill>
                <a:schemeClr val="accent1"/>
              </a:solidFill>
              <a:ln w="50800" cap="flat" cmpd="sng" algn="ctr">
                <a:solidFill>
                  <a:schemeClr val="bg2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</p:cxnSp>
        </p:grpSp>
      </p:grpSp>
      <p:cxnSp>
        <p:nvCxnSpPr>
          <p:cNvPr id="14" name="Straight Arrow Connector 13"/>
          <p:cNvCxnSpPr>
            <a:stCxn id="4" idx="3"/>
            <a:endCxn id="7" idx="1"/>
          </p:cNvCxnSpPr>
          <p:nvPr/>
        </p:nvCxnSpPr>
        <p:spPr bwMode="auto">
          <a:xfrm>
            <a:off x="1541386" y="3800087"/>
            <a:ext cx="624272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>
            <a:stCxn id="7" idx="3"/>
            <a:endCxn id="5" idx="1"/>
          </p:cNvCxnSpPr>
          <p:nvPr/>
        </p:nvCxnSpPr>
        <p:spPr bwMode="auto">
          <a:xfrm>
            <a:off x="6221257" y="3800087"/>
            <a:ext cx="624272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3373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Second branching statement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1789331"/>
            <a:ext cx="5032936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 (&lt;expression&gt;)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case &lt;constant-1&gt;: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&lt;statements-1&gt;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break;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case &lt;constant-2&gt;: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&lt;statements-2&gt;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break;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.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. // (more cases)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.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case &lt;constant-N&gt;: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&lt;statements-N&gt;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break;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default: // optional default case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&lt;statements-(N+1)&gt;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// end of switch statement</a:t>
            </a:r>
          </a:p>
        </p:txBody>
      </p:sp>
    </p:spTree>
    <p:extLst>
      <p:ext uri="{BB962C8B-B14F-4D97-AF65-F5344CB8AC3E}">
        <p14:creationId xmlns:p14="http://schemas.microsoft.com/office/powerpoint/2010/main" val="2325577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exceptions are represented by objects of type Exception</a:t>
            </a:r>
          </a:p>
          <a:p>
            <a:endParaRPr lang="en-US" dirty="0"/>
          </a:p>
          <a:p>
            <a:r>
              <a:rPr lang="en-US" dirty="0" smtClean="0"/>
              <a:t>Many different subclasses of Exception</a:t>
            </a:r>
          </a:p>
          <a:p>
            <a:pPr lvl="1"/>
            <a:r>
              <a:rPr lang="en-US" dirty="0" err="1" smtClean="0"/>
              <a:t>NullPointerException</a:t>
            </a:r>
            <a:endParaRPr lang="en-US" dirty="0" smtClean="0"/>
          </a:p>
          <a:p>
            <a:pPr lvl="1"/>
            <a:r>
              <a:rPr lang="en-US" dirty="0" err="1" smtClean="0"/>
              <a:t>IllegalArgumentException</a:t>
            </a:r>
            <a:endParaRPr lang="en-US" dirty="0" smtClean="0"/>
          </a:p>
          <a:p>
            <a:pPr lvl="1"/>
            <a:r>
              <a:rPr lang="en-US" dirty="0" err="1" smtClean="0"/>
              <a:t>NumberFormatException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The program “throws” the exception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4340942"/>
            <a:ext cx="43403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“42”;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Integer.parseInt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fred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Integer.parseInt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024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 smtClean="0"/>
              <a:t>try..catch</a:t>
            </a:r>
            <a:endParaRPr lang="en-US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dirty="0" smtClean="0"/>
              <a:t>If </a:t>
            </a:r>
            <a:r>
              <a:rPr lang="en-US" i="1" dirty="0" smtClean="0"/>
              <a:t>statements-1</a:t>
            </a:r>
            <a:r>
              <a:rPr lang="en-US" dirty="0" smtClean="0"/>
              <a:t> throws an exception of type </a:t>
            </a:r>
            <a:r>
              <a:rPr lang="en-US" i="1" dirty="0" smtClean="0"/>
              <a:t>exception-class-name</a:t>
            </a:r>
            <a:r>
              <a:rPr lang="en-US" dirty="0" smtClean="0"/>
              <a:t> control jumps to </a:t>
            </a:r>
            <a:r>
              <a:rPr lang="en-US" i="1" dirty="0" smtClean="0"/>
              <a:t>statements-2</a:t>
            </a:r>
            <a:endParaRPr lang="en-US" dirty="0" smtClean="0"/>
          </a:p>
          <a:p>
            <a:endParaRPr lang="en-US" i="1" dirty="0"/>
          </a:p>
          <a:p>
            <a:r>
              <a:rPr lang="en-US" dirty="0" smtClean="0"/>
              <a:t>Else </a:t>
            </a:r>
            <a:r>
              <a:rPr lang="en-US" i="1" dirty="0" smtClean="0"/>
              <a:t>statements-2</a:t>
            </a:r>
            <a:r>
              <a:rPr lang="en-US" dirty="0" smtClean="0"/>
              <a:t> is skipped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1721350"/>
            <a:ext cx="683372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&lt;statements-1&gt;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 (&lt;exception-class-name&gt; &lt;variable-name&gt;)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&lt;statements-2&gt;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0226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basic data structure</a:t>
            </a:r>
          </a:p>
          <a:p>
            <a:endParaRPr lang="en-US" dirty="0"/>
          </a:p>
          <a:p>
            <a:r>
              <a:rPr lang="en-US" dirty="0" smtClean="0"/>
              <a:t>Data structures are data items chunked together</a:t>
            </a:r>
          </a:p>
          <a:p>
            <a:endParaRPr lang="en-US" dirty="0"/>
          </a:p>
          <a:p>
            <a:r>
              <a:rPr lang="en-US" dirty="0" smtClean="0"/>
              <a:t>Arrays:</a:t>
            </a:r>
          </a:p>
          <a:p>
            <a:pPr lvl="1"/>
            <a:r>
              <a:rPr lang="en-US" dirty="0" smtClean="0"/>
              <a:t>Items are arranged as numbered sequence</a:t>
            </a:r>
          </a:p>
          <a:p>
            <a:pPr lvl="2"/>
            <a:r>
              <a:rPr lang="en-US" i="1" dirty="0" smtClean="0"/>
              <a:t>length</a:t>
            </a:r>
          </a:p>
          <a:p>
            <a:pPr lvl="2"/>
            <a:r>
              <a:rPr lang="en-US" i="1" dirty="0" smtClean="0"/>
              <a:t>index</a:t>
            </a:r>
            <a:r>
              <a:rPr lang="en-US" dirty="0" smtClean="0"/>
              <a:t> starts at 0</a:t>
            </a:r>
          </a:p>
          <a:p>
            <a:pPr lvl="1"/>
            <a:r>
              <a:rPr lang="en-US" dirty="0" smtClean="0"/>
              <a:t>All the same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14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Arrays use []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Creating Arrays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1177030"/>
            <a:ext cx="26780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nameList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double[] prices;</a:t>
            </a:r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6744" y="2758301"/>
            <a:ext cx="37862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nameList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[7];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A[0] = 13;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prices[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prices.length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1];</a:t>
            </a:r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6744" y="4532359"/>
            <a:ext cx="72492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nameList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String[1000];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new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[5];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prices = new double[100];</a:t>
            </a: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&lt;array-variable&gt; = new &lt;base-type&gt;[&lt;array-length&gt;];</a:t>
            </a:r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360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us to handle complex programs</a:t>
            </a:r>
          </a:p>
          <a:p>
            <a:endParaRPr lang="en-US" dirty="0"/>
          </a:p>
          <a:p>
            <a:r>
              <a:rPr lang="en-US" dirty="0" smtClean="0"/>
              <a:t>Consists of instructions for a task</a:t>
            </a:r>
          </a:p>
          <a:p>
            <a:pPr lvl="1"/>
            <a:r>
              <a:rPr lang="en-US" dirty="0" smtClean="0"/>
              <a:t>Grouped together</a:t>
            </a:r>
          </a:p>
          <a:p>
            <a:pPr lvl="1"/>
            <a:r>
              <a:rPr lang="en-US" dirty="0" smtClean="0"/>
              <a:t>Named</a:t>
            </a:r>
          </a:p>
          <a:p>
            <a:pPr lvl="1"/>
            <a:endParaRPr lang="en-US" dirty="0"/>
          </a:p>
          <a:p>
            <a:r>
              <a:rPr lang="en-US" dirty="0" smtClean="0"/>
              <a:t>Can be called by the program</a:t>
            </a:r>
          </a:p>
          <a:p>
            <a:endParaRPr lang="en-US" dirty="0"/>
          </a:p>
          <a:p>
            <a:r>
              <a:rPr lang="en-US" dirty="0" smtClean="0"/>
              <a:t>Can be called by other subroutines</a:t>
            </a:r>
          </a:p>
          <a:p>
            <a:endParaRPr lang="en-US" dirty="0"/>
          </a:p>
          <a:p>
            <a:r>
              <a:rPr lang="en-US" dirty="0" smtClean="0"/>
              <a:t>Build up the complex solution</a:t>
            </a:r>
          </a:p>
        </p:txBody>
      </p:sp>
    </p:spTree>
    <p:extLst>
      <p:ext uri="{BB962C8B-B14F-4D97-AF65-F5344CB8AC3E}">
        <p14:creationId xmlns:p14="http://schemas.microsoft.com/office/powerpoint/2010/main" val="4242456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Subroutine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modifiers</a:t>
            </a:r>
          </a:p>
          <a:p>
            <a:pPr lvl="1"/>
            <a:r>
              <a:rPr lang="en-US" dirty="0" smtClean="0"/>
              <a:t>“static” and “public”</a:t>
            </a:r>
          </a:p>
          <a:p>
            <a:r>
              <a:rPr lang="en-US" dirty="0" smtClean="0"/>
              <a:t>return-type</a:t>
            </a:r>
          </a:p>
          <a:p>
            <a:pPr lvl="1"/>
            <a:r>
              <a:rPr lang="en-US" dirty="0" smtClean="0"/>
              <a:t>The type of the returned value or </a:t>
            </a:r>
            <a:r>
              <a:rPr lang="en-US" i="1" dirty="0" smtClean="0"/>
              <a:t>void</a:t>
            </a:r>
            <a:endParaRPr lang="en-US" dirty="0" smtClean="0"/>
          </a:p>
          <a:p>
            <a:r>
              <a:rPr lang="en-US" dirty="0" smtClean="0"/>
              <a:t>parameter-list</a:t>
            </a:r>
          </a:p>
          <a:p>
            <a:pPr lvl="1"/>
            <a:r>
              <a:rPr lang="en-US" dirty="0" smtClean="0"/>
              <a:t>Information passed into the subroutine</a:t>
            </a:r>
          </a:p>
          <a:p>
            <a:pPr lvl="1"/>
            <a:r>
              <a:rPr lang="en-US" dirty="0" smtClean="0"/>
              <a:t>&lt;type&gt; &lt;parameter-name&gt; pairs separated by commas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1143000"/>
            <a:ext cx="7803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&lt;modifiers&gt; &lt;return-type&gt; &lt;name&gt; ( &lt;parameter-list&gt; 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&lt;statements&gt;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743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</a:t>
            </a:r>
            <a:r>
              <a:rPr lang="en-US" dirty="0" err="1" smtClean="0"/>
              <a:t>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Usable by all</a:t>
            </a:r>
            <a:endParaRPr lang="en-US" dirty="0"/>
          </a:p>
          <a:p>
            <a:r>
              <a:rPr lang="en-US" dirty="0" smtClean="0"/>
              <a:t>none</a:t>
            </a:r>
          </a:p>
          <a:p>
            <a:pPr lvl="1"/>
            <a:r>
              <a:rPr lang="en-US" dirty="0" smtClean="0"/>
              <a:t>Usable by “package” classes</a:t>
            </a:r>
            <a:endParaRPr lang="en-US" dirty="0"/>
          </a:p>
          <a:p>
            <a:r>
              <a:rPr lang="en-US" dirty="0" smtClean="0"/>
              <a:t>protected</a:t>
            </a:r>
          </a:p>
          <a:p>
            <a:pPr lvl="1"/>
            <a:r>
              <a:rPr lang="en-US" dirty="0" smtClean="0"/>
              <a:t>Usable by class and sub-classes</a:t>
            </a:r>
            <a:endParaRPr lang="en-US" dirty="0"/>
          </a:p>
          <a:p>
            <a:r>
              <a:rPr lang="en-US" dirty="0" smtClean="0"/>
              <a:t>private</a:t>
            </a:r>
          </a:p>
          <a:p>
            <a:pPr lvl="1"/>
            <a:r>
              <a:rPr lang="en-US" dirty="0" smtClean="0"/>
              <a:t>Usable only by the same class</a:t>
            </a:r>
          </a:p>
          <a:p>
            <a:pPr lvl="1"/>
            <a:endParaRPr lang="en-US" dirty="0"/>
          </a:p>
          <a:p>
            <a:r>
              <a:rPr lang="en-US" dirty="0" smtClean="0"/>
              <a:t>Choose either public or private</a:t>
            </a:r>
            <a:r>
              <a:rPr lang="en-US" baseline="30000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526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Subroutines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static subroutines</a:t>
            </a:r>
          </a:p>
          <a:p>
            <a:pPr lvl="1"/>
            <a:r>
              <a:rPr lang="en-US" dirty="0" smtClean="0"/>
              <a:t>in the same class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 a different class</a:t>
            </a:r>
          </a:p>
          <a:p>
            <a:endParaRPr lang="en-US" dirty="0"/>
          </a:p>
          <a:p>
            <a:r>
              <a:rPr lang="en-US" dirty="0" smtClean="0"/>
              <a:t>For instance subroutines</a:t>
            </a:r>
          </a:p>
          <a:p>
            <a:pPr lvl="1"/>
            <a:r>
              <a:rPr lang="en-US" dirty="0" smtClean="0"/>
              <a:t>in the same class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 a different class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3644" y="2066330"/>
            <a:ext cx="461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&lt;subroutine-name&gt;(&lt;parameters&gt;);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3644" y="2955845"/>
            <a:ext cx="6418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&lt;class-name&gt;.&lt;subroutine-name&gt;(&lt;parameters&gt;);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13644" y="4363772"/>
            <a:ext cx="461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&lt;subroutine-name&gt;(&lt;parameters&gt;);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3644" y="5253287"/>
            <a:ext cx="683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&lt;instance-name&gt;.&lt;subroutine-name&gt;(&lt;parameters&gt;);</a:t>
            </a:r>
          </a:p>
        </p:txBody>
      </p:sp>
    </p:spTree>
    <p:extLst>
      <p:ext uri="{BB962C8B-B14F-4D97-AF65-F5344CB8AC3E}">
        <p14:creationId xmlns:p14="http://schemas.microsoft.com/office/powerpoint/2010/main" val="2119977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Mechanism for passing information to subroutines</a:t>
            </a:r>
          </a:p>
          <a:p>
            <a:endParaRPr lang="en-US" dirty="0"/>
          </a:p>
          <a:p>
            <a:r>
              <a:rPr lang="en-US" dirty="0" smtClean="0"/>
              <a:t>Part of the interface</a:t>
            </a:r>
          </a:p>
          <a:p>
            <a:pPr lvl="1"/>
            <a:r>
              <a:rPr lang="en-US" dirty="0" smtClean="0"/>
              <a:t>Type</a:t>
            </a:r>
          </a:p>
          <a:p>
            <a:pPr lvl="1"/>
            <a:r>
              <a:rPr lang="en-US" dirty="0" smtClean="0"/>
              <a:t>Number</a:t>
            </a:r>
          </a:p>
          <a:p>
            <a:pPr lvl="1"/>
            <a:r>
              <a:rPr lang="en-US" dirty="0" smtClean="0"/>
              <a:t>Order</a:t>
            </a:r>
          </a:p>
          <a:p>
            <a:pPr lvl="1"/>
            <a:endParaRPr lang="en-US" dirty="0"/>
          </a:p>
          <a:p>
            <a:r>
              <a:rPr lang="en-US" dirty="0" smtClean="0"/>
              <a:t>Get values from outside the subroutine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614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Types of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Language</a:t>
            </a:r>
          </a:p>
          <a:p>
            <a:pPr lvl="1"/>
            <a:r>
              <a:rPr lang="en-US" dirty="0" smtClean="0"/>
              <a:t>Binary</a:t>
            </a:r>
          </a:p>
          <a:p>
            <a:pPr lvl="1"/>
            <a:r>
              <a:rPr lang="en-US" dirty="0" smtClean="0"/>
              <a:t>Specific to CPU</a:t>
            </a:r>
          </a:p>
          <a:p>
            <a:pPr lvl="1"/>
            <a:endParaRPr lang="en-US" dirty="0"/>
          </a:p>
          <a:p>
            <a:r>
              <a:rPr lang="en-US" dirty="0" smtClean="0"/>
              <a:t>High-level Programming Languages</a:t>
            </a:r>
          </a:p>
          <a:p>
            <a:pPr lvl="1"/>
            <a:r>
              <a:rPr lang="en-US" dirty="0" smtClean="0"/>
              <a:t>Human readable</a:t>
            </a:r>
          </a:p>
          <a:p>
            <a:pPr lvl="1"/>
            <a:r>
              <a:rPr lang="en-US" dirty="0" smtClean="0"/>
              <a:t>Java, Fortran, C++, COBOL, LISP,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Must be converted to Machine Language</a:t>
            </a:r>
          </a:p>
          <a:p>
            <a:pPr lvl="2"/>
            <a:r>
              <a:rPr lang="en-US" dirty="0" smtClean="0"/>
              <a:t>Compiler</a:t>
            </a:r>
          </a:p>
          <a:p>
            <a:pPr lvl="2"/>
            <a:r>
              <a:rPr lang="en-US" dirty="0" smtClean="0"/>
              <a:t>Interpreter</a:t>
            </a:r>
          </a:p>
        </p:txBody>
      </p:sp>
    </p:spTree>
    <p:extLst>
      <p:ext uri="{BB962C8B-B14F-4D97-AF65-F5344CB8AC3E}">
        <p14:creationId xmlns:p14="http://schemas.microsoft.com/office/powerpoint/2010/main" val="3632651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and Actual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Formal</a:t>
            </a:r>
          </a:p>
          <a:p>
            <a:pPr lvl="1"/>
            <a:r>
              <a:rPr lang="en-US" dirty="0" smtClean="0"/>
              <a:t>Parameters in subroutine definition</a:t>
            </a:r>
          </a:p>
          <a:p>
            <a:pPr lvl="1"/>
            <a:r>
              <a:rPr lang="en-US" dirty="0" smtClean="0"/>
              <a:t>Type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Actual</a:t>
            </a:r>
          </a:p>
          <a:p>
            <a:pPr lvl="1"/>
            <a:r>
              <a:rPr lang="en-US" dirty="0" smtClean="0"/>
              <a:t>Values set by calling subroutine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3268" y="3342963"/>
            <a:ext cx="82189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doTask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N, double x,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test)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statements to perform the task go here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5668" y="5672683"/>
            <a:ext cx="5448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doTask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(17,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(z + 1), z &gt;= 10);</a:t>
            </a:r>
          </a:p>
        </p:txBody>
      </p:sp>
    </p:spTree>
    <p:extLst>
      <p:ext uri="{BB962C8B-B14F-4D97-AF65-F5344CB8AC3E}">
        <p14:creationId xmlns:p14="http://schemas.microsoft.com/office/powerpoint/2010/main" val="868454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Types of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</a:t>
            </a:r>
          </a:p>
          <a:p>
            <a:pPr lvl="1"/>
            <a:r>
              <a:rPr lang="en-US" dirty="0" smtClean="0"/>
              <a:t>Declared inside a subroutine</a:t>
            </a:r>
          </a:p>
          <a:p>
            <a:pPr lvl="1"/>
            <a:r>
              <a:rPr lang="en-US" dirty="0" smtClean="0"/>
              <a:t>Available to the subroutine only</a:t>
            </a:r>
          </a:p>
          <a:p>
            <a:pPr lvl="1"/>
            <a:endParaRPr lang="en-US" dirty="0"/>
          </a:p>
          <a:p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Set outside the subroutine</a:t>
            </a:r>
          </a:p>
          <a:p>
            <a:pPr lvl="1"/>
            <a:r>
              <a:rPr lang="en-US" dirty="0" smtClean="0"/>
              <a:t>Like local variables in the subroutine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Global</a:t>
            </a:r>
          </a:p>
          <a:p>
            <a:pPr lvl="1"/>
            <a:r>
              <a:rPr lang="en-US" dirty="0" smtClean="0"/>
              <a:t>Declared outside subroutines</a:t>
            </a:r>
          </a:p>
          <a:p>
            <a:pPr lvl="1"/>
            <a:r>
              <a:rPr lang="en-US" dirty="0" smtClean="0"/>
              <a:t>Available to all</a:t>
            </a:r>
            <a:r>
              <a:rPr lang="en-US" baseline="30000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301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Subroutines that returns a value is called a function</a:t>
            </a:r>
          </a:p>
          <a:p>
            <a:endParaRPr lang="en-US" dirty="0"/>
          </a:p>
          <a:p>
            <a:r>
              <a:rPr lang="en-US" dirty="0" smtClean="0"/>
              <a:t>Functions can only return a value of a specified type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Java uses the </a:t>
            </a:r>
            <a:r>
              <a:rPr lang="en-US" i="1" dirty="0" smtClean="0"/>
              <a:t>return</a:t>
            </a:r>
            <a:r>
              <a:rPr lang="en-US" dirty="0" smtClean="0"/>
              <a:t> statement</a:t>
            </a:r>
          </a:p>
          <a:p>
            <a:endParaRPr lang="en-US" dirty="0"/>
          </a:p>
          <a:p>
            <a:r>
              <a:rPr lang="en-US" dirty="0" smtClean="0"/>
              <a:t>The type of the expression must match the function definition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0312" y="3351225"/>
            <a:ext cx="7803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&lt;modifiers&gt; </a:t>
            </a:r>
            <a:r>
              <a:rPr lang="en-US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&lt;return-type&gt;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&lt;name&gt; ( &lt;parameter-list&gt; )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&lt;statements&gt;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0312" y="4890078"/>
            <a:ext cx="2955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&lt;expression&gt;;</a:t>
            </a:r>
          </a:p>
        </p:txBody>
      </p:sp>
    </p:spTree>
    <p:extLst>
      <p:ext uri="{BB962C8B-B14F-4D97-AF65-F5344CB8AC3E}">
        <p14:creationId xmlns:p14="http://schemas.microsoft.com/office/powerpoint/2010/main" val="3942474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and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Objects:</a:t>
            </a:r>
          </a:p>
          <a:p>
            <a:pPr lvl="1"/>
            <a:r>
              <a:rPr lang="en-US" dirty="0" smtClean="0"/>
              <a:t>Data – member variables</a:t>
            </a:r>
          </a:p>
          <a:p>
            <a:pPr lvl="2"/>
            <a:r>
              <a:rPr lang="en-US" dirty="0" smtClean="0"/>
              <a:t>Static: </a:t>
            </a:r>
            <a:r>
              <a:rPr lang="en-US" i="1" dirty="0" smtClean="0"/>
              <a:t>class variables</a:t>
            </a:r>
          </a:p>
          <a:p>
            <a:pPr lvl="2"/>
            <a:r>
              <a:rPr lang="en-US" dirty="0" smtClean="0"/>
              <a:t>Non static: </a:t>
            </a:r>
            <a:r>
              <a:rPr lang="en-US" i="1" dirty="0" smtClean="0"/>
              <a:t>instance variables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Behavior – subroutines/methods</a:t>
            </a:r>
          </a:p>
          <a:p>
            <a:pPr lvl="2"/>
            <a:r>
              <a:rPr lang="en-US" dirty="0" smtClean="0"/>
              <a:t>Static: </a:t>
            </a:r>
            <a:r>
              <a:rPr lang="en-US" i="1" dirty="0" smtClean="0"/>
              <a:t>class methods</a:t>
            </a:r>
            <a:endParaRPr lang="en-US" dirty="0" smtClean="0"/>
          </a:p>
          <a:p>
            <a:pPr lvl="2"/>
            <a:r>
              <a:rPr lang="en-US" dirty="0" smtClean="0"/>
              <a:t>Non static: </a:t>
            </a:r>
            <a:r>
              <a:rPr lang="en-US" i="1" dirty="0" smtClean="0"/>
              <a:t>instance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337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Class Student only exists to create new Student instances</a:t>
            </a:r>
          </a:p>
          <a:p>
            <a:r>
              <a:rPr lang="en-US" dirty="0" smtClean="0"/>
              <a:t>Each instance has their own </a:t>
            </a:r>
            <a:r>
              <a:rPr lang="en-US" i="1" dirty="0" smtClean="0"/>
              <a:t>instance variables </a:t>
            </a:r>
            <a:r>
              <a:rPr lang="en-US" dirty="0" smtClean="0"/>
              <a:t>and </a:t>
            </a:r>
            <a:r>
              <a:rPr lang="en-US" i="1" dirty="0" smtClean="0"/>
              <a:t>instance methods</a:t>
            </a:r>
            <a:endParaRPr lang="en-US" dirty="0" smtClean="0"/>
          </a:p>
          <a:p>
            <a:r>
              <a:rPr lang="en-US" dirty="0" smtClean="0"/>
              <a:t>Classes are types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1198215"/>
            <a:ext cx="55870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Student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String name;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double test1, test2, test3;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double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getAverage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(test1 + test2 + test3) / 3;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6744" y="6025343"/>
            <a:ext cx="1846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07552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Types are very different from primitive types</a:t>
            </a:r>
          </a:p>
          <a:p>
            <a:endParaRPr lang="en-US" dirty="0"/>
          </a:p>
          <a:p>
            <a:r>
              <a:rPr lang="en-US" dirty="0" smtClean="0"/>
              <a:t>Declaring a variable of Object Type does not create an object</a:t>
            </a:r>
          </a:p>
          <a:p>
            <a:endParaRPr lang="en-US" dirty="0"/>
          </a:p>
          <a:p>
            <a:r>
              <a:rPr lang="en-US" dirty="0" smtClean="0"/>
              <a:t>Must </a:t>
            </a:r>
            <a:r>
              <a:rPr lang="en-US" i="1" dirty="0" smtClean="0"/>
              <a:t>construct</a:t>
            </a:r>
            <a:r>
              <a:rPr lang="en-US" dirty="0" smtClean="0"/>
              <a:t> the instance</a:t>
            </a:r>
          </a:p>
          <a:p>
            <a:endParaRPr lang="en-US" dirty="0"/>
          </a:p>
          <a:p>
            <a:r>
              <a:rPr lang="en-US" dirty="0" smtClean="0"/>
              <a:t>Use the </a:t>
            </a:r>
            <a:r>
              <a:rPr lang="en-US" i="1" dirty="0" smtClean="0"/>
              <a:t>new</a:t>
            </a:r>
            <a:r>
              <a:rPr lang="en-US" dirty="0" smtClean="0"/>
              <a:t> operator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92277" y="4935956"/>
            <a:ext cx="2955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Student();</a:t>
            </a:r>
          </a:p>
        </p:txBody>
      </p:sp>
    </p:spTree>
    <p:extLst>
      <p:ext uri="{BB962C8B-B14F-4D97-AF65-F5344CB8AC3E}">
        <p14:creationId xmlns:p14="http://schemas.microsoft.com/office/powerpoint/2010/main" val="2827954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Special type of subroutine</a:t>
            </a:r>
          </a:p>
          <a:p>
            <a:endParaRPr lang="en-US" dirty="0"/>
          </a:p>
          <a:p>
            <a:r>
              <a:rPr lang="en-US" dirty="0" smtClean="0"/>
              <a:t>Java provides a </a:t>
            </a:r>
            <a:r>
              <a:rPr lang="en-US" i="1" dirty="0" smtClean="0"/>
              <a:t>default constructor</a:t>
            </a:r>
            <a:r>
              <a:rPr lang="en-US" dirty="0" smtClean="0"/>
              <a:t> for all classes</a:t>
            </a:r>
          </a:p>
          <a:p>
            <a:endParaRPr lang="en-US" dirty="0"/>
          </a:p>
          <a:p>
            <a:r>
              <a:rPr lang="en-US" dirty="0" smtClean="0"/>
              <a:t>Definition of </a:t>
            </a:r>
            <a:r>
              <a:rPr lang="en-US" i="1" dirty="0" smtClean="0"/>
              <a:t>constructors</a:t>
            </a:r>
            <a:endParaRPr lang="en-US" dirty="0" smtClean="0"/>
          </a:p>
          <a:p>
            <a:pPr lvl="1"/>
            <a:r>
              <a:rPr lang="en-US" dirty="0" smtClean="0"/>
              <a:t>No return type</a:t>
            </a:r>
          </a:p>
          <a:p>
            <a:pPr lvl="1"/>
            <a:r>
              <a:rPr lang="en-US" dirty="0" smtClean="0"/>
              <a:t>Same name a class</a:t>
            </a:r>
          </a:p>
          <a:p>
            <a:pPr lvl="1"/>
            <a:r>
              <a:rPr lang="en-US" dirty="0" smtClean="0"/>
              <a:t>Cannot be </a:t>
            </a:r>
            <a:r>
              <a:rPr lang="en-US" i="1" dirty="0" smtClean="0"/>
              <a:t>static</a:t>
            </a:r>
          </a:p>
          <a:p>
            <a:pPr lvl="1"/>
            <a:endParaRPr lang="en-US" i="1" dirty="0"/>
          </a:p>
          <a:p>
            <a:r>
              <a:rPr lang="en-US" dirty="0" smtClean="0"/>
              <a:t>Not instance methods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75682" y="3935103"/>
            <a:ext cx="449423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PairOfDice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private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die1;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private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die2;</a:t>
            </a:r>
          </a:p>
          <a:p>
            <a:endParaRPr lang="en-US" sz="14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PairOfDice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die1 = (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* 6 + 1);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die2 </a:t>
            </a:r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lang="en-US" sz="14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n-US" sz="14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* 6 + 1);</a:t>
            </a:r>
          </a:p>
          <a:p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 . .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771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action performed depends upon the type of the object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128539" y="1640016"/>
            <a:ext cx="4886923" cy="1577267"/>
            <a:chOff x="2388789" y="1143000"/>
            <a:chExt cx="4886923" cy="1577267"/>
          </a:xfrm>
        </p:grpSpPr>
        <p:sp>
          <p:nvSpPr>
            <p:cNvPr id="5" name="Rectangle 4"/>
            <p:cNvSpPr/>
            <p:nvPr/>
          </p:nvSpPr>
          <p:spPr bwMode="auto">
            <a:xfrm>
              <a:off x="4197226" y="1143000"/>
              <a:ext cx="1270048" cy="582717"/>
            </a:xfrm>
            <a:prstGeom prst="rect">
              <a:avLst/>
            </a:prstGeom>
            <a:noFill/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rgbClr val="000000"/>
                  </a:solidFill>
                </a:rPr>
                <a:t>Shape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388789" y="2137550"/>
              <a:ext cx="4886923" cy="582717"/>
              <a:chOff x="2388789" y="2137550"/>
              <a:chExt cx="4886923" cy="582717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2388789" y="2137550"/>
                <a:ext cx="1270048" cy="582717"/>
              </a:xfrm>
              <a:prstGeom prst="rect">
                <a:avLst/>
              </a:prstGeom>
              <a:noFill/>
              <a:ln w="508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rgbClr val="000000"/>
                    </a:solidFill>
                  </a:rPr>
                  <a:t>Rectangle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4197227" y="2137550"/>
                <a:ext cx="1270048" cy="582717"/>
              </a:xfrm>
              <a:prstGeom prst="rect">
                <a:avLst/>
              </a:prstGeom>
              <a:noFill/>
              <a:ln w="508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rgbClr val="000000"/>
                    </a:solidFill>
                  </a:rPr>
                  <a:t>Oval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6005664" y="2137550"/>
                <a:ext cx="1270048" cy="582717"/>
              </a:xfrm>
              <a:prstGeom prst="rect">
                <a:avLst/>
              </a:prstGeom>
              <a:noFill/>
              <a:ln w="508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err="1" smtClean="0">
                    <a:solidFill>
                      <a:srgbClr val="000000"/>
                    </a:solidFill>
                  </a:rPr>
                  <a:t>RoundRect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</a:endParaRPr>
              </a:p>
            </p:txBody>
          </p:sp>
        </p:grpSp>
        <p:cxnSp>
          <p:nvCxnSpPr>
            <p:cNvPr id="7" name="Straight Connector 6"/>
            <p:cNvCxnSpPr>
              <a:stCxn id="5" idx="2"/>
              <a:endCxn id="10" idx="0"/>
            </p:cNvCxnSpPr>
            <p:nvPr/>
          </p:nvCxnSpPr>
          <p:spPr bwMode="auto">
            <a:xfrm flipH="1">
              <a:off x="3023813" y="1725717"/>
              <a:ext cx="1808437" cy="411833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>
              <a:stCxn id="5" idx="2"/>
              <a:endCxn id="11" idx="0"/>
            </p:cNvCxnSpPr>
            <p:nvPr/>
          </p:nvCxnSpPr>
          <p:spPr bwMode="auto">
            <a:xfrm>
              <a:off x="4832250" y="1725717"/>
              <a:ext cx="1" cy="411833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>
              <a:stCxn id="5" idx="2"/>
              <a:endCxn id="12" idx="0"/>
            </p:cNvCxnSpPr>
            <p:nvPr/>
          </p:nvCxnSpPr>
          <p:spPr bwMode="auto">
            <a:xfrm>
              <a:off x="4832250" y="1725717"/>
              <a:ext cx="1808438" cy="411833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3" name="TextBox 12"/>
          <p:cNvSpPr txBox="1"/>
          <p:nvPr/>
        </p:nvSpPr>
        <p:spPr>
          <a:xfrm>
            <a:off x="2194054" y="3186806"/>
            <a:ext cx="475589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Shape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Color color;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void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setColor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(Color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newColor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color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newColor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redraw();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redraw()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what do we do here?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 . .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084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Variable </a:t>
            </a:r>
            <a:r>
              <a:rPr lang="en-US" i="1" dirty="0" smtClean="0"/>
              <a:t>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variables - &lt;class-name&gt;.&lt;variable-name&gt;</a:t>
            </a:r>
          </a:p>
          <a:p>
            <a:endParaRPr lang="en-US" dirty="0"/>
          </a:p>
          <a:p>
            <a:r>
              <a:rPr lang="en-US" dirty="0" smtClean="0"/>
              <a:t>Static methods - &lt;class-name&gt;.&lt;method-name&gt;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Instance variables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i="1" dirty="0" smtClean="0"/>
              <a:t>this</a:t>
            </a:r>
            <a:r>
              <a:rPr lang="en-US" dirty="0" smtClean="0"/>
              <a:t>.&lt;variable-name&gt;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Cannot modify </a:t>
            </a:r>
            <a:r>
              <a:rPr lang="en-US" i="1" dirty="0" smtClean="0"/>
              <a:t>this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72150" y="1640538"/>
            <a:ext cx="129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2150" y="2662698"/>
            <a:ext cx="212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2150" y="3491568"/>
            <a:ext cx="447884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Student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private String name;</a:t>
            </a: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Student(String name)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this.name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name;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 . .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898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Variable </a:t>
            </a:r>
            <a:r>
              <a:rPr lang="en-US" i="1" dirty="0" smtClean="0"/>
              <a:t>super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in the definitions of instance methods</a:t>
            </a:r>
          </a:p>
          <a:p>
            <a:endParaRPr lang="en-US" dirty="0"/>
          </a:p>
          <a:p>
            <a:r>
              <a:rPr lang="en-US" dirty="0" smtClean="0"/>
              <a:t>Refers to the superclass of the current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2529" y="2828892"/>
            <a:ext cx="821894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GraphicalDice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PairOfDice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void roll()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super.roll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 // Call the roll method from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PairOfDice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redraw(); // call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GraphicalDice’s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redraw method.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 . . // definition of redraw()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705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Programming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Syntax</a:t>
            </a:r>
          </a:p>
          <a:p>
            <a:pPr lvl="1"/>
            <a:r>
              <a:rPr lang="en-US" dirty="0" smtClean="0"/>
              <a:t>Strict rules about what is and isn’t allowed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Semantics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smtClean="0"/>
              <a:t>meaning</a:t>
            </a:r>
            <a:r>
              <a:rPr lang="en-US" dirty="0" smtClean="0"/>
              <a:t> of the program (What it does)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817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Interfaces describe methods</a:t>
            </a:r>
          </a:p>
          <a:p>
            <a:pPr lvl="1"/>
            <a:r>
              <a:rPr lang="en-US" dirty="0" smtClean="0"/>
              <a:t>Return type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Parameter list</a:t>
            </a:r>
          </a:p>
          <a:p>
            <a:r>
              <a:rPr lang="en-US" dirty="0" smtClean="0"/>
              <a:t>Uses the keyword </a:t>
            </a:r>
            <a:r>
              <a:rPr lang="en-US" i="1" dirty="0" smtClean="0"/>
              <a:t>interface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pPr marL="0" indent="0">
              <a:buNone/>
            </a:pPr>
            <a:endParaRPr lang="en-US" i="1" dirty="0" smtClean="0"/>
          </a:p>
          <a:p>
            <a:r>
              <a:rPr lang="en-US" dirty="0" smtClean="0"/>
              <a:t>No body for the methods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3601" y="3434753"/>
            <a:ext cx="75263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interface &lt;interface-name&gt;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&lt;modifiers&gt; &lt;return-type&gt; &lt;name&gt;(&lt;parameter-list&gt;);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&lt;modifiers&gt; &lt;return-type&gt; &lt;name&gt;(&lt;parameter-list&gt;);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 . .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3601" y="4912615"/>
            <a:ext cx="4478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Drawable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void Draw(Graphics g);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3816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Graphical User Interfaces</a:t>
            </a:r>
          </a:p>
          <a:p>
            <a:r>
              <a:rPr lang="en-US" dirty="0" smtClean="0"/>
              <a:t>Computer screen is a grid of </a:t>
            </a:r>
            <a:r>
              <a:rPr lang="en-US" i="1" dirty="0" smtClean="0"/>
              <a:t>pixels</a:t>
            </a:r>
            <a:endParaRPr lang="en-US" dirty="0"/>
          </a:p>
        </p:txBody>
      </p:sp>
      <p:pic>
        <p:nvPicPr>
          <p:cNvPr id="4" name="Picture 3" descr="Screen Shot 2016-03-16 at 3.17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00" y="2159477"/>
            <a:ext cx="5613400" cy="2971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09227" y="5147569"/>
            <a:ext cx="5725546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paintComponent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(Graphics g)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super.paintComponent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width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getWidth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height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getHeight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 . . // Draw the content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549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JFrame</a:t>
            </a:r>
            <a:endParaRPr lang="en-US" dirty="0" smtClean="0"/>
          </a:p>
          <a:p>
            <a:pPr lvl="1"/>
            <a:r>
              <a:rPr lang="en-US" dirty="0" smtClean="0"/>
              <a:t>Window with title and content-pane</a:t>
            </a:r>
          </a:p>
          <a:p>
            <a:endParaRPr lang="en-US" dirty="0"/>
          </a:p>
          <a:p>
            <a:r>
              <a:rPr lang="en-US" dirty="0" err="1" smtClean="0"/>
              <a:t>JPanel</a:t>
            </a:r>
            <a:endParaRPr lang="en-US" dirty="0" smtClean="0"/>
          </a:p>
          <a:p>
            <a:pPr lvl="1"/>
            <a:r>
              <a:rPr lang="en-US" dirty="0" smtClean="0"/>
              <a:t>Blank rectangle</a:t>
            </a:r>
          </a:p>
          <a:p>
            <a:pPr lvl="2"/>
            <a:r>
              <a:rPr lang="en-US" dirty="0" smtClean="0"/>
              <a:t>Can draw on it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Can be a container</a:t>
            </a:r>
          </a:p>
          <a:p>
            <a:pPr lvl="3"/>
            <a:r>
              <a:rPr lang="en-US" dirty="0" smtClean="0"/>
              <a:t>Layout Managers</a:t>
            </a:r>
          </a:p>
          <a:p>
            <a:pPr lvl="3"/>
            <a:r>
              <a:rPr lang="en-US" dirty="0" smtClean="0"/>
              <a:t>Flow, Grid and Border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55139" y="3841877"/>
            <a:ext cx="683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paintComponent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(Graphics g) { . . .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5987" y="5807489"/>
            <a:ext cx="8080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BorderLayout.WEST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BorderLayout.NORTH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BorderLayout.EAST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BorderLayout.SOUTH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BorderLayout.CENTER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94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Events are central to GUI programs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is the event loop</a:t>
            </a:r>
          </a:p>
          <a:p>
            <a:endParaRPr lang="en-US" dirty="0"/>
          </a:p>
          <a:p>
            <a:r>
              <a:rPr lang="en-US" dirty="0" smtClean="0"/>
              <a:t>The subroutine that handles the event is called a listener</a:t>
            </a:r>
          </a:p>
          <a:p>
            <a:endParaRPr lang="en-US" dirty="0"/>
          </a:p>
          <a:p>
            <a:r>
              <a:rPr lang="en-US" dirty="0" smtClean="0"/>
              <a:t>Must register with the event source to get events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1735599"/>
            <a:ext cx="58640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the program is still running: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Wait for the next event to occur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Call a subroutine to handle the event</a:t>
            </a:r>
          </a:p>
        </p:txBody>
      </p:sp>
    </p:spTree>
    <p:extLst>
      <p:ext uri="{BB962C8B-B14F-4D97-AF65-F5344CB8AC3E}">
        <p14:creationId xmlns:p14="http://schemas.microsoft.com/office/powerpoint/2010/main" val="3582867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Search</a:t>
            </a:r>
          </a:p>
          <a:p>
            <a:pPr lvl="1"/>
            <a:r>
              <a:rPr lang="en-US" dirty="0" smtClean="0"/>
              <a:t>Look at each item in turn</a:t>
            </a:r>
          </a:p>
          <a:p>
            <a:pPr lvl="2"/>
            <a:r>
              <a:rPr lang="en-US" dirty="0" smtClean="0"/>
              <a:t>Is it the one? </a:t>
            </a:r>
          </a:p>
          <a:p>
            <a:pPr lvl="1"/>
            <a:r>
              <a:rPr lang="en-US" dirty="0" smtClean="0"/>
              <a:t>If looked at all items target is not in the array</a:t>
            </a:r>
          </a:p>
          <a:p>
            <a:pPr lvl="1"/>
            <a:endParaRPr lang="en-US" dirty="0"/>
          </a:p>
          <a:p>
            <a:r>
              <a:rPr lang="en-US" dirty="0" smtClean="0"/>
              <a:t>Binary Search</a:t>
            </a:r>
          </a:p>
          <a:p>
            <a:pPr lvl="1"/>
            <a:r>
              <a:rPr lang="en-US" dirty="0" smtClean="0"/>
              <a:t>Requires a sorted array</a:t>
            </a:r>
          </a:p>
          <a:p>
            <a:pPr lvl="1"/>
            <a:r>
              <a:rPr lang="en-US" dirty="0" smtClean="0"/>
              <a:t>Look at the middle</a:t>
            </a:r>
          </a:p>
          <a:p>
            <a:pPr lvl="2"/>
            <a:r>
              <a:rPr lang="en-US" dirty="0" smtClean="0"/>
              <a:t>Search left half or</a:t>
            </a:r>
          </a:p>
          <a:p>
            <a:pPr lvl="2"/>
            <a:r>
              <a:rPr lang="en-US" dirty="0" smtClean="0"/>
              <a:t>Search right half</a:t>
            </a:r>
          </a:p>
          <a:p>
            <a:pPr lvl="1"/>
            <a:r>
              <a:rPr lang="en-US" dirty="0" smtClean="0"/>
              <a:t>Very quick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783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</a:p>
          <a:p>
            <a:pPr lvl="1"/>
            <a:r>
              <a:rPr lang="en-US" dirty="0" smtClean="0"/>
              <a:t>Break array into sorted and unsorted parts</a:t>
            </a:r>
          </a:p>
          <a:p>
            <a:pPr lvl="1"/>
            <a:r>
              <a:rPr lang="en-US" dirty="0" smtClean="0"/>
              <a:t>For each item after first</a:t>
            </a:r>
          </a:p>
          <a:p>
            <a:pPr lvl="2"/>
            <a:r>
              <a:rPr lang="en-US" dirty="0" smtClean="0"/>
              <a:t>Insert it into the right place in the sorted part</a:t>
            </a:r>
          </a:p>
          <a:p>
            <a:pPr lvl="2"/>
            <a:r>
              <a:rPr lang="en-US" dirty="0" smtClean="0"/>
              <a:t>Shifting items to make room</a:t>
            </a:r>
          </a:p>
          <a:p>
            <a:pPr lvl="2"/>
            <a:endParaRPr lang="en-US" dirty="0"/>
          </a:p>
          <a:p>
            <a:r>
              <a:rPr lang="en-US" dirty="0" smtClean="0"/>
              <a:t>Selection Sort</a:t>
            </a:r>
          </a:p>
          <a:p>
            <a:pPr lvl="1"/>
            <a:r>
              <a:rPr lang="en-US" dirty="0" smtClean="0"/>
              <a:t>Break array into sorted and unsorted parts</a:t>
            </a:r>
          </a:p>
          <a:p>
            <a:pPr lvl="1"/>
            <a:r>
              <a:rPr lang="en-US" dirty="0" smtClean="0"/>
              <a:t>For each item starting at last</a:t>
            </a:r>
          </a:p>
          <a:p>
            <a:pPr lvl="2"/>
            <a:r>
              <a:rPr lang="en-US" dirty="0" smtClean="0"/>
              <a:t>Find largest item in unsorted part</a:t>
            </a:r>
          </a:p>
          <a:p>
            <a:pPr lvl="2"/>
            <a:r>
              <a:rPr lang="en-US" dirty="0" smtClean="0"/>
              <a:t>Move to sorted part</a:t>
            </a:r>
          </a:p>
        </p:txBody>
      </p:sp>
    </p:spTree>
    <p:extLst>
      <p:ext uri="{BB962C8B-B14F-4D97-AF65-F5344CB8AC3E}">
        <p14:creationId xmlns:p14="http://schemas.microsoft.com/office/powerpoint/2010/main" val="3956656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Declared with two pairs of []</a:t>
            </a:r>
          </a:p>
          <a:p>
            <a:endParaRPr lang="en-US" dirty="0"/>
          </a:p>
          <a:p>
            <a:r>
              <a:rPr lang="en-US" dirty="0" smtClean="0"/>
              <a:t>First pair is rows</a:t>
            </a:r>
          </a:p>
          <a:p>
            <a:r>
              <a:rPr lang="en-US" dirty="0" smtClean="0"/>
              <a:t>Second pair is columns</a:t>
            </a:r>
          </a:p>
          <a:p>
            <a:endParaRPr lang="en-US" dirty="0"/>
          </a:p>
          <a:p>
            <a:r>
              <a:rPr lang="en-US" dirty="0" smtClean="0"/>
              <a:t>Can be initialized with array literals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be 3, 4, 5, </a:t>
            </a:r>
            <a:r>
              <a:rPr lang="is-IS" dirty="0" smtClean="0"/>
              <a:t>… dimensional arrays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2529" y="1589627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[][] A;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2529" y="3065337"/>
            <a:ext cx="5725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new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[3][4];  // 3 rows, 4 columns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2529" y="4060813"/>
            <a:ext cx="4617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[][]A = { { 1,  0, 12, -1},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{ 7, -3,  2,  5},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{-5, -2,  2, -9}};</a:t>
            </a:r>
          </a:p>
        </p:txBody>
      </p:sp>
    </p:spTree>
    <p:extLst>
      <p:ext uri="{BB962C8B-B14F-4D97-AF65-F5344CB8AC3E}">
        <p14:creationId xmlns:p14="http://schemas.microsoft.com/office/powerpoint/2010/main" val="2373202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Powerful way of solving problems or defining things</a:t>
            </a:r>
          </a:p>
          <a:p>
            <a:endParaRPr lang="en-US" dirty="0"/>
          </a:p>
          <a:p>
            <a:r>
              <a:rPr lang="en-US" dirty="0"/>
              <a:t>Correct recursion must have the following</a:t>
            </a:r>
          </a:p>
          <a:p>
            <a:endParaRPr lang="en-US" dirty="0"/>
          </a:p>
          <a:p>
            <a:pPr lvl="1"/>
            <a:r>
              <a:rPr lang="en-US" dirty="0"/>
              <a:t>One or more base cases</a:t>
            </a:r>
          </a:p>
          <a:p>
            <a:pPr lvl="2"/>
            <a:r>
              <a:rPr lang="en-US" dirty="0"/>
              <a:t>Can be solved without recursion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Recursion is applied to a ‘smaller’ problem</a:t>
            </a:r>
          </a:p>
          <a:p>
            <a:pPr lvl="2"/>
            <a:r>
              <a:rPr lang="en-US" dirty="0"/>
              <a:t>Must reduce the problem to one of the base cases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566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 of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– Variables</a:t>
            </a:r>
          </a:p>
          <a:p>
            <a:pPr lvl="1"/>
            <a:r>
              <a:rPr lang="en-US" dirty="0" smtClean="0"/>
              <a:t>Names that refer to memory locations</a:t>
            </a:r>
          </a:p>
          <a:p>
            <a:pPr lvl="1"/>
            <a:r>
              <a:rPr lang="en-US" dirty="0" smtClean="0"/>
              <a:t>Typed, what they can hold</a:t>
            </a:r>
          </a:p>
          <a:p>
            <a:pPr lvl="1"/>
            <a:r>
              <a:rPr lang="en-US" dirty="0" smtClean="0"/>
              <a:t>Can change value by assignment =</a:t>
            </a:r>
          </a:p>
          <a:p>
            <a:pPr lvl="1"/>
            <a:endParaRPr lang="en-US" dirty="0"/>
          </a:p>
          <a:p>
            <a:r>
              <a:rPr lang="en-US" dirty="0" smtClean="0"/>
              <a:t>Instructions</a:t>
            </a:r>
          </a:p>
          <a:p>
            <a:pPr lvl="1"/>
            <a:r>
              <a:rPr lang="en-US" dirty="0" smtClean="0"/>
              <a:t>Sequence of execution steps</a:t>
            </a:r>
          </a:p>
          <a:p>
            <a:pPr lvl="1"/>
            <a:r>
              <a:rPr lang="en-US" dirty="0" smtClean="0"/>
              <a:t>Control Structures – loops and branches</a:t>
            </a:r>
          </a:p>
          <a:p>
            <a:pPr lvl="1"/>
            <a:r>
              <a:rPr lang="en-US" dirty="0" smtClean="0"/>
              <a:t>Subroutines – named “chunks” of code</a:t>
            </a:r>
          </a:p>
          <a:p>
            <a:pPr lvl="1"/>
            <a:r>
              <a:rPr lang="en-US" dirty="0" smtClean="0"/>
              <a:t>Classes – descriptions of objects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9152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data is stored in memory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Variables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Variables are not the data, but </a:t>
            </a:r>
            <a:br>
              <a:rPr lang="en-US" dirty="0" smtClean="0"/>
            </a:br>
            <a:r>
              <a:rPr lang="en-US" dirty="0" smtClean="0"/>
              <a:t>the location of the data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Variables have types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Assignment statements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079306" y="1540668"/>
            <a:ext cx="2466916" cy="4631106"/>
            <a:chOff x="8220786" y="1244106"/>
            <a:chExt cx="2533328" cy="4631106"/>
          </a:xfrm>
        </p:grpSpPr>
        <p:sp>
          <p:nvSpPr>
            <p:cNvPr id="5" name="Rectangle 4"/>
            <p:cNvSpPr/>
            <p:nvPr/>
          </p:nvSpPr>
          <p:spPr bwMode="auto">
            <a:xfrm>
              <a:off x="8229600" y="1301578"/>
              <a:ext cx="1252151" cy="4530811"/>
            </a:xfrm>
            <a:prstGeom prst="rect">
              <a:avLst/>
            </a:prstGeom>
            <a:noFill/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 bwMode="auto">
            <a:xfrm>
              <a:off x="8229600" y="1561070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8229600" y="1826328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8229600" y="2091586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8229600" y="2356844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8229600" y="2622102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8229600" y="2887360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8229600" y="3152618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8229600" y="3417876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8229600" y="3683134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8229600" y="3948392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8229600" y="5539947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8229600" y="4213650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8229600" y="4744166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8229600" y="4478908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9446904" y="1301578"/>
              <a:ext cx="11930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446904" y="1566227"/>
              <a:ext cx="11930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446904" y="1830876"/>
              <a:ext cx="11930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2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446904" y="2095525"/>
              <a:ext cx="11930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3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446904" y="2360174"/>
              <a:ext cx="11930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4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446904" y="2624823"/>
              <a:ext cx="11930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5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446904" y="2889472"/>
              <a:ext cx="11930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6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446904" y="3154121"/>
              <a:ext cx="11930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7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446904" y="3418770"/>
              <a:ext cx="11930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8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446904" y="3683419"/>
              <a:ext cx="11930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9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446904" y="3948068"/>
              <a:ext cx="13072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10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446904" y="4212717"/>
              <a:ext cx="12919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11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446904" y="4477363"/>
              <a:ext cx="13072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12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446904" y="5557184"/>
              <a:ext cx="12271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N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220786" y="1244106"/>
              <a:ext cx="1615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10001010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229346" y="1510104"/>
              <a:ext cx="15927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00110100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255026" y="1776102"/>
              <a:ext cx="1524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01110111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220786" y="2042100"/>
              <a:ext cx="1615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10100100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229346" y="2308098"/>
              <a:ext cx="15927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11010010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229346" y="2574096"/>
              <a:ext cx="15927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10000110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246466" y="2840094"/>
              <a:ext cx="1547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01001111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220786" y="3106092"/>
              <a:ext cx="1615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10100000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220786" y="3372090"/>
              <a:ext cx="1615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00000010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220786" y="3638088"/>
              <a:ext cx="1615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10100010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220786" y="3904086"/>
              <a:ext cx="1615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00010100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255026" y="4170084"/>
              <a:ext cx="1524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11111010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220786" y="4436085"/>
              <a:ext cx="1615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10100000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220786" y="5505880"/>
              <a:ext cx="1615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10100000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 rot="5400000">
              <a:off x="8646652" y="4897858"/>
              <a:ext cx="612217" cy="615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2"/>
                  </a:solidFill>
                </a:rPr>
                <a:t>. . . 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504237" y="1136822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n-lt"/>
              </a:rPr>
              <a:t>Memory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285058" y="2340944"/>
            <a:ext cx="3000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</a:t>
            </a:r>
            <a:endParaRPr lang="en-US" dirty="0" smtClean="0">
              <a:solidFill>
                <a:schemeClr val="bg1"/>
              </a:solidFill>
            </a:endParaRPr>
          </a:p>
        </p:txBody>
      </p:sp>
      <p:cxnSp>
        <p:nvCxnSpPr>
          <p:cNvPr id="51" name="Straight Arrow Connector 50"/>
          <p:cNvCxnSpPr>
            <a:stCxn id="50" idx="1"/>
          </p:cNvCxnSpPr>
          <p:nvPr/>
        </p:nvCxnSpPr>
        <p:spPr bwMode="auto">
          <a:xfrm flipH="1">
            <a:off x="7658448" y="2525610"/>
            <a:ext cx="626610" cy="4977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8114323" y="4200648"/>
            <a:ext cx="94163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interest</a:t>
            </a:r>
          </a:p>
        </p:txBody>
      </p:sp>
      <p:cxnSp>
        <p:nvCxnSpPr>
          <p:cNvPr id="53" name="Straight Arrow Connector 52"/>
          <p:cNvCxnSpPr>
            <a:stCxn id="52" idx="1"/>
          </p:cNvCxnSpPr>
          <p:nvPr/>
        </p:nvCxnSpPr>
        <p:spPr bwMode="auto">
          <a:xfrm flipH="1">
            <a:off x="7848089" y="4385314"/>
            <a:ext cx="266234" cy="4978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921054" y="5530039"/>
            <a:ext cx="40632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&lt;variable&gt; </a:t>
            </a:r>
            <a:r>
              <a:rPr lang="en-US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&lt;expression&gt;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rate = 0.07;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interest = rate * principal;</a:t>
            </a:r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189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Primitive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Eight primitive types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byte</a:t>
            </a:r>
          </a:p>
          <a:p>
            <a:pPr lvl="1"/>
            <a:r>
              <a:rPr lang="en-US" dirty="0" smtClean="0"/>
              <a:t>short</a:t>
            </a:r>
          </a:p>
          <a:p>
            <a:pPr lvl="1"/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 smtClean="0"/>
              <a:t>long</a:t>
            </a:r>
          </a:p>
          <a:p>
            <a:pPr lvl="1"/>
            <a:r>
              <a:rPr lang="en-US" dirty="0" smtClean="0"/>
              <a:t>float</a:t>
            </a:r>
          </a:p>
          <a:p>
            <a:pPr lvl="1"/>
            <a:r>
              <a:rPr lang="en-US" dirty="0" smtClean="0"/>
              <a:t>double</a:t>
            </a:r>
          </a:p>
          <a:p>
            <a:pPr lvl="1"/>
            <a:r>
              <a:rPr lang="en-US" dirty="0" smtClean="0"/>
              <a:t>char</a:t>
            </a:r>
          </a:p>
          <a:p>
            <a:pPr lvl="1"/>
            <a:r>
              <a:rPr lang="en-US" dirty="0" err="1" smtClean="0"/>
              <a:t>boolean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461319" y="2151467"/>
            <a:ext cx="2324997" cy="1573427"/>
            <a:chOff x="2850292" y="1705232"/>
            <a:chExt cx="2324997" cy="1573427"/>
          </a:xfrm>
        </p:grpSpPr>
        <p:sp>
          <p:nvSpPr>
            <p:cNvPr id="5" name="Right Brace 4"/>
            <p:cNvSpPr/>
            <p:nvPr/>
          </p:nvSpPr>
          <p:spPr bwMode="auto">
            <a:xfrm>
              <a:off x="2850292" y="1705232"/>
              <a:ext cx="486032" cy="1573427"/>
            </a:xfrm>
            <a:prstGeom prst="rightBrace">
              <a:avLst>
                <a:gd name="adj1" fmla="val 25282"/>
                <a:gd name="adj2" fmla="val 50000"/>
              </a:avLst>
            </a:prstGeom>
            <a:noFill/>
            <a:ln w="508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36324" y="2307279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+mn-lt"/>
                </a:rPr>
                <a:t>Whole Numbers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455388" y="3895819"/>
            <a:ext cx="3081614" cy="602048"/>
            <a:chOff x="2759675" y="3409778"/>
            <a:chExt cx="3081614" cy="602048"/>
          </a:xfrm>
        </p:grpSpPr>
        <p:sp>
          <p:nvSpPr>
            <p:cNvPr id="7" name="Right Brace 6"/>
            <p:cNvSpPr/>
            <p:nvPr/>
          </p:nvSpPr>
          <p:spPr bwMode="auto">
            <a:xfrm>
              <a:off x="2759675" y="3409778"/>
              <a:ext cx="486032" cy="602048"/>
            </a:xfrm>
            <a:prstGeom prst="rightBrace">
              <a:avLst>
                <a:gd name="adj1" fmla="val 25282"/>
                <a:gd name="adj2" fmla="val 50000"/>
              </a:avLst>
            </a:prstGeom>
            <a:noFill/>
            <a:ln w="508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45707" y="3526487"/>
              <a:ext cx="2595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+mn-lt"/>
                </a:rPr>
                <a:t>Floating Point Numbers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455388" y="4710001"/>
            <a:ext cx="3642980" cy="369332"/>
            <a:chOff x="2636108" y="4263766"/>
            <a:chExt cx="3642980" cy="369332"/>
          </a:xfrm>
        </p:grpSpPr>
        <p:cxnSp>
          <p:nvCxnSpPr>
            <p:cNvPr id="10" name="Straight Connector 9"/>
            <p:cNvCxnSpPr/>
            <p:nvPr/>
          </p:nvCxnSpPr>
          <p:spPr bwMode="auto">
            <a:xfrm>
              <a:off x="2636108" y="4448432"/>
              <a:ext cx="593124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3311609" y="4263766"/>
              <a:ext cx="2967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+mn-lt"/>
                </a:rPr>
                <a:t>Single Character (Unicode)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453052" y="5121897"/>
            <a:ext cx="2078449" cy="369332"/>
            <a:chOff x="2636108" y="4675659"/>
            <a:chExt cx="2078449" cy="369332"/>
          </a:xfrm>
        </p:grpSpPr>
        <p:cxnSp>
          <p:nvCxnSpPr>
            <p:cNvPr id="13" name="Straight Connector 12"/>
            <p:cNvCxnSpPr/>
            <p:nvPr/>
          </p:nvCxnSpPr>
          <p:spPr bwMode="auto">
            <a:xfrm>
              <a:off x="2636108" y="4860325"/>
              <a:ext cx="593124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3311609" y="4675659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+mn-lt"/>
                </a:rPr>
                <a:t>true or 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0153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automatically converts primitives to instances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Autoboxing</a:t>
            </a:r>
            <a:r>
              <a:rPr lang="en-US" dirty="0" smtClean="0"/>
              <a:t> and </a:t>
            </a:r>
            <a:r>
              <a:rPr lang="en-US" dirty="0" err="1" smtClean="0"/>
              <a:t>Autounboxing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</a:t>
            </a:r>
            <a:r>
              <a:rPr lang="en-US" dirty="0" err="1" smtClean="0"/>
              <a:t>ArrayList</a:t>
            </a:r>
            <a:r>
              <a:rPr lang="en-US" dirty="0" smtClean="0"/>
              <a:t>&lt;Integer&gt;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2529" y="1936725"/>
            <a:ext cx="4755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 answer = 42;</a:t>
            </a:r>
          </a:p>
          <a:p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 answer = new Integer(42);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0218" y="4418837"/>
            <a:ext cx="72492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&lt;Integer&gt;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&lt;Integer&gt;();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ints.add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Integer(42));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we can also do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ints.add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(42);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ints.get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</p:txBody>
      </p:sp>
    </p:spTree>
    <p:extLst>
      <p:ext uri="{BB962C8B-B14F-4D97-AF65-F5344CB8AC3E}">
        <p14:creationId xmlns:p14="http://schemas.microsoft.com/office/powerpoint/2010/main" val="3758251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Precedence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Highest to lowest Precedence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Unary and assignment operators: right-to-left</a:t>
            </a:r>
          </a:p>
          <a:p>
            <a:r>
              <a:rPr lang="en-US" sz="2400" dirty="0" smtClean="0"/>
              <a:t>Rest: left-to-right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75373"/>
              </p:ext>
            </p:extLst>
          </p:nvPr>
        </p:nvGraphicFramePr>
        <p:xfrm>
          <a:off x="450850" y="1625600"/>
          <a:ext cx="82423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1150"/>
                <a:gridCol w="41211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Parentheses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Unary operators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++, --, !, unary -, unary +, type-cast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Multiplication and Division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*, /, 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Addition and Subtraction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+, 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Relational operators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&lt;, &gt;, &lt;=, &gt;=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Equality and Inequality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==, !=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Boolean 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Boolean 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Ternary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 :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 operators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=, +=,</a:t>
                      </a:r>
                      <a:r>
                        <a:rPr lang="en-US" baseline="0" dirty="0" smtClean="0"/>
                        <a:t> -=, *=, /=, %=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993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dl-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csdl-2014.thmx</Template>
  <TotalTime>430</TotalTime>
  <Words>2779</Words>
  <Application>Microsoft Macintosh PowerPoint</Application>
  <PresentationFormat>On-screen Show (4:3)</PresentationFormat>
  <Paragraphs>739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csdl-2014</vt:lpstr>
      <vt:lpstr>Final Review</vt:lpstr>
      <vt:lpstr>Computer Fundamentals</vt:lpstr>
      <vt:lpstr>Two Types of Languages</vt:lpstr>
      <vt:lpstr>High-Level Programming Languages</vt:lpstr>
      <vt:lpstr>Building Blocks of Programs</vt:lpstr>
      <vt:lpstr>Variables</vt:lpstr>
      <vt:lpstr>Java Primitive Types</vt:lpstr>
      <vt:lpstr>Wrapper Classes</vt:lpstr>
      <vt:lpstr>Precedence Rules</vt:lpstr>
      <vt:lpstr>Blocks, Loops and Branches</vt:lpstr>
      <vt:lpstr>Blocks</vt:lpstr>
      <vt:lpstr>Variable Scope</vt:lpstr>
      <vt:lpstr>While Loop</vt:lpstr>
      <vt:lpstr>do..while Loop</vt:lpstr>
      <vt:lpstr>The for Loop</vt:lpstr>
      <vt:lpstr>The for each Loop</vt:lpstr>
      <vt:lpstr>Which Loop to Use</vt:lpstr>
      <vt:lpstr>if Statement</vt:lpstr>
      <vt:lpstr>Multiway Branching</vt:lpstr>
      <vt:lpstr>switch Statement</vt:lpstr>
      <vt:lpstr>Java Exceptions</vt:lpstr>
      <vt:lpstr>Dealing with Exceptions</vt:lpstr>
      <vt:lpstr>Arrays</vt:lpstr>
      <vt:lpstr>Array Variables</vt:lpstr>
      <vt:lpstr>Subroutines</vt:lpstr>
      <vt:lpstr>Subroutine Definitions</vt:lpstr>
      <vt:lpstr>Access Specifiers</vt:lpstr>
      <vt:lpstr>Calling Subroutines</vt:lpstr>
      <vt:lpstr>Parameters</vt:lpstr>
      <vt:lpstr>Formal and Actual Parameters</vt:lpstr>
      <vt:lpstr>Three Types of Variables</vt:lpstr>
      <vt:lpstr>Return Values</vt:lpstr>
      <vt:lpstr>Objects and Classes</vt:lpstr>
      <vt:lpstr>Classes</vt:lpstr>
      <vt:lpstr>Constructors</vt:lpstr>
      <vt:lpstr>Constructors</vt:lpstr>
      <vt:lpstr>Polymorphism</vt:lpstr>
      <vt:lpstr>Special Variable this</vt:lpstr>
      <vt:lpstr>Special Variable super</vt:lpstr>
      <vt:lpstr>Interfaces</vt:lpstr>
      <vt:lpstr>GUIs</vt:lpstr>
      <vt:lpstr>GUI Components</vt:lpstr>
      <vt:lpstr>GUI Events</vt:lpstr>
      <vt:lpstr>Searching an Array</vt:lpstr>
      <vt:lpstr>Sorting an Array</vt:lpstr>
      <vt:lpstr>2 Dimensional Arrays</vt:lpstr>
      <vt:lpstr>Recursion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Subroutines Ch. 4.1 &amp; 4.2</dc:title>
  <dc:creator>Carleton Moore</dc:creator>
  <cp:lastModifiedBy>Carleton Moore</cp:lastModifiedBy>
  <cp:revision>24</cp:revision>
  <dcterms:created xsi:type="dcterms:W3CDTF">2016-02-08T22:08:06Z</dcterms:created>
  <dcterms:modified xsi:type="dcterms:W3CDTF">2016-05-03T23:32:12Z</dcterms:modified>
</cp:coreProperties>
</file>