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73" r:id="rId6"/>
    <p:sldId id="281" r:id="rId7"/>
    <p:sldId id="260" r:id="rId8"/>
    <p:sldId id="274" r:id="rId9"/>
    <p:sldId id="277" r:id="rId10"/>
    <p:sldId id="278" r:id="rId11"/>
    <p:sldId id="279" r:id="rId12"/>
    <p:sldId id="265" r:id="rId13"/>
    <p:sldId id="275" r:id="rId14"/>
    <p:sldId id="276" r:id="rId15"/>
    <p:sldId id="280" r:id="rId16"/>
    <p:sldId id="270" r:id="rId17"/>
    <p:sldId id="271" r:id="rId18"/>
    <p:sldId id="269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1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17AFD-F60D-B843-B4AD-BA6CC0E350B6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B6885-02D8-4E4D-BD1D-8DB1198C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 objects</a:t>
            </a:r>
          </a:p>
          <a:p>
            <a:r>
              <a:rPr lang="en-US" dirty="0" smtClean="0"/>
              <a:t>They hold other objects</a:t>
            </a:r>
          </a:p>
          <a:p>
            <a:r>
              <a:rPr lang="en-US" dirty="0" smtClean="0"/>
              <a:t>Each element is identified by it’s index (0 – </a:t>
            </a:r>
            <a:r>
              <a:rPr lang="en-US" dirty="0" err="1" smtClean="0"/>
              <a:t>array.size</a:t>
            </a:r>
            <a:r>
              <a:rPr lang="en-US" dirty="0" smtClean="0"/>
              <a:t> -1)</a:t>
            </a:r>
          </a:p>
          <a:p>
            <a:r>
              <a:rPr lang="en-US" dirty="0" smtClean="0"/>
              <a:t>Arrays must be declared and initialized</a:t>
            </a:r>
          </a:p>
          <a:p>
            <a:r>
              <a:rPr lang="en-US" dirty="0" smtClean="0"/>
              <a:t>Access value using [] operator</a:t>
            </a:r>
          </a:p>
          <a:p>
            <a:r>
              <a:rPr lang="en-US" dirty="0" smtClean="0"/>
              <a:t>Initializing the array does not initialize the elements</a:t>
            </a:r>
          </a:p>
          <a:p>
            <a:r>
              <a:rPr lang="en-US" dirty="0" smtClean="0"/>
              <a:t>You must initialize the array elements</a:t>
            </a:r>
          </a:p>
          <a:p>
            <a:r>
              <a:rPr lang="en-US" dirty="0" err="1" smtClean="0"/>
              <a:t>System.arraycopy</a:t>
            </a:r>
            <a:r>
              <a:rPr lang="en-US" dirty="0" smtClean="0"/>
              <a:t> is your friend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B6885-02D8-4E4D-BD1D-8DB1198C0F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Dividing 2 Integers gives two results:</a:t>
            </a:r>
          </a:p>
          <a:p>
            <a:pPr lvl="1"/>
            <a:r>
              <a:rPr lang="en-US" dirty="0" smtClean="0"/>
              <a:t>Quotient</a:t>
            </a:r>
          </a:p>
          <a:p>
            <a:pPr lvl="1"/>
            <a:r>
              <a:rPr lang="en-US" dirty="0" smtClean="0"/>
              <a:t>Remainder</a:t>
            </a:r>
          </a:p>
          <a:p>
            <a:r>
              <a:rPr lang="en-US" dirty="0" smtClean="0"/>
              <a:t>Quotient is given by the division operator /</a:t>
            </a:r>
          </a:p>
          <a:p>
            <a:r>
              <a:rPr lang="en-US" dirty="0" smtClean="0"/>
              <a:t>Remainder is given by the modulo operator %</a:t>
            </a:r>
          </a:p>
          <a:p>
            <a:r>
              <a:rPr lang="en-US" dirty="0" smtClean="0"/>
              <a:t>Modulo operator is used often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B6885-02D8-4E4D-BD1D-8DB1198C0F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cycle through the values of a traffic light signal</a:t>
            </a:r>
          </a:p>
          <a:p>
            <a:r>
              <a:rPr lang="en-US" dirty="0" smtClean="0"/>
              <a:t>To cycle through the values we just need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lightIsNow</a:t>
            </a:r>
            <a:r>
              <a:rPr lang="en-US" dirty="0" smtClean="0"/>
              <a:t> is 2 the calculation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B6885-02D8-4E4D-BD1D-8DB1198C0F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2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 211</a:t>
            </a:r>
          </a:p>
          <a:p>
            <a:r>
              <a:rPr lang="en-US" dirty="0" smtClean="0"/>
              <a:t>Cam Moore</a:t>
            </a:r>
          </a:p>
          <a:p>
            <a:r>
              <a:rPr lang="en-US" dirty="0" smtClean="0"/>
              <a:t>Information and Computer Sciences</a:t>
            </a:r>
          </a:p>
          <a:p>
            <a:r>
              <a:rPr lang="en-US" dirty="0" smtClean="0"/>
              <a:t>University of Hawaii, </a:t>
            </a:r>
            <a:r>
              <a:rPr lang="en-US" smtClean="0"/>
              <a:t>Manoa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2057400"/>
            <a:ext cx="2324100" cy="208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4346" y="4763869"/>
            <a:ext cx="161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q = 23 / 2;</a:t>
            </a:r>
          </a:p>
          <a:p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r = 23 % 2;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2000" y="1676400"/>
            <a:ext cx="450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String [] lights = { "green", "yellow", "red" };</a:t>
            </a:r>
          </a:p>
          <a:p>
            <a:r>
              <a:rPr lang="en-US" dirty="0" err="1" smtClean="0">
                <a:solidFill>
                  <a:srgbClr val="595959"/>
                </a:solidFill>
              </a:rPr>
              <a:t>int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lightIsNow</a:t>
            </a:r>
            <a:r>
              <a:rPr lang="en-US" dirty="0" smtClean="0">
                <a:solidFill>
                  <a:srgbClr val="595959"/>
                </a:solidFill>
              </a:rPr>
              <a:t> = 2;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73095" y="2667000"/>
            <a:ext cx="2997810" cy="2286000"/>
            <a:chOff x="2821049" y="2667000"/>
            <a:chExt cx="2997810" cy="2286000"/>
          </a:xfrm>
        </p:grpSpPr>
        <p:sp>
          <p:nvSpPr>
            <p:cNvPr id="44" name="Rectangle 43"/>
            <p:cNvSpPr/>
            <p:nvPr/>
          </p:nvSpPr>
          <p:spPr>
            <a:xfrm>
              <a:off x="3962400" y="3124200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72000" y="3124200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81600" y="3124200"/>
              <a:ext cx="6096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0" y="2669226"/>
              <a:ext cx="31304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156" y="2669226"/>
              <a:ext cx="31304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4000" y="2669226"/>
              <a:ext cx="31304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endCxn id="55" idx="0"/>
            </p:cNvCxnSpPr>
            <p:nvPr/>
          </p:nvCxnSpPr>
          <p:spPr>
            <a:xfrm flipH="1">
              <a:off x="4257472" y="3505200"/>
              <a:ext cx="11377" cy="68580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6" idx="0"/>
            </p:cNvCxnSpPr>
            <p:nvPr/>
          </p:nvCxnSpPr>
          <p:spPr>
            <a:xfrm>
              <a:off x="4878449" y="3505200"/>
              <a:ext cx="2620" cy="1078468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57" idx="0"/>
            </p:cNvCxnSpPr>
            <p:nvPr/>
          </p:nvCxnSpPr>
          <p:spPr>
            <a:xfrm flipH="1">
              <a:off x="5482845" y="3505200"/>
              <a:ext cx="5204" cy="697468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21049" y="2667000"/>
              <a:ext cx="723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lights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17" name="Elbow Connector 16"/>
            <p:cNvCxnSpPr>
              <a:stCxn id="16" idx="2"/>
              <a:endCxn id="44" idx="1"/>
            </p:cNvCxnSpPr>
            <p:nvPr/>
          </p:nvCxnSpPr>
          <p:spPr>
            <a:xfrm rot="16200000" flipH="1">
              <a:off x="3357225" y="2861925"/>
              <a:ext cx="430768" cy="779582"/>
            </a:xfrm>
            <a:prstGeom prst="bentConnector2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790543" y="4191000"/>
              <a:ext cx="93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“green”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91147" y="4583668"/>
              <a:ext cx="97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“yellow”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46830" y="4202668"/>
              <a:ext cx="672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“red”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62000" y="51170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lightIsNow</a:t>
            </a:r>
            <a:r>
              <a:rPr lang="en-US" dirty="0" smtClean="0">
                <a:solidFill>
                  <a:srgbClr val="595959"/>
                </a:solidFill>
              </a:rPr>
              <a:t> = (</a:t>
            </a:r>
            <a:r>
              <a:rPr lang="en-US" dirty="0" err="1" smtClean="0">
                <a:solidFill>
                  <a:srgbClr val="595959"/>
                </a:solidFill>
              </a:rPr>
              <a:t>lightIsNow</a:t>
            </a:r>
            <a:r>
              <a:rPr lang="en-US" dirty="0" smtClean="0">
                <a:solidFill>
                  <a:srgbClr val="595959"/>
                </a:solidFill>
              </a:rPr>
              <a:t> + 1) % </a:t>
            </a:r>
            <a:r>
              <a:rPr lang="en-US" dirty="0" err="1" smtClean="0">
                <a:solidFill>
                  <a:srgbClr val="595959"/>
                </a:solidFill>
              </a:rPr>
              <a:t>lights.length</a:t>
            </a:r>
            <a:r>
              <a:rPr lang="en-US" dirty="0" smtClean="0">
                <a:solidFill>
                  <a:srgbClr val="595959"/>
                </a:solidFill>
              </a:rPr>
              <a:t>;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3099" y="5715000"/>
            <a:ext cx="271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lightIsNow</a:t>
            </a:r>
            <a:r>
              <a:rPr lang="en-US" dirty="0" smtClean="0">
                <a:solidFill>
                  <a:srgbClr val="595959"/>
                </a:solidFill>
              </a:rPr>
              <a:t> = (2 + 1) % 3;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2553" y="5715000"/>
            <a:ext cx="216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lightIsNow</a:t>
            </a:r>
            <a:r>
              <a:rPr lang="en-US" dirty="0" smtClean="0">
                <a:solidFill>
                  <a:srgbClr val="595959"/>
                </a:solidFill>
              </a:rPr>
              <a:t> = 3 % 3;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660" y="5715000"/>
            <a:ext cx="17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lightIsNow</a:t>
            </a:r>
            <a:r>
              <a:rPr lang="en-US" dirty="0" smtClean="0">
                <a:solidFill>
                  <a:srgbClr val="595959"/>
                </a:solidFill>
              </a:rPr>
              <a:t> = 0;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4" grpId="0"/>
      <p:bldP spid="64" grpId="1"/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Booleans and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Several different operators return Boolean values</a:t>
            </a:r>
          </a:p>
          <a:p>
            <a:pPr lvl="1"/>
            <a:r>
              <a:rPr lang="en-US" dirty="0" smtClean="0"/>
              <a:t>Arithmetic: &lt;, &lt;=, ==, !=, &gt;=, &gt;</a:t>
            </a:r>
          </a:p>
          <a:p>
            <a:pPr lvl="1"/>
            <a:r>
              <a:rPr lang="en-US" dirty="0" smtClean="0"/>
              <a:t>Objects: ==, .equals()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8545"/>
            <a:ext cx="2476500" cy="186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i="1" dirty="0" smtClean="0"/>
              <a:t>condition1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body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752158" y="1841260"/>
            <a:ext cx="3029642" cy="3111740"/>
            <a:chOff x="3429000" y="2588288"/>
            <a:chExt cx="3029642" cy="3111740"/>
          </a:xfrm>
        </p:grpSpPr>
        <p:sp>
          <p:nvSpPr>
            <p:cNvPr id="5" name="Diamond 4"/>
            <p:cNvSpPr/>
            <p:nvPr/>
          </p:nvSpPr>
          <p:spPr>
            <a:xfrm>
              <a:off x="3429000" y="3124200"/>
              <a:ext cx="1752600" cy="990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9000" y="45720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body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5" idx="0"/>
            </p:cNvCxnSpPr>
            <p:nvPr/>
          </p:nvCxnSpPr>
          <p:spPr>
            <a:xfrm flipH="1">
              <a:off x="4305300" y="2588288"/>
              <a:ext cx="4345" cy="535912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4305300" y="4114800"/>
              <a:ext cx="8871" cy="420365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19600" y="4114800"/>
              <a:ext cx="58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true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1600" y="3200400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false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7" idx="2"/>
            </p:cNvCxnSpPr>
            <p:nvPr/>
          </p:nvCxnSpPr>
          <p:spPr>
            <a:xfrm flipH="1">
              <a:off x="4302480" y="5105400"/>
              <a:ext cx="2820" cy="594628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3"/>
            </p:cNvCxnSpPr>
            <p:nvPr/>
          </p:nvCxnSpPr>
          <p:spPr>
            <a:xfrm>
              <a:off x="5181600" y="3619500"/>
              <a:ext cx="1277042" cy="3316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37620" y="3620780"/>
              <a:ext cx="0" cy="175260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312325" y="5334000"/>
              <a:ext cx="2088476" cy="1777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02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body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// else body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52158" y="1841260"/>
            <a:ext cx="3878231" cy="3111740"/>
            <a:chOff x="3752158" y="1841260"/>
            <a:chExt cx="3878231" cy="3111740"/>
          </a:xfrm>
        </p:grpSpPr>
        <p:sp>
          <p:nvSpPr>
            <p:cNvPr id="5" name="Diamond 4"/>
            <p:cNvSpPr/>
            <p:nvPr/>
          </p:nvSpPr>
          <p:spPr>
            <a:xfrm>
              <a:off x="3752158" y="2377172"/>
              <a:ext cx="1752600" cy="990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test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2158" y="3824972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body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 flipH="1">
              <a:off x="4628458" y="1841260"/>
              <a:ext cx="4345" cy="535912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4628458" y="3367772"/>
              <a:ext cx="8871" cy="420365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742758" y="3367772"/>
              <a:ext cx="58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true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4758" y="2453372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false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 flipH="1">
              <a:off x="4625638" y="4358372"/>
              <a:ext cx="2820" cy="594628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</p:cNvCxnSpPr>
            <p:nvPr/>
          </p:nvCxnSpPr>
          <p:spPr>
            <a:xfrm>
              <a:off x="5504758" y="2872472"/>
              <a:ext cx="1277042" cy="3316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635483" y="4586972"/>
              <a:ext cx="2088476" cy="1777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877789" y="3838866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else body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endCxn id="15" idx="0"/>
            </p:cNvCxnSpPr>
            <p:nvPr/>
          </p:nvCxnSpPr>
          <p:spPr>
            <a:xfrm flipH="1">
              <a:off x="6754089" y="2896188"/>
              <a:ext cx="175" cy="942678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</p:cNvCxnSpPr>
            <p:nvPr/>
          </p:nvCxnSpPr>
          <p:spPr>
            <a:xfrm>
              <a:off x="6754089" y="4372266"/>
              <a:ext cx="175" cy="217374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38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3041668" cy="4450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witch (selector)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case </a:t>
            </a:r>
            <a:r>
              <a:rPr lang="en-US" sz="2400" i="1" dirty="0" smtClean="0"/>
              <a:t>label1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i="1" dirty="0" smtClean="0"/>
              <a:t>statements1</a:t>
            </a:r>
            <a:r>
              <a:rPr lang="en-US" sz="2400" dirty="0" smtClean="0"/>
              <a:t>;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break;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case </a:t>
            </a:r>
            <a:r>
              <a:rPr lang="en-US" sz="2400" i="1" dirty="0" smtClean="0"/>
              <a:t>label2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i="1" dirty="0" smtClean="0"/>
              <a:t>statements2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break;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…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default: </a:t>
            </a:r>
            <a:r>
              <a:rPr lang="en-US" sz="2400" i="1" dirty="0" smtClean="0"/>
              <a:t>statements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Diamond 5"/>
          <p:cNvSpPr/>
          <p:nvPr/>
        </p:nvSpPr>
        <p:spPr>
          <a:xfrm>
            <a:off x="3581400" y="1831312"/>
            <a:ext cx="1752600" cy="9906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4457700" y="1295400"/>
            <a:ext cx="4345" cy="535912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706042" y="2883140"/>
            <a:ext cx="2514600" cy="533400"/>
            <a:chOff x="4876800" y="3810000"/>
            <a:chExt cx="2514600" cy="533400"/>
          </a:xfrm>
        </p:grpSpPr>
        <p:sp>
          <p:nvSpPr>
            <p:cNvPr id="7" name="Rectangle 6"/>
            <p:cNvSpPr/>
            <p:nvPr/>
          </p:nvSpPr>
          <p:spPr>
            <a:xfrm>
              <a:off x="5638800" y="38100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statements1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76800" y="3886200"/>
              <a:ext cx="80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label1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06042" y="3568940"/>
            <a:ext cx="2514600" cy="533400"/>
            <a:chOff x="4876800" y="4876800"/>
            <a:chExt cx="2514600" cy="533400"/>
          </a:xfrm>
        </p:grpSpPr>
        <p:sp>
          <p:nvSpPr>
            <p:cNvPr id="15" name="Rectangle 14"/>
            <p:cNvSpPr/>
            <p:nvPr/>
          </p:nvSpPr>
          <p:spPr>
            <a:xfrm>
              <a:off x="5638800" y="48768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statements2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4953000"/>
              <a:ext cx="80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label2</a:t>
              </a:r>
              <a:endParaRPr lang="en-US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Elbow Connector 20"/>
          <p:cNvCxnSpPr>
            <a:stCxn id="6" idx="2"/>
            <a:endCxn id="18" idx="1"/>
          </p:cNvCxnSpPr>
          <p:nvPr/>
        </p:nvCxnSpPr>
        <p:spPr>
          <a:xfrm rot="16200000" flipH="1">
            <a:off x="4420824" y="2858788"/>
            <a:ext cx="322094" cy="248342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2"/>
            <a:endCxn id="19" idx="1"/>
          </p:cNvCxnSpPr>
          <p:nvPr/>
        </p:nvCxnSpPr>
        <p:spPr>
          <a:xfrm rot="16200000" flipH="1">
            <a:off x="4077924" y="3201688"/>
            <a:ext cx="1007894" cy="248342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44242" y="4559540"/>
            <a:ext cx="1752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9842" y="4635740"/>
            <a:ext cx="87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default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06042" y="41023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…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2" name="Elbow Connector 31"/>
          <p:cNvCxnSpPr>
            <a:stCxn id="6" idx="2"/>
            <a:endCxn id="29" idx="1"/>
          </p:cNvCxnSpPr>
          <p:nvPr/>
        </p:nvCxnSpPr>
        <p:spPr>
          <a:xfrm rot="16200000" flipH="1">
            <a:off x="3544524" y="3735088"/>
            <a:ext cx="1998494" cy="172142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</p:cNvCxnSpPr>
          <p:nvPr/>
        </p:nvCxnSpPr>
        <p:spPr>
          <a:xfrm>
            <a:off x="7220642" y="3149840"/>
            <a:ext cx="399358" cy="2793760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3"/>
          </p:cNvCxnSpPr>
          <p:nvPr/>
        </p:nvCxnSpPr>
        <p:spPr>
          <a:xfrm>
            <a:off x="7220642" y="3835640"/>
            <a:ext cx="399358" cy="2107960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8" idx="3"/>
          </p:cNvCxnSpPr>
          <p:nvPr/>
        </p:nvCxnSpPr>
        <p:spPr>
          <a:xfrm>
            <a:off x="7296842" y="4826240"/>
            <a:ext cx="323158" cy="1117360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5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(</a:t>
            </a:r>
            <a:r>
              <a:rPr lang="en-US" i="1" dirty="0" smtClean="0"/>
              <a:t>condition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body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43000" y="3124200"/>
            <a:ext cx="6142664" cy="2858765"/>
            <a:chOff x="1143000" y="3124200"/>
            <a:chExt cx="6142664" cy="2858765"/>
          </a:xfrm>
        </p:grpSpPr>
        <p:sp>
          <p:nvSpPr>
            <p:cNvPr id="6" name="Diamond 5"/>
            <p:cNvSpPr/>
            <p:nvPr/>
          </p:nvSpPr>
          <p:spPr>
            <a:xfrm>
              <a:off x="1143000" y="4572000"/>
              <a:ext cx="1752600" cy="990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test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3048000" y="3429000"/>
              <a:ext cx="3048000" cy="1143000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0000" y="48006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body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>
              <a:off x="2019300" y="3124200"/>
              <a:ext cx="0" cy="144780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>
              <a:off x="2019300" y="5562600"/>
              <a:ext cx="8871" cy="420365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1"/>
            </p:cNvCxnSpPr>
            <p:nvPr/>
          </p:nvCxnSpPr>
          <p:spPr>
            <a:xfrm>
              <a:off x="2895600" y="5067300"/>
              <a:ext cx="914400" cy="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8" idx="3"/>
            </p:cNvCxnSpPr>
            <p:nvPr/>
          </p:nvCxnSpPr>
          <p:spPr>
            <a:xfrm flipV="1">
              <a:off x="5562600" y="3320942"/>
              <a:ext cx="1713218" cy="1746358"/>
            </a:xfrm>
            <a:prstGeom prst="bentConnector2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95600" y="4648200"/>
              <a:ext cx="58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true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57400" y="5498068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false</a:t>
              </a:r>
              <a:endParaRPr lang="en-US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1981200" y="3315965"/>
              <a:ext cx="5304464" cy="1668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65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body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 while (</a:t>
            </a:r>
            <a:r>
              <a:rPr lang="en-US" i="1" dirty="0" smtClean="0"/>
              <a:t>condition</a:t>
            </a:r>
            <a:r>
              <a:rPr lang="en-US" dirty="0" smtClean="0"/>
              <a:t>);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96335" y="3504680"/>
            <a:ext cx="5456865" cy="2884471"/>
            <a:chOff x="1096335" y="3504680"/>
            <a:chExt cx="5456865" cy="2884471"/>
          </a:xfrm>
        </p:grpSpPr>
        <p:sp>
          <p:nvSpPr>
            <p:cNvPr id="5" name="Diamond 4"/>
            <p:cNvSpPr/>
            <p:nvPr/>
          </p:nvSpPr>
          <p:spPr>
            <a:xfrm>
              <a:off x="1096335" y="4913635"/>
              <a:ext cx="1752600" cy="990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3048000" y="3962400"/>
              <a:ext cx="3048000" cy="1143000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96335" y="39624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body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1972635" y="5904235"/>
              <a:ext cx="6309" cy="484916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95600" y="4989835"/>
              <a:ext cx="58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true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57400" y="5839703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false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29" name="Straight Arrow Connector 28"/>
            <p:cNvCxnSpPr>
              <a:endCxn id="7" idx="0"/>
            </p:cNvCxnSpPr>
            <p:nvPr/>
          </p:nvCxnSpPr>
          <p:spPr>
            <a:xfrm flipH="1">
              <a:off x="1972635" y="3504680"/>
              <a:ext cx="6309" cy="45772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5" idx="0"/>
            </p:cNvCxnSpPr>
            <p:nvPr/>
          </p:nvCxnSpPr>
          <p:spPr>
            <a:xfrm>
              <a:off x="1972635" y="4495800"/>
              <a:ext cx="0" cy="417835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3"/>
            </p:cNvCxnSpPr>
            <p:nvPr/>
          </p:nvCxnSpPr>
          <p:spPr>
            <a:xfrm>
              <a:off x="2848935" y="5408935"/>
              <a:ext cx="3704265" cy="1265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553200" y="3733800"/>
              <a:ext cx="0" cy="167640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981200" y="3733800"/>
              <a:ext cx="4572000" cy="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99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i="1" dirty="0" smtClean="0"/>
              <a:t>initialization; test; increment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body;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43000" y="2868760"/>
            <a:ext cx="7010400" cy="3760640"/>
            <a:chOff x="1143000" y="2146125"/>
            <a:chExt cx="7010400" cy="3760640"/>
          </a:xfrm>
        </p:grpSpPr>
        <p:sp>
          <p:nvSpPr>
            <p:cNvPr id="6" name="Rectangle 5"/>
            <p:cNvSpPr/>
            <p:nvPr/>
          </p:nvSpPr>
          <p:spPr>
            <a:xfrm>
              <a:off x="1143000" y="25146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initialization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43000" y="4495800"/>
              <a:ext cx="1752600" cy="990600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test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3048000" y="3352800"/>
              <a:ext cx="3048000" cy="1143000"/>
            </a:xfrm>
            <a:prstGeom prst="don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47244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body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3657600"/>
              <a:ext cx="1752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increment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6" idx="0"/>
            </p:cNvCxnSpPr>
            <p:nvPr/>
          </p:nvCxnSpPr>
          <p:spPr>
            <a:xfrm flipH="1">
              <a:off x="2019300" y="2146125"/>
              <a:ext cx="1590" cy="368475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7" idx="0"/>
            </p:cNvCxnSpPr>
            <p:nvPr/>
          </p:nvCxnSpPr>
          <p:spPr>
            <a:xfrm>
              <a:off x="2019300" y="3048000"/>
              <a:ext cx="0" cy="1447800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2"/>
            </p:cNvCxnSpPr>
            <p:nvPr/>
          </p:nvCxnSpPr>
          <p:spPr>
            <a:xfrm>
              <a:off x="2019300" y="5486400"/>
              <a:ext cx="8871" cy="420365"/>
            </a:xfrm>
            <a:prstGeom prst="straightConnector1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10" idx="1"/>
            </p:cNvCxnSpPr>
            <p:nvPr/>
          </p:nvCxnSpPr>
          <p:spPr>
            <a:xfrm>
              <a:off x="2895600" y="4991100"/>
              <a:ext cx="91440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0" idx="3"/>
              <a:endCxn id="11" idx="2"/>
            </p:cNvCxnSpPr>
            <p:nvPr/>
          </p:nvCxnSpPr>
          <p:spPr>
            <a:xfrm flipV="1">
              <a:off x="5562600" y="4191000"/>
              <a:ext cx="1714500" cy="800100"/>
            </a:xfrm>
            <a:prstGeom prst="bentConnector2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1" idx="0"/>
            </p:cNvCxnSpPr>
            <p:nvPr/>
          </p:nvCxnSpPr>
          <p:spPr>
            <a:xfrm rot="16200000" flipV="1">
              <a:off x="4433429" y="813929"/>
              <a:ext cx="428569" cy="5258774"/>
            </a:xfrm>
            <a:prstGeom prst="bentConnector2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95600" y="4572000"/>
              <a:ext cx="582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true</a:t>
              </a:r>
              <a:endParaRPr lang="en-US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5421868"/>
              <a:ext cx="67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false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5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familiar with:</a:t>
            </a:r>
          </a:p>
          <a:p>
            <a:pPr lvl="1"/>
            <a:r>
              <a:rPr lang="en-US" dirty="0" smtClean="0"/>
              <a:t>Developing Java programs</a:t>
            </a:r>
          </a:p>
          <a:p>
            <a:pPr lvl="1"/>
            <a:r>
              <a:rPr lang="en-US" dirty="0" smtClean="0"/>
              <a:t>Java primitives</a:t>
            </a:r>
          </a:p>
          <a:p>
            <a:pPr lvl="1"/>
            <a:r>
              <a:rPr lang="en-US" dirty="0" smtClean="0"/>
              <a:t>Control statements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Exceptions</a:t>
            </a:r>
          </a:p>
          <a:p>
            <a:r>
              <a:rPr lang="en-US" dirty="0" smtClean="0"/>
              <a:t>Understand Appendix A in the textbook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47799"/>
            <a:ext cx="6172200" cy="5196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Java Programs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12" y="1523999"/>
            <a:ext cx="5070976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9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Compiler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4" y="1905000"/>
            <a:ext cx="7219452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Exceptions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524000"/>
            <a:ext cx="1828800" cy="6858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Throwable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2514600"/>
            <a:ext cx="1828800" cy="6858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Exception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4876800"/>
            <a:ext cx="2895600" cy="167640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IOException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SQLException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MalformedURLException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…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514600"/>
            <a:ext cx="1828800" cy="685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Error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3733800"/>
            <a:ext cx="2743200" cy="6858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RuntimeException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4876800"/>
            <a:ext cx="3352800" cy="1676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NullPointerException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NumberFormatException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ClassCastException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IndexOutOfBoundsException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…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0"/>
            <a:endCxn id="3" idx="1"/>
          </p:cNvCxnSpPr>
          <p:nvPr/>
        </p:nvCxnSpPr>
        <p:spPr>
          <a:xfrm rot="5400000" flipH="1" flipV="1">
            <a:off x="2457450" y="1771650"/>
            <a:ext cx="647700" cy="838200"/>
          </a:xfrm>
          <a:prstGeom prst="bentConnector2">
            <a:avLst/>
          </a:prstGeom>
          <a:ln>
            <a:solidFill>
              <a:schemeClr val="bg2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0"/>
            <a:endCxn id="3" idx="3"/>
          </p:cNvCxnSpPr>
          <p:nvPr/>
        </p:nvCxnSpPr>
        <p:spPr>
          <a:xfrm rot="16200000" flipV="1">
            <a:off x="4895850" y="2000250"/>
            <a:ext cx="647700" cy="381000"/>
          </a:xfrm>
          <a:prstGeom prst="bentConnector2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5" idx="2"/>
          </p:cNvCxnSpPr>
          <p:nvPr/>
        </p:nvCxnSpPr>
        <p:spPr>
          <a:xfrm rot="5400000" flipH="1" flipV="1">
            <a:off x="4495800" y="2819400"/>
            <a:ext cx="533400" cy="1295400"/>
          </a:xfrm>
          <a:prstGeom prst="bentConnector3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0"/>
            <a:endCxn id="8" idx="2"/>
          </p:cNvCxnSpPr>
          <p:nvPr/>
        </p:nvCxnSpPr>
        <p:spPr>
          <a:xfrm rot="5400000" flipH="1" flipV="1">
            <a:off x="3390900" y="4152900"/>
            <a:ext cx="457200" cy="990600"/>
          </a:xfrm>
          <a:prstGeom prst="bentConnector3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</p:cNvCxnSpPr>
          <p:nvPr/>
        </p:nvCxnSpPr>
        <p:spPr>
          <a:xfrm rot="16200000" flipV="1">
            <a:off x="5067300" y="3543300"/>
            <a:ext cx="1676400" cy="990600"/>
          </a:xfrm>
          <a:prstGeom prst="bentConnector3">
            <a:avLst>
              <a:gd name="adj1" fmla="val 83095"/>
            </a:avLst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try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// The code being monitored for Exceptions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// When an Exception is encountered or thrown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// The code that is skipped during an exception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catch (Exception e)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// The code to execute when an Exception is encountered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finally {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// The code independent of Exception occurrence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7010400" y="1905000"/>
            <a:ext cx="762000" cy="1371600"/>
          </a:xfrm>
          <a:prstGeom prst="curved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838200" y="2590800"/>
            <a:ext cx="762000" cy="1371600"/>
          </a:xfrm>
          <a:prstGeom prst="curved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38200" y="4114800"/>
            <a:ext cx="381000" cy="9144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62000" y="1600200"/>
            <a:ext cx="381000" cy="6858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62000" y="4114800"/>
            <a:ext cx="381000" cy="6858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62000" y="1447800"/>
            <a:ext cx="381000" cy="5334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38200" y="3200400"/>
            <a:ext cx="381000" cy="685800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6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2" animBg="1"/>
      <p:bldP spid="6" grpId="0" animBg="1"/>
      <p:bldP spid="7" grpId="0" animBg="1"/>
      <p:bldP spid="7" grpId="2" animBg="1"/>
      <p:bldP spid="8" grpId="0" animBg="1"/>
      <p:bldP spid="8" grpId="2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1447800"/>
            <a:ext cx="8839200" cy="2054219"/>
            <a:chOff x="0" y="1524000"/>
            <a:chExt cx="9144000" cy="21304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00"/>
              <a:ext cx="9144000" cy="174941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1000" y="1524000"/>
              <a:ext cx="1332526" cy="383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595959"/>
                  </a:solidFill>
                </a:rPr>
                <a:t>Primitives</a:t>
              </a:r>
              <a:endParaRPr lang="en-US" b="1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36126" y="3733800"/>
            <a:ext cx="5871749" cy="2895600"/>
            <a:chOff x="2205137" y="3733800"/>
            <a:chExt cx="5871749" cy="2895600"/>
          </a:xfrm>
        </p:grpSpPr>
        <p:sp>
          <p:nvSpPr>
            <p:cNvPr id="11" name="TextBox 10"/>
            <p:cNvSpPr txBox="1"/>
            <p:nvPr/>
          </p:nvSpPr>
          <p:spPr>
            <a:xfrm>
              <a:off x="2514600" y="3733800"/>
              <a:ext cx="103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595959"/>
                  </a:solidFill>
                </a:rPr>
                <a:t>Objects</a:t>
              </a:r>
              <a:endParaRPr lang="en-US" b="1" dirty="0">
                <a:solidFill>
                  <a:srgbClr val="595959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657600" y="3733800"/>
              <a:ext cx="3048000" cy="2895600"/>
              <a:chOff x="2971800" y="3733800"/>
              <a:chExt cx="3048000" cy="289560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971800" y="3733800"/>
                <a:ext cx="3048000" cy="2895600"/>
                <a:chOff x="3124200" y="3733800"/>
                <a:chExt cx="3048000" cy="2895600"/>
              </a:xfrm>
            </p:grpSpPr>
            <p:sp>
              <p:nvSpPr>
                <p:cNvPr id="3" name="Donut 2"/>
                <p:cNvSpPr/>
                <p:nvPr/>
              </p:nvSpPr>
              <p:spPr>
                <a:xfrm>
                  <a:off x="3124200" y="3733800"/>
                  <a:ext cx="3048000" cy="2895600"/>
                </a:xfrm>
                <a:prstGeom prst="donut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/>
                <p:cNvCxnSpPr>
                  <a:stCxn id="3" idx="0"/>
                </p:cNvCxnSpPr>
                <p:nvPr/>
              </p:nvCxnSpPr>
              <p:spPr>
                <a:xfrm>
                  <a:off x="4648200" y="3733800"/>
                  <a:ext cx="0" cy="7620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3" idx="7"/>
                </p:cNvCxnSpPr>
                <p:nvPr/>
              </p:nvCxnSpPr>
              <p:spPr>
                <a:xfrm flipH="1">
                  <a:off x="5257800" y="4157851"/>
                  <a:ext cx="4680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3" idx="6"/>
                </p:cNvCxnSpPr>
                <p:nvPr/>
              </p:nvCxnSpPr>
              <p:spPr>
                <a:xfrm flipH="1">
                  <a:off x="54864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3" idx="5"/>
                </p:cNvCxnSpPr>
                <p:nvPr/>
              </p:nvCxnSpPr>
              <p:spPr>
                <a:xfrm flipH="1" flipV="1">
                  <a:off x="5181600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3" idx="4"/>
                </p:cNvCxnSpPr>
                <p:nvPr/>
              </p:nvCxnSpPr>
              <p:spPr>
                <a:xfrm flipV="1">
                  <a:off x="4648200" y="5943600"/>
                  <a:ext cx="0" cy="68580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endCxn id="3" idx="1"/>
                </p:cNvCxnSpPr>
                <p:nvPr/>
              </p:nvCxnSpPr>
              <p:spPr>
                <a:xfrm flipH="1" flipV="1">
                  <a:off x="3570569" y="4157851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endCxn id="3" idx="3"/>
                </p:cNvCxnSpPr>
                <p:nvPr/>
              </p:nvCxnSpPr>
              <p:spPr>
                <a:xfrm flipH="1">
                  <a:off x="3570569" y="5715000"/>
                  <a:ext cx="544231" cy="490349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3" idx="2"/>
                </p:cNvCxnSpPr>
                <p:nvPr/>
              </p:nvCxnSpPr>
              <p:spPr>
                <a:xfrm>
                  <a:off x="3124200" y="5181600"/>
                  <a:ext cx="685800" cy="0"/>
                </a:xfrm>
                <a:prstGeom prst="line">
                  <a:avLst/>
                </a:prstGeom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Isosceles Triangle 32"/>
              <p:cNvSpPr/>
              <p:nvPr/>
            </p:nvSpPr>
            <p:spPr>
              <a:xfrm>
                <a:off x="3810000" y="4800600"/>
                <a:ext cx="228600" cy="228600"/>
              </a:xfrm>
              <a:prstGeom prst="triangle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gular Pentagon 33"/>
              <p:cNvSpPr/>
              <p:nvPr/>
            </p:nvSpPr>
            <p:spPr>
              <a:xfrm>
                <a:off x="3810000" y="5257800"/>
                <a:ext cx="304800" cy="304800"/>
              </a:xfrm>
              <a:prstGeom prst="pentagon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nip Diagonal Corner Rectangle 34"/>
              <p:cNvSpPr/>
              <p:nvPr/>
            </p:nvSpPr>
            <p:spPr>
              <a:xfrm>
                <a:off x="4267200" y="4724400"/>
                <a:ext cx="228600" cy="304800"/>
              </a:xfrm>
              <a:prstGeom prst="snip2DiagRect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Pie 35"/>
              <p:cNvSpPr/>
              <p:nvPr/>
            </p:nvSpPr>
            <p:spPr>
              <a:xfrm>
                <a:off x="4800600" y="4953000"/>
                <a:ext cx="228600" cy="304800"/>
              </a:xfrm>
              <a:prstGeom prst="pie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Plaque 36"/>
              <p:cNvSpPr/>
              <p:nvPr/>
            </p:nvSpPr>
            <p:spPr>
              <a:xfrm>
                <a:off x="4495800" y="5486400"/>
                <a:ext cx="228600" cy="304800"/>
              </a:xfrm>
              <a:prstGeom prst="plaque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5-Point Star 37"/>
              <p:cNvSpPr/>
              <p:nvPr/>
            </p:nvSpPr>
            <p:spPr>
              <a:xfrm>
                <a:off x="4343400" y="5105400"/>
                <a:ext cx="304800" cy="228600"/>
              </a:xfrm>
              <a:prstGeom prst="star5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205137" y="4648200"/>
              <a:ext cx="1223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Methods</a:t>
              </a:r>
            </a:p>
            <a:p>
              <a:r>
                <a:rPr lang="en-US" dirty="0" smtClean="0">
                  <a:solidFill>
                    <a:schemeClr val="bg2">
                      <a:lumMod val="65000"/>
                      <a:lumOff val="35000"/>
                    </a:schemeClr>
                  </a:solidFill>
                </a:rPr>
                <a:t>(behavior)</a:t>
              </a:r>
              <a:endParaRPr lang="en-US" dirty="0">
                <a:solidFill>
                  <a:schemeClr val="bg2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34200" y="4343400"/>
              <a:ext cx="1142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Variables</a:t>
              </a:r>
            </a:p>
            <a:p>
              <a:r>
                <a:rPr lang="en-US" dirty="0" smtClean="0">
                  <a:solidFill>
                    <a:srgbClr val="595959"/>
                  </a:solidFill>
                </a:rPr>
                <a:t>(state)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43" name="Straight Connector 42"/>
            <p:cNvCxnSpPr>
              <a:stCxn id="40" idx="3"/>
            </p:cNvCxnSpPr>
            <p:nvPr/>
          </p:nvCxnSpPr>
          <p:spPr>
            <a:xfrm flipV="1">
              <a:off x="3429000" y="4724400"/>
              <a:ext cx="685800" cy="246966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3"/>
            </p:cNvCxnSpPr>
            <p:nvPr/>
          </p:nvCxnSpPr>
          <p:spPr>
            <a:xfrm flipV="1">
              <a:off x="3429000" y="4191000"/>
              <a:ext cx="1447800" cy="780366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3"/>
            </p:cNvCxnSpPr>
            <p:nvPr/>
          </p:nvCxnSpPr>
          <p:spPr>
            <a:xfrm>
              <a:off x="3429000" y="4971366"/>
              <a:ext cx="685800" cy="6674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3"/>
            </p:cNvCxnSpPr>
            <p:nvPr/>
          </p:nvCxnSpPr>
          <p:spPr>
            <a:xfrm>
              <a:off x="3429000" y="4971366"/>
              <a:ext cx="1066800" cy="12770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1" idx="1"/>
              <a:endCxn id="35" idx="0"/>
            </p:cNvCxnSpPr>
            <p:nvPr/>
          </p:nvCxnSpPr>
          <p:spPr>
            <a:xfrm flipH="1">
              <a:off x="5181600" y="4666566"/>
              <a:ext cx="1752600" cy="2102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1"/>
              <a:endCxn id="37" idx="3"/>
            </p:cNvCxnSpPr>
            <p:nvPr/>
          </p:nvCxnSpPr>
          <p:spPr>
            <a:xfrm flipH="1">
              <a:off x="5410200" y="4666566"/>
              <a:ext cx="1524000" cy="9722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1"/>
              <a:endCxn id="36" idx="0"/>
            </p:cNvCxnSpPr>
            <p:nvPr/>
          </p:nvCxnSpPr>
          <p:spPr>
            <a:xfrm flipH="1">
              <a:off x="5715000" y="4666566"/>
              <a:ext cx="1219200" cy="438834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480260"/>
            <a:ext cx="6477000" cy="51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Arrays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600200"/>
            <a:ext cx="29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String [] a = new String[10];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57200" y="2971800"/>
            <a:ext cx="8229600" cy="1524000"/>
            <a:chOff x="685800" y="3276600"/>
            <a:chExt cx="8229600" cy="1524000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151" y="3276600"/>
              <a:ext cx="7088249" cy="1524000"/>
              <a:chOff x="1827151" y="1752600"/>
              <a:chExt cx="7088249" cy="15240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827151" y="1752600"/>
                <a:ext cx="7088249" cy="1143000"/>
                <a:chOff x="1828800" y="1752600"/>
                <a:chExt cx="7088249" cy="114300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828800" y="1754826"/>
                  <a:ext cx="6096000" cy="1140774"/>
                  <a:chOff x="1524000" y="1678626"/>
                  <a:chExt cx="6096000" cy="1140774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1524000" y="2133600"/>
                    <a:ext cx="6096000" cy="685800"/>
                    <a:chOff x="1676400" y="2133600"/>
                    <a:chExt cx="6096000" cy="685800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6764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22860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8956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35052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41148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7244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3340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59436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65532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7162800" y="2133600"/>
                      <a:ext cx="609600" cy="685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1676400" y="1678626"/>
                    <a:ext cx="5715000" cy="369332"/>
                    <a:chOff x="1676400" y="1752600"/>
                    <a:chExt cx="5715000" cy="369332"/>
                  </a:xfrm>
                </p:grpSpPr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6764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2777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8956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4969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1148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7161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3340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9436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6477000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7078356" y="1752600"/>
                      <a:ext cx="313044" cy="369332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p:txBody>
                </p:sp>
              </p:grp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8001000" y="1752600"/>
                  <a:ext cx="916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595959"/>
                      </a:solidFill>
                    </a:rPr>
                    <a:t>Indices</a:t>
                  </a:r>
                  <a:endParaRPr lang="en-US" dirty="0">
                    <a:solidFill>
                      <a:srgbClr val="595959"/>
                    </a:solidFill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133600" y="2590800"/>
                <a:ext cx="5486400" cy="685800"/>
                <a:chOff x="2133600" y="2590800"/>
                <a:chExt cx="5486400" cy="685800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21336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27432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3528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39624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5720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51816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57912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4008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70104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620000" y="2590800"/>
                  <a:ext cx="0" cy="685800"/>
                </a:xfrm>
                <a:prstGeom prst="straightConnector1">
                  <a:avLst/>
                </a:prstGeom>
                <a:ln>
                  <a:solidFill>
                    <a:srgbClr val="595959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/>
            <p:cNvSpPr txBox="1"/>
            <p:nvPr/>
          </p:nvSpPr>
          <p:spPr>
            <a:xfrm>
              <a:off x="6858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a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cxnSp>
          <p:nvCxnSpPr>
            <p:cNvPr id="50" name="Elbow Connector 49"/>
            <p:cNvCxnSpPr>
              <a:stCxn id="48" idx="2"/>
              <a:endCxn id="4" idx="1"/>
            </p:cNvCxnSpPr>
            <p:nvPr/>
          </p:nvCxnSpPr>
          <p:spPr>
            <a:xfrm rot="16200000" flipH="1">
              <a:off x="1119352" y="3368901"/>
              <a:ext cx="430768" cy="984829"/>
            </a:xfrm>
            <a:prstGeom prst="bentConnector2">
              <a:avLst/>
            </a:prstGeom>
            <a:ln>
              <a:solidFill>
                <a:srgbClr val="595959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57200" y="1916668"/>
            <a:ext cx="3684480" cy="2899148"/>
            <a:chOff x="457200" y="1916668"/>
            <a:chExt cx="3684480" cy="2899148"/>
          </a:xfrm>
        </p:grpSpPr>
        <p:sp>
          <p:nvSpPr>
            <p:cNvPr id="52" name="TextBox 51"/>
            <p:cNvSpPr txBox="1"/>
            <p:nvPr/>
          </p:nvSpPr>
          <p:spPr>
            <a:xfrm>
              <a:off x="457200" y="1916668"/>
              <a:ext cx="1543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a[3] = “hello”;</a:t>
              </a:r>
              <a:endParaRPr lang="en-US" dirty="0">
                <a:solidFill>
                  <a:srgbClr val="595959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15575" y="4446484"/>
              <a:ext cx="826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595959"/>
                  </a:solidFill>
                </a:rPr>
                <a:t>“hello”</a:t>
              </a:r>
              <a:endParaRPr lang="en-US" dirty="0">
                <a:solidFill>
                  <a:srgbClr val="595959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100" y="5486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95959"/>
                </a:solidFill>
              </a:rPr>
              <a:t>System.arraycopy</a:t>
            </a:r>
            <a:r>
              <a:rPr lang="en-US" dirty="0" smtClean="0">
                <a:solidFill>
                  <a:srgbClr val="595959"/>
                </a:solidFill>
              </a:rPr>
              <a:t>(</a:t>
            </a:r>
            <a:r>
              <a:rPr lang="en-US" dirty="0" err="1" smtClean="0">
                <a:solidFill>
                  <a:srgbClr val="595959"/>
                </a:solidFill>
              </a:rPr>
              <a:t>sourceArray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sourcePos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destArray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destPos</a:t>
            </a:r>
            <a:r>
              <a:rPr lang="en-US" dirty="0" smtClean="0">
                <a:solidFill>
                  <a:srgbClr val="595959"/>
                </a:solidFill>
              </a:rPr>
              <a:t>, </a:t>
            </a:r>
            <a:r>
              <a:rPr lang="en-US" dirty="0" err="1" smtClean="0">
                <a:solidFill>
                  <a:srgbClr val="595959"/>
                </a:solidFill>
              </a:rPr>
              <a:t>elementCount</a:t>
            </a:r>
            <a:r>
              <a:rPr lang="en-US" dirty="0" smtClean="0">
                <a:solidFill>
                  <a:srgbClr val="595959"/>
                </a:solidFill>
              </a:rPr>
              <a:t>);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6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605</TotalTime>
  <Words>568</Words>
  <Application>Microsoft Macintosh PowerPoint</Application>
  <PresentationFormat>On-screen Show (4:3)</PresentationFormat>
  <Paragraphs>177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csdl-2014</vt:lpstr>
      <vt:lpstr>Java Review</vt:lpstr>
      <vt:lpstr>Java Environment</vt:lpstr>
      <vt:lpstr>Creating Java Programs</vt:lpstr>
      <vt:lpstr>Java Compiler Errors</vt:lpstr>
      <vt:lpstr>Java Exceptions</vt:lpstr>
      <vt:lpstr>Handling Exceptions</vt:lpstr>
      <vt:lpstr>Java Data Types</vt:lpstr>
      <vt:lpstr>Variable Scope</vt:lpstr>
      <vt:lpstr>Java Arrays</vt:lpstr>
      <vt:lpstr>Integer Division</vt:lpstr>
      <vt:lpstr>Modulo Example</vt:lpstr>
      <vt:lpstr>Java Booleans and Boolean Expressions</vt:lpstr>
      <vt:lpstr>If Conditional</vt:lpstr>
      <vt:lpstr>If Else Conditional</vt:lpstr>
      <vt:lpstr>Switch Statement</vt:lpstr>
      <vt:lpstr>While Loop</vt:lpstr>
      <vt:lpstr>Do While Loop </vt:lpstr>
      <vt:lpstr>For Loop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Review</dc:title>
  <dc:creator>Cam Moore</dc:creator>
  <cp:lastModifiedBy>Carleton Moore</cp:lastModifiedBy>
  <cp:revision>39</cp:revision>
  <dcterms:created xsi:type="dcterms:W3CDTF">2014-08-07T19:26:36Z</dcterms:created>
  <dcterms:modified xsi:type="dcterms:W3CDTF">2014-09-29T20:13:43Z</dcterms:modified>
</cp:coreProperties>
</file>