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73" r:id="rId7"/>
    <p:sldId id="265" r:id="rId8"/>
    <p:sldId id="260" r:id="rId9"/>
    <p:sldId id="266" r:id="rId10"/>
    <p:sldId id="267" r:id="rId11"/>
    <p:sldId id="268" r:id="rId12"/>
    <p:sldId id="270" r:id="rId13"/>
    <p:sldId id="27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0092-EAC5-4643-956C-C2249B779CEE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ED03-D30F-7748-83A2-FBC7360D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encapsulation of data and the methods</a:t>
            </a:r>
          </a:p>
          <a:p>
            <a:pPr lvl="1"/>
            <a:r>
              <a:rPr lang="en-US" dirty="0" smtClean="0"/>
              <a:t>Tells you what you can do to the data type</a:t>
            </a:r>
          </a:p>
          <a:p>
            <a:pPr lvl="1"/>
            <a:r>
              <a:rPr lang="en-US" dirty="0" smtClean="0"/>
              <a:t>Hides the actual implementation</a:t>
            </a:r>
          </a:p>
          <a:p>
            <a:pPr lvl="1"/>
            <a:r>
              <a:rPr lang="en-US" dirty="0" smtClean="0"/>
              <a:t>Provides a reusable abstraction for other programs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 between programmers</a:t>
            </a:r>
          </a:p>
          <a:p>
            <a:r>
              <a:rPr lang="en-US" dirty="0" smtClean="0"/>
              <a:t>Describes the methods, parameters, and return types</a:t>
            </a:r>
          </a:p>
          <a:p>
            <a:r>
              <a:rPr lang="en-US" dirty="0" smtClean="0"/>
              <a:t>May define some data</a:t>
            </a:r>
          </a:p>
          <a:p>
            <a:r>
              <a:rPr lang="en-US" dirty="0" smtClean="0"/>
              <a:t>Does not implement the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0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Java use the </a:t>
            </a:r>
            <a:r>
              <a:rPr lang="en-US" b="1" dirty="0" smtClean="0"/>
              <a:t>implements</a:t>
            </a:r>
            <a:r>
              <a:rPr lang="en-US" dirty="0" smtClean="0"/>
              <a:t> key word</a:t>
            </a:r>
          </a:p>
          <a:p>
            <a:pPr lvl="1"/>
            <a:r>
              <a:rPr lang="en-US" dirty="0" smtClean="0"/>
              <a:t>The class must define all the methods in the interface</a:t>
            </a:r>
          </a:p>
          <a:p>
            <a:pPr lvl="1"/>
            <a:r>
              <a:rPr lang="en-US" dirty="0" smtClean="0"/>
              <a:t>The class may define additional methods</a:t>
            </a:r>
          </a:p>
          <a:p>
            <a:r>
              <a:rPr lang="en-US" dirty="0" smtClean="0"/>
              <a:t>You cannot instantiate an </a:t>
            </a:r>
            <a:r>
              <a:rPr lang="en-US" b="1" dirty="0" smtClean="0"/>
              <a:t>interface</a:t>
            </a:r>
            <a:endParaRPr lang="en-US" dirty="0" smtClean="0"/>
          </a:p>
          <a:p>
            <a:r>
              <a:rPr lang="en-US" dirty="0" smtClean="0"/>
              <a:t>You must instantiate a class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data fields to keep track of state</a:t>
            </a:r>
          </a:p>
          <a:p>
            <a:pPr lvl="1"/>
            <a:r>
              <a:rPr lang="en-US" dirty="0" smtClean="0"/>
              <a:t>Data fields should be </a:t>
            </a:r>
            <a:r>
              <a:rPr lang="en-US" b="1" dirty="0" smtClean="0"/>
              <a:t>private</a:t>
            </a:r>
            <a:endParaRPr lang="en-US" dirty="0" smtClean="0"/>
          </a:p>
          <a:p>
            <a:r>
              <a:rPr lang="en-US" dirty="0" smtClean="0"/>
              <a:t>Have methods that define the Object’s behavior</a:t>
            </a:r>
          </a:p>
          <a:p>
            <a:pPr lvl="1"/>
            <a:r>
              <a:rPr lang="en-US" dirty="0" smtClean="0"/>
              <a:t>Constructors: create new instances of the class</a:t>
            </a:r>
          </a:p>
          <a:p>
            <a:pPr lvl="1"/>
            <a:r>
              <a:rPr lang="en-US" dirty="0" err="1" smtClean="0"/>
              <a:t>Accessors</a:t>
            </a:r>
            <a:r>
              <a:rPr lang="en-US" dirty="0" smtClean="0"/>
              <a:t>: provide access to the state</a:t>
            </a:r>
          </a:p>
          <a:p>
            <a:pPr lvl="1"/>
            <a:r>
              <a:rPr lang="en-US" dirty="0" smtClean="0"/>
              <a:t>Other methods that define the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1ED03-D30F-7748-83A2-FBC7360DEF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 211</a:t>
            </a:r>
          </a:p>
          <a:p>
            <a:r>
              <a:rPr lang="en-US" dirty="0" smtClean="0"/>
              <a:t>Cam Moore</a:t>
            </a:r>
          </a:p>
          <a:p>
            <a:r>
              <a:rPr lang="en-US" dirty="0" smtClean="0"/>
              <a:t>Information and Computer Sciences</a:t>
            </a:r>
          </a:p>
          <a:p>
            <a:r>
              <a:rPr lang="en-US" dirty="0" smtClean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27" y="838200"/>
            <a:ext cx="538121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Represents a square on a chessboard.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{ 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1F497D"/>
                </a:solidFill>
              </a:rPr>
              <a:t> Integer rank;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String file;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  […]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</a:t>
            </a:r>
          </a:p>
          <a:p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/** Returns a string representation the color of the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 return the color of the square as a String.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public String </a:t>
            </a:r>
            <a:r>
              <a:rPr lang="en-US" dirty="0" err="1" smtClean="0">
                <a:solidFill>
                  <a:srgbClr val="1F497D"/>
                </a:solidFill>
              </a:rPr>
              <a:t>getColor</a:t>
            </a:r>
            <a:r>
              <a:rPr lang="en-US" dirty="0" smtClean="0">
                <a:solidFill>
                  <a:srgbClr val="1F497D"/>
                </a:solidFill>
              </a:rPr>
              <a:t>() {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  </a:t>
            </a:r>
            <a:r>
              <a:rPr lang="en-US" dirty="0" smtClean="0">
                <a:solidFill>
                  <a:schemeClr val="accent6"/>
                </a:solidFill>
              </a:rPr>
              <a:t>// WOW This is hard to do.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 </a:t>
            </a:r>
            <a:r>
              <a:rPr lang="en-US" dirty="0" smtClean="0">
                <a:solidFill>
                  <a:srgbClr val="000090"/>
                </a:solidFill>
              </a:rPr>
              <a:t>if (rank % 2 == 1) {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      switch (file) { … }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else {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switch (file) { … }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}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}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5356" y="1460129"/>
            <a:ext cx="2980044" cy="3024003"/>
            <a:chOff x="5554356" y="1460129"/>
            <a:chExt cx="2980044" cy="30240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1524000"/>
              <a:ext cx="2641600" cy="2641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54356" y="3810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4356" y="34659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2600" y="2791855"/>
              <a:ext cx="313044" cy="713345"/>
              <a:chOff x="5562600" y="3465987"/>
              <a:chExt cx="313044" cy="71334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3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4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562600" y="2133600"/>
              <a:ext cx="313044" cy="713345"/>
              <a:chOff x="5562600" y="3465987"/>
              <a:chExt cx="313044" cy="71334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5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6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562600" y="1460129"/>
              <a:ext cx="313044" cy="713345"/>
              <a:chOff x="5562600" y="3465987"/>
              <a:chExt cx="313044" cy="71334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7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8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8591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b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07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35556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6501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g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13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h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6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ChessBoard</a:t>
            </a:r>
            <a:r>
              <a:rPr lang="en-US" dirty="0" smtClean="0"/>
              <a:t> Square v2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60" y="914400"/>
            <a:ext cx="4996079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Represents a square on a chessboard.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{ 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int</a:t>
            </a:r>
            <a:r>
              <a:rPr lang="en-US" dirty="0" smtClean="0">
                <a:solidFill>
                  <a:srgbClr val="1F497D"/>
                </a:solidFill>
              </a:rPr>
              <a:t> row;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col;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  </a:t>
            </a:r>
            <a:r>
              <a:rPr lang="en-US" dirty="0">
                <a:solidFill>
                  <a:schemeClr val="accent3"/>
                </a:solidFill>
              </a:rPr>
              <a:t>/** Default Constructor. */</a:t>
            </a:r>
          </a:p>
          <a:p>
            <a:r>
              <a:rPr lang="en-US" dirty="0">
                <a:solidFill>
                  <a:srgbClr val="1F497D"/>
                </a:solidFill>
              </a:rPr>
              <a:t>  </a:t>
            </a:r>
            <a:r>
              <a:rPr lang="en-US" dirty="0">
                <a:solidFill>
                  <a:srgbClr val="8064A2"/>
                </a:solidFill>
              </a:rPr>
              <a:t>public</a:t>
            </a:r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err="1">
                <a:solidFill>
                  <a:srgbClr val="1F497D"/>
                </a:solidFill>
              </a:rPr>
              <a:t>ChessSquare</a:t>
            </a:r>
            <a:r>
              <a:rPr lang="en-US" dirty="0">
                <a:solidFill>
                  <a:srgbClr val="1F497D"/>
                </a:solidFill>
              </a:rPr>
              <a:t>() {</a:t>
            </a:r>
          </a:p>
          <a:p>
            <a:r>
              <a:rPr lang="en-US" dirty="0">
                <a:solidFill>
                  <a:srgbClr val="1F497D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.row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>
                <a:solidFill>
                  <a:srgbClr val="1F497D"/>
                </a:solidFill>
              </a:rPr>
              <a:t>= 1;</a:t>
            </a:r>
          </a:p>
          <a:p>
            <a:r>
              <a:rPr lang="en-US" dirty="0">
                <a:solidFill>
                  <a:srgbClr val="1F497D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.col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>
                <a:solidFill>
                  <a:srgbClr val="1F497D"/>
                </a:solidFill>
              </a:rPr>
              <a:t>= </a:t>
            </a:r>
            <a:r>
              <a:rPr lang="en-US" dirty="0" smtClean="0">
                <a:solidFill>
                  <a:srgbClr val="1F497D"/>
                </a:solidFill>
              </a:rPr>
              <a:t>1;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  }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  </a:t>
            </a:r>
            <a:r>
              <a:rPr lang="en-US" dirty="0">
                <a:solidFill>
                  <a:srgbClr val="9BBB59"/>
                </a:solidFill>
              </a:rPr>
              <a:t>/** Creates a new </a:t>
            </a:r>
            <a:r>
              <a:rPr lang="en-US" dirty="0" err="1">
                <a:solidFill>
                  <a:srgbClr val="9BBB59"/>
                </a:solidFill>
              </a:rPr>
              <a:t>ChessSquare</a:t>
            </a:r>
            <a:r>
              <a:rPr lang="en-US" dirty="0">
                <a:solidFill>
                  <a:srgbClr val="9BBB59"/>
                </a:solidFill>
              </a:rPr>
              <a:t>.</a:t>
            </a:r>
          </a:p>
          <a:p>
            <a:r>
              <a:rPr lang="en-US" dirty="0">
                <a:solidFill>
                  <a:srgbClr val="9BBB59"/>
                </a:solidFill>
              </a:rPr>
              <a:t>   * @</a:t>
            </a:r>
            <a:r>
              <a:rPr lang="en-US" dirty="0" err="1">
                <a:solidFill>
                  <a:srgbClr val="9BBB59"/>
                </a:solidFill>
              </a:rPr>
              <a:t>param</a:t>
            </a:r>
            <a:r>
              <a:rPr lang="en-US" dirty="0">
                <a:solidFill>
                  <a:srgbClr val="9BBB59"/>
                </a:solidFill>
              </a:rPr>
              <a:t> rank, the rank</a:t>
            </a:r>
          </a:p>
          <a:p>
            <a:r>
              <a:rPr lang="en-US" dirty="0">
                <a:solidFill>
                  <a:srgbClr val="9BBB59"/>
                </a:solidFill>
              </a:rPr>
              <a:t>   * @</a:t>
            </a:r>
            <a:r>
              <a:rPr lang="en-US" dirty="0" err="1">
                <a:solidFill>
                  <a:srgbClr val="9BBB59"/>
                </a:solidFill>
              </a:rPr>
              <a:t>param</a:t>
            </a:r>
            <a:r>
              <a:rPr lang="en-US" dirty="0">
                <a:solidFill>
                  <a:srgbClr val="9BBB59"/>
                </a:solidFill>
              </a:rPr>
              <a:t> file, the file.</a:t>
            </a:r>
          </a:p>
          <a:p>
            <a:r>
              <a:rPr lang="en-US" dirty="0">
                <a:solidFill>
                  <a:srgbClr val="9BBB59"/>
                </a:solidFill>
              </a:rPr>
              <a:t>   */</a:t>
            </a:r>
          </a:p>
          <a:p>
            <a:r>
              <a:rPr lang="en-US" dirty="0">
                <a:solidFill>
                  <a:srgbClr val="1F497D"/>
                </a:solidFill>
              </a:rPr>
              <a:t>  </a:t>
            </a:r>
            <a:r>
              <a:rPr lang="en-US" dirty="0">
                <a:solidFill>
                  <a:srgbClr val="8064A2"/>
                </a:solidFill>
              </a:rPr>
              <a:t>public</a:t>
            </a:r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err="1">
                <a:solidFill>
                  <a:srgbClr val="1F497D"/>
                </a:solidFill>
              </a:rPr>
              <a:t>ChessSquare</a:t>
            </a:r>
            <a:r>
              <a:rPr lang="en-US" dirty="0">
                <a:solidFill>
                  <a:srgbClr val="1F497D"/>
                </a:solidFill>
              </a:rPr>
              <a:t>(Integer rank, String file) {</a:t>
            </a:r>
          </a:p>
          <a:p>
            <a:r>
              <a:rPr lang="en-US" dirty="0">
                <a:solidFill>
                  <a:srgbClr val="1F497D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.row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>
                <a:solidFill>
                  <a:srgbClr val="1F497D"/>
                </a:solidFill>
              </a:rPr>
              <a:t>= rank;</a:t>
            </a:r>
          </a:p>
          <a:p>
            <a:r>
              <a:rPr lang="en-US" dirty="0">
                <a:solidFill>
                  <a:srgbClr val="1F497D"/>
                </a:solidFill>
              </a:rPr>
              <a:t> 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.col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>
                <a:solidFill>
                  <a:srgbClr val="1F497D"/>
                </a:solidFill>
              </a:rPr>
              <a:t>= </a:t>
            </a:r>
            <a:r>
              <a:rPr lang="en-US" dirty="0" smtClean="0">
                <a:solidFill>
                  <a:srgbClr val="1F497D"/>
                </a:solidFill>
              </a:rPr>
              <a:t>(</a:t>
            </a:r>
            <a:r>
              <a:rPr lang="en-US" dirty="0" err="1" smtClean="0">
                <a:solidFill>
                  <a:srgbClr val="1F497D"/>
                </a:solidFill>
              </a:rPr>
              <a:t>int</a:t>
            </a:r>
            <a:r>
              <a:rPr lang="en-US" dirty="0" smtClean="0">
                <a:solidFill>
                  <a:srgbClr val="1F497D"/>
                </a:solidFill>
              </a:rPr>
              <a:t>) </a:t>
            </a:r>
            <a:r>
              <a:rPr lang="en-US" dirty="0" err="1" smtClean="0">
                <a:solidFill>
                  <a:srgbClr val="1F497D"/>
                </a:solidFill>
              </a:rPr>
              <a:t>file.charAt</a:t>
            </a:r>
            <a:r>
              <a:rPr lang="en-US" dirty="0" smtClean="0">
                <a:solidFill>
                  <a:srgbClr val="1F497D"/>
                </a:solidFill>
              </a:rPr>
              <a:t>(0) – (</a:t>
            </a:r>
            <a:r>
              <a:rPr lang="en-US" dirty="0" err="1" smtClean="0">
                <a:solidFill>
                  <a:srgbClr val="1F497D"/>
                </a:solidFill>
              </a:rPr>
              <a:t>int</a:t>
            </a:r>
            <a:r>
              <a:rPr lang="en-US" dirty="0" smtClean="0">
                <a:solidFill>
                  <a:srgbClr val="1F497D"/>
                </a:solidFill>
              </a:rPr>
              <a:t>)’a’ + 1;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  }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  <a:latin typeface="+mn-lt"/>
              </a:rPr>
              <a:t>  […]</a:t>
            </a:r>
          </a:p>
          <a:p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}</a:t>
            </a:r>
            <a:endParaRPr lang="en-US" dirty="0" smtClean="0">
              <a:solidFill>
                <a:srgbClr val="1F497D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35356" y="1460129"/>
            <a:ext cx="2980044" cy="3024003"/>
            <a:chOff x="5554356" y="1460129"/>
            <a:chExt cx="2980044" cy="30240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1524000"/>
              <a:ext cx="2641600" cy="2641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54356" y="3810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4356" y="34659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2600" y="2791855"/>
              <a:ext cx="313044" cy="713345"/>
              <a:chOff x="5562600" y="3465987"/>
              <a:chExt cx="313044" cy="71334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3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4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562600" y="2133600"/>
              <a:ext cx="313044" cy="713345"/>
              <a:chOff x="5562600" y="3465987"/>
              <a:chExt cx="313044" cy="71334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5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6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562600" y="1460129"/>
              <a:ext cx="313044" cy="713345"/>
              <a:chOff x="5562600" y="3465987"/>
              <a:chExt cx="313044" cy="71334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7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8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8591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b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07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35556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6501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g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13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h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95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 v2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93" y="838200"/>
            <a:ext cx="5365095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Represents a square on a chessboard.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{ 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int</a:t>
            </a:r>
            <a:r>
              <a:rPr lang="en-US" dirty="0" smtClean="0">
                <a:solidFill>
                  <a:srgbClr val="1F497D"/>
                </a:solidFill>
              </a:rPr>
              <a:t> row;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col;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  […]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/** Return the file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file of the square</a:t>
            </a:r>
          </a:p>
          <a:p>
            <a:r>
              <a:rPr lang="en-US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String </a:t>
            </a:r>
            <a:r>
              <a:rPr lang="en-US" dirty="0" err="1" smtClean="0">
                <a:solidFill>
                  <a:srgbClr val="1F497D"/>
                </a:solidFill>
              </a:rPr>
              <a:t>getFile</a:t>
            </a:r>
            <a:r>
              <a:rPr lang="en-US" dirty="0" smtClean="0">
                <a:solidFill>
                  <a:srgbClr val="1F497D"/>
                </a:solidFill>
              </a:rPr>
              <a:t>() {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Character.toString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((char) col + (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)’a’ - 1);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}</a:t>
            </a:r>
          </a:p>
          <a:p>
            <a:endParaRPr lang="en-US" dirty="0">
              <a:solidFill>
                <a:srgbClr val="1F497D"/>
              </a:solidFill>
              <a:latin typeface="+mn-lt"/>
            </a:endParaRP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/** Set the file of the square.</a:t>
            </a:r>
          </a:p>
          <a:p>
            <a:r>
              <a:rPr lang="en-US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 * @</a:t>
            </a:r>
            <a:r>
              <a:rPr lang="en-US" dirty="0" err="1" smtClean="0">
                <a:solidFill>
                  <a:srgbClr val="9BBB59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file the new file.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void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setRank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(String file) {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.col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>
                <a:solidFill>
                  <a:srgbClr val="1F497D"/>
                </a:solidFill>
              </a:rPr>
              <a:t>= (</a:t>
            </a:r>
            <a:r>
              <a:rPr lang="en-US" dirty="0" err="1">
                <a:solidFill>
                  <a:srgbClr val="1F497D"/>
                </a:solidFill>
              </a:rPr>
              <a:t>int</a:t>
            </a:r>
            <a:r>
              <a:rPr lang="en-US" dirty="0">
                <a:solidFill>
                  <a:srgbClr val="1F497D"/>
                </a:solidFill>
              </a:rPr>
              <a:t>) </a:t>
            </a:r>
            <a:r>
              <a:rPr lang="en-US" dirty="0" err="1">
                <a:solidFill>
                  <a:srgbClr val="1F497D"/>
                </a:solidFill>
              </a:rPr>
              <a:t>file.charAt</a:t>
            </a:r>
            <a:r>
              <a:rPr lang="en-US" dirty="0">
                <a:solidFill>
                  <a:srgbClr val="1F497D"/>
                </a:solidFill>
              </a:rPr>
              <a:t>(0) – (</a:t>
            </a:r>
            <a:r>
              <a:rPr lang="en-US" dirty="0" err="1">
                <a:solidFill>
                  <a:srgbClr val="1F497D"/>
                </a:solidFill>
              </a:rPr>
              <a:t>int</a:t>
            </a:r>
            <a:r>
              <a:rPr lang="en-US" dirty="0">
                <a:solidFill>
                  <a:srgbClr val="1F497D"/>
                </a:solidFill>
              </a:rPr>
              <a:t>)’a’ + 1;</a:t>
            </a: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35356" y="1460129"/>
            <a:ext cx="2980044" cy="3024003"/>
            <a:chOff x="5554356" y="1460129"/>
            <a:chExt cx="2980044" cy="30240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1524000"/>
              <a:ext cx="2641600" cy="2641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54356" y="3810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4356" y="34659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562600" y="2791855"/>
              <a:ext cx="313044" cy="713345"/>
              <a:chOff x="5562600" y="3465987"/>
              <a:chExt cx="313044" cy="71334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3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4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562600" y="2133600"/>
              <a:ext cx="313044" cy="713345"/>
              <a:chOff x="5562600" y="3465987"/>
              <a:chExt cx="313044" cy="71334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5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6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562600" y="1460129"/>
              <a:ext cx="313044" cy="713345"/>
              <a:chOff x="5562600" y="3465987"/>
              <a:chExt cx="313044" cy="71334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7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8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8591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b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07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35556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6501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g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13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h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98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>
            <a:lvl1pPr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376092"/>
                </a:solidFill>
                <a:latin typeface="Arial Black"/>
                <a:ea typeface="ＭＳ Ｐゴシック" charset="-128"/>
                <a:cs typeface="ＭＳ Ｐゴシック" charset="-128"/>
              </a:defRPr>
            </a:lvl1pPr>
            <a:lvl2pPr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376092"/>
                </a:solidFill>
                <a:latin typeface="Arial Black" charset="0"/>
                <a:ea typeface="ＭＳ Ｐゴシック" charset="-128"/>
                <a:cs typeface="ＭＳ Ｐゴシック" charset="-128"/>
              </a:defRPr>
            </a:lvl2pPr>
            <a:lvl3pPr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376092"/>
                </a:solidFill>
                <a:latin typeface="Arial Black" charset="0"/>
                <a:ea typeface="ＭＳ Ｐゴシック" charset="-128"/>
                <a:cs typeface="ＭＳ Ｐゴシック" charset="-128"/>
              </a:defRPr>
            </a:lvl3pPr>
            <a:lvl4pPr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376092"/>
                </a:solidFill>
                <a:latin typeface="Arial Black" charset="0"/>
                <a:ea typeface="ＭＳ Ｐゴシック" charset="-128"/>
                <a:cs typeface="ＭＳ Ｐゴシック" charset="-128"/>
              </a:defRPr>
            </a:lvl4pPr>
            <a:lvl5pPr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376092"/>
                </a:solidFill>
                <a:latin typeface="Arial Black" charset="0"/>
                <a:ea typeface="ＭＳ Ｐゴシック" charset="-128"/>
                <a:cs typeface="ＭＳ Ｐゴシック" charset="-128"/>
              </a:defRPr>
            </a:lvl5pPr>
            <a:lvl6pPr marL="457200"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0080FF"/>
                </a:solidFill>
                <a:latin typeface="Comic Sans MS" charset="0"/>
              </a:defRPr>
            </a:lvl6pPr>
            <a:lvl7pPr marL="914400"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0080FF"/>
                </a:solidFill>
                <a:latin typeface="Comic Sans MS" charset="0"/>
              </a:defRPr>
            </a:lvl7pPr>
            <a:lvl8pPr marL="1371600"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0080FF"/>
                </a:solidFill>
                <a:latin typeface="Comic Sans MS" charset="0"/>
              </a:defRPr>
            </a:lvl8pPr>
            <a:lvl9pPr marL="1828800" algn="ctr" defTabSz="120332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0080FF"/>
                </a:solidFill>
                <a:latin typeface="Comic Sans MS" charset="0"/>
              </a:defRPr>
            </a:lvl9pPr>
          </a:lstStyle>
          <a:p>
            <a:r>
              <a:rPr lang="en-US" dirty="0" smtClean="0"/>
              <a:t>Behavior v2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827" y="838200"/>
            <a:ext cx="538121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Represents a square on a chessboard.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{ 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int</a:t>
            </a:r>
            <a:r>
              <a:rPr lang="en-US" dirty="0" smtClean="0">
                <a:solidFill>
                  <a:srgbClr val="1F497D"/>
                </a:solidFill>
              </a:rPr>
              <a:t> row;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int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col;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  […]</a:t>
            </a:r>
            <a:endParaRPr lang="en-US" dirty="0" smtClean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/** Returns a string representation the color of the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 return the color of the square as a String.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String </a:t>
            </a:r>
            <a:r>
              <a:rPr lang="en-US" dirty="0" err="1" smtClean="0">
                <a:solidFill>
                  <a:srgbClr val="1F497D"/>
                </a:solidFill>
              </a:rPr>
              <a:t>getColor</a:t>
            </a:r>
            <a:r>
              <a:rPr lang="en-US" dirty="0" smtClean="0">
                <a:solidFill>
                  <a:srgbClr val="1F497D"/>
                </a:solidFill>
              </a:rPr>
              <a:t>() {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    if (row % 2 == 1) {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      if (col % 2 == 1) { return “black”; }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else { return “white”; }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} else {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if (col % 2 == 1) { return “white”; }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return “black”;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}</a:t>
            </a:r>
          </a:p>
          <a:p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}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}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5356" y="1460129"/>
            <a:ext cx="2980044" cy="3024003"/>
            <a:chOff x="5554356" y="1460129"/>
            <a:chExt cx="2980044" cy="3024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1524000"/>
              <a:ext cx="2641600" cy="2641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554356" y="3810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54356" y="34659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62600" y="2791855"/>
              <a:ext cx="313044" cy="713345"/>
              <a:chOff x="5562600" y="3465987"/>
              <a:chExt cx="313044" cy="71334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3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4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562600" y="2133600"/>
              <a:ext cx="313044" cy="713345"/>
              <a:chOff x="5562600" y="3465987"/>
              <a:chExt cx="313044" cy="7133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5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6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562600" y="1460129"/>
              <a:ext cx="313044" cy="713345"/>
              <a:chOff x="5562600" y="3465987"/>
              <a:chExt cx="313044" cy="71334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7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8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8591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722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b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580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07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35556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6501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g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2213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h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13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String </a:t>
            </a:r>
            <a:r>
              <a:rPr lang="en-US" b="1" dirty="0" err="1" smtClean="0">
                <a:solidFill>
                  <a:schemeClr val="accent6"/>
                </a:solidFill>
              </a:rPr>
              <a:t>toString</a:t>
            </a:r>
            <a:r>
              <a:rPr lang="en-US" b="1" dirty="0" smtClean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dirty="0" smtClean="0"/>
              <a:t>Returns a String representation of the instance</a:t>
            </a:r>
          </a:p>
          <a:p>
            <a:pPr lvl="1"/>
            <a:r>
              <a:rPr lang="en-US" dirty="0" err="1" smtClean="0"/>
              <a:t>Object.toString</a:t>
            </a:r>
            <a:r>
              <a:rPr lang="en-US" dirty="0" smtClean="0"/>
              <a:t>() returns ‘</a:t>
            </a:r>
            <a:r>
              <a:rPr lang="en-US" dirty="0" err="1" smtClean="0"/>
              <a:t>className@hashCode</a:t>
            </a:r>
            <a:r>
              <a:rPr lang="en-US" dirty="0" smtClean="0"/>
              <a:t>’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F79646"/>
                </a:solidFill>
              </a:rPr>
              <a:t>int</a:t>
            </a:r>
            <a:r>
              <a:rPr lang="en-US" b="1" dirty="0" smtClean="0">
                <a:solidFill>
                  <a:srgbClr val="F79646"/>
                </a:solidFill>
              </a:rPr>
              <a:t> </a:t>
            </a:r>
            <a:r>
              <a:rPr lang="en-US" b="1" dirty="0" err="1" smtClean="0">
                <a:solidFill>
                  <a:srgbClr val="F79646"/>
                </a:solidFill>
              </a:rPr>
              <a:t>hashCode</a:t>
            </a:r>
            <a:r>
              <a:rPr lang="en-US" b="1" dirty="0" smtClean="0">
                <a:solidFill>
                  <a:srgbClr val="F79646"/>
                </a:solidFill>
              </a:rPr>
              <a:t>()</a:t>
            </a:r>
          </a:p>
          <a:p>
            <a:pPr lvl="1"/>
            <a:r>
              <a:rPr lang="en-US" dirty="0" smtClean="0"/>
              <a:t>Returns a hash code value for the instance</a:t>
            </a:r>
          </a:p>
          <a:p>
            <a:r>
              <a:rPr lang="en-US" b="1" dirty="0" err="1" smtClean="0">
                <a:solidFill>
                  <a:srgbClr val="F79646"/>
                </a:solidFill>
              </a:rPr>
              <a:t>boolean</a:t>
            </a:r>
            <a:r>
              <a:rPr lang="en-US" b="1" dirty="0" smtClean="0">
                <a:solidFill>
                  <a:srgbClr val="F79646"/>
                </a:solidFill>
              </a:rPr>
              <a:t> equals(Object o)</a:t>
            </a:r>
          </a:p>
          <a:p>
            <a:pPr lvl="1"/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</a:t>
            </a:r>
            <a:r>
              <a:rPr lang="en-US" b="1" dirty="0" smtClean="0"/>
              <a:t>o</a:t>
            </a:r>
            <a:r>
              <a:rPr lang="en-US" dirty="0" smtClean="0"/>
              <a:t> is equal to this instance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676" y="5401270"/>
            <a:ext cx="7048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A water bottle has four operations </a:t>
            </a:r>
            <a:r>
              <a:rPr lang="en-US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drink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fill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open cap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close cap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The “data” for a water bottle is the liquid it contains and the status</a:t>
            </a:r>
          </a:p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of the cap </a:t>
            </a:r>
            <a:endParaRPr lang="en-US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589" y="1905000"/>
            <a:ext cx="150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Water bottle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3088589" y="1905000"/>
            <a:ext cx="3048000" cy="2895600"/>
          </a:xfrm>
          <a:prstGeom prst="donu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4" idx="7"/>
          </p:cNvCxnSpPr>
          <p:nvPr/>
        </p:nvCxnSpPr>
        <p:spPr>
          <a:xfrm flipH="1">
            <a:off x="5222189" y="2329051"/>
            <a:ext cx="4680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</p:cNvCxnSpPr>
          <p:nvPr/>
        </p:nvCxnSpPr>
        <p:spPr>
          <a:xfrm flipH="1" flipV="1">
            <a:off x="5145989" y="3886200"/>
            <a:ext cx="5442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4" idx="1"/>
          </p:cNvCxnSpPr>
          <p:nvPr/>
        </p:nvCxnSpPr>
        <p:spPr>
          <a:xfrm flipH="1" flipV="1">
            <a:off x="3534958" y="2329051"/>
            <a:ext cx="5442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4" idx="3"/>
          </p:cNvCxnSpPr>
          <p:nvPr/>
        </p:nvCxnSpPr>
        <p:spPr>
          <a:xfrm flipH="1">
            <a:off x="3534958" y="3886200"/>
            <a:ext cx="544231" cy="490349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nip Diagonal Corner Rectangle 19"/>
          <p:cNvSpPr/>
          <p:nvPr/>
        </p:nvSpPr>
        <p:spPr>
          <a:xfrm>
            <a:off x="4191000" y="3200400"/>
            <a:ext cx="228600" cy="304800"/>
          </a:xfrm>
          <a:prstGeom prst="snip2Diag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Pie 20"/>
          <p:cNvSpPr/>
          <p:nvPr/>
        </p:nvSpPr>
        <p:spPr>
          <a:xfrm>
            <a:off x="4876800" y="3200400"/>
            <a:ext cx="228600" cy="304800"/>
          </a:xfrm>
          <a:prstGeom prst="pi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5009" y="3135868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drink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74151" y="2057400"/>
            <a:ext cx="40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fill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10200" y="2983468"/>
            <a:ext cx="69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open</a:t>
            </a:r>
          </a:p>
          <a:p>
            <a:r>
              <a:rPr lang="en-US" dirty="0" smtClean="0"/>
              <a:t>cap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05662" y="4078069"/>
            <a:ext cx="72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close</a:t>
            </a:r>
          </a:p>
          <a:p>
            <a:r>
              <a:rPr lang="en-US" dirty="0" smtClean="0"/>
              <a:t>cap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Access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public</a:t>
            </a:r>
            <a:endParaRPr lang="en-US" b="1" dirty="0" smtClean="0"/>
          </a:p>
          <a:p>
            <a:pPr lvl="1"/>
            <a:r>
              <a:rPr lang="en-US" dirty="0" smtClean="0"/>
              <a:t>Accessible by everyone</a:t>
            </a:r>
          </a:p>
          <a:p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protected</a:t>
            </a:r>
            <a:endParaRPr lang="en-US" b="1" dirty="0" smtClean="0"/>
          </a:p>
          <a:p>
            <a:pPr lvl="1"/>
            <a:r>
              <a:rPr lang="en-US" dirty="0" smtClean="0"/>
              <a:t>Accessible by the class, same package and subclasses</a:t>
            </a:r>
          </a:p>
          <a:p>
            <a:r>
              <a:rPr lang="en-US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none</a:t>
            </a:r>
            <a:endParaRPr lang="en-US" b="1" i="1" dirty="0" smtClean="0"/>
          </a:p>
          <a:p>
            <a:pPr lvl="1"/>
            <a:r>
              <a:rPr lang="en-US" dirty="0" smtClean="0"/>
              <a:t>Accessible by the class and same package</a:t>
            </a:r>
          </a:p>
          <a:p>
            <a:r>
              <a:rPr lang="en-US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private</a:t>
            </a:r>
            <a:endParaRPr lang="en-US" b="1" dirty="0" smtClean="0"/>
          </a:p>
          <a:p>
            <a:pPr lvl="1"/>
            <a:r>
              <a:rPr lang="en-US" dirty="0" smtClean="0"/>
              <a:t>Accessible only by the class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35775" y="762000"/>
            <a:ext cx="3472450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A generic Bottle.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interface</a:t>
            </a:r>
            <a:r>
              <a:rPr lang="en-US" dirty="0" smtClean="0">
                <a:solidFill>
                  <a:srgbClr val="595959"/>
                </a:solidFill>
              </a:rPr>
              <a:t> Bottle {</a:t>
            </a: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Fills the Bottle. */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void </a:t>
            </a:r>
            <a:r>
              <a:rPr lang="en-US" dirty="0" smtClean="0">
                <a:solidFill>
                  <a:srgbClr val="595959"/>
                </a:solidFill>
              </a:rPr>
              <a:t>fill();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Drinks from the bottle.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Liquid drunk.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  Liquid </a:t>
            </a:r>
            <a:r>
              <a:rPr lang="en-US" dirty="0" smtClean="0">
                <a:solidFill>
                  <a:srgbClr val="595959"/>
                </a:solidFill>
              </a:rPr>
              <a:t>drink();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Opens the bottle cap. 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true if cap is open.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</a:t>
            </a:r>
            <a:r>
              <a:rPr lang="en-US" dirty="0" err="1" smtClean="0">
                <a:solidFill>
                  <a:srgbClr val="595959"/>
                </a:solidFill>
              </a:rPr>
              <a:t>boolean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openCap</a:t>
            </a:r>
            <a:r>
              <a:rPr lang="en-US" dirty="0" smtClean="0">
                <a:solidFill>
                  <a:srgbClr val="595959"/>
                </a:solidFill>
              </a:rPr>
              <a:t>();</a:t>
            </a:r>
          </a:p>
          <a:p>
            <a:endParaRPr lang="en-US" dirty="0" smtClean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Closes the bottle cap. 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true if cap is closed.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  </a:t>
            </a:r>
            <a:r>
              <a:rPr lang="en-US" dirty="0" err="1" smtClean="0">
                <a:solidFill>
                  <a:srgbClr val="595959"/>
                </a:solidFill>
              </a:rPr>
              <a:t>boolean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closeCap</a:t>
            </a:r>
            <a:r>
              <a:rPr lang="en-US" dirty="0" smtClean="0">
                <a:solidFill>
                  <a:srgbClr val="595959"/>
                </a:solidFill>
              </a:rPr>
              <a:t>();</a:t>
            </a:r>
            <a:endParaRPr lang="en-US" dirty="0">
              <a:solidFill>
                <a:srgbClr val="595959"/>
              </a:solidFill>
            </a:endParaRPr>
          </a:p>
          <a:p>
            <a:r>
              <a:rPr lang="en-US" dirty="0" smtClean="0">
                <a:solidFill>
                  <a:srgbClr val="595959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65" y="1066800"/>
            <a:ext cx="41647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rgbClr val="595959"/>
                </a:solidFill>
              </a:rPr>
              <a:t>GlassBottle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smtClean="0">
                <a:solidFill>
                  <a:srgbClr val="8064A2"/>
                </a:solidFill>
              </a:rPr>
              <a:t>implements</a:t>
            </a:r>
            <a:r>
              <a:rPr lang="en-US" sz="1600" dirty="0" smtClean="0">
                <a:solidFill>
                  <a:srgbClr val="595959"/>
                </a:solidFill>
              </a:rPr>
              <a:t> Bottle { </a:t>
            </a:r>
          </a:p>
          <a:p>
            <a:r>
              <a:rPr lang="en-US" sz="1600" dirty="0" smtClean="0">
                <a:solidFill>
                  <a:srgbClr val="8064A2"/>
                </a:solidFill>
              </a:rPr>
              <a:t>  public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>
                <a:solidFill>
                  <a:srgbClr val="595959"/>
                </a:solidFill>
              </a:rPr>
              <a:t>void fill(</a:t>
            </a:r>
            <a:r>
              <a:rPr lang="en-US" sz="1600" dirty="0" smtClean="0">
                <a:solidFill>
                  <a:srgbClr val="595959"/>
                </a:solidFill>
              </a:rPr>
              <a:t>) {…}</a:t>
            </a:r>
            <a:endParaRPr lang="en-US" sz="1600" dirty="0">
              <a:solidFill>
                <a:srgbClr val="595959"/>
              </a:solidFill>
            </a:endParaRPr>
          </a:p>
          <a:p>
            <a:r>
              <a:rPr lang="en-US" sz="1600" dirty="0" smtClean="0">
                <a:solidFill>
                  <a:srgbClr val="8064A2"/>
                </a:solidFill>
              </a:rPr>
              <a:t>  public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>
                <a:solidFill>
                  <a:srgbClr val="595959"/>
                </a:solidFill>
              </a:rPr>
              <a:t>Liquid drink(</a:t>
            </a:r>
            <a:r>
              <a:rPr lang="en-US" sz="1600" dirty="0" smtClean="0">
                <a:solidFill>
                  <a:srgbClr val="595959"/>
                </a:solidFill>
              </a:rPr>
              <a:t>) {…}</a:t>
            </a:r>
            <a:endParaRPr lang="en-US" sz="1600" dirty="0">
              <a:solidFill>
                <a:srgbClr val="595959"/>
              </a:solidFill>
            </a:endParaRPr>
          </a:p>
          <a:p>
            <a:r>
              <a:rPr lang="en-US" sz="1600" dirty="0" smtClean="0">
                <a:solidFill>
                  <a:srgbClr val="8064A2"/>
                </a:solidFill>
              </a:rPr>
              <a:t>  public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>
                <a:solidFill>
                  <a:srgbClr val="595959"/>
                </a:solidFill>
              </a:rPr>
              <a:t>boolean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r>
              <a:rPr lang="en-US" sz="1600" dirty="0" err="1">
                <a:solidFill>
                  <a:srgbClr val="595959"/>
                </a:solidFill>
              </a:rPr>
              <a:t>openCap</a:t>
            </a:r>
            <a:r>
              <a:rPr lang="en-US" sz="1600" dirty="0">
                <a:solidFill>
                  <a:srgbClr val="595959"/>
                </a:solidFill>
              </a:rPr>
              <a:t>(</a:t>
            </a:r>
            <a:r>
              <a:rPr lang="en-US" sz="1600" dirty="0" smtClean="0">
                <a:solidFill>
                  <a:srgbClr val="595959"/>
                </a:solidFill>
              </a:rPr>
              <a:t>) {…}</a:t>
            </a:r>
            <a:endParaRPr lang="en-US" sz="1600" dirty="0">
              <a:solidFill>
                <a:srgbClr val="595959"/>
              </a:solidFill>
            </a:endParaRPr>
          </a:p>
          <a:p>
            <a:r>
              <a:rPr lang="en-US" sz="1600" dirty="0" smtClean="0">
                <a:solidFill>
                  <a:srgbClr val="595959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public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boolean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closeCap</a:t>
            </a:r>
            <a:r>
              <a:rPr lang="en-US" sz="1600" dirty="0" smtClean="0">
                <a:solidFill>
                  <a:srgbClr val="595959"/>
                </a:solidFill>
              </a:rPr>
              <a:t>() {…}</a:t>
            </a:r>
          </a:p>
          <a:p>
            <a:r>
              <a:rPr lang="en-US" sz="1600" dirty="0" smtClean="0">
                <a:solidFill>
                  <a:srgbClr val="595959"/>
                </a:solidFill>
              </a:rPr>
              <a:t>  </a:t>
            </a:r>
            <a:r>
              <a:rPr lang="en-US" sz="1600" dirty="0" smtClean="0">
                <a:solidFill>
                  <a:srgbClr val="8064A2"/>
                </a:solidFill>
              </a:rPr>
              <a:t>public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boolean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err="1" smtClean="0">
                <a:solidFill>
                  <a:srgbClr val="595959"/>
                </a:solidFill>
              </a:rPr>
              <a:t>breakBottle</a:t>
            </a:r>
            <a:r>
              <a:rPr lang="en-US" sz="1600" dirty="0" smtClean="0">
                <a:solidFill>
                  <a:srgbClr val="595959"/>
                </a:solidFill>
              </a:rPr>
              <a:t>() {…}</a:t>
            </a:r>
            <a:endParaRPr lang="en-US" sz="1600" dirty="0">
              <a:solidFill>
                <a:srgbClr val="595959"/>
              </a:solidFill>
            </a:endParaRPr>
          </a:p>
          <a:p>
            <a:r>
              <a:rPr lang="en-US" sz="1600" dirty="0" smtClean="0">
                <a:solidFill>
                  <a:srgbClr val="595959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0162" y="4343400"/>
            <a:ext cx="360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Bottle </a:t>
            </a:r>
            <a:r>
              <a:rPr lang="en-US" strike="sngStrike" dirty="0" err="1" smtClean="0">
                <a:solidFill>
                  <a:srgbClr val="FF0000"/>
                </a:solidFill>
              </a:rPr>
              <a:t>pepsi</a:t>
            </a:r>
            <a:r>
              <a:rPr lang="en-US" strike="sngStrike" dirty="0" smtClean="0">
                <a:solidFill>
                  <a:srgbClr val="FF0000"/>
                </a:solidFill>
              </a:rPr>
              <a:t> = new Bottle();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Bottle champagne = new Bottle();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0162" y="4953000"/>
            <a:ext cx="4266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Bottle </a:t>
            </a:r>
            <a:r>
              <a:rPr lang="en-US" dirty="0" err="1" smtClean="0">
                <a:solidFill>
                  <a:srgbClr val="595959"/>
                </a:solidFill>
              </a:rPr>
              <a:t>pepsi</a:t>
            </a:r>
            <a:r>
              <a:rPr lang="en-US" dirty="0" smtClean="0">
                <a:solidFill>
                  <a:srgbClr val="595959"/>
                </a:solidFill>
              </a:rPr>
              <a:t> = new </a:t>
            </a:r>
            <a:r>
              <a:rPr lang="en-US" dirty="0" err="1" smtClean="0">
                <a:solidFill>
                  <a:srgbClr val="595959"/>
                </a:solidFill>
              </a:rPr>
              <a:t>WaterBottle</a:t>
            </a:r>
            <a:r>
              <a:rPr lang="en-US" dirty="0" smtClean="0">
                <a:solidFill>
                  <a:srgbClr val="595959"/>
                </a:solidFill>
              </a:rPr>
              <a:t>();</a:t>
            </a:r>
          </a:p>
          <a:p>
            <a:r>
              <a:rPr lang="en-US" dirty="0">
                <a:solidFill>
                  <a:srgbClr val="595959"/>
                </a:solidFill>
              </a:rPr>
              <a:t>Bottle champagne = new </a:t>
            </a:r>
            <a:r>
              <a:rPr lang="en-US" dirty="0" err="1">
                <a:solidFill>
                  <a:srgbClr val="595959"/>
                </a:solidFill>
              </a:rPr>
              <a:t>GlassBottle</a:t>
            </a:r>
            <a:r>
              <a:rPr lang="en-US" dirty="0">
                <a:solidFill>
                  <a:srgbClr val="595959"/>
                </a:solidFill>
              </a:rPr>
              <a:t>();</a:t>
            </a:r>
          </a:p>
          <a:p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965" y="1066800"/>
            <a:ext cx="41798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rgbClr val="595959"/>
                </a:solidFill>
              </a:rPr>
              <a:t>WaterBottle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 smtClean="0">
                <a:solidFill>
                  <a:srgbClr val="8064A2"/>
                </a:solidFill>
              </a:rPr>
              <a:t>implements</a:t>
            </a:r>
            <a:r>
              <a:rPr lang="en-US" sz="1600" dirty="0" smtClean="0">
                <a:solidFill>
                  <a:srgbClr val="595959"/>
                </a:solidFill>
              </a:rPr>
              <a:t> Bottle { </a:t>
            </a:r>
          </a:p>
          <a:p>
            <a:r>
              <a:rPr lang="en-US" sz="1600" dirty="0">
                <a:solidFill>
                  <a:srgbClr val="8064A2"/>
                </a:solidFill>
              </a:rPr>
              <a:t> </a:t>
            </a:r>
            <a:r>
              <a:rPr lang="en-US" sz="1600" dirty="0" smtClean="0">
                <a:solidFill>
                  <a:srgbClr val="8064A2"/>
                </a:solidFill>
              </a:rPr>
              <a:t> public</a:t>
            </a:r>
            <a:r>
              <a:rPr lang="en-US" sz="1600" dirty="0" smtClean="0">
                <a:solidFill>
                  <a:srgbClr val="595959"/>
                </a:solidFill>
              </a:rPr>
              <a:t> </a:t>
            </a:r>
            <a:r>
              <a:rPr lang="en-US" sz="1600" dirty="0">
                <a:solidFill>
                  <a:srgbClr val="595959"/>
                </a:solidFill>
              </a:rPr>
              <a:t>void fill() {…}</a:t>
            </a:r>
          </a:p>
          <a:p>
            <a:r>
              <a:rPr lang="en-US" sz="1600" dirty="0">
                <a:solidFill>
                  <a:srgbClr val="8064A2"/>
                </a:solidFill>
              </a:rPr>
              <a:t>  public</a:t>
            </a:r>
            <a:r>
              <a:rPr lang="en-US" sz="1600" dirty="0">
                <a:solidFill>
                  <a:srgbClr val="595959"/>
                </a:solidFill>
              </a:rPr>
              <a:t> Liquid drink() {…}</a:t>
            </a:r>
          </a:p>
          <a:p>
            <a:r>
              <a:rPr lang="en-US" sz="1600" dirty="0">
                <a:solidFill>
                  <a:srgbClr val="8064A2"/>
                </a:solidFill>
              </a:rPr>
              <a:t>  public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r>
              <a:rPr lang="en-US" sz="1600" dirty="0" err="1">
                <a:solidFill>
                  <a:srgbClr val="595959"/>
                </a:solidFill>
              </a:rPr>
              <a:t>boolean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r>
              <a:rPr lang="en-US" sz="1600" dirty="0" err="1">
                <a:solidFill>
                  <a:srgbClr val="595959"/>
                </a:solidFill>
              </a:rPr>
              <a:t>openCap</a:t>
            </a:r>
            <a:r>
              <a:rPr lang="en-US" sz="1600" dirty="0">
                <a:solidFill>
                  <a:srgbClr val="595959"/>
                </a:solidFill>
              </a:rPr>
              <a:t>() {…}</a:t>
            </a:r>
          </a:p>
          <a:p>
            <a:r>
              <a:rPr lang="en-US" sz="1600" dirty="0">
                <a:solidFill>
                  <a:srgbClr val="595959"/>
                </a:solidFill>
              </a:rPr>
              <a:t>  </a:t>
            </a:r>
            <a:r>
              <a:rPr lang="en-US" sz="1600" dirty="0">
                <a:solidFill>
                  <a:schemeClr val="accent4"/>
                </a:solidFill>
              </a:rPr>
              <a:t>public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r>
              <a:rPr lang="en-US" sz="1600" dirty="0" err="1">
                <a:solidFill>
                  <a:srgbClr val="595959"/>
                </a:solidFill>
              </a:rPr>
              <a:t>boolean</a:t>
            </a:r>
            <a:r>
              <a:rPr lang="en-US" sz="1600" dirty="0">
                <a:solidFill>
                  <a:srgbClr val="595959"/>
                </a:solidFill>
              </a:rPr>
              <a:t> </a:t>
            </a:r>
            <a:r>
              <a:rPr lang="en-US" sz="1600" dirty="0" err="1">
                <a:solidFill>
                  <a:srgbClr val="595959"/>
                </a:solidFill>
              </a:rPr>
              <a:t>closeCap</a:t>
            </a:r>
            <a:r>
              <a:rPr lang="en-US" sz="1600" dirty="0">
                <a:solidFill>
                  <a:srgbClr val="595959"/>
                </a:solidFill>
              </a:rPr>
              <a:t>() {…</a:t>
            </a:r>
            <a:r>
              <a:rPr lang="en-US" sz="1600" dirty="0" smtClean="0">
                <a:solidFill>
                  <a:srgbClr val="595959"/>
                </a:solidFill>
              </a:rPr>
              <a:t>}</a:t>
            </a:r>
          </a:p>
          <a:p>
            <a:r>
              <a:rPr lang="en-US" sz="1600" dirty="0" smtClean="0">
                <a:solidFill>
                  <a:srgbClr val="595959"/>
                </a:solidFill>
              </a:rPr>
              <a:t>  </a:t>
            </a:r>
            <a:r>
              <a:rPr lang="en-US" sz="1600" dirty="0" smtClean="0">
                <a:solidFill>
                  <a:srgbClr val="8064A2"/>
                </a:solidFill>
              </a:rPr>
              <a:t>public</a:t>
            </a:r>
            <a:r>
              <a:rPr lang="en-US" sz="1600" dirty="0" smtClean="0">
                <a:solidFill>
                  <a:srgbClr val="595959"/>
                </a:solidFill>
              </a:rPr>
              <a:t> String </a:t>
            </a:r>
            <a:r>
              <a:rPr lang="en-US" sz="1600" dirty="0" err="1" smtClean="0">
                <a:solidFill>
                  <a:srgbClr val="595959"/>
                </a:solidFill>
              </a:rPr>
              <a:t>toString</a:t>
            </a:r>
            <a:r>
              <a:rPr lang="en-US" sz="1600" dirty="0" smtClean="0">
                <a:solidFill>
                  <a:srgbClr val="595959"/>
                </a:solidFill>
              </a:rPr>
              <a:t>() {…}</a:t>
            </a:r>
            <a:endParaRPr lang="en-US" sz="1600" dirty="0">
              <a:solidFill>
                <a:srgbClr val="595959"/>
              </a:solidFill>
            </a:endParaRPr>
          </a:p>
          <a:p>
            <a:r>
              <a:rPr lang="en-US" sz="1600" dirty="0" smtClean="0">
                <a:solidFill>
                  <a:srgbClr val="595959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2362200"/>
            <a:ext cx="6364875" cy="2895600"/>
            <a:chOff x="1712011" y="3733800"/>
            <a:chExt cx="6364875" cy="2895600"/>
          </a:xfrm>
        </p:grpSpPr>
        <p:sp>
          <p:nvSpPr>
            <p:cNvPr id="5" name="TextBox 4"/>
            <p:cNvSpPr txBox="1"/>
            <p:nvPr/>
          </p:nvSpPr>
          <p:spPr>
            <a:xfrm>
              <a:off x="2514600" y="3733800"/>
              <a:ext cx="103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595959"/>
                  </a:solidFill>
                </a:rPr>
                <a:t>Objects</a:t>
              </a:r>
              <a:endParaRPr lang="en-US" b="1" dirty="0">
                <a:solidFill>
                  <a:srgbClr val="595959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57600" y="3733800"/>
              <a:ext cx="3048000" cy="2895600"/>
              <a:chOff x="2971800" y="3733800"/>
              <a:chExt cx="3048000" cy="2895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971800" y="3733800"/>
                <a:ext cx="3048000" cy="2895600"/>
                <a:chOff x="3124200" y="3733800"/>
                <a:chExt cx="3048000" cy="2895600"/>
              </a:xfrm>
            </p:grpSpPr>
            <p:sp>
              <p:nvSpPr>
                <p:cNvPr id="23" name="Donut 22"/>
                <p:cNvSpPr/>
                <p:nvPr/>
              </p:nvSpPr>
              <p:spPr>
                <a:xfrm>
                  <a:off x="3124200" y="3733800"/>
                  <a:ext cx="3048000" cy="2895600"/>
                </a:xfrm>
                <a:prstGeom prst="donu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3" idx="0"/>
                </p:cNvCxnSpPr>
                <p:nvPr/>
              </p:nvCxnSpPr>
              <p:spPr>
                <a:xfrm>
                  <a:off x="4648200" y="3733800"/>
                  <a:ext cx="0" cy="7620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3" idx="7"/>
                </p:cNvCxnSpPr>
                <p:nvPr/>
              </p:nvCxnSpPr>
              <p:spPr>
                <a:xfrm flipH="1">
                  <a:off x="5257800" y="4157851"/>
                  <a:ext cx="4680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23" idx="6"/>
                </p:cNvCxnSpPr>
                <p:nvPr/>
              </p:nvCxnSpPr>
              <p:spPr>
                <a:xfrm flipH="1">
                  <a:off x="54864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3" idx="5"/>
                </p:cNvCxnSpPr>
                <p:nvPr/>
              </p:nvCxnSpPr>
              <p:spPr>
                <a:xfrm flipH="1" flipV="1">
                  <a:off x="5181600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3" idx="4"/>
                </p:cNvCxnSpPr>
                <p:nvPr/>
              </p:nvCxnSpPr>
              <p:spPr>
                <a:xfrm flipV="1">
                  <a:off x="4648200" y="5943600"/>
                  <a:ext cx="0" cy="6858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3" idx="1"/>
                </p:cNvCxnSpPr>
                <p:nvPr/>
              </p:nvCxnSpPr>
              <p:spPr>
                <a:xfrm flipH="1" flipV="1">
                  <a:off x="3570569" y="4157851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endCxn id="23" idx="3"/>
                </p:cNvCxnSpPr>
                <p:nvPr/>
              </p:nvCxnSpPr>
              <p:spPr>
                <a:xfrm flipH="1">
                  <a:off x="3570569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23" idx="2"/>
                </p:cNvCxnSpPr>
                <p:nvPr/>
              </p:nvCxnSpPr>
              <p:spPr>
                <a:xfrm>
                  <a:off x="31242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Isosceles Triangle 16"/>
              <p:cNvSpPr/>
              <p:nvPr/>
            </p:nvSpPr>
            <p:spPr>
              <a:xfrm>
                <a:off x="3810000" y="4800600"/>
                <a:ext cx="228600" cy="228600"/>
              </a:xfrm>
              <a:prstGeom prst="triangl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gular Pentagon 17"/>
              <p:cNvSpPr/>
              <p:nvPr/>
            </p:nvSpPr>
            <p:spPr>
              <a:xfrm>
                <a:off x="3810000" y="5257800"/>
                <a:ext cx="304800" cy="304800"/>
              </a:xfrm>
              <a:prstGeom prst="pentagon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nip Diagonal Corner Rectangle 18"/>
              <p:cNvSpPr/>
              <p:nvPr/>
            </p:nvSpPr>
            <p:spPr>
              <a:xfrm>
                <a:off x="4267200" y="4724400"/>
                <a:ext cx="228600" cy="304800"/>
              </a:xfrm>
              <a:prstGeom prst="snip2Diag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Pie 19"/>
              <p:cNvSpPr/>
              <p:nvPr/>
            </p:nvSpPr>
            <p:spPr>
              <a:xfrm>
                <a:off x="4800600" y="4953000"/>
                <a:ext cx="228600" cy="304800"/>
              </a:xfrm>
              <a:prstGeom prst="pi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laque 20"/>
              <p:cNvSpPr/>
              <p:nvPr/>
            </p:nvSpPr>
            <p:spPr>
              <a:xfrm>
                <a:off x="4495800" y="5486400"/>
                <a:ext cx="228600" cy="304800"/>
              </a:xfrm>
              <a:prstGeom prst="plaque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5-Point Star 21"/>
              <p:cNvSpPr/>
              <p:nvPr/>
            </p:nvSpPr>
            <p:spPr>
              <a:xfrm>
                <a:off x="4343400" y="5105400"/>
                <a:ext cx="304800" cy="228600"/>
              </a:xfrm>
              <a:prstGeom prst="star5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712011" y="4648200"/>
              <a:ext cx="16341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Methods</a:t>
              </a:r>
            </a:p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(Constructors,</a:t>
              </a:r>
            </a:p>
            <a:p>
              <a:r>
                <a:rPr lang="en-US" dirty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Accessors</a:t>
              </a:r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,</a:t>
              </a:r>
            </a:p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behavior)</a:t>
              </a:r>
              <a:endParaRPr lang="en-US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200" y="4343400"/>
              <a:ext cx="11426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Variables</a:t>
              </a:r>
            </a:p>
            <a:p>
              <a:r>
                <a:rPr lang="en-US" dirty="0" smtClean="0">
                  <a:solidFill>
                    <a:srgbClr val="595959"/>
                  </a:solidFill>
                </a:rPr>
                <a:t>(state,</a:t>
              </a:r>
            </a:p>
            <a:p>
              <a:r>
                <a:rPr lang="en-US" dirty="0">
                  <a:solidFill>
                    <a:srgbClr val="595959"/>
                  </a:solidFill>
                </a:rPr>
                <a:t> </a:t>
              </a:r>
              <a:r>
                <a:rPr lang="en-US" dirty="0" smtClean="0">
                  <a:solidFill>
                    <a:srgbClr val="595959"/>
                  </a:solidFill>
                </a:rPr>
                <a:t>private)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 flipV="1">
              <a:off x="3346142" y="4800600"/>
              <a:ext cx="728069" cy="44776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 flipV="1">
              <a:off x="3346142" y="4114800"/>
              <a:ext cx="1413869" cy="113356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</p:cNvCxnSpPr>
            <p:nvPr/>
          </p:nvCxnSpPr>
          <p:spPr>
            <a:xfrm>
              <a:off x="3346142" y="5248365"/>
              <a:ext cx="728069" cy="3904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</p:cNvCxnSpPr>
            <p:nvPr/>
          </p:nvCxnSpPr>
          <p:spPr>
            <a:xfrm>
              <a:off x="3346142" y="5248365"/>
              <a:ext cx="1337669" cy="10762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1"/>
              <a:endCxn id="19" idx="0"/>
            </p:cNvCxnSpPr>
            <p:nvPr/>
          </p:nvCxnSpPr>
          <p:spPr>
            <a:xfrm flipH="1">
              <a:off x="5181600" y="4805065"/>
              <a:ext cx="1752600" cy="717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1"/>
              <a:endCxn id="21" idx="3"/>
            </p:cNvCxnSpPr>
            <p:nvPr/>
          </p:nvCxnSpPr>
          <p:spPr>
            <a:xfrm flipH="1">
              <a:off x="5410200" y="4805065"/>
              <a:ext cx="1524000" cy="8337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1"/>
              <a:endCxn id="20" idx="0"/>
            </p:cNvCxnSpPr>
            <p:nvPr/>
          </p:nvCxnSpPr>
          <p:spPr>
            <a:xfrm flipH="1">
              <a:off x="5715000" y="4805065"/>
              <a:ext cx="1219200" cy="300335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2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Chessboard Square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60" y="914400"/>
            <a:ext cx="447050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Represents a square on a chessboard.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{ 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1F497D"/>
                </a:solidFill>
              </a:rPr>
              <a:t> Integer rank;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String file;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  <a:latin typeface="+mn-lt"/>
              </a:rPr>
              <a:t>  […]</a:t>
            </a:r>
          </a:p>
          <a:p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}</a:t>
            </a:r>
            <a:endParaRPr lang="en-US" dirty="0" smtClean="0">
              <a:solidFill>
                <a:srgbClr val="1F497D"/>
              </a:solidFill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35356" y="1460129"/>
            <a:ext cx="2980044" cy="3024003"/>
            <a:chOff x="5554356" y="1460129"/>
            <a:chExt cx="2980044" cy="3024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1524000"/>
              <a:ext cx="2641600" cy="2641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54356" y="3810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54356" y="34659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62600" y="2791855"/>
              <a:ext cx="313044" cy="713345"/>
              <a:chOff x="5562600" y="3465987"/>
              <a:chExt cx="313044" cy="7133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3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4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62600" y="2133600"/>
              <a:ext cx="313044" cy="713345"/>
              <a:chOff x="5562600" y="3465987"/>
              <a:chExt cx="313044" cy="71334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5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6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562600" y="1460129"/>
              <a:ext cx="313044" cy="713345"/>
              <a:chOff x="5562600" y="3465987"/>
              <a:chExt cx="313044" cy="71334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7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8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8591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722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b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53200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80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307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556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6501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g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213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h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87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356" y="1460129"/>
            <a:ext cx="2980044" cy="3024003"/>
            <a:chOff x="5554356" y="1460129"/>
            <a:chExt cx="2980044" cy="3024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1524000"/>
              <a:ext cx="2641600" cy="2641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54356" y="3810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4356" y="34659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562600" y="2791855"/>
              <a:ext cx="313044" cy="713345"/>
              <a:chOff x="5562600" y="3465987"/>
              <a:chExt cx="313044" cy="7133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3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4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62600" y="2133600"/>
              <a:ext cx="313044" cy="713345"/>
              <a:chOff x="5562600" y="3465987"/>
              <a:chExt cx="313044" cy="71334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5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6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562600" y="1460129"/>
              <a:ext cx="313044" cy="713345"/>
              <a:chOff x="5562600" y="3465987"/>
              <a:chExt cx="313044" cy="71334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7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8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591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22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b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200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07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5556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6501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g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213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h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321" y="838200"/>
            <a:ext cx="4996079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Represents a square on a chessboard.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{ 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1F497D"/>
                </a:solidFill>
              </a:rPr>
              <a:t> Integer rank;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String file;</a:t>
            </a:r>
          </a:p>
          <a:p>
            <a:endParaRPr lang="en-US" dirty="0" smtClean="0">
              <a:solidFill>
                <a:srgbClr val="1F497D"/>
              </a:solidFill>
              <a:latin typeface="+mn-lt"/>
            </a:endParaRP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Default Constructor. */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() {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.rank</a:t>
            </a:r>
            <a:r>
              <a:rPr lang="en-US" dirty="0" smtClean="0">
                <a:solidFill>
                  <a:srgbClr val="1F497D"/>
                </a:solidFill>
              </a:rPr>
              <a:t> = 1;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8064A2"/>
                </a:solidFill>
                <a:latin typeface="+mn-lt"/>
              </a:rPr>
              <a:t>this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.file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= “a”;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}</a:t>
            </a:r>
          </a:p>
          <a:p>
            <a:endParaRPr lang="en-US" dirty="0">
              <a:solidFill>
                <a:srgbClr val="1F497D"/>
              </a:solidFill>
              <a:latin typeface="+mn-lt"/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Creates a new </a:t>
            </a:r>
            <a:r>
              <a:rPr lang="en-US" dirty="0" err="1" smtClean="0">
                <a:solidFill>
                  <a:srgbClr val="9BBB59"/>
                </a:solidFill>
              </a:rPr>
              <a:t>ChessSquare</a:t>
            </a:r>
            <a:r>
              <a:rPr lang="en-US" dirty="0" smtClean="0">
                <a:solidFill>
                  <a:srgbClr val="9BBB59"/>
                </a:solidFill>
              </a:rPr>
              <a:t>.</a:t>
            </a:r>
          </a:p>
          <a:p>
            <a:r>
              <a:rPr lang="en-US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 * @</a:t>
            </a:r>
            <a:r>
              <a:rPr lang="en-US" dirty="0" err="1" smtClean="0">
                <a:solidFill>
                  <a:srgbClr val="9BBB59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rank, the rank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</a:t>
            </a:r>
            <a:r>
              <a:rPr lang="en-US" dirty="0" err="1" smtClean="0">
                <a:solidFill>
                  <a:srgbClr val="9BBB59"/>
                </a:solidFill>
              </a:rPr>
              <a:t>param</a:t>
            </a:r>
            <a:r>
              <a:rPr lang="en-US" dirty="0" smtClean="0">
                <a:solidFill>
                  <a:srgbClr val="9BBB59"/>
                </a:solidFill>
              </a:rPr>
              <a:t> file, the file.</a:t>
            </a:r>
          </a:p>
          <a:p>
            <a:r>
              <a:rPr lang="en-US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ChessSquare</a:t>
            </a:r>
            <a:r>
              <a:rPr lang="en-US" dirty="0" smtClean="0">
                <a:solidFill>
                  <a:srgbClr val="1F497D"/>
                </a:solidFill>
              </a:rPr>
              <a:t>(Integer rank, String file) {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rgbClr val="8064A2"/>
                </a:solidFill>
                <a:latin typeface="+mn-lt"/>
              </a:rPr>
              <a:t>this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.rank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= rank;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.file</a:t>
            </a:r>
            <a:r>
              <a:rPr lang="en-US" dirty="0" smtClean="0">
                <a:solidFill>
                  <a:srgbClr val="1F497D"/>
                </a:solidFill>
              </a:rPr>
              <a:t> = file;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356" y="1460129"/>
            <a:ext cx="2980044" cy="3024003"/>
            <a:chOff x="5554356" y="1460129"/>
            <a:chExt cx="2980044" cy="30240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7400" y="1524000"/>
              <a:ext cx="2641600" cy="2641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554356" y="3810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4356" y="3465987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2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562600" y="2791855"/>
              <a:ext cx="313044" cy="713345"/>
              <a:chOff x="5562600" y="3465987"/>
              <a:chExt cx="313044" cy="71334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3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1F497D"/>
                    </a:solidFill>
                  </a:rPr>
                  <a:t>4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62600" y="2133600"/>
              <a:ext cx="313044" cy="713345"/>
              <a:chOff x="5562600" y="3465987"/>
              <a:chExt cx="313044" cy="71334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5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6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562600" y="1460129"/>
              <a:ext cx="313044" cy="713345"/>
              <a:chOff x="5562600" y="3465987"/>
              <a:chExt cx="313044" cy="71334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562600" y="3810000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7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562600" y="34659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1F497D"/>
                    </a:solidFill>
                  </a:rPr>
                  <a:t>8</a:t>
                </a:r>
                <a:endParaRPr lang="en-US" dirty="0" smtClean="0">
                  <a:solidFill>
                    <a:srgbClr val="1F497D"/>
                  </a:solidFill>
                  <a:latin typeface="+mn-lt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8591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22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b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200" y="4114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0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07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5556" y="4114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f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6501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g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21356" y="4114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h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493" y="838200"/>
            <a:ext cx="4470507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Represents a square on a chessboard.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@author Cam Moore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class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ChessSquare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{ 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rgbClr val="1F497D"/>
                </a:solidFill>
              </a:rPr>
              <a:t> Integer rank;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private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String file;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  […]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/** Return the rank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 @return the rank of the square</a:t>
            </a:r>
          </a:p>
          <a:p>
            <a:r>
              <a:rPr lang="en-US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rgbClr val="1F497D"/>
                </a:solidFill>
              </a:rPr>
              <a:t> Integer </a:t>
            </a:r>
            <a:r>
              <a:rPr lang="en-US" dirty="0" err="1" smtClean="0">
                <a:solidFill>
                  <a:srgbClr val="1F497D"/>
                </a:solidFill>
              </a:rPr>
              <a:t>getRank</a:t>
            </a:r>
            <a:r>
              <a:rPr lang="en-US" dirty="0" smtClean="0">
                <a:solidFill>
                  <a:srgbClr val="1F497D"/>
                </a:solidFill>
              </a:rPr>
              <a:t>() {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 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return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this.rank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;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}</a:t>
            </a:r>
          </a:p>
          <a:p>
            <a:endParaRPr lang="en-US" dirty="0">
              <a:solidFill>
                <a:srgbClr val="1F497D"/>
              </a:solidFill>
              <a:latin typeface="+mn-lt"/>
            </a:endParaRP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/** Set the rank of the square.</a:t>
            </a:r>
          </a:p>
          <a:p>
            <a:r>
              <a:rPr lang="en-US" dirty="0">
                <a:solidFill>
                  <a:srgbClr val="9BBB59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 * @</a:t>
            </a:r>
            <a:r>
              <a:rPr lang="en-US" dirty="0" err="1" smtClean="0">
                <a:solidFill>
                  <a:srgbClr val="9BBB59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 rank the new rank.</a:t>
            </a:r>
          </a:p>
          <a:p>
            <a:r>
              <a:rPr lang="en-US" dirty="0">
                <a:solidFill>
                  <a:srgbClr val="9BBB59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  */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+mn-lt"/>
              </a:rPr>
              <a:t>public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void </a:t>
            </a:r>
            <a:r>
              <a:rPr lang="en-US" dirty="0" err="1" smtClean="0">
                <a:solidFill>
                  <a:srgbClr val="1F497D"/>
                </a:solidFill>
                <a:latin typeface="+mn-lt"/>
              </a:rPr>
              <a:t>setRank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(Integer rank) {</a:t>
            </a:r>
          </a:p>
          <a:p>
            <a:r>
              <a:rPr lang="en-US" dirty="0">
                <a:solidFill>
                  <a:srgbClr val="1F497D"/>
                </a:solidFill>
              </a:rPr>
              <a:t> </a:t>
            </a:r>
            <a:r>
              <a:rPr lang="en-US" dirty="0" smtClean="0">
                <a:solidFill>
                  <a:srgbClr val="1F497D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rgbClr val="1F497D"/>
                </a:solidFill>
              </a:rPr>
              <a:t>.rank</a:t>
            </a:r>
            <a:r>
              <a:rPr lang="en-US" dirty="0" smtClean="0">
                <a:solidFill>
                  <a:srgbClr val="1F497D"/>
                </a:solidFill>
              </a:rPr>
              <a:t> = rank;</a:t>
            </a:r>
          </a:p>
          <a:p>
            <a:r>
              <a:rPr lang="en-US" dirty="0">
                <a:solidFill>
                  <a:srgbClr val="1F497D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1F497D"/>
                </a:solidFill>
                <a:latin typeface="+mn-lt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49532118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755</TotalTime>
  <Words>1468</Words>
  <Application>Microsoft Macintosh PowerPoint</Application>
  <PresentationFormat>On-screen Show (4:3)</PresentationFormat>
  <Paragraphs>363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csdl-2014</vt:lpstr>
      <vt:lpstr>Object-Oriented Programming Part 1</vt:lpstr>
      <vt:lpstr>Abstract Data Types</vt:lpstr>
      <vt:lpstr>Java Access Levels</vt:lpstr>
      <vt:lpstr>Java Interfaces</vt:lpstr>
      <vt:lpstr>Implementing Interfaces</vt:lpstr>
      <vt:lpstr>Java Classes and Objects</vt:lpstr>
      <vt:lpstr>Chessboard Square Example</vt:lpstr>
      <vt:lpstr>Constructors</vt:lpstr>
      <vt:lpstr>Accessor Methods</vt:lpstr>
      <vt:lpstr>Behavior</vt:lpstr>
      <vt:lpstr>ChessBoard Square v2</vt:lpstr>
      <vt:lpstr>Accessor Methods v2</vt:lpstr>
      <vt:lpstr>PowerPoint Presentation</vt:lpstr>
      <vt:lpstr>Special Methods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Cam Moore</dc:creator>
  <cp:lastModifiedBy>Carleton Moore</cp:lastModifiedBy>
  <cp:revision>40</cp:revision>
  <dcterms:created xsi:type="dcterms:W3CDTF">2014-08-08T18:44:50Z</dcterms:created>
  <dcterms:modified xsi:type="dcterms:W3CDTF">2016-07-20T22:42:26Z</dcterms:modified>
</cp:coreProperties>
</file>