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8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0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57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57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1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9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30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5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8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35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988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68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18000">
              <a:schemeClr val="tx1">
                <a:alpha val="53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143000"/>
            <a:ext cx="8458200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597650"/>
            <a:ext cx="9131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23363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15888" tIns="57150" rIns="115888" bIns="571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68338" y="538163"/>
            <a:ext cx="7721600" cy="579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36563" y="365125"/>
            <a:ext cx="8201025" cy="615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045075" y="3843338"/>
            <a:ext cx="36068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1913" y="6537325"/>
            <a:ext cx="5159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200">
                <a:solidFill>
                  <a:srgbClr val="A6A6A6"/>
                </a:solidFill>
                <a:latin typeface="Arial" charset="0"/>
              </a:rPr>
              <a:t> (</a:t>
            </a:r>
            <a:fld id="{3B48B798-8590-444F-9025-05337FBB0085}" type="slidenum">
              <a:rPr lang="en-US" sz="1200">
                <a:solidFill>
                  <a:srgbClr val="A6A6A6"/>
                </a:solidFill>
                <a:latin typeface="Arial" charset="0"/>
              </a:rPr>
              <a:pPr eaLnBrk="0" hangingPunct="0">
                <a:lnSpc>
                  <a:spcPct val="90000"/>
                </a:lnSpc>
              </a:pPr>
              <a:t>‹#›</a:t>
            </a:fld>
            <a:r>
              <a:rPr lang="en-US" sz="1200">
                <a:solidFill>
                  <a:srgbClr val="A6A6A6"/>
                </a:solidFill>
                <a:latin typeface="Arial" charset="0"/>
              </a:rPr>
              <a:t>)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/>
          <a:ea typeface="ＭＳ Ｐゴシック" charset="-128"/>
          <a:cs typeface="ＭＳ Ｐゴシック" charset="-128"/>
        </a:defRPr>
      </a:lvl1pPr>
      <a:lvl2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2pPr>
      <a:lvl3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3pPr>
      <a:lvl4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4pPr>
      <a:lvl5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5pPr>
      <a:lvl6pPr marL="4572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6pPr>
      <a:lvl7pPr marL="9144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7pPr>
      <a:lvl8pPr marL="13716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8pPr>
      <a:lvl9pPr marL="18288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9pPr>
    </p:titleStyle>
    <p:bodyStyle>
      <a:lvl1pPr marL="128588" indent="-128588" algn="l" defTabSz="108108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 "/>
        <a:defRPr sz="2700" b="1">
          <a:solidFill>
            <a:srgbClr val="376092"/>
          </a:solidFill>
          <a:latin typeface="Arial"/>
          <a:ea typeface="ＭＳ Ｐゴシック" charset="-128"/>
          <a:cs typeface="ＭＳ Ｐゴシック" charset="-128"/>
        </a:defRPr>
      </a:lvl1pPr>
      <a:lvl2pPr marL="519113" indent="-276225" algn="l" defTabSz="1081088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SzPct val="125000"/>
        <a:buFont typeface="Times" charset="0"/>
        <a:buChar char="•"/>
        <a:defRPr sz="2700" b="1">
          <a:solidFill>
            <a:srgbClr val="376092"/>
          </a:solidFill>
          <a:latin typeface="Arial"/>
          <a:ea typeface="ＭＳ Ｐゴシック" charset="-128"/>
        </a:defRPr>
      </a:lvl2pPr>
      <a:lvl3pPr marL="795338" indent="-269875" algn="l" defTabSz="1081088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25000"/>
        <a:buChar char="-"/>
        <a:defRPr sz="2700" b="1">
          <a:solidFill>
            <a:srgbClr val="376092"/>
          </a:solidFill>
          <a:latin typeface="Arial"/>
          <a:ea typeface="ＭＳ Ｐゴシック" charset="-128"/>
        </a:defRPr>
      </a:lvl3pPr>
      <a:lvl4pPr marL="1825625" indent="-203200" algn="l" defTabSz="1081088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376092"/>
          </a:solidFill>
          <a:latin typeface="Arial"/>
          <a:ea typeface="ＭＳ Ｐゴシック" charset="-128"/>
        </a:defRPr>
      </a:lvl4pPr>
      <a:lvl5pPr marL="23717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76092"/>
          </a:solidFill>
          <a:latin typeface="Arial"/>
          <a:ea typeface="ＭＳ Ｐゴシック" charset="-128"/>
        </a:defRPr>
      </a:lvl5pPr>
      <a:lvl6pPr marL="28289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32861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7433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42005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Iterator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the following </a:t>
            </a:r>
            <a:r>
              <a:rPr lang="en-US" dirty="0" err="1" smtClean="0"/>
              <a:t>MyLinkedList</a:t>
            </a:r>
            <a:r>
              <a:rPr lang="en-US" dirty="0" smtClean="0"/>
              <a:t> class: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Define any member variables and implement the </a:t>
            </a:r>
            <a:r>
              <a:rPr lang="en-US" dirty="0" err="1" smtClean="0"/>
              <a:t>hasNext</a:t>
            </a:r>
            <a:r>
              <a:rPr lang="en-US" dirty="0" smtClean="0"/>
              <a:t>() and next() methods for </a:t>
            </a:r>
            <a:r>
              <a:rPr lang="en-US" dirty="0" err="1" smtClean="0"/>
              <a:t>MyIterator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5810" y="1627427"/>
            <a:ext cx="54451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  <a:latin typeface="+mn-lt"/>
              </a:rPr>
              <a:t>public class </a:t>
            </a:r>
            <a:r>
              <a:rPr lang="en-US" dirty="0" err="1" smtClean="0">
                <a:solidFill>
                  <a:srgbClr val="595959"/>
                </a:solidFill>
                <a:latin typeface="+mn-lt"/>
              </a:rPr>
              <a:t>MyLinkedList</a:t>
            </a:r>
            <a:r>
              <a:rPr lang="en-US" dirty="0" smtClean="0">
                <a:solidFill>
                  <a:srgbClr val="595959"/>
                </a:solidFill>
                <a:latin typeface="+mn-lt"/>
              </a:rPr>
              <a:t>&lt;E&gt; implements List&lt;E&gt; {</a:t>
            </a:r>
          </a:p>
          <a:p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smtClean="0">
                <a:solidFill>
                  <a:srgbClr val="595959"/>
                </a:solidFill>
              </a:rPr>
              <a:t> protected </a:t>
            </a:r>
            <a:r>
              <a:rPr lang="en-US" dirty="0" err="1" smtClean="0">
                <a:solidFill>
                  <a:srgbClr val="595959"/>
                </a:solidFill>
              </a:rPr>
              <a:t>LinkedNode</a:t>
            </a:r>
            <a:r>
              <a:rPr lang="en-US" dirty="0" smtClean="0">
                <a:solidFill>
                  <a:srgbClr val="595959"/>
                </a:solidFill>
              </a:rPr>
              <a:t>&lt;E&gt; head;</a:t>
            </a:r>
          </a:p>
          <a:p>
            <a:r>
              <a:rPr lang="en-US" dirty="0">
                <a:solidFill>
                  <a:srgbClr val="595959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595959"/>
                </a:solidFill>
                <a:latin typeface="+mn-lt"/>
              </a:rPr>
              <a:t> …</a:t>
            </a:r>
          </a:p>
          <a:p>
            <a:r>
              <a:rPr lang="en-US" dirty="0" smtClean="0">
                <a:solidFill>
                  <a:srgbClr val="595959"/>
                </a:solidFill>
              </a:rPr>
              <a:t>}</a:t>
            </a:r>
            <a:endParaRPr lang="en-US" dirty="0" smtClean="0">
              <a:solidFill>
                <a:srgbClr val="595959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1440" y="4294942"/>
            <a:ext cx="58556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  <a:latin typeface="+mn-lt"/>
              </a:rPr>
              <a:t>private class </a:t>
            </a:r>
            <a:r>
              <a:rPr lang="en-US" dirty="0" err="1" smtClean="0">
                <a:solidFill>
                  <a:srgbClr val="595959"/>
                </a:solidFill>
                <a:latin typeface="+mn-lt"/>
              </a:rPr>
              <a:t>MyIterator</a:t>
            </a:r>
            <a:r>
              <a:rPr lang="en-US" dirty="0" smtClean="0">
                <a:solidFill>
                  <a:srgbClr val="595959"/>
                </a:solidFill>
                <a:latin typeface="+mn-lt"/>
              </a:rPr>
              <a:t>&lt;E&gt; implements Iterator&lt;E&gt; {</a:t>
            </a:r>
          </a:p>
          <a:p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smtClean="0">
                <a:solidFill>
                  <a:srgbClr val="595959"/>
                </a:solidFill>
              </a:rPr>
              <a:t> </a:t>
            </a:r>
          </a:p>
          <a:p>
            <a:r>
              <a:rPr lang="en-US" dirty="0" smtClean="0">
                <a:solidFill>
                  <a:srgbClr val="595959"/>
                </a:solidFill>
                <a:latin typeface="+mn-lt"/>
              </a:rPr>
              <a:t>  public Boolean </a:t>
            </a:r>
            <a:r>
              <a:rPr lang="en-US" dirty="0" err="1" smtClean="0">
                <a:solidFill>
                  <a:srgbClr val="595959"/>
                </a:solidFill>
                <a:latin typeface="+mn-lt"/>
              </a:rPr>
              <a:t>hasNext</a:t>
            </a:r>
            <a:r>
              <a:rPr lang="en-US" dirty="0" smtClean="0">
                <a:solidFill>
                  <a:srgbClr val="595959"/>
                </a:solidFill>
                <a:latin typeface="+mn-lt"/>
              </a:rPr>
              <a:t>() { … }</a:t>
            </a:r>
          </a:p>
          <a:p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smtClean="0">
                <a:solidFill>
                  <a:srgbClr val="595959"/>
                </a:solidFill>
              </a:rPr>
              <a:t> public E next() throws </a:t>
            </a:r>
            <a:r>
              <a:rPr lang="en-US" dirty="0" err="1" smtClean="0">
                <a:solidFill>
                  <a:srgbClr val="595959"/>
                </a:solidFill>
              </a:rPr>
              <a:t>NoSuchElementException</a:t>
            </a:r>
            <a:r>
              <a:rPr lang="en-US" dirty="0" smtClean="0">
                <a:solidFill>
                  <a:srgbClr val="595959"/>
                </a:solidFill>
              </a:rPr>
              <a:t> { … }</a:t>
            </a:r>
            <a:endParaRPr lang="en-US" dirty="0" smtClean="0">
              <a:solidFill>
                <a:srgbClr val="595959"/>
              </a:solidFill>
              <a:latin typeface="+mn-lt"/>
            </a:endParaRPr>
          </a:p>
          <a:p>
            <a:r>
              <a:rPr lang="en-US" dirty="0" smtClean="0">
                <a:solidFill>
                  <a:srgbClr val="595959"/>
                </a:solidFill>
              </a:rPr>
              <a:t>}</a:t>
            </a:r>
            <a:endParaRPr lang="en-US" dirty="0" smtClean="0">
              <a:solidFill>
                <a:srgbClr val="59595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30736902"/>
      </p:ext>
    </p:extLst>
  </p:cSld>
  <p:clrMapOvr>
    <a:masterClrMapping/>
  </p:clrMapOvr>
</p:sld>
</file>

<file path=ppt/theme/theme1.xml><?xml version="1.0" encoding="utf-8"?>
<a:theme xmlns:a="http://schemas.openxmlformats.org/drawingml/2006/main" name="csdl-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csdl-2014.thmx</Template>
  <TotalTime>9</TotalTime>
  <Words>85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csdl-2014</vt:lpstr>
      <vt:lpstr>Linked List Iterator Quiz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 Iterator Quiz</dc:title>
  <dc:creator>Carleton Moore</dc:creator>
  <cp:lastModifiedBy>Carleton Moore</cp:lastModifiedBy>
  <cp:revision>1</cp:revision>
  <dcterms:created xsi:type="dcterms:W3CDTF">2014-08-21T20:30:52Z</dcterms:created>
  <dcterms:modified xsi:type="dcterms:W3CDTF">2014-08-21T20:40:18Z</dcterms:modified>
</cp:coreProperties>
</file>