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6" r:id="rId11"/>
    <p:sldId id="277" r:id="rId12"/>
    <p:sldId id="278" r:id="rId13"/>
    <p:sldId id="279" r:id="rId14"/>
    <p:sldId id="274" r:id="rId15"/>
    <p:sldId id="270" r:id="rId16"/>
    <p:sldId id="275" r:id="rId17"/>
    <p:sldId id="265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7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addFirst</a:t>
            </a:r>
            <a:r>
              <a:rPr lang="en-US" dirty="0" smtClean="0"/>
              <a:t> Helper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7485" y="1107055"/>
            <a:ext cx="4008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 an item to the front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void </a:t>
            </a:r>
            <a:r>
              <a:rPr lang="en-US" dirty="0" err="1" smtClean="0">
                <a:solidFill>
                  <a:schemeClr val="bg2"/>
                </a:solidFill>
              </a:rPr>
              <a:t>addFirst</a:t>
            </a:r>
            <a:r>
              <a:rPr lang="en-US" dirty="0" smtClean="0">
                <a:solidFill>
                  <a:schemeClr val="bg2"/>
                </a:solidFill>
              </a:rPr>
              <a:t>(E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head = </a:t>
            </a:r>
            <a:r>
              <a:rPr lang="en-US" dirty="0" smtClean="0">
                <a:solidFill>
                  <a:schemeClr val="accent4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Node(entry, head);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7485" y="4008287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35663" y="3999289"/>
            <a:ext cx="990216" cy="369332"/>
            <a:chOff x="1835663" y="3999289"/>
            <a:chExt cx="990216" cy="369332"/>
          </a:xfrm>
        </p:grpSpPr>
        <p:cxnSp>
          <p:nvCxnSpPr>
            <p:cNvPr id="13" name="Straight Arrow Connector 12"/>
            <p:cNvCxnSpPr>
              <a:stCxn id="11" idx="3"/>
            </p:cNvCxnSpPr>
            <p:nvPr/>
          </p:nvCxnSpPr>
          <p:spPr bwMode="auto">
            <a:xfrm flipV="1">
              <a:off x="1835663" y="4188435"/>
              <a:ext cx="731232" cy="45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512835" y="399928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6895" y="3963251"/>
            <a:ext cx="2276493" cy="1170249"/>
            <a:chOff x="3998953" y="4017293"/>
            <a:chExt cx="2276493" cy="1170249"/>
          </a:xfrm>
        </p:grpSpPr>
        <p:grpSp>
          <p:nvGrpSpPr>
            <p:cNvPr id="5" name="Group 4"/>
            <p:cNvGrpSpPr/>
            <p:nvPr/>
          </p:nvGrpSpPr>
          <p:grpSpPr>
            <a:xfrm>
              <a:off x="3998953" y="4017293"/>
              <a:ext cx="1963449" cy="1161958"/>
              <a:chOff x="5620149" y="1738426"/>
              <a:chExt cx="1963449" cy="116195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0149" y="1738426"/>
                <a:ext cx="1116824" cy="1161958"/>
                <a:chOff x="5620149" y="1738426"/>
                <a:chExt cx="1116824" cy="1161958"/>
              </a:xfrm>
            </p:grpSpPr>
            <p:sp>
              <p:nvSpPr>
                <p:cNvPr id="8" name="Rectangle 7"/>
                <p:cNvSpPr/>
                <p:nvPr/>
              </p:nvSpPr>
              <p:spPr bwMode="auto">
                <a:xfrm>
                  <a:off x="5620149" y="1738426"/>
                  <a:ext cx="1116824" cy="45937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Node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 bwMode="auto">
                <a:xfrm>
                  <a:off x="5620149" y="2197078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solidFill>
                        <a:schemeClr val="bg2"/>
                      </a:solidFill>
                    </a:rPr>
                    <a:t>entry</a:t>
                  </a: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620149" y="2548371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next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stCxn id="10" idx="3"/>
              </p:cNvCxnSpPr>
              <p:nvPr/>
            </p:nvCxnSpPr>
            <p:spPr bwMode="auto">
              <a:xfrm>
                <a:off x="6736973" y="2724378"/>
                <a:ext cx="846625" cy="4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962402" y="48182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?</a:t>
              </a:r>
            </a:p>
          </p:txBody>
        </p:sp>
      </p:grpSp>
      <p:cxnSp>
        <p:nvCxnSpPr>
          <p:cNvPr id="20" name="Straight Arrow Connector 19"/>
          <p:cNvCxnSpPr>
            <a:stCxn id="11" idx="3"/>
            <a:endCxn id="8" idx="1"/>
          </p:cNvCxnSpPr>
          <p:nvPr/>
        </p:nvCxnSpPr>
        <p:spPr bwMode="auto">
          <a:xfrm flipV="1">
            <a:off x="1835663" y="4192940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76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addAfter</a:t>
            </a:r>
            <a:r>
              <a:rPr lang="en-US" dirty="0" smtClean="0"/>
              <a:t> Helper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7485" y="1107055"/>
            <a:ext cx="50093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 a node after a given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node the Node to add after.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void </a:t>
            </a:r>
            <a:r>
              <a:rPr lang="en-US" dirty="0" err="1" smtClean="0">
                <a:solidFill>
                  <a:schemeClr val="bg2"/>
                </a:solidFill>
              </a:rPr>
              <a:t>addAfter</a:t>
            </a:r>
            <a:r>
              <a:rPr lang="en-US" dirty="0" smtClean="0">
                <a:solidFill>
                  <a:schemeClr val="bg2"/>
                </a:solidFill>
              </a:rPr>
              <a:t>(Node&lt;E&gt; node, 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smtClean="0">
                <a:solidFill>
                  <a:schemeClr val="accent4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Node(entry, 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69938" y="3954960"/>
            <a:ext cx="1116824" cy="1161958"/>
            <a:chOff x="5620149" y="1738426"/>
            <a:chExt cx="1116824" cy="1161958"/>
          </a:xfrm>
        </p:grpSpPr>
        <p:sp>
          <p:nvSpPr>
            <p:cNvPr id="10" name="Rectangle 9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bg1"/>
                  </a:solidFill>
                </a:rPr>
                <a:t>n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stuff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9" name="Straight Arrow Connector 8"/>
          <p:cNvCxnSpPr>
            <a:stCxn id="12" idx="3"/>
          </p:cNvCxnSpPr>
          <p:nvPr/>
        </p:nvCxnSpPr>
        <p:spPr bwMode="auto">
          <a:xfrm>
            <a:off x="2386762" y="4940912"/>
            <a:ext cx="846625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233387" y="475587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3387" y="4702570"/>
            <a:ext cx="2276493" cy="1170249"/>
            <a:chOff x="3998953" y="4017293"/>
            <a:chExt cx="2276493" cy="1170249"/>
          </a:xfrm>
        </p:grpSpPr>
        <p:grpSp>
          <p:nvGrpSpPr>
            <p:cNvPr id="14" name="Group 13"/>
            <p:cNvGrpSpPr/>
            <p:nvPr/>
          </p:nvGrpSpPr>
          <p:grpSpPr>
            <a:xfrm>
              <a:off x="3998953" y="4017293"/>
              <a:ext cx="1963449" cy="1161958"/>
              <a:chOff x="5620149" y="1738426"/>
              <a:chExt cx="1963449" cy="116195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620149" y="1738426"/>
                <a:ext cx="1116824" cy="1161958"/>
                <a:chOff x="5620149" y="1738426"/>
                <a:chExt cx="1116824" cy="1161958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620149" y="1738426"/>
                  <a:ext cx="1116824" cy="45937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N</a:t>
                  </a: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ode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5620149" y="2197078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solidFill>
                        <a:schemeClr val="bg2"/>
                      </a:solidFill>
                    </a:rPr>
                    <a:t>entry</a:t>
                  </a: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5620149" y="2548371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next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</p:grpSp>
          <p:cxnSp>
            <p:nvCxnSpPr>
              <p:cNvPr id="17" name="Straight Arrow Connector 16"/>
              <p:cNvCxnSpPr>
                <a:stCxn id="20" idx="3"/>
              </p:cNvCxnSpPr>
              <p:nvPr/>
            </p:nvCxnSpPr>
            <p:spPr bwMode="auto">
              <a:xfrm>
                <a:off x="6736973" y="2724378"/>
                <a:ext cx="846625" cy="4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5962402" y="48182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?</a:t>
              </a:r>
            </a:p>
          </p:txBody>
        </p:sp>
      </p:grpSp>
      <p:cxnSp>
        <p:nvCxnSpPr>
          <p:cNvPr id="22" name="Straight Arrow Connector 21"/>
          <p:cNvCxnSpPr>
            <a:stCxn id="12" idx="3"/>
            <a:endCxn id="18" idx="1"/>
          </p:cNvCxnSpPr>
          <p:nvPr/>
        </p:nvCxnSpPr>
        <p:spPr bwMode="auto">
          <a:xfrm flipV="1">
            <a:off x="2386762" y="4932259"/>
            <a:ext cx="846625" cy="8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8638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removeAfter</a:t>
            </a:r>
            <a:r>
              <a:rPr lang="en-US" dirty="0" smtClean="0"/>
              <a:t> Helper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7485" y="1107055"/>
            <a:ext cx="47938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Remove a node after a given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node the Node to remove after.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element removed from the list.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smtClean="0">
                <a:solidFill>
                  <a:schemeClr val="bg2"/>
                </a:solidFill>
              </a:rPr>
              <a:t>E </a:t>
            </a:r>
            <a:r>
              <a:rPr lang="en-US" dirty="0" err="1" smtClean="0">
                <a:solidFill>
                  <a:schemeClr val="bg2"/>
                </a:solidFill>
              </a:rPr>
              <a:t>removeAfter</a:t>
            </a:r>
            <a:r>
              <a:rPr lang="en-US" dirty="0" smtClean="0">
                <a:solidFill>
                  <a:schemeClr val="bg2"/>
                </a:solidFill>
              </a:rPr>
              <a:t>(Node&lt;E&gt; node)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Node&lt;E&gt; temp = 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(temp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temp.next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67911" y="3765432"/>
            <a:ext cx="1116824" cy="1161958"/>
            <a:chOff x="5620149" y="1738426"/>
            <a:chExt cx="1116824" cy="1161958"/>
          </a:xfrm>
        </p:grpSpPr>
        <p:sp>
          <p:nvSpPr>
            <p:cNvPr id="10" name="Rectangle 9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/>
                  </a:solidFill>
                </a:rPr>
                <a:t>N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9" name="Straight Arrow Connector 8"/>
          <p:cNvCxnSpPr>
            <a:stCxn id="12" idx="3"/>
          </p:cNvCxnSpPr>
          <p:nvPr/>
        </p:nvCxnSpPr>
        <p:spPr bwMode="auto">
          <a:xfrm>
            <a:off x="5084735" y="4751384"/>
            <a:ext cx="846625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5931360" y="4540411"/>
            <a:ext cx="2276493" cy="1170249"/>
            <a:chOff x="3998953" y="4017293"/>
            <a:chExt cx="2276493" cy="1170249"/>
          </a:xfrm>
        </p:grpSpPr>
        <p:grpSp>
          <p:nvGrpSpPr>
            <p:cNvPr id="14" name="Group 13"/>
            <p:cNvGrpSpPr/>
            <p:nvPr/>
          </p:nvGrpSpPr>
          <p:grpSpPr>
            <a:xfrm>
              <a:off x="3998953" y="4017293"/>
              <a:ext cx="1963449" cy="1161958"/>
              <a:chOff x="5620149" y="1738426"/>
              <a:chExt cx="1963449" cy="116195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620149" y="1738426"/>
                <a:ext cx="1116824" cy="1161958"/>
                <a:chOff x="5620149" y="1738426"/>
                <a:chExt cx="1116824" cy="1161958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620149" y="1738426"/>
                  <a:ext cx="1116824" cy="45937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N</a:t>
                  </a: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ode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5620149" y="2197078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solidFill>
                        <a:schemeClr val="bg2"/>
                      </a:solidFill>
                    </a:rPr>
                    <a:t>data</a:t>
                  </a: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5620149" y="2548371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next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</p:grpSp>
          <p:cxnSp>
            <p:nvCxnSpPr>
              <p:cNvPr id="17" name="Straight Arrow Connector 16"/>
              <p:cNvCxnSpPr>
                <a:stCxn id="20" idx="3"/>
              </p:cNvCxnSpPr>
              <p:nvPr/>
            </p:nvCxnSpPr>
            <p:spPr bwMode="auto">
              <a:xfrm>
                <a:off x="6736973" y="2724378"/>
                <a:ext cx="846625" cy="4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5962402" y="48182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69817" y="3580766"/>
            <a:ext cx="761543" cy="1189334"/>
            <a:chOff x="5169817" y="3580766"/>
            <a:chExt cx="761543" cy="1189334"/>
          </a:xfrm>
        </p:grpSpPr>
        <p:sp>
          <p:nvSpPr>
            <p:cNvPr id="21" name="TextBox 20"/>
            <p:cNvSpPr txBox="1"/>
            <p:nvPr/>
          </p:nvSpPr>
          <p:spPr>
            <a:xfrm>
              <a:off x="5169817" y="3580766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temp</a:t>
              </a:r>
            </a:p>
          </p:txBody>
        </p:sp>
        <p:cxnSp>
          <p:nvCxnSpPr>
            <p:cNvPr id="23" name="Elbow Connector 22"/>
            <p:cNvCxnSpPr>
              <a:endCxn id="18" idx="1"/>
            </p:cNvCxnSpPr>
            <p:nvPr/>
          </p:nvCxnSpPr>
          <p:spPr bwMode="auto">
            <a:xfrm rot="16200000" flipH="1">
              <a:off x="5316217" y="4154957"/>
              <a:ext cx="820002" cy="41028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9" name="Elbow Connector 28"/>
          <p:cNvCxnSpPr>
            <a:stCxn id="12" idx="3"/>
            <a:endCxn id="15" idx="2"/>
          </p:cNvCxnSpPr>
          <p:nvPr/>
        </p:nvCxnSpPr>
        <p:spPr bwMode="auto">
          <a:xfrm>
            <a:off x="5084735" y="4751384"/>
            <a:ext cx="2966596" cy="959276"/>
          </a:xfrm>
          <a:prstGeom prst="bentConnector4">
            <a:avLst>
              <a:gd name="adj1" fmla="val 8197"/>
              <a:gd name="adj2" fmla="val 12383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996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removeFirst</a:t>
            </a:r>
            <a:r>
              <a:rPr lang="en-US" dirty="0" smtClean="0"/>
              <a:t> Helper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7485" y="1107055"/>
            <a:ext cx="4793875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Remove the first node from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node the Node to remove after.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element removed from the list.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smtClean="0">
                <a:solidFill>
                  <a:schemeClr val="bg2"/>
                </a:solidFill>
              </a:rPr>
              <a:t>E </a:t>
            </a:r>
            <a:r>
              <a:rPr lang="en-US" dirty="0" err="1" smtClean="0">
                <a:solidFill>
                  <a:schemeClr val="bg2"/>
                </a:solidFill>
              </a:rPr>
              <a:t>removeFirst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Node&lt;E&gt; temp = head;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(head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head = 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(temp != null)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 bwMode="auto">
          <a:xfrm>
            <a:off x="5084735" y="4751384"/>
            <a:ext cx="846625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931360" y="4540411"/>
            <a:ext cx="2276493" cy="1170249"/>
            <a:chOff x="3998953" y="4017293"/>
            <a:chExt cx="2276493" cy="1170249"/>
          </a:xfrm>
        </p:grpSpPr>
        <p:grpSp>
          <p:nvGrpSpPr>
            <p:cNvPr id="11" name="Group 10"/>
            <p:cNvGrpSpPr/>
            <p:nvPr/>
          </p:nvGrpSpPr>
          <p:grpSpPr>
            <a:xfrm>
              <a:off x="3998953" y="4017293"/>
              <a:ext cx="1963449" cy="1161958"/>
              <a:chOff x="5620149" y="1738426"/>
              <a:chExt cx="1963449" cy="116195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620149" y="1738426"/>
                <a:ext cx="1116824" cy="1161958"/>
                <a:chOff x="5620149" y="1738426"/>
                <a:chExt cx="1116824" cy="1161958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5620149" y="1738426"/>
                  <a:ext cx="1116824" cy="45937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N</a:t>
                  </a: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</a:rPr>
                    <a:t>ode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620149" y="2197078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solidFill>
                        <a:schemeClr val="bg2"/>
                      </a:solidFill>
                    </a:rPr>
                    <a:t>data</a:t>
                  </a: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5620149" y="2548371"/>
                  <a:ext cx="1116824" cy="35201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next</a:t>
                  </a: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endParaRPr>
                </a:p>
              </p:txBody>
            </p:sp>
          </p:grpSp>
          <p:cxnSp>
            <p:nvCxnSpPr>
              <p:cNvPr id="14" name="Straight Arrow Connector 13"/>
              <p:cNvCxnSpPr>
                <a:stCxn id="17" idx="3"/>
              </p:cNvCxnSpPr>
              <p:nvPr/>
            </p:nvCxnSpPr>
            <p:spPr bwMode="auto">
              <a:xfrm>
                <a:off x="6736973" y="2724378"/>
                <a:ext cx="846625" cy="4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" name="TextBox 11"/>
            <p:cNvSpPr txBox="1"/>
            <p:nvPr/>
          </p:nvSpPr>
          <p:spPr>
            <a:xfrm>
              <a:off x="5962402" y="48182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817" y="3580766"/>
            <a:ext cx="761543" cy="1189334"/>
            <a:chOff x="5169817" y="3580766"/>
            <a:chExt cx="761543" cy="1189334"/>
          </a:xfrm>
        </p:grpSpPr>
        <p:sp>
          <p:nvSpPr>
            <p:cNvPr id="19" name="TextBox 18"/>
            <p:cNvSpPr txBox="1"/>
            <p:nvPr/>
          </p:nvSpPr>
          <p:spPr>
            <a:xfrm>
              <a:off x="5169817" y="3580766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temp</a:t>
              </a:r>
            </a:p>
          </p:txBody>
        </p:sp>
        <p:cxnSp>
          <p:nvCxnSpPr>
            <p:cNvPr id="20" name="Elbow Connector 19"/>
            <p:cNvCxnSpPr>
              <a:endCxn id="15" idx="1"/>
            </p:cNvCxnSpPr>
            <p:nvPr/>
          </p:nvCxnSpPr>
          <p:spPr bwMode="auto">
            <a:xfrm rot="16200000" flipH="1">
              <a:off x="5316217" y="4154957"/>
              <a:ext cx="820002" cy="41028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1" name="Elbow Connector 20"/>
          <p:cNvCxnSpPr>
            <a:stCxn id="8" idx="3"/>
            <a:endCxn id="12" idx="2"/>
          </p:cNvCxnSpPr>
          <p:nvPr/>
        </p:nvCxnSpPr>
        <p:spPr bwMode="auto">
          <a:xfrm>
            <a:off x="5084735" y="4751384"/>
            <a:ext cx="2966596" cy="959276"/>
          </a:xfrm>
          <a:prstGeom prst="bentConnector4">
            <a:avLst>
              <a:gd name="adj1" fmla="val 8197"/>
              <a:gd name="adj2" fmla="val 12383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359223" y="456671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+mn-lt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74427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getNode</a:t>
            </a:r>
            <a:r>
              <a:rPr lang="en-US" dirty="0" smtClean="0"/>
              <a:t> Helper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555" y="998971"/>
            <a:ext cx="47756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</a:rPr>
              <a:t>/** Find the node at the given index.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index the index.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Node&lt;E&gt; </a:t>
            </a:r>
            <a:r>
              <a:rPr lang="en-US" dirty="0" err="1" smtClean="0">
                <a:solidFill>
                  <a:schemeClr val="bg2"/>
                </a:solidFill>
              </a:rPr>
              <a:t>getNode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Node&lt;E&gt; node = head;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for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0;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&lt; index &amp;&amp; node != null;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node = 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node;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466" y="5062124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+mn-lt"/>
              </a:rPr>
              <a:t>head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1075644" y="5246790"/>
            <a:ext cx="527539" cy="13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1603183" y="4999063"/>
            <a:ext cx="1116824" cy="1161958"/>
            <a:chOff x="5620149" y="1738426"/>
            <a:chExt cx="1116824" cy="11619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/>
                  </a:solidFill>
                </a:rPr>
                <a:t>N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6516" y="4999063"/>
            <a:ext cx="1116824" cy="1161958"/>
            <a:chOff x="5620149" y="1738426"/>
            <a:chExt cx="1116824" cy="11619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/>
                  </a:solidFill>
                </a:rPr>
                <a:t>N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09849" y="4999063"/>
            <a:ext cx="1116824" cy="1161958"/>
            <a:chOff x="5620149" y="1738426"/>
            <a:chExt cx="1116824" cy="116195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/>
                  </a:solidFill>
                </a:rPr>
                <a:t>N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44426" y="4999035"/>
            <a:ext cx="1116824" cy="1161958"/>
            <a:chOff x="5620149" y="1738426"/>
            <a:chExt cx="1116824" cy="116195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/>
                  </a:solidFill>
                </a:rPr>
                <a:t>N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29" name="Elbow Connector 28"/>
          <p:cNvCxnSpPr>
            <a:stCxn id="15" idx="3"/>
            <a:endCxn id="17" idx="1"/>
          </p:cNvCxnSpPr>
          <p:nvPr/>
        </p:nvCxnSpPr>
        <p:spPr bwMode="auto">
          <a:xfrm flipV="1">
            <a:off x="2720007" y="5228752"/>
            <a:ext cx="386509" cy="75626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19" idx="3"/>
            <a:endCxn id="21" idx="1"/>
          </p:cNvCxnSpPr>
          <p:nvPr/>
        </p:nvCxnSpPr>
        <p:spPr bwMode="auto">
          <a:xfrm flipV="1">
            <a:off x="4223340" y="5228752"/>
            <a:ext cx="386509" cy="7562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27" idx="3"/>
          </p:cNvCxnSpPr>
          <p:nvPr/>
        </p:nvCxnSpPr>
        <p:spPr bwMode="auto">
          <a:xfrm>
            <a:off x="7861250" y="5984987"/>
            <a:ext cx="370827" cy="4913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025448" y="5318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…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08813" y="4173568"/>
            <a:ext cx="698178" cy="825495"/>
            <a:chOff x="1808813" y="4173568"/>
            <a:chExt cx="698178" cy="825495"/>
          </a:xfrm>
        </p:grpSpPr>
        <p:sp>
          <p:nvSpPr>
            <p:cNvPr id="39" name="TextBox 38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n</a:t>
              </a:r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ode</a:t>
              </a:r>
            </a:p>
          </p:txBody>
        </p:sp>
        <p:cxnSp>
          <p:nvCxnSpPr>
            <p:cNvPr id="41" name="Straight Arrow Connector 40"/>
            <p:cNvCxnSpPr>
              <a:stCxn id="39" idx="2"/>
              <a:endCxn id="13" idx="0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3294197" y="4176725"/>
            <a:ext cx="698178" cy="825495"/>
            <a:chOff x="1808813" y="4173568"/>
            <a:chExt cx="698178" cy="825495"/>
          </a:xfrm>
        </p:grpSpPr>
        <p:sp>
          <p:nvSpPr>
            <p:cNvPr id="44" name="TextBox 43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n</a:t>
              </a:r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ode</a:t>
              </a:r>
            </a:p>
          </p:txBody>
        </p:sp>
        <p:cxnSp>
          <p:nvCxnSpPr>
            <p:cNvPr id="45" name="Straight Arrow Connector 44"/>
            <p:cNvCxnSpPr>
              <a:stCxn id="44" idx="2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4804043" y="4176725"/>
            <a:ext cx="698178" cy="825495"/>
            <a:chOff x="1808813" y="4173568"/>
            <a:chExt cx="698178" cy="825495"/>
          </a:xfrm>
        </p:grpSpPr>
        <p:sp>
          <p:nvSpPr>
            <p:cNvPr id="47" name="TextBox 46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n</a:t>
              </a:r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ode</a:t>
              </a: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6959903" y="4173540"/>
            <a:ext cx="698178" cy="825495"/>
            <a:chOff x="1808813" y="4173568"/>
            <a:chExt cx="698178" cy="825495"/>
          </a:xfrm>
        </p:grpSpPr>
        <p:sp>
          <p:nvSpPr>
            <p:cNvPr id="50" name="TextBox 49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n</a:t>
              </a:r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ode</a:t>
              </a:r>
            </a:p>
          </p:txBody>
        </p:sp>
        <p:cxnSp>
          <p:nvCxnSpPr>
            <p:cNvPr id="51" name="Straight Arrow Connector 50"/>
            <p:cNvCxnSpPr>
              <a:stCxn id="50" idx="2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7899706" y="5572239"/>
            <a:ext cx="698178" cy="825495"/>
            <a:chOff x="1808813" y="4173568"/>
            <a:chExt cx="698178" cy="825495"/>
          </a:xfrm>
        </p:grpSpPr>
        <p:sp>
          <p:nvSpPr>
            <p:cNvPr id="53" name="TextBox 52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n</a:t>
              </a:r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ode</a:t>
              </a:r>
            </a:p>
          </p:txBody>
        </p:sp>
        <p:cxnSp>
          <p:nvCxnSpPr>
            <p:cNvPr id="54" name="Straight Arrow Connector 53"/>
            <p:cNvCxnSpPr>
              <a:stCxn id="53" idx="2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4936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&lt;E&gt;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555" y="998971"/>
            <a:ext cx="769089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Node is the building block for single-linked list.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static class </a:t>
            </a:r>
            <a:r>
              <a:rPr lang="en-US" dirty="0" smtClean="0">
                <a:solidFill>
                  <a:schemeClr val="bg2"/>
                </a:solidFill>
              </a:rPr>
              <a:t>Node&lt;E&gt;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Head of the list.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Node head;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size;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Default Constructor, creates empty list.*/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.head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smtClean="0">
                <a:solidFill>
                  <a:srgbClr val="8064A2"/>
                </a:solidFill>
              </a:rPr>
              <a:t>null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.size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866" y="5800759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8" name="Elbow Connector 7"/>
          <p:cNvCxnSpPr>
            <a:stCxn id="6" idx="3"/>
            <a:endCxn id="9" idx="0"/>
          </p:cNvCxnSpPr>
          <p:nvPr/>
        </p:nvCxnSpPr>
        <p:spPr bwMode="auto">
          <a:xfrm>
            <a:off x="3238044" y="5985425"/>
            <a:ext cx="292575" cy="36339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258624" y="6348815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938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E entry)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7485" y="1107055"/>
            <a:ext cx="530411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the entry to the List at the given index.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index the index.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void </a:t>
            </a:r>
            <a:r>
              <a:rPr lang="en-US" dirty="0" smtClean="0">
                <a:solidFill>
                  <a:schemeClr val="bg2"/>
                </a:solidFill>
              </a:rPr>
              <a:t>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entry)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if </a:t>
            </a:r>
            <a:r>
              <a:rPr lang="en-US" dirty="0" smtClean="0">
                <a:solidFill>
                  <a:schemeClr val="bg2"/>
                </a:solidFill>
              </a:rPr>
              <a:t>(index &lt; 0 || index &gt; size)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throw new </a:t>
            </a:r>
            <a:r>
              <a:rPr lang="en-US" dirty="0" err="1" smtClean="0">
                <a:solidFill>
                  <a:schemeClr val="bg2"/>
                </a:solidFill>
              </a:rPr>
              <a:t>IndexOutOfBoundsException</a:t>
            </a:r>
            <a:r>
              <a:rPr lang="en-US" dirty="0" smtClean="0">
                <a:solidFill>
                  <a:schemeClr val="bg2"/>
                </a:solidFill>
              </a:rPr>
              <a:t>(index);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(index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addFirst</a:t>
            </a:r>
            <a:r>
              <a:rPr lang="en-US" dirty="0" smtClean="0">
                <a:solidFill>
                  <a:schemeClr val="bg2"/>
                </a:solidFill>
              </a:rPr>
              <a:t>(entry);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Node&lt;E&gt; node = </a:t>
            </a:r>
            <a:r>
              <a:rPr lang="en-US" dirty="0" err="1" smtClean="0">
                <a:solidFill>
                  <a:schemeClr val="bg2"/>
                </a:solidFill>
              </a:rPr>
              <a:t>getNode</a:t>
            </a:r>
            <a:r>
              <a:rPr lang="en-US" dirty="0" smtClean="0">
                <a:solidFill>
                  <a:schemeClr val="bg2"/>
                </a:solidFill>
              </a:rPr>
              <a:t>(index – 1);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addAfter</a:t>
            </a:r>
            <a:r>
              <a:rPr lang="en-US" dirty="0" smtClean="0">
                <a:solidFill>
                  <a:schemeClr val="bg2"/>
                </a:solidFill>
              </a:rPr>
              <a:t>(node, entry);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46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add(E entry)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7485" y="1107055"/>
            <a:ext cx="4188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the entry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true.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accent4"/>
                </a:solidFill>
              </a:rPr>
              <a:t>boolean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add(size, entry);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true;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7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and get Methods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278" y="1110462"/>
            <a:ext cx="4146563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Get the element at the given index.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index, the index of the element.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element at the given index.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</a:t>
            </a:r>
            <a:r>
              <a:rPr lang="en-US" sz="1400" dirty="0" smtClean="0">
                <a:solidFill>
                  <a:schemeClr val="bg2"/>
                </a:solidFill>
              </a:rPr>
              <a:t>E get(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index)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if (index &lt; 0 || index &gt;= size)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throw new </a:t>
            </a:r>
            <a:r>
              <a:rPr lang="en-US" sz="1400" dirty="0" err="1" smtClean="0">
                <a:solidFill>
                  <a:schemeClr val="bg2"/>
                </a:solidFill>
              </a:rPr>
              <a:t>IndexOutOfboundsException</a:t>
            </a:r>
            <a:r>
              <a:rPr lang="en-US" sz="14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Node&lt;E&gt; node = </a:t>
            </a:r>
            <a:r>
              <a:rPr lang="en-US" sz="1400" dirty="0" err="1" smtClean="0">
                <a:solidFill>
                  <a:schemeClr val="bg2"/>
                </a:solidFill>
              </a:rPr>
              <a:t>getNode</a:t>
            </a:r>
            <a:r>
              <a:rPr lang="en-US" sz="14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return </a:t>
            </a:r>
            <a:r>
              <a:rPr lang="en-US" sz="1400" dirty="0" err="1" smtClean="0">
                <a:solidFill>
                  <a:schemeClr val="bg2"/>
                </a:solidFill>
              </a:rPr>
              <a:t>node.data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  <a:endParaRPr lang="en-US" sz="1400" dirty="0" smtClean="0">
              <a:solidFill>
                <a:schemeClr val="bg2"/>
              </a:solidFill>
            </a:endParaRP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/** Sets the element at the given index.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index, the index of the element.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entry, the new element.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@return The old element at the given index.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</a:t>
            </a:r>
            <a:r>
              <a:rPr lang="en-US" sz="1400" dirty="0" smtClean="0">
                <a:solidFill>
                  <a:schemeClr val="bg2"/>
                </a:solidFill>
              </a:rPr>
              <a:t>E set(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index, E entry)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if (index &lt; 0 || index &gt;= size)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throw new </a:t>
            </a:r>
            <a:r>
              <a:rPr lang="en-US" sz="1400" dirty="0" err="1" smtClean="0">
                <a:solidFill>
                  <a:schemeClr val="bg2"/>
                </a:solidFill>
              </a:rPr>
              <a:t>IndexOutOfboundsException</a:t>
            </a:r>
            <a:r>
              <a:rPr lang="en-US" sz="14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Node&lt;E&gt; node = </a:t>
            </a:r>
            <a:r>
              <a:rPr lang="en-US" sz="1400" dirty="0" err="1" smtClean="0">
                <a:solidFill>
                  <a:schemeClr val="bg2"/>
                </a:solidFill>
              </a:rPr>
              <a:t>getNode</a:t>
            </a:r>
            <a:r>
              <a:rPr lang="en-US" sz="14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E old = </a:t>
            </a:r>
            <a:r>
              <a:rPr lang="en-US" sz="1400" dirty="0" err="1" smtClean="0">
                <a:solidFill>
                  <a:schemeClr val="bg2"/>
                </a:solidFill>
              </a:rPr>
              <a:t>node.data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node.data</a:t>
            </a:r>
            <a:r>
              <a:rPr lang="en-US" sz="1400" dirty="0" smtClean="0">
                <a:solidFill>
                  <a:schemeClr val="bg2"/>
                </a:solidFill>
              </a:rPr>
              <a:t> = entry;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return old;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85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remove(</a:t>
            </a:r>
            <a:r>
              <a:rPr lang="en-US" dirty="0" err="1" smtClean="0"/>
              <a:t>int</a:t>
            </a:r>
            <a:r>
              <a:rPr lang="en-US" dirty="0" smtClean="0"/>
              <a:t> index)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278" y="1110462"/>
            <a:ext cx="471254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Remove the element at the given index.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index, the index of the element.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@return The element that was removed.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smtClean="0">
                <a:solidFill>
                  <a:schemeClr val="bg2"/>
                </a:solidFill>
              </a:rPr>
              <a:t>E remove(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if</a:t>
            </a:r>
            <a:r>
              <a:rPr lang="en-US" sz="1600" dirty="0" smtClean="0">
                <a:solidFill>
                  <a:schemeClr val="bg2"/>
                </a:solidFill>
              </a:rPr>
              <a:t> (index &lt; 0 || index &gt;= size)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rgbClr val="8064A2"/>
                </a:solidFill>
              </a:rPr>
              <a:t>throw new </a:t>
            </a:r>
            <a:r>
              <a:rPr lang="en-US" sz="1600" dirty="0" err="1" smtClean="0">
                <a:solidFill>
                  <a:schemeClr val="bg2"/>
                </a:solidFill>
              </a:rPr>
              <a:t>IndexOutOfboundsException</a:t>
            </a:r>
            <a:r>
              <a:rPr lang="en-US" sz="1600" dirty="0" smtClean="0">
                <a:solidFill>
                  <a:schemeClr val="bg2"/>
                </a:solidFill>
              </a:rPr>
              <a:t>(index);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8064A2"/>
                </a:solidFill>
              </a:rPr>
              <a:t> if </a:t>
            </a:r>
            <a:r>
              <a:rPr lang="en-US" sz="1600" dirty="0" smtClean="0">
                <a:solidFill>
                  <a:schemeClr val="bg2"/>
                </a:solidFill>
              </a:rPr>
              <a:t>(index == 0)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8064A2"/>
                </a:solidFill>
              </a:rPr>
              <a:t>return </a:t>
            </a:r>
            <a:r>
              <a:rPr lang="en-US" sz="1600" dirty="0" err="1" smtClean="0">
                <a:solidFill>
                  <a:schemeClr val="bg2"/>
                </a:solidFill>
              </a:rPr>
              <a:t>removeFirst</a:t>
            </a:r>
            <a:r>
              <a:rPr lang="en-US" sz="1600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8064A2"/>
                </a:solidFill>
              </a:rPr>
              <a:t>else</a:t>
            </a:r>
            <a:r>
              <a:rPr lang="en-US" sz="16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Node&lt;E&gt; node = </a:t>
            </a:r>
            <a:r>
              <a:rPr lang="en-US" sz="1600" dirty="0" err="1" smtClean="0">
                <a:solidFill>
                  <a:schemeClr val="bg2"/>
                </a:solidFill>
              </a:rPr>
              <a:t>getNode</a:t>
            </a:r>
            <a:r>
              <a:rPr lang="en-US" sz="1600" dirty="0" smtClean="0">
                <a:solidFill>
                  <a:schemeClr val="bg2"/>
                </a:solidFill>
              </a:rPr>
              <a:t>(index – 1);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8064A2"/>
                </a:solidFill>
              </a:rPr>
              <a:t>return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removeAfter</a:t>
            </a:r>
            <a:r>
              <a:rPr lang="en-US" sz="1600" dirty="0" smtClean="0">
                <a:solidFill>
                  <a:schemeClr val="bg2"/>
                </a:solidFill>
              </a:rPr>
              <a:t>(node);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26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8185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o);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element); </a:t>
            </a:r>
            <a:r>
              <a:rPr lang="en-US" dirty="0" smtClean="0">
                <a:solidFill>
                  <a:srgbClr val="9BBB59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0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73727"/>
              </p:ext>
            </p:extLst>
          </p:nvPr>
        </p:nvGraphicFramePr>
        <p:xfrm>
          <a:off x="1253050" y="1397000"/>
          <a:ext cx="66379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035"/>
                <a:gridCol w="1957695"/>
                <a:gridCol w="1924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set(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(Object</a:t>
                      </a:r>
                      <a:r>
                        <a:rPr lang="en-US" baseline="0" dirty="0" smtClean="0"/>
                        <a:t>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remove(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add(E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add(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Nodes to store data</a:t>
            </a:r>
            <a:endParaRPr lang="en-US" dirty="0"/>
          </a:p>
          <a:p>
            <a:pPr marL="242888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5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 smtClean="0"/>
              <a:t> + No wasted space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0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/>
              <a:t> + No wasted </a:t>
            </a:r>
            <a:r>
              <a:rPr lang="en-US" dirty="0" smtClean="0"/>
              <a:t>space</a:t>
            </a:r>
          </a:p>
          <a:p>
            <a:pPr marL="242888" lvl="1" indent="0">
              <a:buNone/>
            </a:pPr>
            <a:r>
              <a:rPr lang="en-US" dirty="0"/>
              <a:t> </a:t>
            </a:r>
            <a:r>
              <a:rPr lang="en-US" dirty="0" smtClean="0"/>
              <a:t>+ No copying of elements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4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/>
              <a:t> + No wasted space</a:t>
            </a:r>
          </a:p>
          <a:p>
            <a:pPr marL="242888" lvl="1" indent="0">
              <a:buNone/>
            </a:pPr>
            <a:r>
              <a:rPr lang="en-US" dirty="0"/>
              <a:t> + No copying of </a:t>
            </a:r>
            <a:r>
              <a:rPr lang="en-US" dirty="0" smtClean="0"/>
              <a:t>elements</a:t>
            </a:r>
            <a:endParaRPr lang="en-US" dirty="0"/>
          </a:p>
          <a:p>
            <a:pPr marL="242888" lvl="1" indent="0">
              <a:buNone/>
            </a:pPr>
            <a:r>
              <a:rPr lang="en-US" dirty="0"/>
              <a:t> </a:t>
            </a:r>
            <a:r>
              <a:rPr lang="en-US" dirty="0" smtClean="0"/>
              <a:t>-  Slower get and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6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/>
              <a:t> + No wasted space</a:t>
            </a:r>
          </a:p>
          <a:p>
            <a:pPr marL="242888" lvl="1" indent="0">
              <a:buNone/>
            </a:pPr>
            <a:r>
              <a:rPr lang="en-US" dirty="0"/>
              <a:t> + No copying of elements</a:t>
            </a:r>
          </a:p>
          <a:p>
            <a:pPr marL="242888" lvl="1" indent="0">
              <a:buNone/>
            </a:pPr>
            <a:r>
              <a:rPr lang="en-US" dirty="0"/>
              <a:t> -  Slower get and </a:t>
            </a:r>
            <a:r>
              <a:rPr lang="en-US" dirty="0" smtClean="0"/>
              <a:t>set</a:t>
            </a:r>
          </a:p>
          <a:p>
            <a:pPr marL="242888" lvl="1" indent="0">
              <a:buNone/>
            </a:pPr>
            <a:r>
              <a:rPr lang="en-US" dirty="0"/>
              <a:t> </a:t>
            </a:r>
            <a:r>
              <a:rPr lang="en-US" dirty="0" smtClean="0"/>
              <a:t>-  More complicated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0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&lt;E&gt;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555" y="998971"/>
            <a:ext cx="5188815" cy="600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public class </a:t>
            </a:r>
            <a:r>
              <a:rPr lang="en-US" sz="1200" dirty="0" err="1" smtClean="0">
                <a:solidFill>
                  <a:schemeClr val="bg2"/>
                </a:solidFill>
              </a:rPr>
              <a:t>LinkedList</a:t>
            </a:r>
            <a:r>
              <a:rPr lang="en-US" sz="1200" dirty="0" smtClean="0">
                <a:solidFill>
                  <a:schemeClr val="bg2"/>
                </a:solidFill>
              </a:rPr>
              <a:t>&lt;E&gt; </a:t>
            </a:r>
            <a:r>
              <a:rPr lang="en-US" sz="1200" dirty="0" smtClean="0">
                <a:solidFill>
                  <a:schemeClr val="accent4"/>
                </a:solidFill>
              </a:rPr>
              <a:t>extends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AbstractList</a:t>
            </a:r>
            <a:r>
              <a:rPr lang="en-US" sz="1200" dirty="0" smtClean="0">
                <a:solidFill>
                  <a:schemeClr val="bg2"/>
                </a:solidFill>
              </a:rPr>
              <a:t>&lt;E&gt; </a:t>
            </a:r>
            <a:r>
              <a:rPr lang="en-US" sz="1200" dirty="0" smtClean="0">
                <a:solidFill>
                  <a:srgbClr val="8064A2"/>
                </a:solidFill>
              </a:rPr>
              <a:t>implements </a:t>
            </a:r>
            <a:r>
              <a:rPr lang="en-US" sz="12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/** Node is the building block for single-linked list. */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</a:t>
            </a:r>
            <a:r>
              <a:rPr lang="en-US" sz="1200" dirty="0" smtClean="0">
                <a:solidFill>
                  <a:schemeClr val="accent4"/>
                </a:solidFill>
              </a:rPr>
              <a:t>private static class </a:t>
            </a:r>
            <a:r>
              <a:rPr lang="en-US" sz="1200" dirty="0" smtClean="0">
                <a:solidFill>
                  <a:schemeClr val="bg2"/>
                </a:solidFill>
              </a:rPr>
              <a:t>Node&lt;E&gt;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rgbClr val="9BBB59"/>
                </a:solidFill>
              </a:rPr>
              <a:t>/** Reference to the data. */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rgbClr val="8064A2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E data;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rgbClr val="9BBB59"/>
                </a:solidFill>
              </a:rPr>
              <a:t>/** Reference to the next node. */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rgbClr val="8064A2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Node next;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    </a:t>
            </a:r>
            <a:r>
              <a:rPr lang="en-US" sz="1200" dirty="0" smtClean="0">
                <a:solidFill>
                  <a:srgbClr val="9BBB59"/>
                </a:solidFill>
              </a:rPr>
              <a:t>/** Creates a new Node.</a:t>
            </a:r>
          </a:p>
          <a:p>
            <a:r>
              <a:rPr lang="en-US" sz="1200" dirty="0">
                <a:solidFill>
                  <a:srgbClr val="9BBB59"/>
                </a:solidFill>
              </a:rPr>
              <a:t> </a:t>
            </a:r>
            <a:r>
              <a:rPr lang="en-US" sz="1200" dirty="0" smtClean="0">
                <a:solidFill>
                  <a:srgbClr val="9BBB59"/>
                </a:solidFill>
              </a:rPr>
              <a:t>    * @</a:t>
            </a:r>
            <a:r>
              <a:rPr lang="en-US" sz="1200" dirty="0" err="1" smtClean="0">
                <a:solidFill>
                  <a:srgbClr val="9BBB59"/>
                </a:solidFill>
              </a:rPr>
              <a:t>param</a:t>
            </a:r>
            <a:r>
              <a:rPr lang="en-US" sz="1200" dirty="0" smtClean="0">
                <a:solidFill>
                  <a:srgbClr val="9BBB59"/>
                </a:solidFill>
              </a:rPr>
              <a:t> </a:t>
            </a:r>
            <a:r>
              <a:rPr lang="en-US" sz="1200" dirty="0" err="1" smtClean="0">
                <a:solidFill>
                  <a:srgbClr val="9BBB59"/>
                </a:solidFill>
              </a:rPr>
              <a:t>dataItem</a:t>
            </a:r>
            <a:r>
              <a:rPr lang="en-US" sz="1200" dirty="0" smtClean="0">
                <a:solidFill>
                  <a:srgbClr val="9BBB59"/>
                </a:solidFill>
              </a:rPr>
              <a:t> the data to store.</a:t>
            </a:r>
          </a:p>
          <a:p>
            <a:r>
              <a:rPr lang="en-US" sz="1200" dirty="0">
                <a:solidFill>
                  <a:srgbClr val="9BBB59"/>
                </a:solidFill>
              </a:rPr>
              <a:t> </a:t>
            </a:r>
            <a:r>
              <a:rPr lang="en-US" sz="1200" dirty="0" smtClean="0">
                <a:solidFill>
                  <a:srgbClr val="9BBB59"/>
                </a:solidFill>
              </a:rPr>
              <a:t>    */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rgbClr val="8064A2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Node(E </a:t>
            </a:r>
            <a:r>
              <a:rPr lang="en-US" sz="1200" dirty="0" err="1" smtClean="0">
                <a:solidFill>
                  <a:schemeClr val="bg2"/>
                </a:solidFill>
              </a:rPr>
              <a:t>dataItem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  </a:t>
            </a:r>
            <a:r>
              <a:rPr lang="en-US" sz="1200" dirty="0" err="1" smtClean="0">
                <a:solidFill>
                  <a:srgbClr val="8064A2"/>
                </a:solidFill>
              </a:rPr>
              <a:t>this</a:t>
            </a:r>
            <a:r>
              <a:rPr lang="en-US" sz="1200" dirty="0" err="1" smtClean="0">
                <a:solidFill>
                  <a:schemeClr val="bg2"/>
                </a:solidFill>
              </a:rPr>
              <a:t>.data</a:t>
            </a:r>
            <a:r>
              <a:rPr lang="en-US" sz="1200" dirty="0" smtClean="0">
                <a:solidFill>
                  <a:schemeClr val="bg2"/>
                </a:solidFill>
              </a:rPr>
              <a:t> = </a:t>
            </a:r>
            <a:r>
              <a:rPr lang="en-US" sz="1200" dirty="0" err="1" smtClean="0">
                <a:solidFill>
                  <a:schemeClr val="bg2"/>
                </a:solidFill>
              </a:rPr>
              <a:t>dataItem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  </a:t>
            </a:r>
            <a:r>
              <a:rPr lang="en-US" sz="1200" dirty="0" err="1" smtClean="0">
                <a:solidFill>
                  <a:srgbClr val="8064A2"/>
                </a:solidFill>
              </a:rPr>
              <a:t>this</a:t>
            </a:r>
            <a:r>
              <a:rPr lang="en-US" sz="1200" dirty="0" err="1" smtClean="0">
                <a:solidFill>
                  <a:schemeClr val="bg2"/>
                </a:solidFill>
              </a:rPr>
              <a:t>.next</a:t>
            </a:r>
            <a:r>
              <a:rPr lang="en-US" sz="1200" dirty="0" smtClean="0">
                <a:solidFill>
                  <a:schemeClr val="bg2"/>
                </a:solidFill>
              </a:rPr>
              <a:t> = </a:t>
            </a:r>
            <a:r>
              <a:rPr lang="en-US" sz="1200" dirty="0" smtClean="0">
                <a:solidFill>
                  <a:srgbClr val="8064A2"/>
                </a:solidFill>
              </a:rPr>
              <a:t>null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}</a:t>
            </a:r>
          </a:p>
          <a:p>
            <a:endParaRPr lang="en-US" sz="1200" dirty="0" smtClean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accent3"/>
                </a:solidFill>
              </a:rPr>
              <a:t>    /** Create a new Node with the given data and next.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    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dataItem</a:t>
            </a:r>
            <a:r>
              <a:rPr lang="en-US" sz="1200" dirty="0" smtClean="0">
                <a:solidFill>
                  <a:schemeClr val="accent3"/>
                </a:solidFill>
              </a:rPr>
              <a:t> the data to store.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    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nextRef</a:t>
            </a:r>
            <a:r>
              <a:rPr lang="en-US" sz="1200" dirty="0" smtClean="0">
                <a:solidFill>
                  <a:schemeClr val="accent3"/>
                </a:solidFill>
              </a:rPr>
              <a:t> the next Node.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    */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    </a:t>
            </a:r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Node(E </a:t>
            </a:r>
            <a:r>
              <a:rPr lang="en-US" sz="1200" dirty="0" err="1" smtClean="0">
                <a:solidFill>
                  <a:schemeClr val="bg2"/>
                </a:solidFill>
              </a:rPr>
              <a:t>dataItem</a:t>
            </a:r>
            <a:r>
              <a:rPr lang="en-US" sz="1200" dirty="0" smtClean="0">
                <a:solidFill>
                  <a:schemeClr val="bg2"/>
                </a:solidFill>
              </a:rPr>
              <a:t>, Node </a:t>
            </a:r>
            <a:r>
              <a:rPr lang="en-US" sz="1200" dirty="0" err="1" smtClean="0">
                <a:solidFill>
                  <a:schemeClr val="bg2"/>
                </a:solidFill>
              </a:rPr>
              <a:t>nextRef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  </a:t>
            </a:r>
            <a:r>
              <a:rPr lang="en-US" sz="1200" dirty="0" err="1" smtClean="0">
                <a:solidFill>
                  <a:srgbClr val="8064A2"/>
                </a:solidFill>
              </a:rPr>
              <a:t>this</a:t>
            </a:r>
            <a:r>
              <a:rPr lang="en-US" sz="1200" dirty="0" err="1" smtClean="0">
                <a:solidFill>
                  <a:schemeClr val="bg2"/>
                </a:solidFill>
              </a:rPr>
              <a:t>.data</a:t>
            </a:r>
            <a:r>
              <a:rPr lang="en-US" sz="1200" dirty="0" smtClean="0">
                <a:solidFill>
                  <a:schemeClr val="bg2"/>
                </a:solidFill>
              </a:rPr>
              <a:t> = </a:t>
            </a:r>
            <a:r>
              <a:rPr lang="en-US" sz="1200" dirty="0" err="1" smtClean="0">
                <a:solidFill>
                  <a:schemeClr val="bg2"/>
                </a:solidFill>
              </a:rPr>
              <a:t>dataItem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  </a:t>
            </a:r>
            <a:r>
              <a:rPr lang="en-US" sz="1200" dirty="0" err="1" smtClean="0">
                <a:solidFill>
                  <a:srgbClr val="8064A2"/>
                </a:solidFill>
              </a:rPr>
              <a:t>this</a:t>
            </a:r>
            <a:r>
              <a:rPr lang="en-US" sz="1200" dirty="0" err="1" smtClean="0">
                <a:solidFill>
                  <a:schemeClr val="bg2"/>
                </a:solidFill>
              </a:rPr>
              <a:t>.next</a:t>
            </a:r>
            <a:r>
              <a:rPr lang="en-US" sz="1200" dirty="0" smtClean="0">
                <a:solidFill>
                  <a:schemeClr val="bg2"/>
                </a:solidFill>
              </a:rPr>
              <a:t> = </a:t>
            </a:r>
            <a:r>
              <a:rPr lang="en-US" sz="1200" dirty="0" err="1" smtClean="0">
                <a:solidFill>
                  <a:schemeClr val="bg2"/>
                </a:solidFill>
              </a:rPr>
              <a:t>nextRef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bg2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/** Head of the list. */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Node head;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/** Holds the size. */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accent4"/>
                </a:solidFill>
              </a:rPr>
              <a:t>int</a:t>
            </a:r>
            <a:r>
              <a:rPr lang="en-US" sz="1200" dirty="0" smtClean="0">
                <a:solidFill>
                  <a:schemeClr val="bg2"/>
                </a:solidFill>
              </a:rPr>
              <a:t> size;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}</a:t>
            </a:r>
            <a:endParaRPr lang="en-US" sz="1200" dirty="0" smtClean="0">
              <a:solidFill>
                <a:schemeClr val="bg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20149" y="1738426"/>
            <a:ext cx="1963449" cy="1161958"/>
            <a:chOff x="5620149" y="1738426"/>
            <a:chExt cx="1963449" cy="1161958"/>
          </a:xfrm>
        </p:grpSpPr>
        <p:grpSp>
          <p:nvGrpSpPr>
            <p:cNvPr id="8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10" name="Straight Arrow Connector 9"/>
            <p:cNvCxnSpPr>
              <a:stCxn id="7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4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695</TotalTime>
  <Words>1899</Words>
  <Application>Microsoft Macintosh PowerPoint</Application>
  <PresentationFormat>On-screen Show (4:3)</PresentationFormat>
  <Paragraphs>349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csdl-2014</vt:lpstr>
      <vt:lpstr>Linked Lists</vt:lpstr>
      <vt:lpstr>List Interface</vt:lpstr>
      <vt:lpstr>LinkedList&lt;E&gt;</vt:lpstr>
      <vt:lpstr>LinkedList&lt;E&gt;</vt:lpstr>
      <vt:lpstr>LinkedList&lt;E&gt;</vt:lpstr>
      <vt:lpstr>LinkedList&lt;E&gt;</vt:lpstr>
      <vt:lpstr>LinkedList&lt;E&gt;</vt:lpstr>
      <vt:lpstr>LinkedList&lt;E&gt;</vt:lpstr>
      <vt:lpstr>LinkedList&lt;E&gt; Implementation</vt:lpstr>
      <vt:lpstr>addFirst Helper Method</vt:lpstr>
      <vt:lpstr>addAfter Helper Method</vt:lpstr>
      <vt:lpstr>removeAfter Helper Method</vt:lpstr>
      <vt:lpstr>removeFirst Helper Method</vt:lpstr>
      <vt:lpstr>getNode Helper Method</vt:lpstr>
      <vt:lpstr>LinkedList&lt;E&gt; Constructor</vt:lpstr>
      <vt:lpstr>add(int index, E entry) Method</vt:lpstr>
      <vt:lpstr>add(E entry) Method</vt:lpstr>
      <vt:lpstr>set and get Methods </vt:lpstr>
      <vt:lpstr>remove(int index) Method</vt:lpstr>
      <vt:lpstr>Big O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Carleton Moore</dc:creator>
  <cp:lastModifiedBy>Carleton Moore</cp:lastModifiedBy>
  <cp:revision>31</cp:revision>
  <dcterms:created xsi:type="dcterms:W3CDTF">2014-09-09T19:52:50Z</dcterms:created>
  <dcterms:modified xsi:type="dcterms:W3CDTF">2014-10-06T00:36:53Z</dcterms:modified>
</cp:coreProperties>
</file>