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2" r:id="rId9"/>
    <p:sldId id="25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75" r:id="rId18"/>
    <p:sldId id="276" r:id="rId19"/>
    <p:sldId id="277" r:id="rId20"/>
    <p:sldId id="278" r:id="rId21"/>
    <p:sldId id="283" r:id="rId22"/>
    <p:sldId id="284" r:id="rId23"/>
    <p:sldId id="285" r:id="rId24"/>
    <p:sldId id="286" r:id="rId25"/>
    <p:sldId id="279" r:id="rId26"/>
    <p:sldId id="280" r:id="rId27"/>
    <p:sldId id="281" r:id="rId28"/>
    <p:sldId id="260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261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6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 and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contains(Object o);  </a:t>
            </a:r>
            <a:r>
              <a:rPr lang="en-US" dirty="0" smtClean="0">
                <a:solidFill>
                  <a:srgbClr val="9BBB59"/>
                </a:solidFill>
              </a:rPr>
              <a:t>// returns true if o is in the collection.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Iterator&lt;E&gt; iterator();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collection.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5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6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3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E[] data; </a:t>
            </a:r>
            <a:r>
              <a:rPr lang="en-US" dirty="0" smtClean="0">
                <a:solidFill>
                  <a:srgbClr val="9BBB59"/>
                </a:solidFill>
              </a:rPr>
              <a:t>// holds the elements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9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 </a:t>
            </a:r>
            <a:r>
              <a:rPr lang="en-US" dirty="0" smtClean="0">
                <a:solidFill>
                  <a:srgbClr val="9BBB59"/>
                </a:solidFill>
              </a:rPr>
              <a:t>// holds the size of the list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9284" y="1008063"/>
            <a:ext cx="1567613" cy="714323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&lt;&lt;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inteface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558ED5"/>
                </a:solidFill>
              </a:rPr>
              <a:t>Iterable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558ED5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99206" y="2203898"/>
            <a:ext cx="1567613" cy="714323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&lt;&lt;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inteface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rPr>
              <a:t>&gt;&gt;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558ED5"/>
                </a:solidFill>
              </a:rPr>
              <a:t>Collection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558ED5"/>
              </a:solidFill>
              <a:effectLst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9514" y="3399733"/>
            <a:ext cx="7976971" cy="714323"/>
            <a:chOff x="519514" y="2920089"/>
            <a:chExt cx="7976971" cy="714323"/>
          </a:xfrm>
        </p:grpSpPr>
        <p:sp>
          <p:nvSpPr>
            <p:cNvPr id="7" name="Rectangle 6"/>
            <p:cNvSpPr/>
            <p:nvPr/>
          </p:nvSpPr>
          <p:spPr bwMode="auto">
            <a:xfrm>
              <a:off x="519514" y="2920089"/>
              <a:ext cx="1567613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&lt;&lt;</a:t>
              </a: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inteface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558ED5"/>
                  </a:solidFill>
                </a:rPr>
                <a:t>Queue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89415" y="2920089"/>
              <a:ext cx="1567613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&lt;&lt;</a:t>
              </a: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inteface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558ED5"/>
                  </a:solidFill>
                </a:rPr>
                <a:t>List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28872" y="2920089"/>
              <a:ext cx="1567613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&lt;&lt;</a:t>
              </a: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inteface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</a:rPr>
                <a:t>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558ED5"/>
                  </a:solidFill>
                </a:rPr>
                <a:t>Set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59316" y="2920089"/>
              <a:ext cx="2067268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558ED5"/>
                  </a:solidFill>
                </a:rPr>
                <a:t>AbstractCollection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2239587" y="4595568"/>
            <a:ext cx="2067268" cy="714323"/>
          </a:xfrm>
          <a:prstGeom prst="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558ED5"/>
                </a:solidFill>
              </a:rPr>
              <a:t>AbstractList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558ED5"/>
              </a:solidFill>
              <a:effectLst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79263" y="5791402"/>
            <a:ext cx="4815553" cy="721690"/>
            <a:chOff x="779263" y="5156448"/>
            <a:chExt cx="4815553" cy="72169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27548" y="5156448"/>
              <a:ext cx="2067268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558ED5"/>
                  </a:solidFill>
                </a:rPr>
                <a:t>ArrayList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79263" y="5163815"/>
              <a:ext cx="2067268" cy="714323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558ED5"/>
                  </a:solidFill>
                </a:rPr>
                <a:t>LinkedList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558ED5"/>
                </a:solidFill>
                <a:effectLst/>
              </a:endParaRPr>
            </a:p>
          </p:txBody>
        </p:sp>
      </p:grp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 bwMode="auto">
          <a:xfrm flipH="1" flipV="1">
            <a:off x="4673091" y="1722386"/>
            <a:ext cx="9922" cy="48151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4" name="Elbow Connector 23"/>
          <p:cNvCxnSpPr>
            <a:stCxn id="7" idx="0"/>
            <a:endCxn id="6" idx="2"/>
          </p:cNvCxnSpPr>
          <p:nvPr/>
        </p:nvCxnSpPr>
        <p:spPr bwMode="auto">
          <a:xfrm rot="5400000" flipH="1" flipV="1">
            <a:off x="2752411" y="1469131"/>
            <a:ext cx="481512" cy="3379692"/>
          </a:xfrm>
          <a:prstGeom prst="bentConnector3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6" name="Elbow Connector 25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3737361" y="2454082"/>
            <a:ext cx="481512" cy="140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9" name="Elbow Connector 28"/>
          <p:cNvCxnSpPr>
            <a:stCxn id="9" idx="0"/>
            <a:endCxn id="6" idx="2"/>
          </p:cNvCxnSpPr>
          <p:nvPr/>
        </p:nvCxnSpPr>
        <p:spPr bwMode="auto">
          <a:xfrm rot="16200000" flipV="1">
            <a:off x="5957090" y="1644144"/>
            <a:ext cx="481512" cy="3029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2" name="Straight Arrow Connector 31"/>
          <p:cNvCxnSpPr>
            <a:stCxn id="11" idx="0"/>
            <a:endCxn id="8" idx="2"/>
          </p:cNvCxnSpPr>
          <p:nvPr/>
        </p:nvCxnSpPr>
        <p:spPr bwMode="auto">
          <a:xfrm flipV="1">
            <a:off x="3273221" y="4114056"/>
            <a:ext cx="1" cy="48151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5" name="Elbow Connector 34"/>
          <p:cNvCxnSpPr>
            <a:stCxn id="11" idx="0"/>
            <a:endCxn id="10" idx="2"/>
          </p:cNvCxnSpPr>
          <p:nvPr/>
        </p:nvCxnSpPr>
        <p:spPr bwMode="auto">
          <a:xfrm rot="5400000" flipH="1" flipV="1">
            <a:off x="4142329" y="3244948"/>
            <a:ext cx="481512" cy="22197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8" name="Elbow Connector 37"/>
          <p:cNvCxnSpPr>
            <a:stCxn id="13" idx="0"/>
            <a:endCxn id="11" idx="2"/>
          </p:cNvCxnSpPr>
          <p:nvPr/>
        </p:nvCxnSpPr>
        <p:spPr bwMode="auto">
          <a:xfrm rot="5400000" flipH="1" flipV="1">
            <a:off x="2298620" y="4824168"/>
            <a:ext cx="488878" cy="14603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1" name="Elbow Connector 40"/>
          <p:cNvCxnSpPr>
            <a:stCxn id="12" idx="0"/>
            <a:endCxn id="11" idx="2"/>
          </p:cNvCxnSpPr>
          <p:nvPr/>
        </p:nvCxnSpPr>
        <p:spPr bwMode="auto">
          <a:xfrm rot="16200000" flipV="1">
            <a:off x="3676447" y="4906666"/>
            <a:ext cx="481511" cy="12879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4" name="Elbow Connector 43"/>
          <p:cNvCxnSpPr>
            <a:stCxn id="10" idx="0"/>
            <a:endCxn id="6" idx="2"/>
          </p:cNvCxnSpPr>
          <p:nvPr/>
        </p:nvCxnSpPr>
        <p:spPr bwMode="auto">
          <a:xfrm rot="16200000" flipV="1">
            <a:off x="4847226" y="2754008"/>
            <a:ext cx="481512" cy="8099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232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contains(Object o) {…}  </a:t>
            </a:r>
            <a:r>
              <a:rPr lang="en-US" dirty="0" smtClean="0">
                <a:solidFill>
                  <a:srgbClr val="9BBB59"/>
                </a:solidFill>
              </a:rPr>
              <a:t>// returns true if o is in the </a:t>
            </a:r>
            <a:r>
              <a:rPr lang="en-US" dirty="0" smtClean="0">
                <a:solidFill>
                  <a:srgbClr val="9BBB59"/>
                </a:solidFill>
              </a:rPr>
              <a:t>list.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Iterator&lt;E&gt; iterator() {…}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</a:t>
            </a:r>
            <a:r>
              <a:rPr lang="en-US" dirty="0" smtClean="0">
                <a:solidFill>
                  <a:srgbClr val="9BBB59"/>
                </a:solidFill>
              </a:rPr>
              <a:t>list.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 {…}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920933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 {…}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8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 {…}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5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 {…}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 {…}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5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428" y="1368258"/>
            <a:ext cx="7856801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private E[] data; // holds the elements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dirty="0" smtClean="0">
                <a:solidFill>
                  <a:srgbClr val="BFBFBF"/>
                </a:solidFill>
              </a:rPr>
              <a:t>list.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6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4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118355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private static class </a:t>
            </a:r>
            <a:r>
              <a:rPr lang="en-US" sz="1600" dirty="0" err="1" smtClean="0">
                <a:solidFill>
                  <a:schemeClr val="bg2"/>
                </a:solidFill>
              </a:rPr>
              <a:t>SNode</a:t>
            </a:r>
            <a:r>
              <a:rPr lang="en-US" sz="1600" dirty="0" smtClean="0">
                <a:solidFill>
                  <a:schemeClr val="bg2"/>
                </a:solidFill>
              </a:rPr>
              <a:t>&lt;E&gt; { </a:t>
            </a:r>
            <a:r>
              <a:rPr lang="en-US" sz="1600" dirty="0" smtClean="0">
                <a:solidFill>
                  <a:srgbClr val="9BBB59"/>
                </a:solidFill>
              </a:rPr>
              <a:t>// holds an element, next pointer</a:t>
            </a:r>
          </a:p>
          <a:p>
            <a:r>
              <a:rPr lang="en-US" sz="1600" dirty="0">
                <a:solidFill>
                  <a:srgbClr val="9BBB59"/>
                </a:solidFill>
              </a:rPr>
              <a:t> </a:t>
            </a:r>
            <a:r>
              <a:rPr lang="en-US" sz="1600" dirty="0" smtClean="0">
                <a:solidFill>
                  <a:srgbClr val="9BBB59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…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85408"/>
            <a:ext cx="82161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 collection represents a group of objects, known as elements.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Collection&lt;E&gt; extends </a:t>
            </a:r>
            <a:r>
              <a:rPr lang="en-US" dirty="0" err="1" smtClean="0">
                <a:solidFill>
                  <a:schemeClr val="bg2"/>
                </a:solidFill>
              </a:rPr>
              <a:t>Iterable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add(E element); // add element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to the collection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…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Iterator&lt;E&gt; iterator(); // returns an Iterator over the elements in this collection.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size();             // returns number of elements in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collection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6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private </a:t>
            </a:r>
            <a:r>
              <a:rPr lang="en-US" sz="1600" dirty="0" err="1" smtClean="0">
                <a:solidFill>
                  <a:srgbClr val="000000"/>
                </a:solidFill>
              </a:rPr>
              <a:t>SNode</a:t>
            </a:r>
            <a:r>
              <a:rPr lang="en-US" sz="1600" dirty="0" smtClean="0">
                <a:solidFill>
                  <a:srgbClr val="000000"/>
                </a:solidFill>
              </a:rPr>
              <a:t> head; </a:t>
            </a:r>
            <a:r>
              <a:rPr lang="en-US" sz="1600" dirty="0" smtClean="0">
                <a:solidFill>
                  <a:srgbClr val="9BBB59"/>
                </a:solidFill>
              </a:rPr>
              <a:t>// points to the beginning of the list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0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private </a:t>
            </a:r>
            <a:r>
              <a:rPr lang="en-US" sz="1600" dirty="0" err="1" smtClean="0">
                <a:solidFill>
                  <a:srgbClr val="000000"/>
                </a:solidFill>
              </a:rPr>
              <a:t>SNode</a:t>
            </a:r>
            <a:r>
              <a:rPr lang="en-US" sz="1600" dirty="0" smtClean="0">
                <a:solidFill>
                  <a:srgbClr val="000000"/>
                </a:solidFill>
              </a:rPr>
              <a:t> tail; </a:t>
            </a:r>
            <a:r>
              <a:rPr lang="en-US" sz="1600" dirty="0" smtClean="0">
                <a:solidFill>
                  <a:srgbClr val="9BBB59"/>
                </a:solidFill>
              </a:rPr>
              <a:t>// points to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9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private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size; </a:t>
            </a:r>
            <a:r>
              <a:rPr lang="en-US" sz="1600" dirty="0" smtClean="0">
                <a:solidFill>
                  <a:srgbClr val="9BBB59"/>
                </a:solidFill>
              </a:rPr>
              <a:t>// holds the size of the list</a:t>
            </a:r>
            <a:endParaRPr lang="en-US" sz="1600" dirty="0" smtClean="0">
              <a:solidFill>
                <a:schemeClr val="bg2"/>
              </a:solidFill>
            </a:endParaRP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7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add(E element) {…} </a:t>
            </a:r>
            <a:r>
              <a:rPr lang="en-US" sz="1600" dirty="0" smtClean="0">
                <a:solidFill>
                  <a:srgbClr val="9BBB59"/>
                </a:solidFill>
              </a:rPr>
              <a:t>// add element at the end of the list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2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contains(Object o) {…}  </a:t>
            </a:r>
            <a:r>
              <a:rPr lang="en-US" sz="1600" dirty="0" smtClean="0">
                <a:solidFill>
                  <a:srgbClr val="9BBB59"/>
                </a:solidFill>
              </a:rPr>
              <a:t>// returns true if o is in the </a:t>
            </a:r>
            <a:r>
              <a:rPr lang="en-US" sz="1600" dirty="0" smtClean="0">
                <a:solidFill>
                  <a:srgbClr val="9BBB59"/>
                </a:solidFill>
              </a:rPr>
              <a:t>list.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1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Iterator&lt;E&gt; iterator() {…} </a:t>
            </a:r>
            <a:r>
              <a:rPr lang="en-US" sz="1600" dirty="0" smtClean="0">
                <a:solidFill>
                  <a:srgbClr val="9BBB59"/>
                </a:solidFill>
              </a:rPr>
              <a:t>// returns an Iterator over the elements in this </a:t>
            </a:r>
            <a:r>
              <a:rPr lang="en-US" sz="1600" dirty="0" smtClean="0">
                <a:solidFill>
                  <a:srgbClr val="9BBB59"/>
                </a:solidFill>
              </a:rPr>
              <a:t>list.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61348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size() {…}             </a:t>
            </a:r>
            <a:r>
              <a:rPr lang="en-US" sz="1600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sz="1600" dirty="0" smtClean="0">
                <a:solidFill>
                  <a:srgbClr val="9BBB59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0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get(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{…}       </a:t>
            </a:r>
            <a:r>
              <a:rPr lang="en-US" sz="1600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2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72869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</a:t>
            </a:r>
            <a:r>
              <a:rPr lang="en-US" sz="1600" dirty="0" smtClean="0">
                <a:solidFill>
                  <a:srgbClr val="BFBFBF"/>
                </a:solidFill>
              </a:rPr>
              <a:t>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set(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index, E element) {…}  </a:t>
            </a:r>
            <a:r>
              <a:rPr lang="en-US" sz="1600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0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61348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indexOf</a:t>
            </a:r>
            <a:r>
              <a:rPr lang="en-US" sz="1600" dirty="0" smtClean="0">
                <a:solidFill>
                  <a:schemeClr val="bg2"/>
                </a:solidFill>
              </a:rPr>
              <a:t>(Object o) {…}  </a:t>
            </a:r>
            <a:r>
              <a:rPr lang="en-US" sz="1600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4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85408"/>
            <a:ext cx="82161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 collection represents a group of objects, known as elements.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Collection&lt;E&gt; extends </a:t>
            </a:r>
            <a:r>
              <a:rPr lang="en-US" dirty="0" err="1" smtClean="0">
                <a:solidFill>
                  <a:schemeClr val="bg2"/>
                </a:solidFill>
              </a:rPr>
              <a:t>Iterable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</a:t>
            </a:r>
            <a:r>
              <a:rPr lang="en-US" dirty="0" smtClean="0">
                <a:solidFill>
                  <a:srgbClr val="9BBB59"/>
                </a:solidFill>
              </a:rPr>
              <a:t>to the collection</a:t>
            </a:r>
            <a:endParaRPr lang="en-US" dirty="0" smtClean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</a:t>
            </a:r>
            <a:r>
              <a:rPr lang="en-US" dirty="0" smtClean="0">
                <a:solidFill>
                  <a:srgbClr val="BFBFBF"/>
                </a:solidFill>
              </a:rPr>
              <a:t>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5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remove(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{…}    </a:t>
            </a:r>
            <a:r>
              <a:rPr lang="en-US" sz="1600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1053013"/>
            <a:ext cx="7004341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Single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SLinkedList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SNode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void add(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index, E element) {…} </a:t>
            </a:r>
            <a:r>
              <a:rPr lang="en-US" sz="1600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1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6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private static class </a:t>
            </a:r>
            <a:r>
              <a:rPr lang="en-US" sz="1600" dirty="0" err="1" smtClean="0">
                <a:solidFill>
                  <a:schemeClr val="bg2"/>
                </a:solidFill>
              </a:rPr>
              <a:t>DNode</a:t>
            </a:r>
            <a:r>
              <a:rPr lang="en-US" sz="1600" dirty="0" smtClean="0">
                <a:solidFill>
                  <a:schemeClr val="bg2"/>
                </a:solidFill>
              </a:rPr>
              <a:t>&lt;E&gt; { </a:t>
            </a:r>
            <a:r>
              <a:rPr lang="en-US" sz="1600" dirty="0" smtClean="0">
                <a:solidFill>
                  <a:srgbClr val="9BBB59"/>
                </a:solidFill>
              </a:rPr>
              <a:t>// holds an element, next pointer, </a:t>
            </a:r>
            <a:r>
              <a:rPr lang="en-US" sz="1600" dirty="0" err="1" smtClean="0">
                <a:solidFill>
                  <a:srgbClr val="9BBB59"/>
                </a:solidFill>
              </a:rPr>
              <a:t>prev</a:t>
            </a:r>
            <a:r>
              <a:rPr lang="en-US" sz="1600" dirty="0" smtClean="0">
                <a:solidFill>
                  <a:srgbClr val="9BBB59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9BBB59"/>
                </a:solidFill>
              </a:rPr>
              <a:t> </a:t>
            </a:r>
            <a:r>
              <a:rPr lang="en-US" sz="1600" dirty="0" smtClean="0">
                <a:solidFill>
                  <a:srgbClr val="9BBB59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 …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3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private </a:t>
            </a:r>
            <a:r>
              <a:rPr lang="en-US" sz="1600" dirty="0" err="1" smtClean="0">
                <a:solidFill>
                  <a:srgbClr val="000000"/>
                </a:solidFill>
              </a:rPr>
              <a:t>DNode</a:t>
            </a:r>
            <a:r>
              <a:rPr lang="en-US" sz="1600" dirty="0" smtClean="0">
                <a:solidFill>
                  <a:srgbClr val="000000"/>
                </a:solidFill>
              </a:rPr>
              <a:t> head; </a:t>
            </a:r>
            <a:r>
              <a:rPr lang="en-US" sz="1600" dirty="0" smtClean="0">
                <a:solidFill>
                  <a:srgbClr val="9BBB59"/>
                </a:solidFill>
              </a:rPr>
              <a:t>// points to the beginning of the list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3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private </a:t>
            </a:r>
            <a:r>
              <a:rPr lang="en-US" sz="1600" dirty="0" err="1" smtClean="0">
                <a:solidFill>
                  <a:srgbClr val="000000"/>
                </a:solidFill>
              </a:rPr>
              <a:t>DNode</a:t>
            </a:r>
            <a:r>
              <a:rPr lang="en-US" sz="1600" dirty="0" smtClean="0">
                <a:solidFill>
                  <a:srgbClr val="000000"/>
                </a:solidFill>
              </a:rPr>
              <a:t> tail; </a:t>
            </a:r>
            <a:r>
              <a:rPr lang="en-US" sz="1600" dirty="0" smtClean="0">
                <a:solidFill>
                  <a:srgbClr val="9BBB59"/>
                </a:solidFill>
              </a:rPr>
              <a:t>// points to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4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private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size; </a:t>
            </a:r>
            <a:r>
              <a:rPr lang="en-US" sz="1600" dirty="0" smtClean="0">
                <a:solidFill>
                  <a:srgbClr val="9BBB59"/>
                </a:solidFill>
              </a:rPr>
              <a:t>// holds the size of the list</a:t>
            </a:r>
            <a:endParaRPr lang="en-US" sz="1600" dirty="0" smtClean="0">
              <a:solidFill>
                <a:schemeClr val="bg2"/>
              </a:solidFill>
            </a:endParaRP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add(E element) {…} </a:t>
            </a:r>
            <a:r>
              <a:rPr lang="en-US" sz="1600" dirty="0" smtClean="0">
                <a:solidFill>
                  <a:srgbClr val="9BBB59"/>
                </a:solidFill>
              </a:rPr>
              <a:t>// add element at the end of the list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2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contains(Object o) {…}  </a:t>
            </a:r>
            <a:r>
              <a:rPr lang="en-US" sz="1600" dirty="0" smtClean="0">
                <a:solidFill>
                  <a:srgbClr val="9BBB59"/>
                </a:solidFill>
              </a:rPr>
              <a:t>// returns true if o is in the </a:t>
            </a:r>
            <a:r>
              <a:rPr lang="en-US" sz="1600" dirty="0" smtClean="0">
                <a:solidFill>
                  <a:srgbClr val="9BBB59"/>
                </a:solidFill>
              </a:rPr>
              <a:t>list.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1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Iterator&lt;E&gt; iterator() {…} </a:t>
            </a:r>
            <a:r>
              <a:rPr lang="en-US" sz="1600" dirty="0" smtClean="0">
                <a:solidFill>
                  <a:srgbClr val="9BBB59"/>
                </a:solidFill>
              </a:rPr>
              <a:t>// returns an Iterator over the elements in this </a:t>
            </a:r>
            <a:r>
              <a:rPr lang="en-US" sz="1600" dirty="0" smtClean="0">
                <a:solidFill>
                  <a:srgbClr val="9BBB59"/>
                </a:solidFill>
              </a:rPr>
              <a:t>list.</a:t>
            </a:r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85408"/>
            <a:ext cx="82161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 collection represents a group of objects, known as elements.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Collection&lt;E&gt; extends </a:t>
            </a:r>
            <a:r>
              <a:rPr lang="en-US" dirty="0" err="1" smtClean="0">
                <a:solidFill>
                  <a:schemeClr val="bg2"/>
                </a:solidFill>
              </a:rPr>
              <a:t>Iterable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</a:t>
            </a:r>
            <a:r>
              <a:rPr lang="en-US" dirty="0" smtClean="0">
                <a:solidFill>
                  <a:srgbClr val="BFBFBF"/>
                </a:solidFill>
              </a:rPr>
              <a:t>to 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contains(Object o);  </a:t>
            </a:r>
            <a:r>
              <a:rPr lang="en-US" dirty="0" smtClean="0">
                <a:solidFill>
                  <a:srgbClr val="9BBB59"/>
                </a:solidFill>
              </a:rPr>
              <a:t>// returns true if o is in the collection.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</a:t>
            </a:r>
            <a:r>
              <a:rPr lang="en-US" dirty="0" smtClean="0">
                <a:solidFill>
                  <a:srgbClr val="BFBFBF"/>
                </a:solidFill>
              </a:rPr>
              <a:t>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6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size() {…}             </a:t>
            </a:r>
            <a:r>
              <a:rPr lang="en-US" sz="1600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sz="1600" dirty="0" smtClean="0">
                <a:solidFill>
                  <a:srgbClr val="9BBB59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8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get(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{…}       </a:t>
            </a:r>
            <a:r>
              <a:rPr lang="en-US" sz="1600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rgbClr val="BFBFBF"/>
                </a:solidFill>
              </a:rPr>
              <a:t>}</a:t>
            </a:r>
            <a:endParaRPr lang="en-US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3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set(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index, E element) {…}  </a:t>
            </a:r>
            <a:r>
              <a:rPr lang="en-US" sz="1600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7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indexOf</a:t>
            </a:r>
            <a:r>
              <a:rPr lang="en-US" sz="1600" dirty="0" smtClean="0">
                <a:solidFill>
                  <a:schemeClr val="bg2"/>
                </a:solidFill>
              </a:rPr>
              <a:t>(Object o) {…}  </a:t>
            </a:r>
            <a:r>
              <a:rPr lang="en-US" sz="1600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remove(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index) {…}    </a:t>
            </a:r>
            <a:r>
              <a:rPr lang="en-US" sz="1600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BFBFBF"/>
                </a:solidFill>
              </a:rPr>
              <a:t>void add(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// add element at given position 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LinkedList</a:t>
            </a:r>
            <a:r>
              <a:rPr lang="en-US" dirty="0" smtClean="0"/>
              <a:t>&lt;E&gt;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010" y="974256"/>
            <a:ext cx="7335862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Node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private static class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&lt;E&gt; { // holds an element, next pointer, </a:t>
            </a:r>
            <a:r>
              <a:rPr lang="en-US" sz="1600" dirty="0" err="1" smtClean="0">
                <a:solidFill>
                  <a:srgbClr val="BFBFBF"/>
                </a:solidFill>
              </a:rPr>
              <a:t>prev</a:t>
            </a:r>
            <a:r>
              <a:rPr lang="en-US" sz="1600" dirty="0" smtClean="0">
                <a:solidFill>
                  <a:srgbClr val="BFBFBF"/>
                </a:solidFill>
              </a:rPr>
              <a:t> pointer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…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}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head; // points to the beginning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DNode</a:t>
            </a:r>
            <a:r>
              <a:rPr lang="en-US" sz="1600" dirty="0" smtClean="0">
                <a:solidFill>
                  <a:srgbClr val="BFBFBF"/>
                </a:solidFill>
              </a:rPr>
              <a:t> tail; // points to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private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size; // holds the size of the list</a:t>
            </a:r>
          </a:p>
          <a:p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add(E element) {…} // add element at the end of the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boolean</a:t>
            </a:r>
            <a:r>
              <a:rPr lang="en-US" sz="1600" dirty="0" smtClean="0">
                <a:solidFill>
                  <a:srgbClr val="BFBFBF"/>
                </a:solidFill>
              </a:rPr>
              <a:t> contains(Object o) {…}  // returns true if o is in the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Iterator&lt;E&gt; iterator() {…} // returns an Iterator over the elements in this </a:t>
            </a:r>
            <a:r>
              <a:rPr lang="en-US" sz="1600" dirty="0" smtClean="0">
                <a:solidFill>
                  <a:srgbClr val="BFBFBF"/>
                </a:solidFill>
              </a:rPr>
              <a:t>list.</a:t>
            </a:r>
            <a:endParaRPr lang="en-US" sz="1600" dirty="0" smtClean="0">
              <a:solidFill>
                <a:srgbClr val="BFBFBF"/>
              </a:solidFill>
            </a:endParaRP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size() {…}             // returns number of elements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get(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   // returns object at given position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set(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index, E element) {…}  // sets element, returns old value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indexOf</a:t>
            </a:r>
            <a:r>
              <a:rPr lang="en-US" sz="1600" dirty="0" smtClean="0">
                <a:solidFill>
                  <a:srgbClr val="BFBFBF"/>
                </a:solidFill>
              </a:rPr>
              <a:t>(Object o) {…}  // returns index of object in list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E remove(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index) {…}    // removes object at the given position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void add(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index, E element) {…} </a:t>
            </a:r>
            <a:r>
              <a:rPr lang="en-US" sz="1600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5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55663"/>
          </a:xfrm>
        </p:spPr>
        <p:txBody>
          <a:bodyPr/>
          <a:lstStyle/>
          <a:p>
            <a:r>
              <a:rPr lang="en-US" dirty="0" smtClean="0"/>
              <a:t>Big O 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04513"/>
              </p:ext>
            </p:extLst>
          </p:nvPr>
        </p:nvGraphicFramePr>
        <p:xfrm>
          <a:off x="1253050" y="1397000"/>
          <a:ext cx="66379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035"/>
                <a:gridCol w="1957695"/>
                <a:gridCol w="19241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set(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(Object</a:t>
                      </a:r>
                      <a:r>
                        <a:rPr lang="en-US" baseline="0" dirty="0" smtClean="0"/>
                        <a:t> 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 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size()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add(E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add(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index, E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85408"/>
            <a:ext cx="82161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 collection represents a group of objects, known as elements.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Collection&lt;E&gt; extends </a:t>
            </a:r>
            <a:r>
              <a:rPr lang="en-US" dirty="0" err="1" smtClean="0">
                <a:solidFill>
                  <a:schemeClr val="bg2"/>
                </a:solidFill>
              </a:rPr>
              <a:t>Iterable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</a:t>
            </a:r>
            <a:r>
              <a:rPr lang="en-US" dirty="0" smtClean="0">
                <a:solidFill>
                  <a:srgbClr val="BFBFBF"/>
                </a:solidFill>
              </a:rPr>
              <a:t>to 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Iterator&lt;E&gt; iterator();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collection.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</a:t>
            </a:r>
            <a:r>
              <a:rPr lang="en-US" dirty="0" smtClean="0">
                <a:solidFill>
                  <a:srgbClr val="BFBFBF"/>
                </a:solidFill>
              </a:rPr>
              <a:t>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85408"/>
            <a:ext cx="82161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 collection represents a group of objects, known as elements.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Collection&lt;E&gt; extends </a:t>
            </a:r>
            <a:r>
              <a:rPr lang="en-US" dirty="0" err="1" smtClean="0">
                <a:solidFill>
                  <a:schemeClr val="bg2"/>
                </a:solidFill>
              </a:rPr>
              <a:t>Iterable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</a:t>
            </a:r>
            <a:r>
              <a:rPr lang="en-US" dirty="0" smtClean="0">
                <a:solidFill>
                  <a:srgbClr val="BFBFBF"/>
                </a:solidFill>
              </a:rPr>
              <a:t>to the collection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the collection</a:t>
            </a:r>
            <a:endParaRPr lang="en-US" dirty="0" smtClean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55663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" y="2593003"/>
            <a:ext cx="25019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77" y="1690330"/>
            <a:ext cx="2857500" cy="284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85" y="1564374"/>
            <a:ext cx="2465913" cy="1847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3796006"/>
            <a:ext cx="294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938" y="1368258"/>
            <a:ext cx="82161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element); 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contains(Object o);  // returns true if o is in the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Iterator&lt;E&gt; iterator(); // returns an Iterator over the elements in this collection.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           // returns number of elements in list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get(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   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set(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 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indexOf</a:t>
            </a:r>
            <a:r>
              <a:rPr lang="en-US" dirty="0" smtClean="0">
                <a:solidFill>
                  <a:srgbClr val="BFBFBF"/>
                </a:solidFill>
              </a:rPr>
              <a:t>(Object o);  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remove(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index);    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void add(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index, E element); // add element at given position 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4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187</TotalTime>
  <Words>12803</Words>
  <Application>Microsoft Macintosh PowerPoint</Application>
  <PresentationFormat>On-screen Show (4:3)</PresentationFormat>
  <Paragraphs>1094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csdl-2014</vt:lpstr>
      <vt:lpstr>Java Collections and Lists</vt:lpstr>
      <vt:lpstr>Java Collections Framework</vt:lpstr>
      <vt:lpstr>Collection Interface</vt:lpstr>
      <vt:lpstr>Collection Interface</vt:lpstr>
      <vt:lpstr>Collection Interface</vt:lpstr>
      <vt:lpstr>Collection Interface</vt:lpstr>
      <vt:lpstr>Collection Interface</vt:lpstr>
      <vt:lpstr>List</vt:lpstr>
      <vt:lpstr>List Interface</vt:lpstr>
      <vt:lpstr>List Interface</vt:lpstr>
      <vt:lpstr>List Interface</vt:lpstr>
      <vt:lpstr>List Interface</vt:lpstr>
      <vt:lpstr>List Interface</vt:lpstr>
      <vt:lpstr>List Interface</vt:lpstr>
      <vt:lpstr>List Interface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ArrayList&lt;E&gt;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SLinkedList&lt;E&gt;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DLinkedList&lt;E&gt; Class</vt:lpstr>
      <vt:lpstr>Big O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Java Collections</dc:title>
  <dc:creator>Carleton Moore</dc:creator>
  <cp:lastModifiedBy>Carleton Moore</cp:lastModifiedBy>
  <cp:revision>14</cp:revision>
  <dcterms:created xsi:type="dcterms:W3CDTF">2014-09-17T23:05:18Z</dcterms:created>
  <dcterms:modified xsi:type="dcterms:W3CDTF">2014-09-18T22:58:06Z</dcterms:modified>
</cp:coreProperties>
</file>